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2" r:id="rId5"/>
    <p:sldMasterId id="2147483747" r:id="rId6"/>
    <p:sldMasterId id="2147483783" r:id="rId7"/>
    <p:sldMasterId id="2147483798" r:id="rId8"/>
  </p:sldMasterIdLst>
  <p:notesMasterIdLst>
    <p:notesMasterId r:id="rId34"/>
  </p:notesMasterIdLst>
  <p:sldIdLst>
    <p:sldId id="265" r:id="rId9"/>
    <p:sldId id="259" r:id="rId10"/>
    <p:sldId id="295" r:id="rId11"/>
    <p:sldId id="282" r:id="rId12"/>
    <p:sldId id="301" r:id="rId13"/>
    <p:sldId id="258" r:id="rId14"/>
    <p:sldId id="311" r:id="rId15"/>
    <p:sldId id="290" r:id="rId16"/>
    <p:sldId id="276" r:id="rId17"/>
    <p:sldId id="291" r:id="rId18"/>
    <p:sldId id="264" r:id="rId19"/>
    <p:sldId id="280" r:id="rId20"/>
    <p:sldId id="302" r:id="rId21"/>
    <p:sldId id="309" r:id="rId22"/>
    <p:sldId id="318" r:id="rId23"/>
    <p:sldId id="317" r:id="rId24"/>
    <p:sldId id="310" r:id="rId25"/>
    <p:sldId id="267" r:id="rId26"/>
    <p:sldId id="313" r:id="rId27"/>
    <p:sldId id="315" r:id="rId28"/>
    <p:sldId id="268" r:id="rId29"/>
    <p:sldId id="314" r:id="rId30"/>
    <p:sldId id="307" r:id="rId31"/>
    <p:sldId id="308"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andy" id="{7A269686-F6A2-4D77-B856-917445A9D9CB}">
          <p14:sldIdLst>
            <p14:sldId id="265"/>
            <p14:sldId id="259"/>
            <p14:sldId id="295"/>
            <p14:sldId id="282"/>
            <p14:sldId id="301"/>
          </p14:sldIdLst>
        </p14:section>
        <p14:section name="Tarek" id="{524F018C-848C-46C9-B230-728513E3EA7F}">
          <p14:sldIdLst>
            <p14:sldId id="258"/>
            <p14:sldId id="311"/>
            <p14:sldId id="290"/>
            <p14:sldId id="276"/>
            <p14:sldId id="291"/>
            <p14:sldId id="264"/>
            <p14:sldId id="280"/>
          </p14:sldIdLst>
        </p14:section>
        <p14:section name="Kevin" id="{2E568796-8707-4653-A5B0-18E628CAE3D5}">
          <p14:sldIdLst>
            <p14:sldId id="302"/>
            <p14:sldId id="309"/>
            <p14:sldId id="318"/>
            <p14:sldId id="317"/>
            <p14:sldId id="310"/>
            <p14:sldId id="267"/>
            <p14:sldId id="313"/>
            <p14:sldId id="315"/>
            <p14:sldId id="268"/>
          </p14:sldIdLst>
        </p14:section>
        <p14:section name="Backup" id="{CE8B1684-CFE1-490C-9838-9EC96F381AD9}">
          <p14:sldIdLst>
            <p14:sldId id="314"/>
            <p14:sldId id="307"/>
            <p14:sldId id="308"/>
            <p14:sldId id="31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7" autoAdjust="0"/>
    <p:restoredTop sz="95394" autoAdjust="0"/>
  </p:normalViewPr>
  <p:slideViewPr>
    <p:cSldViewPr snapToGrid="0" snapToObjects="1">
      <p:cViewPr varScale="1">
        <p:scale>
          <a:sx n="113" d="100"/>
          <a:sy n="113" d="100"/>
        </p:scale>
        <p:origin x="396"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6D1AA7-0BCC-204E-9EC0-8614DE58F376}" type="datetimeFigureOut">
              <a:rPr lang="en-US" smtClean="0"/>
              <a:t>9/26/2016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4EB42-DA2A-3B44-8F35-B0B150F38B9F}" type="slidenum">
              <a:rPr lang="en-US" smtClean="0"/>
              <a:t>‹#›</a:t>
            </a:fld>
            <a:endParaRPr lang="en-US"/>
          </a:p>
        </p:txBody>
      </p:sp>
    </p:spTree>
    <p:extLst>
      <p:ext uri="{BB962C8B-B14F-4D97-AF65-F5344CB8AC3E}">
        <p14:creationId xmlns:p14="http://schemas.microsoft.com/office/powerpoint/2010/main" val="38576290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F5 offers a broad portfolio of products and solutions that allow maximum flexibility as you deploy and virtualize your network. Whether you need to virtualize elements in your S/</a:t>
            </a:r>
            <a:r>
              <a:rPr lang="en-US" dirty="0" err="1" smtClean="0"/>
              <a:t>Gi</a:t>
            </a:r>
            <a:r>
              <a:rPr lang="en-US" dirty="0" smtClean="0"/>
              <a:t> network (such as policy management, </a:t>
            </a:r>
            <a:r>
              <a:rPr lang="en-US" dirty="0" err="1" smtClean="0"/>
              <a:t>Gi</a:t>
            </a:r>
            <a:r>
              <a:rPr lang="en-US" dirty="0" smtClean="0"/>
              <a:t> Firewall, CGNAT, or intelligent traffic steering), or virtualize your control plane (using DNS and Diameter signaling), F5 VNFs can help you achieve your goals.</a:t>
            </a:r>
            <a:endParaRPr lang="en-US" dirty="0"/>
          </a:p>
        </p:txBody>
      </p:sp>
      <p:sp>
        <p:nvSpPr>
          <p:cNvPr id="4" name="Slide Number Placeholder 3"/>
          <p:cNvSpPr>
            <a:spLocks noGrp="1"/>
          </p:cNvSpPr>
          <p:nvPr>
            <p:ph type="sldNum" sz="quarter" idx="10"/>
          </p:nvPr>
        </p:nvSpPr>
        <p:spPr/>
        <p:txBody>
          <a:bodyPr/>
          <a:lstStyle/>
          <a:p>
            <a:fld id="{04C4EB42-DA2A-3B44-8F35-B0B150F38B9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798047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A3267F-B718-4099-8C98-4C0A355EB51D}"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480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kern="1200" dirty="0" smtClean="0">
                <a:solidFill>
                  <a:schemeClr val="tx1"/>
                </a:solidFill>
                <a:effectLst/>
                <a:latin typeface="+mn-lt"/>
                <a:ea typeface="+mn-ea"/>
                <a:cs typeface="+mn-cs"/>
              </a:rPr>
              <a:t>Describe topology and the 2 scenarios:</a:t>
            </a:r>
            <a:endParaRPr lang="en-US" sz="14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Scenario #1</a:t>
            </a:r>
            <a:r>
              <a:rPr lang="en-US" sz="1200" kern="1200" dirty="0" smtClean="0">
                <a:solidFill>
                  <a:schemeClr val="tx1"/>
                </a:solidFill>
                <a:effectLst/>
                <a:latin typeface="+mn-lt"/>
                <a:ea typeface="+mn-ea"/>
                <a:cs typeface="+mn-cs"/>
              </a:rPr>
              <a:t>: APN1: Based on Source IP pick SFC#1: Video/media delivery scenario. Using 3 SFs to secure, enrich and optimized the delivery of video to the subscriber client.  Improving user experience and providing protection to the mobile network at the connectivity, network, and application levels. </a:t>
            </a:r>
            <a:endParaRPr lang="en-US" sz="14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Scenario #2</a:t>
            </a:r>
            <a:r>
              <a:rPr lang="en-US" sz="1200" kern="1200" dirty="0" smtClean="0">
                <a:solidFill>
                  <a:schemeClr val="tx1"/>
                </a:solidFill>
                <a:effectLst/>
                <a:latin typeface="+mn-lt"/>
                <a:ea typeface="+mn-ea"/>
                <a:cs typeface="+mn-cs"/>
              </a:rPr>
              <a:t>: APN2: Based on Source IP pick SFC#2: Web traffic scenario. Using 2 SFs to secure and enhance the delivery of HTTP based traffic.  Providing security to the network and context for downstream web applications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See Client (VM#3) accessing </a:t>
            </a:r>
            <a:r>
              <a:rPr lang="en-US" sz="1200" kern="1200" dirty="0" err="1" smtClean="0">
                <a:solidFill>
                  <a:schemeClr val="tx1"/>
                </a:solidFill>
                <a:effectLst/>
                <a:latin typeface="+mn-lt"/>
                <a:ea typeface="+mn-ea"/>
                <a:cs typeface="+mn-cs"/>
              </a:rPr>
              <a:t>WebServer</a:t>
            </a:r>
            <a:r>
              <a:rPr lang="en-US" sz="1200" kern="1200" dirty="0" smtClean="0">
                <a:solidFill>
                  <a:schemeClr val="tx1"/>
                </a:solidFill>
                <a:effectLst/>
                <a:latin typeface="+mn-lt"/>
                <a:ea typeface="+mn-ea"/>
                <a:cs typeface="+mn-cs"/>
              </a:rPr>
              <a:t> for HTTP traffic, but not going through any SFs (no SFC defined) i.e. direct route  to </a:t>
            </a:r>
            <a:r>
              <a:rPr lang="en-US" sz="1200" kern="1200" dirty="0" err="1" smtClean="0">
                <a:solidFill>
                  <a:schemeClr val="tx1"/>
                </a:solidFill>
                <a:effectLst/>
                <a:latin typeface="+mn-lt"/>
                <a:ea typeface="+mn-ea"/>
                <a:cs typeface="+mn-cs"/>
              </a:rPr>
              <a:t>WebServer</a:t>
            </a:r>
            <a:r>
              <a:rPr lang="en-US" sz="1200" kern="1200" dirty="0" smtClean="0">
                <a:solidFill>
                  <a:schemeClr val="tx1"/>
                </a:solidFill>
                <a:effectLst/>
                <a:latin typeface="+mn-lt"/>
                <a:ea typeface="+mn-ea"/>
                <a:cs typeface="+mn-cs"/>
              </a:rPr>
              <a:t> after going through classifier (no SFF) </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the configurations of the 3 Service Function VNFs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SF1 = AFM (Advanced Firewall Manager), for Firewall and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Protection</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SF2 = LTM#1 (Local Traffic Manager) header enrichment, inserting subscriber information into the header for determining service context</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SF3 = LTM#2. (Local Traffic Manager) bandwidth control </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the configurations of F5 Classifier (i.e. tour its settings)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that the OVS-DPDK </a:t>
            </a:r>
            <a:r>
              <a:rPr lang="en-US" sz="1200" kern="1200" dirty="0" err="1" smtClean="0">
                <a:solidFill>
                  <a:schemeClr val="tx1"/>
                </a:solidFill>
                <a:effectLst/>
                <a:latin typeface="+mn-lt"/>
                <a:ea typeface="+mn-ea"/>
                <a:cs typeface="+mn-cs"/>
              </a:rPr>
              <a:t>ovs</a:t>
            </a:r>
            <a:r>
              <a:rPr lang="en-US" sz="1200" kern="1200" dirty="0" smtClean="0">
                <a:solidFill>
                  <a:schemeClr val="tx1"/>
                </a:solidFill>
                <a:effectLst/>
                <a:latin typeface="+mn-lt"/>
                <a:ea typeface="+mn-ea"/>
                <a:cs typeface="+mn-cs"/>
              </a:rPr>
              <a:t> rules are empty</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 to ODL and configure </a:t>
            </a:r>
            <a:r>
              <a:rPr lang="en-US" sz="1200" b="1" kern="1200" dirty="0" smtClean="0">
                <a:solidFill>
                  <a:schemeClr val="tx1"/>
                </a:solidFill>
                <a:effectLst/>
                <a:latin typeface="+mn-lt"/>
                <a:ea typeface="+mn-ea"/>
                <a:cs typeface="+mn-cs"/>
              </a:rPr>
              <a:t>new</a:t>
            </a:r>
            <a:r>
              <a:rPr lang="en-US" sz="1200" kern="1200" dirty="0" smtClean="0">
                <a:solidFill>
                  <a:schemeClr val="tx1"/>
                </a:solidFill>
                <a:effectLst/>
                <a:latin typeface="+mn-lt"/>
                <a:ea typeface="+mn-ea"/>
                <a:cs typeface="+mn-cs"/>
              </a:rPr>
              <a:t> SFC with 3 nodes in the chain (i.e. SFC#1: AFM -&gt; LTM#1 -&gt; LTM#2).</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 3 Service Functions types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 3 Service Functions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Ensure proper Locator IPs and settings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Update SFF to be aware of the 3 SFs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Created Scenario#1 Service Function Chain</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Created a Path from that SFC</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Deploy the Path enabling symmetry and got the 2 Path IDs (forward and revers)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OVS-DPDK SFF details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Updated the </a:t>
            </a:r>
            <a:r>
              <a:rPr lang="en-US" sz="1200" kern="1200" dirty="0" err="1" smtClean="0">
                <a:solidFill>
                  <a:schemeClr val="tx1"/>
                </a:solidFill>
                <a:effectLst/>
                <a:latin typeface="+mn-lt"/>
                <a:ea typeface="+mn-ea"/>
                <a:cs typeface="+mn-cs"/>
              </a:rPr>
              <a:t>iRule</a:t>
            </a:r>
            <a:r>
              <a:rPr lang="en-US" sz="1200" kern="1200" dirty="0" smtClean="0">
                <a:solidFill>
                  <a:schemeClr val="tx1"/>
                </a:solidFill>
                <a:effectLst/>
                <a:latin typeface="+mn-lt"/>
                <a:ea typeface="+mn-ea"/>
                <a:cs typeface="+mn-cs"/>
              </a:rPr>
              <a:t> in the F5 Classifier to use the new Path ID and the new Reverse Path ID</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Run Scenario#1, where Client#1 is accessing the webserver for Video/Media Traffic</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See traffic now going through:</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Classifier</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Incoming packet from client. Classifier </a:t>
            </a:r>
            <a:r>
              <a:rPr lang="en-US" sz="1200" kern="1200" dirty="0" err="1" smtClean="0">
                <a:solidFill>
                  <a:schemeClr val="tx1"/>
                </a:solidFill>
                <a:effectLst/>
                <a:latin typeface="+mn-lt"/>
                <a:ea typeface="+mn-ea"/>
                <a:cs typeface="+mn-cs"/>
              </a:rPr>
              <a:t>encaps</a:t>
            </a:r>
            <a:r>
              <a:rPr lang="en-US" sz="1200" kern="1200" dirty="0" smtClean="0">
                <a:solidFill>
                  <a:schemeClr val="tx1"/>
                </a:solidFill>
                <a:effectLst/>
                <a:latin typeface="+mn-lt"/>
                <a:ea typeface="+mn-ea"/>
                <a:cs typeface="+mn-cs"/>
              </a:rPr>
              <a:t> this packet</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Outgoing packet to webserver. Classifier has </a:t>
            </a:r>
            <a:r>
              <a:rPr lang="en-US" sz="1200" kern="1200" dirty="0" err="1" smtClean="0">
                <a:solidFill>
                  <a:schemeClr val="tx1"/>
                </a:solidFill>
                <a:effectLst/>
                <a:latin typeface="+mn-lt"/>
                <a:ea typeface="+mn-ea"/>
                <a:cs typeface="+mn-cs"/>
              </a:rPr>
              <a:t>decap’d</a:t>
            </a:r>
            <a:r>
              <a:rPr lang="en-US" sz="1200" kern="1200" dirty="0" smtClean="0">
                <a:solidFill>
                  <a:schemeClr val="tx1"/>
                </a:solidFill>
                <a:effectLst/>
                <a:latin typeface="+mn-lt"/>
                <a:ea typeface="+mn-ea"/>
                <a:cs typeface="+mn-cs"/>
              </a:rPr>
              <a:t> this packet</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Classifier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AFM,</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AFM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LTM#1,</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LTM#1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LTM#2,</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LTM#2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a:t>
            </a:r>
            <a:r>
              <a:rPr lang="en-US" sz="1200" kern="1200" dirty="0" err="1" smtClean="0">
                <a:solidFill>
                  <a:schemeClr val="tx1"/>
                </a:solidFill>
                <a:effectLst/>
                <a:latin typeface="+mn-lt"/>
                <a:ea typeface="+mn-ea"/>
                <a:cs typeface="+mn-cs"/>
              </a:rPr>
              <a:t>Classifer</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AFM (from SFF to AFM, and from AFM to SFF) </a:t>
            </a:r>
            <a:r>
              <a:rPr lang="en-US" sz="1200" b="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LTM#1 (from SFF to LTM#1, and from LTM#1 to SFF) </a:t>
            </a:r>
            <a:r>
              <a:rPr lang="en-US" sz="1200" b="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LTM#2 (from SFF to LTM#2, and from LTM#2 to SFF) </a:t>
            </a:r>
            <a:r>
              <a:rPr lang="en-US" sz="1200" b="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Broadcasts will appear in the </a:t>
            </a:r>
            <a:r>
              <a:rPr lang="en-US" sz="1200" kern="1200" dirty="0" err="1" smtClean="0">
                <a:solidFill>
                  <a:schemeClr val="tx1"/>
                </a:solidFill>
                <a:effectLst/>
                <a:latin typeface="+mn-lt"/>
                <a:ea typeface="+mn-ea"/>
                <a:cs typeface="+mn-cs"/>
              </a:rPr>
              <a:t>TCPDump</a:t>
            </a:r>
            <a:r>
              <a:rPr lang="en-US" sz="1200" kern="1200" dirty="0" smtClean="0">
                <a:solidFill>
                  <a:schemeClr val="tx1"/>
                </a:solidFill>
                <a:effectLst/>
                <a:latin typeface="+mn-lt"/>
                <a:ea typeface="+mn-ea"/>
                <a:cs typeface="+mn-cs"/>
              </a:rPr>
              <a:t> on first packet</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 Time permitting ------------------------à</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11.</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 video traffic and show that it is </a:t>
            </a:r>
            <a:r>
              <a:rPr lang="en-US" sz="1200" b="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going through SFC#1</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12.</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Go to ODL and </a:t>
            </a:r>
            <a:r>
              <a:rPr lang="en-US" sz="1200" b="1" kern="1200" dirty="0" smtClean="0">
                <a:solidFill>
                  <a:schemeClr val="tx1"/>
                </a:solidFill>
                <a:effectLst/>
                <a:latin typeface="+mn-lt"/>
                <a:ea typeface="+mn-ea"/>
                <a:cs typeface="+mn-cs"/>
              </a:rPr>
              <a:t>add a new </a:t>
            </a:r>
            <a:r>
              <a:rPr lang="en-US" sz="1200" kern="1200" dirty="0" smtClean="0">
                <a:solidFill>
                  <a:schemeClr val="tx1"/>
                </a:solidFill>
                <a:effectLst/>
                <a:latin typeface="+mn-lt"/>
                <a:ea typeface="+mn-ea"/>
                <a:cs typeface="+mn-cs"/>
              </a:rPr>
              <a:t>SFC for scenario #2 (Web traffic), that is comprised only of AFM (i.e. SFC#2 = AFM -&gt; LTM#1)</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13.</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 web traffic scenario from Client #2.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14.</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See traffic now going through AFM only and not through LTM#1 or LTM#2</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15.</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Rerun scenario where client is accessing HTTP content on the webserver</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16.</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See traffic now going through AFM, LTM#1 and LTM#2</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BB76DD-B037-49CF-9D8E-2B31EC90CB4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759504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kern="1200" dirty="0" smtClean="0">
                <a:solidFill>
                  <a:schemeClr val="tx1"/>
                </a:solidFill>
                <a:effectLst/>
                <a:latin typeface="+mn-lt"/>
                <a:ea typeface="+mn-ea"/>
                <a:cs typeface="+mn-cs"/>
              </a:rPr>
              <a:t>Describe topology and the 2 scenarios:</a:t>
            </a:r>
            <a:endParaRPr lang="en-US" sz="14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Scenario #1</a:t>
            </a:r>
            <a:r>
              <a:rPr lang="en-US" sz="1200" kern="1200" dirty="0" smtClean="0">
                <a:solidFill>
                  <a:schemeClr val="tx1"/>
                </a:solidFill>
                <a:effectLst/>
                <a:latin typeface="+mn-lt"/>
                <a:ea typeface="+mn-ea"/>
                <a:cs typeface="+mn-cs"/>
              </a:rPr>
              <a:t>: APN1: Based on Source IP pick SFC#1: Video/media delivery scenario. Using 3 SFs to secure, enrich and optimized the delivery of video to the subscriber client.  Improving user experience and providing protection to the mobile network at the connectivity, network, and application levels. </a:t>
            </a:r>
            <a:endParaRPr lang="en-US" sz="14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Scenario #2</a:t>
            </a:r>
            <a:r>
              <a:rPr lang="en-US" sz="1200" kern="1200" dirty="0" smtClean="0">
                <a:solidFill>
                  <a:schemeClr val="tx1"/>
                </a:solidFill>
                <a:effectLst/>
                <a:latin typeface="+mn-lt"/>
                <a:ea typeface="+mn-ea"/>
                <a:cs typeface="+mn-cs"/>
              </a:rPr>
              <a:t>: APN2: Based on Source IP pick SFC#2: Web traffic scenario. Using 2 SFs to secure and enhance the delivery of HTTP based traffic.  Providing security to the network and context for downstream web applications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See Client (VM#3) accessing </a:t>
            </a:r>
            <a:r>
              <a:rPr lang="en-US" sz="1200" kern="1200" dirty="0" err="1" smtClean="0">
                <a:solidFill>
                  <a:schemeClr val="tx1"/>
                </a:solidFill>
                <a:effectLst/>
                <a:latin typeface="+mn-lt"/>
                <a:ea typeface="+mn-ea"/>
                <a:cs typeface="+mn-cs"/>
              </a:rPr>
              <a:t>WebServer</a:t>
            </a:r>
            <a:r>
              <a:rPr lang="en-US" sz="1200" kern="1200" dirty="0" smtClean="0">
                <a:solidFill>
                  <a:schemeClr val="tx1"/>
                </a:solidFill>
                <a:effectLst/>
                <a:latin typeface="+mn-lt"/>
                <a:ea typeface="+mn-ea"/>
                <a:cs typeface="+mn-cs"/>
              </a:rPr>
              <a:t> for HTTP traffic, but not going through any SFs (no SFC defined) i.e. direct route  to </a:t>
            </a:r>
            <a:r>
              <a:rPr lang="en-US" sz="1200" kern="1200" dirty="0" err="1" smtClean="0">
                <a:solidFill>
                  <a:schemeClr val="tx1"/>
                </a:solidFill>
                <a:effectLst/>
                <a:latin typeface="+mn-lt"/>
                <a:ea typeface="+mn-ea"/>
                <a:cs typeface="+mn-cs"/>
              </a:rPr>
              <a:t>WebServer</a:t>
            </a:r>
            <a:r>
              <a:rPr lang="en-US" sz="1200" kern="1200" dirty="0" smtClean="0">
                <a:solidFill>
                  <a:schemeClr val="tx1"/>
                </a:solidFill>
                <a:effectLst/>
                <a:latin typeface="+mn-lt"/>
                <a:ea typeface="+mn-ea"/>
                <a:cs typeface="+mn-cs"/>
              </a:rPr>
              <a:t> after going through classifier (no SFF) </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the configurations of the 3 Service Function VNFs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SF1 = AFM (Advanced Firewall Manager), for Firewall and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Protection</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SF2 = LTM#1 (Local Traffic Manager) header enrichment, inserting subscriber information into the header for determining service context</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SF3 = LTM#2. (Local Traffic Manager) bandwidth control </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the configurations of F5 Classifier (i.e. tour its settings)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that the OVS-DPDK </a:t>
            </a:r>
            <a:r>
              <a:rPr lang="en-US" sz="1200" kern="1200" dirty="0" err="1" smtClean="0">
                <a:solidFill>
                  <a:schemeClr val="tx1"/>
                </a:solidFill>
                <a:effectLst/>
                <a:latin typeface="+mn-lt"/>
                <a:ea typeface="+mn-ea"/>
                <a:cs typeface="+mn-cs"/>
              </a:rPr>
              <a:t>ovs</a:t>
            </a:r>
            <a:r>
              <a:rPr lang="en-US" sz="1200" kern="1200" dirty="0" smtClean="0">
                <a:solidFill>
                  <a:schemeClr val="tx1"/>
                </a:solidFill>
                <a:effectLst/>
                <a:latin typeface="+mn-lt"/>
                <a:ea typeface="+mn-ea"/>
                <a:cs typeface="+mn-cs"/>
              </a:rPr>
              <a:t> rules are empty</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 to ODL and configure </a:t>
            </a:r>
            <a:r>
              <a:rPr lang="en-US" sz="1200" b="1" kern="1200" dirty="0" smtClean="0">
                <a:solidFill>
                  <a:schemeClr val="tx1"/>
                </a:solidFill>
                <a:effectLst/>
                <a:latin typeface="+mn-lt"/>
                <a:ea typeface="+mn-ea"/>
                <a:cs typeface="+mn-cs"/>
              </a:rPr>
              <a:t>new</a:t>
            </a:r>
            <a:r>
              <a:rPr lang="en-US" sz="1200" kern="1200" dirty="0" smtClean="0">
                <a:solidFill>
                  <a:schemeClr val="tx1"/>
                </a:solidFill>
                <a:effectLst/>
                <a:latin typeface="+mn-lt"/>
                <a:ea typeface="+mn-ea"/>
                <a:cs typeface="+mn-cs"/>
              </a:rPr>
              <a:t> SFC with 3 nodes in the chain (i.e. SFC#1: AFM -&gt; LTM#1 -&gt; LTM#2).</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 3 Service Functions types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 3 Service Functions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Ensure proper Locator IPs and settings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Update SFF to be aware of the 3 SFs</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Created Scenario#1 Service Function Chain</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Created a Path from that SFC</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Deploy the Path enabling symmetry and got the 2 Path IDs (forward and revers)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OVS-DPDK SFF details</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Updated the </a:t>
            </a:r>
            <a:r>
              <a:rPr lang="en-US" sz="1200" kern="1200" dirty="0" err="1" smtClean="0">
                <a:solidFill>
                  <a:schemeClr val="tx1"/>
                </a:solidFill>
                <a:effectLst/>
                <a:latin typeface="+mn-lt"/>
                <a:ea typeface="+mn-ea"/>
                <a:cs typeface="+mn-cs"/>
              </a:rPr>
              <a:t>iRule</a:t>
            </a:r>
            <a:r>
              <a:rPr lang="en-US" sz="1200" kern="1200" dirty="0" smtClean="0">
                <a:solidFill>
                  <a:schemeClr val="tx1"/>
                </a:solidFill>
                <a:effectLst/>
                <a:latin typeface="+mn-lt"/>
                <a:ea typeface="+mn-ea"/>
                <a:cs typeface="+mn-cs"/>
              </a:rPr>
              <a:t> in the F5 Classifier to use the new Path ID and the new Reverse Path ID</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Run Scenario#1, where Client#1 is accessing the webserver for Video/Media Traffic</a:t>
            </a:r>
            <a:endParaRPr lang="en-US" sz="14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See traffic now going through:</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Classifier</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Incoming packet from client. Classifier </a:t>
            </a:r>
            <a:r>
              <a:rPr lang="en-US" sz="1200" kern="1200" dirty="0" err="1" smtClean="0">
                <a:solidFill>
                  <a:schemeClr val="tx1"/>
                </a:solidFill>
                <a:effectLst/>
                <a:latin typeface="+mn-lt"/>
                <a:ea typeface="+mn-ea"/>
                <a:cs typeface="+mn-cs"/>
              </a:rPr>
              <a:t>encaps</a:t>
            </a:r>
            <a:r>
              <a:rPr lang="en-US" sz="1200" kern="1200" dirty="0" smtClean="0">
                <a:solidFill>
                  <a:schemeClr val="tx1"/>
                </a:solidFill>
                <a:effectLst/>
                <a:latin typeface="+mn-lt"/>
                <a:ea typeface="+mn-ea"/>
                <a:cs typeface="+mn-cs"/>
              </a:rPr>
              <a:t> this packet</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Outgoing packet to webserver. Classifier has </a:t>
            </a:r>
            <a:r>
              <a:rPr lang="en-US" sz="1200" kern="1200" dirty="0" err="1" smtClean="0">
                <a:solidFill>
                  <a:schemeClr val="tx1"/>
                </a:solidFill>
                <a:effectLst/>
                <a:latin typeface="+mn-lt"/>
                <a:ea typeface="+mn-ea"/>
                <a:cs typeface="+mn-cs"/>
              </a:rPr>
              <a:t>decap’d</a:t>
            </a:r>
            <a:r>
              <a:rPr lang="en-US" sz="1200" kern="1200" dirty="0" smtClean="0">
                <a:solidFill>
                  <a:schemeClr val="tx1"/>
                </a:solidFill>
                <a:effectLst/>
                <a:latin typeface="+mn-lt"/>
                <a:ea typeface="+mn-ea"/>
                <a:cs typeface="+mn-cs"/>
              </a:rPr>
              <a:t> this packet</a:t>
            </a:r>
            <a:endParaRPr lang="en-US" sz="14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Classifier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AFM,</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AFM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LTM#1,</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LTM#1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LTM#2,</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LTM#2 to SFF,</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from SFF to </a:t>
            </a:r>
            <a:r>
              <a:rPr lang="en-US" sz="1200" kern="1200" dirty="0" err="1" smtClean="0">
                <a:solidFill>
                  <a:schemeClr val="tx1"/>
                </a:solidFill>
                <a:effectLst/>
                <a:latin typeface="+mn-lt"/>
                <a:ea typeface="+mn-ea"/>
                <a:cs typeface="+mn-cs"/>
              </a:rPr>
              <a:t>Classifer</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AFM (from SFF to AFM, and from AFM to SFF) </a:t>
            </a:r>
            <a:r>
              <a:rPr lang="en-US" sz="1200" b="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LTM#1 (from SFF to LTM#1, and from LTM#1 to SFF) </a:t>
            </a:r>
            <a:r>
              <a:rPr lang="en-US" sz="1200" b="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LTM#2 (from SFF to LTM#2, and from LTM#2 to SFF) </a:t>
            </a:r>
            <a:r>
              <a:rPr lang="en-US" sz="1200" b="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Broadcasts will appear in the </a:t>
            </a:r>
            <a:r>
              <a:rPr lang="en-US" sz="1200" kern="1200" dirty="0" err="1" smtClean="0">
                <a:solidFill>
                  <a:schemeClr val="tx1"/>
                </a:solidFill>
                <a:effectLst/>
                <a:latin typeface="+mn-lt"/>
                <a:ea typeface="+mn-ea"/>
                <a:cs typeface="+mn-cs"/>
              </a:rPr>
              <a:t>TCPDump</a:t>
            </a:r>
            <a:r>
              <a:rPr lang="en-US" sz="1200" kern="1200" dirty="0" smtClean="0">
                <a:solidFill>
                  <a:schemeClr val="tx1"/>
                </a:solidFill>
                <a:effectLst/>
                <a:latin typeface="+mn-lt"/>
                <a:ea typeface="+mn-ea"/>
                <a:cs typeface="+mn-cs"/>
              </a:rPr>
              <a:t> on first packet</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 Time permitting ------------------------à</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11.</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 video traffic and show that it is </a:t>
            </a:r>
            <a:r>
              <a:rPr lang="en-US" sz="1200" b="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going through SFC#1</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12.</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Go to ODL and </a:t>
            </a:r>
            <a:r>
              <a:rPr lang="en-US" sz="1200" b="1" kern="1200" dirty="0" smtClean="0">
                <a:solidFill>
                  <a:schemeClr val="tx1"/>
                </a:solidFill>
                <a:effectLst/>
                <a:latin typeface="+mn-lt"/>
                <a:ea typeface="+mn-ea"/>
                <a:cs typeface="+mn-cs"/>
              </a:rPr>
              <a:t>add a new </a:t>
            </a:r>
            <a:r>
              <a:rPr lang="en-US" sz="1200" kern="1200" dirty="0" smtClean="0">
                <a:solidFill>
                  <a:schemeClr val="tx1"/>
                </a:solidFill>
                <a:effectLst/>
                <a:latin typeface="+mn-lt"/>
                <a:ea typeface="+mn-ea"/>
                <a:cs typeface="+mn-cs"/>
              </a:rPr>
              <a:t>SFC for scenario #2 (Web traffic), that is comprised only of AFM (i.e. SFC#2 = AFM -&gt; LTM#1)</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13.</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 web traffic scenario from Client #2.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14.</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See traffic now going through AFM only and not through LTM#1 or LTM#2</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15.</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Rerun scenario where client is accessing HTTP content on the webserver</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16.</a:t>
            </a:r>
            <a:r>
              <a:rPr lang="en-US" sz="8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See traffic now going through AFM, LTM#1 and LTM#2</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BB76DD-B037-49CF-9D8E-2B31EC90CB41}"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41286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hangingPunct="0"/>
            <a:r>
              <a:rPr lang="en-US" dirty="0" err="1" smtClean="0">
                <a:solidFill>
                  <a:srgbClr val="0070C0"/>
                </a:solidFill>
                <a:latin typeface="Intel Clear" panose="020B0604020203020204" pitchFamily="34" charset="0"/>
              </a:rPr>
              <a:t>vSwitches</a:t>
            </a:r>
            <a:r>
              <a:rPr lang="en-US" dirty="0" smtClean="0">
                <a:solidFill>
                  <a:srgbClr val="0070C0"/>
                </a:solidFill>
                <a:latin typeface="Intel Clear" panose="020B0604020203020204" pitchFamily="34" charset="0"/>
              </a:rPr>
              <a:t> are becoming overloaded</a:t>
            </a:r>
            <a:endParaRPr lang="en-US" sz="1600" dirty="0" smtClean="0">
              <a:solidFill>
                <a:srgbClr val="0070C0"/>
              </a:solidFill>
              <a:latin typeface="Intel Clear" panose="020B0604020203020204" pitchFamily="34" charset="0"/>
            </a:endParaRPr>
          </a:p>
          <a:p>
            <a:pPr lvl="1" fontAlgn="base" hangingPunct="0">
              <a:spcBef>
                <a:spcPts val="800"/>
              </a:spcBef>
            </a:pPr>
            <a:r>
              <a:rPr lang="en-US" sz="1867" dirty="0" smtClean="0">
                <a:solidFill>
                  <a:srgbClr val="002060"/>
                </a:solidFill>
                <a:latin typeface="Intel Clear" panose="020B0604020203020204" pitchFamily="34" charset="0"/>
              </a:rPr>
              <a:t>Difficult to handle high data bandwidth with predictable latency</a:t>
            </a:r>
          </a:p>
          <a:p>
            <a:pPr lvl="1" fontAlgn="base" hangingPunct="0">
              <a:spcBef>
                <a:spcPts val="800"/>
              </a:spcBef>
            </a:pPr>
            <a:r>
              <a:rPr lang="en-US" sz="1867" dirty="0" smtClean="0">
                <a:solidFill>
                  <a:srgbClr val="002060"/>
                </a:solidFill>
                <a:latin typeface="Intel Clear" panose="020B0604020203020204" pitchFamily="34" charset="0"/>
              </a:rPr>
              <a:t>Complex features such as NSH tunneling and forwarding consume CPU cores</a:t>
            </a:r>
            <a:endParaRPr lang="en-US" dirty="0" smtClean="0">
              <a:solidFill>
                <a:srgbClr val="0070C0"/>
              </a:solidFill>
              <a:latin typeface="Intel Clear" panose="020B0604020203020204" pitchFamily="34" charset="0"/>
            </a:endParaRPr>
          </a:p>
          <a:p>
            <a:endParaRPr lang="en-US" dirty="0"/>
          </a:p>
        </p:txBody>
      </p:sp>
      <p:sp>
        <p:nvSpPr>
          <p:cNvPr id="4" name="Slide Number Placeholder 3"/>
          <p:cNvSpPr>
            <a:spLocks noGrp="1"/>
          </p:cNvSpPr>
          <p:nvPr>
            <p:ph type="sldNum" sz="quarter" idx="10"/>
          </p:nvPr>
        </p:nvSpPr>
        <p:spPr/>
        <p:txBody>
          <a:bodyPr/>
          <a:lstStyle/>
          <a:p>
            <a:fld id="{07AC9D51-2762-4936-A50B-EA5247F2F4D9}"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74205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xfrm>
            <a:off x="3850443" y="9429780"/>
            <a:ext cx="2945659" cy="496751"/>
          </a:xfrm>
          <a:prstGeom prst="rect">
            <a:avLst/>
          </a:prstGeom>
          <a:noFill/>
          <a:ln>
            <a:miter lim="800000"/>
            <a:headEnd/>
            <a:tailEnd/>
          </a:ln>
        </p:spPr>
        <p:txBody>
          <a:bodyPr/>
          <a:lstStyle/>
          <a:p>
            <a:fld id="{EC5CA9D1-210E-49C0-B4C9-A34305754C0A}" type="slidenum">
              <a:rPr lang="en-IE" smtClean="0">
                <a:solidFill>
                  <a:prstClr val="black"/>
                </a:solidFill>
                <a:latin typeface="Times New Roman" pitchFamily="18" charset="0"/>
                <a:cs typeface="Arial" pitchFamily="34" charset="0"/>
              </a:rPr>
              <a:pPr/>
              <a:t>24</a:t>
            </a:fld>
            <a:endParaRPr lang="en-IE" dirty="0" smtClean="0">
              <a:solidFill>
                <a:prstClr val="black"/>
              </a:solidFill>
              <a:latin typeface="Times New Roman" pitchFamily="18" charset="0"/>
              <a:cs typeface="Arial" pitchFamily="34" charset="0"/>
            </a:endParaRPr>
          </a:p>
        </p:txBody>
      </p:sp>
      <p:sp>
        <p:nvSpPr>
          <p:cNvPr id="135171" name="Rectangle 1"/>
          <p:cNvSpPr>
            <a:spLocks noGrp="1" noRot="1" noChangeAspect="1" noChangeArrowheads="1" noTextEdit="1"/>
          </p:cNvSpPr>
          <p:nvPr>
            <p:ph type="sldImg"/>
          </p:nvPr>
        </p:nvSpPr>
        <p:spPr>
          <a:xfrm>
            <a:off x="90488" y="755650"/>
            <a:ext cx="6616700" cy="3722688"/>
          </a:xfrm>
          <a:solidFill>
            <a:srgbClr val="FFFFFF"/>
          </a:solidFill>
          <a:ln/>
        </p:spPr>
      </p:sp>
      <p:sp>
        <p:nvSpPr>
          <p:cNvPr id="135172" name="Rectangle 2"/>
          <p:cNvSpPr>
            <a:spLocks noGrp="1" noChangeArrowheads="1"/>
          </p:cNvSpPr>
          <p:nvPr>
            <p:ph type="body" idx="1"/>
          </p:nvPr>
        </p:nvSpPr>
        <p:spPr>
          <a:noFill/>
        </p:spPr>
        <p:txBody>
          <a:bodyPr wrap="none" anchor="ctr"/>
          <a:lstStyle/>
          <a:p>
            <a:endParaRPr lang="en-US" dirty="0" smtClean="0">
              <a:solidFill>
                <a:schemeClr val="tx1"/>
              </a:solidFill>
              <a:latin typeface="Times New Roman" pitchFamily="18" charset="0"/>
              <a:cs typeface="Arial" pitchFamily="34" charset="0"/>
            </a:endParaRPr>
          </a:p>
          <a:p>
            <a:endParaRPr lang="en-GB" dirty="0" smtClean="0">
              <a:solidFill>
                <a:schemeClr val="tx1"/>
              </a:solidFill>
              <a:latin typeface="Times New Roman" pitchFamily="18" charset="0"/>
              <a:cs typeface="Arial" pitchFamily="34" charset="0"/>
            </a:endParaRPr>
          </a:p>
          <a:p>
            <a:endParaRPr lang="en-US" dirty="0" smtClean="0">
              <a:solidFill>
                <a:schemeClr val="tx1"/>
              </a:solidFill>
              <a:latin typeface="Times New Roman" pitchFamily="18" charset="0"/>
              <a:cs typeface="Arial" pitchFamily="34" charset="0"/>
            </a:endParaRPr>
          </a:p>
          <a:p>
            <a:endParaRPr lang="en-US" dirty="0" smtClean="0">
              <a:latin typeface="Times New Roman" pitchFamily="18" charset="0"/>
              <a:cs typeface="Arial" pitchFamily="34" charset="0"/>
            </a:endParaRPr>
          </a:p>
          <a:p>
            <a:endParaRPr lang="en-US" dirty="0" smtClean="0">
              <a:latin typeface="Times New Roman" pitchFamily="18" charset="0"/>
              <a:cs typeface="Arial" pitchFamily="34" charset="0"/>
            </a:endParaRPr>
          </a:p>
        </p:txBody>
      </p:sp>
    </p:spTree>
    <p:extLst>
      <p:ext uri="{BB962C8B-B14F-4D97-AF65-F5344CB8AC3E}">
        <p14:creationId xmlns:p14="http://schemas.microsoft.com/office/powerpoint/2010/main" val="216545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Improving user experience and providing protection to the mobile network at the connectivity, network, and application levels.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Providing security to the network and context for downstream web applications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Notes for Randy: the F5 VNFs support L4-L7 only, hence NSH is important since it allows for </a:t>
            </a:r>
            <a:r>
              <a:rPr lang="en-US" sz="1200" dirty="0" err="1" smtClean="0"/>
              <a:t>stateful</a:t>
            </a:r>
            <a:r>
              <a:rPr lang="en-US" sz="1200" dirty="0" smtClean="0"/>
              <a:t> devices to exist in a</a:t>
            </a:r>
            <a:r>
              <a:rPr lang="en-US" sz="1200" baseline="0" dirty="0" smtClean="0"/>
              <a:t> service chain. This is also why F5 don’t have a lot of interaction with ODL</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04C4EB42-DA2A-3B44-8F35-B0B150F38B9F}" type="slidenum">
              <a:rPr lang="en-US" smtClean="0"/>
              <a:t>6</a:t>
            </a:fld>
            <a:endParaRPr lang="en-US"/>
          </a:p>
        </p:txBody>
      </p:sp>
    </p:spTree>
    <p:extLst>
      <p:ext uri="{BB962C8B-B14F-4D97-AF65-F5344CB8AC3E}">
        <p14:creationId xmlns:p14="http://schemas.microsoft.com/office/powerpoint/2010/main" val="259052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C4EB42-DA2A-3B44-8F35-B0B150F38B9F}" type="slidenum">
              <a:rPr lang="en-US" smtClean="0"/>
              <a:t>7</a:t>
            </a:fld>
            <a:endParaRPr lang="en-US"/>
          </a:p>
        </p:txBody>
      </p:sp>
    </p:spTree>
    <p:extLst>
      <p:ext uri="{BB962C8B-B14F-4D97-AF65-F5344CB8AC3E}">
        <p14:creationId xmlns:p14="http://schemas.microsoft.com/office/powerpoint/2010/main" val="21830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A3267F-B718-4099-8C98-4C0A355EB51D}"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78187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5600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A3267F-B718-4099-8C98-4C0A355EB51D}"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71526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A3267F-B718-4099-8C98-4C0A355EB51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02770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A3267F-B718-4099-8C98-4C0A355EB51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20867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A3267F-B718-4099-8C98-4C0A355EB51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132567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6" y="1600200"/>
            <a:ext cx="5376828" cy="4615760"/>
          </a:xfrm>
        </p:spPr>
        <p:txBody>
          <a:bodyPr/>
          <a:lstStyle>
            <a:lvl1pPr>
              <a:lnSpc>
                <a:spcPct val="110000"/>
              </a:lnSpc>
              <a:defRPr sz="2400"/>
            </a:lvl1pPr>
            <a:lvl2pPr>
              <a:spcBef>
                <a:spcPts val="1067"/>
              </a:spcBef>
              <a:defRPr sz="2133"/>
            </a:lvl2pPr>
            <a:lvl3pPr>
              <a:spcBef>
                <a:spcPts val="533"/>
              </a:spcBef>
              <a:defRPr sz="2133"/>
            </a:lvl3pPr>
            <a:lvl4pPr>
              <a:spcBef>
                <a:spcPts val="533"/>
              </a:spcBef>
              <a:defRPr sz="1867"/>
            </a:lvl4pPr>
            <a:lvl5pPr>
              <a:spcBef>
                <a:spcPts val="533"/>
              </a:spcBef>
              <a:defRPr sz="1867"/>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962" y="1600200"/>
            <a:ext cx="5262444" cy="4615760"/>
          </a:xfrm>
        </p:spPr>
        <p:txBody>
          <a:bodyPr/>
          <a:lstStyle>
            <a:lvl1pPr>
              <a:lnSpc>
                <a:spcPct val="110000"/>
              </a:lnSpc>
              <a:defRPr sz="2400"/>
            </a:lvl1pPr>
            <a:lvl2pPr>
              <a:spcBef>
                <a:spcPts val="1067"/>
              </a:spcBef>
              <a:defRPr sz="2133"/>
            </a:lvl2pPr>
            <a:lvl3pPr>
              <a:spcBef>
                <a:spcPts val="533"/>
              </a:spcBef>
              <a:defRPr sz="2133"/>
            </a:lvl3pPr>
            <a:lvl4pPr>
              <a:spcBef>
                <a:spcPts val="533"/>
              </a:spcBef>
              <a:defRPr sz="1867"/>
            </a:lvl4pPr>
            <a:lvl5pPr>
              <a:spcBef>
                <a:spcPts val="533"/>
              </a:spcBef>
              <a:defRPr sz="1867"/>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E53E66-912D-4C83-883C-381C3F7208A6}" type="datetime1">
              <a:rPr lang="en-US" smtClean="0">
                <a:solidFill>
                  <a:prstClr val="black">
                    <a:tint val="75000"/>
                  </a:prstClr>
                </a:solidFill>
              </a:rPr>
              <a:pPr/>
              <a:t>9/26/2016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7717281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E424B84-F488-4915-AA1B-FB7ACBEEBD1A}" type="datetime1">
              <a:rPr lang="en-US" smtClean="0">
                <a:solidFill>
                  <a:prstClr val="black">
                    <a:tint val="75000"/>
                  </a:prstClr>
                </a:solidFill>
              </a:rPr>
              <a:pPr/>
              <a:t>9/26/2016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5785150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411C8-6F58-4185-91FE-DBC550F4D82A}" type="datetime1">
              <a:rPr lang="en-US" smtClean="0">
                <a:solidFill>
                  <a:prstClr val="black">
                    <a:tint val="75000"/>
                  </a:prstClr>
                </a:solidFill>
              </a:rPr>
              <a:pPr/>
              <a:t>9/26/2016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4308968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8"/>
            <a:ext cx="12192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2" name="Title 1"/>
          <p:cNvSpPr>
            <a:spLocks noGrp="1"/>
          </p:cNvSpPr>
          <p:nvPr>
            <p:ph type="title" hasCustomPrompt="1"/>
          </p:nvPr>
        </p:nvSpPr>
        <p:spPr>
          <a:xfrm>
            <a:off x="607484" y="2159449"/>
            <a:ext cx="10363200" cy="1362075"/>
          </a:xfrm>
        </p:spPr>
        <p:txBody>
          <a:bodyPr anchor="b" anchorCtr="0">
            <a:normAutofit/>
          </a:bodyPr>
          <a:lstStyle>
            <a:lvl1pPr algn="l">
              <a:defRPr sz="3733" b="0" cap="none">
                <a:solidFill>
                  <a:schemeClr val="bg1"/>
                </a:solidFill>
                <a:latin typeface="Neo Sans Intel Light"/>
                <a:cs typeface="Neo Sans Intel Light"/>
              </a:defRPr>
            </a:lvl1pPr>
          </a:lstStyle>
          <a:p>
            <a:r>
              <a:rPr lang="en-US" dirty="0" smtClean="0"/>
              <a:t>28pt Light Text</a:t>
            </a:r>
            <a:endParaRPr lang="en-US" dirty="0"/>
          </a:p>
        </p:txBody>
      </p:sp>
      <p:sp>
        <p:nvSpPr>
          <p:cNvPr id="3" name="Text Placeholder 2"/>
          <p:cNvSpPr>
            <a:spLocks noGrp="1"/>
          </p:cNvSpPr>
          <p:nvPr>
            <p:ph type="body" idx="1" hasCustomPrompt="1"/>
          </p:nvPr>
        </p:nvSpPr>
        <p:spPr>
          <a:xfrm>
            <a:off x="607484" y="3670233"/>
            <a:ext cx="103632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smtClean="0"/>
              <a:t>12pt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a:solidFill>
                <a:srgbClr val="0071C5"/>
              </a:solidFill>
            </a:endParaRPr>
          </a:p>
        </p:txBody>
      </p:sp>
      <p:cxnSp>
        <p:nvCxnSpPr>
          <p:cNvPr id="8" name="Straight Connector 7"/>
          <p:cNvCxnSpPr/>
          <p:nvPr userDrawn="1"/>
        </p:nvCxnSpPr>
        <p:spPr>
          <a:xfrm>
            <a:off x="115824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9" name="Picture 8"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011129" y="6464300"/>
            <a:ext cx="465456" cy="304801"/>
          </a:xfrm>
          <a:prstGeom prst="rect">
            <a:avLst/>
          </a:prstGeom>
        </p:spPr>
      </p:pic>
    </p:spTree>
    <p:extLst>
      <p:ext uri="{BB962C8B-B14F-4D97-AF65-F5344CB8AC3E}">
        <p14:creationId xmlns:p14="http://schemas.microsoft.com/office/powerpoint/2010/main" val="33822632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8"/>
            <a:ext cx="12192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2" name="Title 1"/>
          <p:cNvSpPr>
            <a:spLocks noGrp="1"/>
          </p:cNvSpPr>
          <p:nvPr>
            <p:ph type="title" hasCustomPrompt="1"/>
          </p:nvPr>
        </p:nvSpPr>
        <p:spPr>
          <a:xfrm>
            <a:off x="607484" y="2871402"/>
            <a:ext cx="10363200" cy="1362075"/>
          </a:xfrm>
        </p:spPr>
        <p:txBody>
          <a:bodyPr anchor="b" anchorCtr="0">
            <a:normAutofit/>
          </a:bodyPr>
          <a:lstStyle>
            <a:lvl1pPr algn="l">
              <a:defRPr sz="3733" b="0" cap="none">
                <a:solidFill>
                  <a:schemeClr val="bg1"/>
                </a:solidFill>
                <a:latin typeface="Neo Sans Intel Light"/>
                <a:cs typeface="Neo Sans Intel Light"/>
              </a:defRPr>
            </a:lvl1pPr>
          </a:lstStyle>
          <a:p>
            <a:r>
              <a:rPr lang="en-US" dirty="0" smtClean="0"/>
              <a:t>28pt Light Text</a:t>
            </a:r>
            <a:endParaRPr lang="en-US" dirty="0"/>
          </a:p>
        </p:txBody>
      </p:sp>
      <p:sp>
        <p:nvSpPr>
          <p:cNvPr id="3" name="Text Placeholder 2"/>
          <p:cNvSpPr>
            <a:spLocks noGrp="1"/>
          </p:cNvSpPr>
          <p:nvPr>
            <p:ph type="body" idx="1" hasCustomPrompt="1"/>
          </p:nvPr>
        </p:nvSpPr>
        <p:spPr>
          <a:xfrm>
            <a:off x="607484" y="4382189"/>
            <a:ext cx="103632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smtClean="0"/>
              <a:t>12pt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a:solidFill>
                <a:srgbClr val="0071C5"/>
              </a:solidFill>
            </a:endParaRPr>
          </a:p>
        </p:txBody>
      </p:sp>
      <p:cxnSp>
        <p:nvCxnSpPr>
          <p:cNvPr id="8" name="Straight Connector 7"/>
          <p:cNvCxnSpPr/>
          <p:nvPr userDrawn="1"/>
        </p:nvCxnSpPr>
        <p:spPr>
          <a:xfrm>
            <a:off x="115824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9" name="Picture 8"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1011129" y="6464300"/>
            <a:ext cx="465456" cy="304801"/>
          </a:xfrm>
          <a:prstGeom prst="rect">
            <a:avLst/>
          </a:prstGeom>
        </p:spPr>
      </p:pic>
    </p:spTree>
    <p:extLst>
      <p:ext uri="{BB962C8B-B14F-4D97-AF65-F5344CB8AC3E}">
        <p14:creationId xmlns:p14="http://schemas.microsoft.com/office/powerpoint/2010/main" val="17457828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el_LookInside_white.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4636576" y="2500173"/>
            <a:ext cx="3008851" cy="1849187"/>
          </a:xfrm>
          <a:prstGeom prst="rect">
            <a:avLst/>
          </a:prstGeom>
        </p:spPr>
      </p:pic>
      <p:sp>
        <p:nvSpPr>
          <p:cNvPr id="9" name="Rectangle 8"/>
          <p:cNvSpPr/>
          <p:nvPr userDrawn="1"/>
        </p:nvSpPr>
        <p:spPr>
          <a:xfrm>
            <a:off x="607490" y="6365943"/>
            <a:ext cx="2192908" cy="164212"/>
          </a:xfrm>
          <a:prstGeom prst="rect">
            <a:avLst/>
          </a:prstGeom>
        </p:spPr>
        <p:txBody>
          <a:bodyPr wrap="none" lIns="0" tIns="0" rIns="0" bIns="0">
            <a:spAutoFit/>
          </a:bodyPr>
          <a:lstStyle/>
          <a:p>
            <a:pPr defTabSz="609585"/>
            <a:r>
              <a:rPr lang="en-US" sz="1067" dirty="0" smtClean="0">
                <a:solidFill>
                  <a:srgbClr val="8DC8E8"/>
                </a:solidFill>
                <a:cs typeface="Neo Sans Intel"/>
              </a:rPr>
              <a:t>Intel Confidential — Do Not Forward</a:t>
            </a:r>
          </a:p>
        </p:txBody>
      </p:sp>
    </p:spTree>
    <p:extLst>
      <p:ext uri="{BB962C8B-B14F-4D97-AF65-F5344CB8AC3E}">
        <p14:creationId xmlns:p14="http://schemas.microsoft.com/office/powerpoint/2010/main" val="11449126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10583"/>
            <a:ext cx="10972800" cy="853440"/>
          </a:xfrm>
        </p:spPr>
        <p:txBody>
          <a:bodyPr>
            <a:normAutofit/>
          </a:bodyPr>
          <a:lstStyle>
            <a:lvl1pPr>
              <a:defRPr sz="3733" baseline="0"/>
            </a:lvl1pPr>
          </a:lstStyle>
          <a:p>
            <a:r>
              <a:rPr lang="en-US" dirty="0" smtClean="0"/>
              <a:t>Click to edit Master title style</a:t>
            </a:r>
            <a:endParaRPr lang="en-US" dirty="0"/>
          </a:p>
        </p:txBody>
      </p:sp>
      <p:sp>
        <p:nvSpPr>
          <p:cNvPr id="8" name="Text Placeholder 2"/>
          <p:cNvSpPr>
            <a:spLocks noGrp="1"/>
          </p:cNvSpPr>
          <p:nvPr>
            <p:ph idx="1"/>
          </p:nvPr>
        </p:nvSpPr>
        <p:spPr>
          <a:xfrm>
            <a:off x="609600" y="1341120"/>
            <a:ext cx="10972800" cy="4547616"/>
          </a:xfrm>
          <a:prstGeom prst="rect">
            <a:avLst/>
          </a:prstGeom>
        </p:spPr>
        <p:txBody>
          <a:bodyPr rtlCol="0">
            <a:normAutofit/>
          </a:bodyPr>
          <a:lstStyle>
            <a:lvl1pPr marL="0" indent="0">
              <a:defRPr/>
            </a:lvl1pPr>
            <a:lvl2pPr marL="311143" indent="-311143">
              <a:buFont typeface="Arial"/>
              <a:buChar char="•"/>
              <a:defRPr baseline="0"/>
            </a:lvl2pPr>
            <a:lvl3pPr marL="761981" indent="-304792">
              <a:buFont typeface="Arial"/>
              <a:buChar char="•"/>
              <a:defRPr baseline="0"/>
            </a:lvl3pPr>
            <a:lvl4pPr marL="1293252" indent="-304792">
              <a:buFont typeface="Arial"/>
              <a:buChar char="•"/>
              <a:defRPr/>
            </a:lvl4pPr>
            <a:lvl5pPr marL="1758907" indent="-304792">
              <a:buFont typeface="Arial"/>
              <a:buChar char="•"/>
              <a:defRPr baseline="0"/>
            </a:lvl5p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2"/>
          </p:nvPr>
        </p:nvSpPr>
        <p:spPr>
          <a:xfrm>
            <a:off x="406401" y="6574822"/>
            <a:ext cx="2224505" cy="268756"/>
          </a:xfrm>
          <a:prstGeom prst="rect">
            <a:avLst/>
          </a:prstGeom>
        </p:spPr>
        <p:txBody>
          <a:bodyPr vert="horz" lIns="0" tIns="45720" rIns="0" bIns="45720" rtlCol="0" anchor="ctr"/>
          <a:lstStyle>
            <a:lvl1pPr algn="l">
              <a:defRPr sz="1400">
                <a:solidFill>
                  <a:schemeClr val="bg1"/>
                </a:solidFill>
                <a:latin typeface="Intel Clear Light" panose="020B0404020203020204" pitchFamily="34" charset="0"/>
              </a:defRPr>
            </a:lvl1pPr>
          </a:lstStyle>
          <a:p>
            <a:fld id="{11A865A0-603D-41B4-A65C-A8D11D3C36F8}" type="datetime1">
              <a:rPr lang="en-US" smtClean="0">
                <a:solidFill>
                  <a:prstClr val="white"/>
                </a:solidFill>
              </a:rPr>
              <a:pPr/>
              <a:t>9/26/2016</a:t>
            </a:fld>
            <a:endParaRPr lang="en-US" dirty="0">
              <a:solidFill>
                <a:prstClr val="white"/>
              </a:solidFill>
            </a:endParaRPr>
          </a:p>
        </p:txBody>
      </p:sp>
      <p:sp>
        <p:nvSpPr>
          <p:cNvPr id="7" name="Footer Placeholder 5"/>
          <p:cNvSpPr>
            <a:spLocks noGrp="1"/>
          </p:cNvSpPr>
          <p:nvPr>
            <p:ph type="ftr" sz="quarter" idx="11"/>
          </p:nvPr>
        </p:nvSpPr>
        <p:spPr>
          <a:xfrm>
            <a:off x="8751027" y="6612427"/>
            <a:ext cx="1536192" cy="209549"/>
          </a:xfrm>
        </p:spPr>
        <p:txBody>
          <a:bodyPr/>
          <a:lstStyle>
            <a:lvl1pPr>
              <a:defRPr>
                <a:solidFill>
                  <a:schemeClr val="bg1"/>
                </a:solidFill>
              </a:defRPr>
            </a:lvl1pPr>
          </a:lstStyle>
          <a:p>
            <a:pPr>
              <a:defRPr/>
            </a:pPr>
            <a:endParaRPr lang="en-US" dirty="0">
              <a:solidFill>
                <a:prstClr val="white"/>
              </a:solidFill>
            </a:endParaRPr>
          </a:p>
        </p:txBody>
      </p:sp>
    </p:spTree>
    <p:extLst>
      <p:ext uri="{BB962C8B-B14F-4D97-AF65-F5344CB8AC3E}">
        <p14:creationId xmlns:p14="http://schemas.microsoft.com/office/powerpoint/2010/main" val="134387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607485" y="1604437"/>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11" name="Footer Placeholder 4"/>
          <p:cNvSpPr>
            <a:spLocks noGrp="1"/>
          </p:cNvSpPr>
          <p:nvPr>
            <p:ph type="ftr" sz="quarter" idx="3"/>
          </p:nvPr>
        </p:nvSpPr>
        <p:spPr>
          <a:xfrm>
            <a:off x="4165600" y="6432516"/>
            <a:ext cx="3860800" cy="365125"/>
          </a:xfrm>
          <a:prstGeom prst="rect">
            <a:avLst/>
          </a:prstGeom>
        </p:spPr>
        <p:txBody>
          <a:bodyPr vert="horz" lIns="91438" tIns="45719" rIns="91438" bIns="45719" rtlCol="0" anchor="ctr"/>
          <a:lstStyle>
            <a:lvl1pPr algn="ctr">
              <a:defRPr sz="1067">
                <a:solidFill>
                  <a:schemeClr val="bg1"/>
                </a:solidFill>
                <a:latin typeface="+mn-lt"/>
              </a:defRPr>
            </a:lvl1pPr>
          </a:lstStyle>
          <a:p>
            <a:pPr defTabSz="609570"/>
            <a:r>
              <a:rPr lang="en-US" smtClean="0">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4833189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1789"/>
            <a:ext cx="10970683" cy="4570411"/>
          </a:xfrm>
        </p:spPr>
        <p:txBody>
          <a:bodyPr/>
          <a:lstStyle>
            <a:lvl1pPr marL="0" marR="0" indent="0" algn="l" defTabSz="609570" rtl="0" eaLnBrk="1" fontAlgn="auto" latinLnBrk="0" hangingPunct="1">
              <a:lnSpc>
                <a:spcPct val="100000"/>
              </a:lnSpc>
              <a:spcBef>
                <a:spcPts val="1600"/>
              </a:spcBef>
              <a:spcAft>
                <a:spcPts val="0"/>
              </a:spcAft>
              <a:buClrTx/>
              <a:buSzTx/>
              <a:buFont typeface="Wingdings" panose="05000000000000000000" pitchFamily="2" charset="2"/>
              <a:buNone/>
              <a:tabLst/>
              <a:defRPr/>
            </a:lvl1pPr>
            <a:lvl2pPr>
              <a:defRPr lang="en-US" sz="2400" kern="1200" baseline="0" dirty="0" err="1" smtClean="0">
                <a:solidFill>
                  <a:schemeClr val="tx2"/>
                </a:solidFill>
                <a:latin typeface="+mn-lt"/>
                <a:ea typeface="+mn-ea"/>
                <a:cs typeface="Arial" panose="020B0604020202020204" pitchFamily="34" charset="0"/>
              </a:defRPr>
            </a:lvl2pPr>
            <a:lvl3pPr marL="761962" indent="-304784" algn="l" defTabSz="609570" rtl="0" eaLnBrk="1" latinLnBrk="0" hangingPunct="1">
              <a:spcBef>
                <a:spcPts val="1067"/>
              </a:spcBef>
              <a:buFont typeface="Wingdings" charset="2"/>
              <a:buChar char="§"/>
              <a:defRPr lang="en-US" sz="2400" kern="1200" dirty="0" smtClean="0">
                <a:solidFill>
                  <a:schemeClr val="tx2"/>
                </a:solidFill>
                <a:latin typeface="+mn-lt"/>
                <a:ea typeface="+mn-ea"/>
                <a:cs typeface="Arial" panose="020B0604020202020204" pitchFamily="34" charset="0"/>
              </a:defRPr>
            </a:lvl3pPr>
            <a:lvl4pPr>
              <a:defRPr/>
            </a:lvl4pPr>
            <a:lvl5pPr>
              <a:defRPr/>
            </a:lvl5pPr>
          </a:lstStyle>
          <a:p>
            <a:pPr marL="0" marR="0" lvl="0" indent="0" algn="l" defTabSz="609570" rtl="0" eaLnBrk="1" fontAlgn="auto" latinLnBrk="0" hangingPunct="1">
              <a:lnSpc>
                <a:spcPct val="100000"/>
              </a:lnSpc>
              <a:spcBef>
                <a:spcPts val="1600"/>
              </a:spcBef>
              <a:spcAft>
                <a:spcPts val="0"/>
              </a:spcAft>
              <a:buClrTx/>
              <a:buSzTx/>
              <a:buFont typeface="Wingdings" panose="05000000000000000000" pitchFamily="2" charset="2"/>
              <a:buNone/>
              <a:tabLst/>
              <a:defRPr/>
            </a:pPr>
            <a:r>
              <a:rPr lang="en-US" dirty="0" err="1" smtClean="0"/>
              <a:t>22pt</a:t>
            </a:r>
            <a:r>
              <a:rPr lang="en-US" dirty="0" smtClean="0"/>
              <a:t> Arial body text</a:t>
            </a:r>
          </a:p>
          <a:p>
            <a:pPr lvl="1"/>
            <a:r>
              <a:rPr lang="en-US" dirty="0" err="1" smtClean="0"/>
              <a:t>18pt</a:t>
            </a:r>
            <a:r>
              <a:rPr lang="en-US" dirty="0" smtClean="0"/>
              <a:t> Arial bullet one</a:t>
            </a:r>
          </a:p>
          <a:p>
            <a:pPr marL="761962" lvl="2" indent="-304784" algn="l" defTabSz="609570" rtl="0" eaLnBrk="1" latinLnBrk="0" hangingPunct="1">
              <a:spcBef>
                <a:spcPts val="1067"/>
              </a:spcBef>
              <a:buFont typeface="Wingdings" charset="2"/>
              <a:buChar char="§"/>
            </a:pPr>
            <a:r>
              <a:rPr lang="en-US" dirty="0" err="1" smtClean="0"/>
              <a:t>18pt</a:t>
            </a:r>
            <a:r>
              <a:rPr lang="en-US" dirty="0" smtClean="0"/>
              <a:t> Arial sub-bullet</a:t>
            </a:r>
          </a:p>
          <a:p>
            <a:pPr lvl="3"/>
            <a:r>
              <a:rPr lang="en-US" dirty="0" err="1" smtClean="0"/>
              <a:t>16pt</a:t>
            </a:r>
            <a:r>
              <a:rPr lang="en-US" dirty="0" smtClean="0"/>
              <a:t> Arial fourth level</a:t>
            </a:r>
          </a:p>
          <a:p>
            <a:pPr lvl="4"/>
            <a:r>
              <a:rPr lang="en-US" dirty="0" err="1" smtClean="0"/>
              <a:t>14pt</a:t>
            </a:r>
            <a:r>
              <a:rPr lang="en-US" dirty="0" smtClean="0"/>
              <a:t> Arial fifth level</a:t>
            </a:r>
            <a:endParaRPr lang="en-US" dirty="0"/>
          </a:p>
        </p:txBody>
      </p:sp>
      <p:sp>
        <p:nvSpPr>
          <p:cNvPr id="4" name="Date Placeholder 3"/>
          <p:cNvSpPr>
            <a:spLocks noGrp="1"/>
          </p:cNvSpPr>
          <p:nvPr>
            <p:ph type="dt" sz="half" idx="10"/>
          </p:nvPr>
        </p:nvSpPr>
        <p:spPr>
          <a:xfrm>
            <a:off x="609600" y="6356352"/>
            <a:ext cx="2844800" cy="365125"/>
          </a:xfrm>
          <a:prstGeom prst="rect">
            <a:avLst/>
          </a:prstGeom>
        </p:spPr>
        <p:txBody>
          <a:bodyPr lIns="91438" tIns="45719" rIns="91438" bIns="45719"/>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38" tIns="45719" rIns="91438" bIns="45719"/>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Arial Headline</a:t>
            </a:r>
            <a:endParaRPr lang="en-US" dirty="0"/>
          </a:p>
        </p:txBody>
      </p:sp>
    </p:spTree>
    <p:extLst>
      <p:ext uri="{BB962C8B-B14F-4D97-AF65-F5344CB8AC3E}">
        <p14:creationId xmlns:p14="http://schemas.microsoft.com/office/powerpoint/2010/main" val="17874131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 Chart">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3840" y="1188720"/>
            <a:ext cx="5730240" cy="5303520"/>
          </a:xfrm>
        </p:spPr>
        <p:txBody>
          <a:bodyPr/>
          <a:lstStyle>
            <a:lvl1pPr>
              <a:buNone/>
              <a:defRPr/>
            </a:lvl1pPr>
          </a:lstStyle>
          <a:p>
            <a:pPr lvl="0"/>
            <a:r>
              <a:rPr lang="en-US" noProof="0" dirty="0" smtClean="0"/>
              <a:t>Click icon to add table</a:t>
            </a:r>
          </a:p>
        </p:txBody>
      </p:sp>
      <p:sp>
        <p:nvSpPr>
          <p:cNvPr id="7" name="Title 6"/>
          <p:cNvSpPr>
            <a:spLocks noGrp="1"/>
          </p:cNvSpPr>
          <p:nvPr>
            <p:ph type="title"/>
          </p:nvPr>
        </p:nvSpPr>
        <p:spPr/>
        <p:txBody>
          <a:bodyPr/>
          <a:lstStyle/>
          <a:p>
            <a:r>
              <a:rPr lang="en-US" noProof="0" smtClean="0"/>
              <a:t>Click to edit Master title style</a:t>
            </a:r>
            <a:endParaRPr lang="en-US" noProof="0"/>
          </a:p>
        </p:txBody>
      </p:sp>
      <p:sp>
        <p:nvSpPr>
          <p:cNvPr id="6" name="Rectangle 35"/>
          <p:cNvSpPr>
            <a:spLocks noGrp="1" noChangeArrowheads="1"/>
          </p:cNvSpPr>
          <p:nvPr>
            <p:ph type="sldNum" sz="quarter" idx="12"/>
          </p:nvPr>
        </p:nvSpPr>
        <p:spPr>
          <a:xfrm>
            <a:off x="11705169" y="6583364"/>
            <a:ext cx="486833" cy="274637"/>
          </a:xfrm>
          <a:prstGeom prst="rect">
            <a:avLst/>
          </a:prstGeom>
          <a:ln/>
        </p:spPr>
        <p:txBody>
          <a:bodyPr/>
          <a:lstStyle>
            <a:lvl1pPr>
              <a:defRPr/>
            </a:lvl1pPr>
          </a:lstStyle>
          <a:p>
            <a:pPr>
              <a:defRPr/>
            </a:pPr>
            <a:fld id="{F66CE203-50AB-4504-B952-C6B7DE60CC76}" type="slidenum">
              <a:rPr lang="en-US"/>
              <a:pPr>
                <a:defRPr/>
              </a:pPr>
              <a:t>‹#›</a:t>
            </a:fld>
            <a:endParaRPr lang="en-US" dirty="0"/>
          </a:p>
        </p:txBody>
      </p:sp>
      <p:sp>
        <p:nvSpPr>
          <p:cNvPr id="4" name="Chart Placeholder 3"/>
          <p:cNvSpPr>
            <a:spLocks noGrp="1"/>
          </p:cNvSpPr>
          <p:nvPr>
            <p:ph type="chart" sz="quarter" idx="13"/>
          </p:nvPr>
        </p:nvSpPr>
        <p:spPr>
          <a:xfrm>
            <a:off x="6217920" y="1190625"/>
            <a:ext cx="5730240" cy="5303520"/>
          </a:xfrm>
        </p:spPr>
        <p:txBody>
          <a:bodyPr/>
          <a:lstStyle/>
          <a:p>
            <a:endParaRPr lang="en-US" dirty="0"/>
          </a:p>
        </p:txBody>
      </p:sp>
    </p:spTree>
    <p:extLst>
      <p:ext uri="{BB962C8B-B14F-4D97-AF65-F5344CB8AC3E}">
        <p14:creationId xmlns:p14="http://schemas.microsoft.com/office/powerpoint/2010/main" val="5839247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65672" y="2001327"/>
            <a:ext cx="10841966" cy="4175635"/>
          </a:xfrm>
          <a:prstGeom prst="rect">
            <a:avLst/>
          </a:prstGeom>
        </p:spPr>
        <p:txBody>
          <a:bodyPr/>
          <a:lstStyle>
            <a:lvl1pPr>
              <a:buClr>
                <a:srgbClr val="EE5B24"/>
              </a:buClr>
              <a:defRPr b="0" i="0">
                <a:latin typeface="Arial" charset="0"/>
                <a:ea typeface="Arial" charset="0"/>
                <a:cs typeface="Arial" charset="0"/>
              </a:defRPr>
            </a:lvl1pPr>
            <a:lvl2pPr>
              <a:buClr>
                <a:srgbClr val="EE5B24"/>
              </a:buClr>
              <a:defRPr b="0" i="0">
                <a:latin typeface="Arial" charset="0"/>
                <a:ea typeface="Arial" charset="0"/>
                <a:cs typeface="Arial" charset="0"/>
              </a:defRPr>
            </a:lvl2pPr>
            <a:lvl3pPr>
              <a:buClr>
                <a:srgbClr val="EE5B24"/>
              </a:buClr>
              <a:defRPr b="0" i="0">
                <a:latin typeface="Arial" charset="0"/>
                <a:ea typeface="Arial" charset="0"/>
                <a:cs typeface="Arial" charset="0"/>
              </a:defRPr>
            </a:lvl3pPr>
            <a:lvl4pPr>
              <a:buClr>
                <a:srgbClr val="EE5B24"/>
              </a:buClr>
              <a:defRPr b="0" i="0">
                <a:latin typeface="Arial" charset="0"/>
                <a:ea typeface="Arial" charset="0"/>
                <a:cs typeface="Arial" charset="0"/>
              </a:defRPr>
            </a:lvl4pPr>
            <a:lvl5pPr>
              <a:buClr>
                <a:srgbClr val="EE5B24"/>
              </a:buClr>
              <a:defRPr b="0" i="0">
                <a:latin typeface="Arial" charset="0"/>
                <a:ea typeface="Arial" charset="0"/>
                <a:cs typeface="Arial" charset="0"/>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Tree>
    <p:extLst>
      <p:ext uri="{BB962C8B-B14F-4D97-AF65-F5344CB8AC3E}">
        <p14:creationId xmlns:p14="http://schemas.microsoft.com/office/powerpoint/2010/main" val="945117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08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3306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3523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8247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9599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4364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167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5181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602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07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163136" y="6432516"/>
            <a:ext cx="2844800" cy="365125"/>
          </a:xfrm>
          <a:prstGeom prst="rect">
            <a:avLst/>
          </a:prstGeom>
        </p:spPr>
        <p:txBody>
          <a:bodyPr lIns="121917" tIns="60958" rIns="121917" bIns="60958"/>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607484" y="411797"/>
            <a:ext cx="10972800" cy="1158240"/>
          </a:xfrm>
          <a:prstGeom prst="rect">
            <a:avLst/>
          </a:prstGeom>
        </p:spPr>
        <p:txBody>
          <a:bodyPr lIns="121917" tIns="60958" rIns="121917" bIns="60958"/>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163649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33692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934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65672" y="2001327"/>
            <a:ext cx="10841966" cy="4175635"/>
          </a:xfrm>
          <a:prstGeom prst="rect">
            <a:avLst/>
          </a:prstGeom>
        </p:spPr>
        <p:txBody>
          <a:bodyPr/>
          <a:lstStyle>
            <a:lvl1pPr>
              <a:buClr>
                <a:srgbClr val="EE5B24"/>
              </a:buClr>
              <a:defRPr b="0" i="0">
                <a:latin typeface="Arial" charset="0"/>
                <a:ea typeface="Arial" charset="0"/>
                <a:cs typeface="Arial" charset="0"/>
              </a:defRPr>
            </a:lvl1pPr>
            <a:lvl2pPr>
              <a:buClr>
                <a:srgbClr val="EE5B24"/>
              </a:buClr>
              <a:defRPr b="0" i="0">
                <a:latin typeface="Arial" charset="0"/>
                <a:ea typeface="Arial" charset="0"/>
                <a:cs typeface="Arial" charset="0"/>
              </a:defRPr>
            </a:lvl2pPr>
            <a:lvl3pPr>
              <a:buClr>
                <a:srgbClr val="EE5B24"/>
              </a:buClr>
              <a:defRPr b="0" i="0">
                <a:latin typeface="Arial" charset="0"/>
                <a:ea typeface="Arial" charset="0"/>
                <a:cs typeface="Arial" charset="0"/>
              </a:defRPr>
            </a:lvl3pPr>
            <a:lvl4pPr>
              <a:buClr>
                <a:srgbClr val="EE5B24"/>
              </a:buClr>
              <a:defRPr b="0" i="0">
                <a:latin typeface="Arial" charset="0"/>
                <a:ea typeface="Arial" charset="0"/>
                <a:cs typeface="Arial" charset="0"/>
              </a:defRPr>
            </a:lvl4pPr>
            <a:lvl5pPr>
              <a:buClr>
                <a:srgbClr val="EE5B24"/>
              </a:buClr>
              <a:defRPr b="0" i="0">
                <a:latin typeface="Arial" charset="0"/>
                <a:ea typeface="Arial" charset="0"/>
                <a:cs typeface="Arial" charset="0"/>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Tree>
    <p:extLst>
      <p:ext uri="{BB962C8B-B14F-4D97-AF65-F5344CB8AC3E}">
        <p14:creationId xmlns:p14="http://schemas.microsoft.com/office/powerpoint/2010/main" val="1488974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163136" y="6432516"/>
            <a:ext cx="2844800" cy="365125"/>
          </a:xfrm>
          <a:prstGeom prst="rect">
            <a:avLst/>
          </a:prstGeom>
        </p:spPr>
        <p:txBody>
          <a:bodyPr lIns="121917" tIns="60958" rIns="121917" bIns="60958"/>
          <a:lstStyle/>
          <a:p>
            <a:fld id="{EE2556C5-CE8C-6547-B838-EA80C61A4AF7}" type="slidenum">
              <a:rPr lang="en-US" smtClean="0">
                <a:solidFill>
                  <a:prstClr val="black"/>
                </a:solidFill>
              </a:rPr>
              <a:pPr/>
              <a:t>‹#›</a:t>
            </a:fld>
            <a:endParaRPr lang="en-US" dirty="0">
              <a:solidFill>
                <a:prstClr val="black"/>
              </a:solidFill>
            </a:endParaRPr>
          </a:p>
        </p:txBody>
      </p:sp>
      <p:sp>
        <p:nvSpPr>
          <p:cNvPr id="6" name="Title 6"/>
          <p:cNvSpPr>
            <a:spLocks noGrp="1"/>
          </p:cNvSpPr>
          <p:nvPr>
            <p:ph type="title" hasCustomPrompt="1"/>
          </p:nvPr>
        </p:nvSpPr>
        <p:spPr>
          <a:xfrm>
            <a:off x="607484" y="411797"/>
            <a:ext cx="10972800" cy="1158240"/>
          </a:xfrm>
          <a:prstGeom prst="rect">
            <a:avLst/>
          </a:prstGeom>
        </p:spPr>
        <p:txBody>
          <a:bodyPr lIns="121917" tIns="60958" rIns="121917" bIns="60958"/>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180556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378923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65672" y="2001327"/>
            <a:ext cx="10841966" cy="4175635"/>
          </a:xfrm>
          <a:prstGeom prst="rect">
            <a:avLst/>
          </a:prstGeom>
        </p:spPr>
        <p:txBody>
          <a:bodyPr/>
          <a:lstStyle>
            <a:lvl1pPr>
              <a:buClr>
                <a:srgbClr val="EE5B24"/>
              </a:buClr>
              <a:defRPr b="0" i="0">
                <a:latin typeface="Arial" charset="0"/>
                <a:ea typeface="Arial" charset="0"/>
                <a:cs typeface="Arial" charset="0"/>
              </a:defRPr>
            </a:lvl1pPr>
            <a:lvl2pPr>
              <a:buClr>
                <a:srgbClr val="EE5B24"/>
              </a:buClr>
              <a:defRPr b="0" i="0">
                <a:latin typeface="Arial" charset="0"/>
                <a:ea typeface="Arial" charset="0"/>
                <a:cs typeface="Arial" charset="0"/>
              </a:defRPr>
            </a:lvl2pPr>
            <a:lvl3pPr>
              <a:buClr>
                <a:srgbClr val="EE5B24"/>
              </a:buClr>
              <a:defRPr b="0" i="0">
                <a:latin typeface="Arial" charset="0"/>
                <a:ea typeface="Arial" charset="0"/>
                <a:cs typeface="Arial" charset="0"/>
              </a:defRPr>
            </a:lvl3pPr>
            <a:lvl4pPr>
              <a:buClr>
                <a:srgbClr val="EE5B24"/>
              </a:buClr>
              <a:defRPr b="0" i="0">
                <a:latin typeface="Arial" charset="0"/>
                <a:ea typeface="Arial" charset="0"/>
                <a:cs typeface="Arial" charset="0"/>
              </a:defRPr>
            </a:lvl4pPr>
            <a:lvl5pPr>
              <a:buClr>
                <a:srgbClr val="EE5B24"/>
              </a:buClr>
              <a:defRPr b="0" i="0">
                <a:latin typeface="Arial" charset="0"/>
                <a:ea typeface="Arial" charset="0"/>
                <a:cs typeface="Arial" charset="0"/>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Tree>
    <p:extLst>
      <p:ext uri="{BB962C8B-B14F-4D97-AF65-F5344CB8AC3E}">
        <p14:creationId xmlns:p14="http://schemas.microsoft.com/office/powerpoint/2010/main" val="20727730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163136" y="6432516"/>
            <a:ext cx="2844800" cy="365125"/>
          </a:xfrm>
          <a:prstGeom prst="rect">
            <a:avLst/>
          </a:prstGeom>
        </p:spPr>
        <p:txBody>
          <a:bodyPr lIns="121917" tIns="60958" rIns="121917" bIns="60958"/>
          <a:lstStyle/>
          <a:p>
            <a:fld id="{EE2556C5-CE8C-6547-B838-EA80C61A4AF7}" type="slidenum">
              <a:rPr lang="en-US" smtClean="0">
                <a:solidFill>
                  <a:prstClr val="black"/>
                </a:solidFill>
              </a:rPr>
              <a:pPr/>
              <a:t>‹#›</a:t>
            </a:fld>
            <a:endParaRPr lang="en-US" dirty="0">
              <a:solidFill>
                <a:prstClr val="black"/>
              </a:solidFill>
            </a:endParaRPr>
          </a:p>
        </p:txBody>
      </p:sp>
      <p:sp>
        <p:nvSpPr>
          <p:cNvPr id="6" name="Title 6"/>
          <p:cNvSpPr>
            <a:spLocks noGrp="1"/>
          </p:cNvSpPr>
          <p:nvPr>
            <p:ph type="title" hasCustomPrompt="1"/>
          </p:nvPr>
        </p:nvSpPr>
        <p:spPr>
          <a:xfrm>
            <a:off x="607484" y="411797"/>
            <a:ext cx="10972800" cy="1158240"/>
          </a:xfrm>
          <a:prstGeom prst="rect">
            <a:avLst/>
          </a:prstGeom>
        </p:spPr>
        <p:txBody>
          <a:bodyPr lIns="121917" tIns="60958" rIns="121917" bIns="60958"/>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76044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7484" y="2990922"/>
            <a:ext cx="10248915" cy="1470025"/>
          </a:xfrm>
        </p:spPr>
        <p:txBody>
          <a:bodyPr lIns="0" rIns="0" anchor="b" anchorCtr="0">
            <a:normAutofit/>
          </a:bodyPr>
          <a:lstStyle>
            <a:lvl1pPr>
              <a:defRPr sz="3733" baseline="0">
                <a:solidFill>
                  <a:schemeClr val="bg1"/>
                </a:solidFill>
                <a:latin typeface="Neo Sans Intel Light"/>
                <a:cs typeface="Neo Sans Intel Light"/>
              </a:defRPr>
            </a:lvl1pPr>
          </a:lstStyle>
          <a:p>
            <a:r>
              <a:rPr lang="en-US" dirty="0" smtClean="0"/>
              <a:t>28pt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484" y="4651632"/>
            <a:ext cx="8440283"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12pt Medium Subhead, Date, Etc.</a:t>
            </a:r>
            <a:endParaRPr lang="en-US" dirty="0"/>
          </a:p>
        </p:txBody>
      </p:sp>
      <p:sp>
        <p:nvSpPr>
          <p:cNvPr id="7" name="Rectangle 6"/>
          <p:cNvSpPr/>
          <p:nvPr userDrawn="1"/>
        </p:nvSpPr>
        <p:spPr>
          <a:xfrm>
            <a:off x="607490" y="6365943"/>
            <a:ext cx="2192908" cy="164212"/>
          </a:xfrm>
          <a:prstGeom prst="rect">
            <a:avLst/>
          </a:prstGeom>
        </p:spPr>
        <p:txBody>
          <a:bodyPr wrap="none" lIns="0" tIns="0" rIns="0" bIns="0">
            <a:spAutoFit/>
          </a:bodyPr>
          <a:lstStyle/>
          <a:p>
            <a:pPr defTabSz="609585"/>
            <a:r>
              <a:rPr lang="en-US" sz="1067" dirty="0" smtClean="0">
                <a:solidFill>
                  <a:srgbClr val="8DC8E8"/>
                </a:solidFill>
                <a:cs typeface="Neo Sans Intel"/>
              </a:rPr>
              <a:t>Intel Confidential — Do Not Forward</a:t>
            </a:r>
          </a:p>
        </p:txBody>
      </p:sp>
      <p:pic>
        <p:nvPicPr>
          <p:cNvPr id="8" name="Picture 7" descr="int_lookins_hrz_rgb_wht_24.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07489" y="871701"/>
            <a:ext cx="2626568" cy="772652"/>
          </a:xfrm>
          <a:prstGeom prst="rect">
            <a:avLst/>
          </a:prstGeom>
        </p:spPr>
      </p:pic>
      <p:pic>
        <p:nvPicPr>
          <p:cNvPr id="10"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0047" y="5380857"/>
            <a:ext cx="1901952" cy="147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6474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7484" y="3140904"/>
            <a:ext cx="10248915" cy="1470025"/>
          </a:xfrm>
        </p:spPr>
        <p:txBody>
          <a:bodyPr lIns="0" rIns="0" anchor="b" anchorCtr="0">
            <a:normAutofit/>
          </a:bodyPr>
          <a:lstStyle>
            <a:lvl1pPr>
              <a:defRPr sz="3733" baseline="0">
                <a:solidFill>
                  <a:schemeClr val="bg1"/>
                </a:solidFill>
                <a:latin typeface="Neo Sans Intel Light"/>
                <a:cs typeface="Neo Sans Intel Light"/>
              </a:defRPr>
            </a:lvl1pPr>
          </a:lstStyle>
          <a:p>
            <a:r>
              <a:rPr lang="en-US" dirty="0" smtClean="0"/>
              <a:t>28pt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484" y="4830936"/>
            <a:ext cx="8440283"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12pt Medium Subhead, Date, Etc.</a:t>
            </a:r>
            <a:endParaRPr lang="en-US" dirty="0"/>
          </a:p>
        </p:txBody>
      </p:sp>
      <p:sp>
        <p:nvSpPr>
          <p:cNvPr id="5" name="Freeform 4"/>
          <p:cNvSpPr/>
          <p:nvPr userDrawn="1"/>
        </p:nvSpPr>
        <p:spPr>
          <a:xfrm>
            <a:off x="-9962" y="-14660"/>
            <a:ext cx="12202753" cy="708939"/>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0" name="Rectangle 9"/>
          <p:cNvSpPr/>
          <p:nvPr userDrawn="1"/>
        </p:nvSpPr>
        <p:spPr>
          <a:xfrm>
            <a:off x="607490" y="6365943"/>
            <a:ext cx="2192908" cy="164212"/>
          </a:xfrm>
          <a:prstGeom prst="rect">
            <a:avLst/>
          </a:prstGeom>
        </p:spPr>
        <p:txBody>
          <a:bodyPr wrap="none" lIns="0" tIns="0" rIns="0" bIns="0">
            <a:spAutoFit/>
          </a:bodyPr>
          <a:lstStyle/>
          <a:p>
            <a:pPr defTabSz="609585"/>
            <a:r>
              <a:rPr lang="en-US" sz="1067" dirty="0" smtClean="0">
                <a:solidFill>
                  <a:srgbClr val="8DC8E8"/>
                </a:solidFill>
                <a:cs typeface="Neo Sans Intel"/>
              </a:rPr>
              <a:t>Intel Confidential — Do Not Forward</a:t>
            </a:r>
          </a:p>
        </p:txBody>
      </p:sp>
      <p:pic>
        <p:nvPicPr>
          <p:cNvPr id="7" name="Picture 6"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594365" y="1722447"/>
            <a:ext cx="1669492" cy="1054835"/>
          </a:xfrm>
          <a:prstGeom prst="rect">
            <a:avLst/>
          </a:prstGeom>
        </p:spPr>
      </p:pic>
    </p:spTree>
    <p:extLst>
      <p:ext uri="{BB962C8B-B14F-4D97-AF65-F5344CB8AC3E}">
        <p14:creationId xmlns:p14="http://schemas.microsoft.com/office/powerpoint/2010/main" val="18012792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9"/>
            <a:ext cx="10972800" cy="988747"/>
          </a:xfrm>
        </p:spPr>
        <p:txBody>
          <a:bodyPr>
            <a:normAutofit/>
          </a:bodyPr>
          <a:lstStyle>
            <a:lvl1pPr>
              <a:defRPr sz="3733" baseline="0"/>
            </a:lvl1pPr>
          </a:lstStyle>
          <a:p>
            <a:r>
              <a:rPr lang="en-US" dirty="0" smtClean="0"/>
              <a:t>28pt Light headline</a:t>
            </a:r>
            <a:endParaRPr lang="en-US" dirty="0"/>
          </a:p>
        </p:txBody>
      </p:sp>
      <p:sp>
        <p:nvSpPr>
          <p:cNvPr id="4" name="Date Placeholder 3"/>
          <p:cNvSpPr>
            <a:spLocks noGrp="1"/>
          </p:cNvSpPr>
          <p:nvPr>
            <p:ph type="dt" sz="half" idx="10"/>
          </p:nvPr>
        </p:nvSpPr>
        <p:spPr/>
        <p:txBody>
          <a:bodyPr/>
          <a:lstStyle/>
          <a:p>
            <a:fld id="{C86FE844-C141-4BCB-87C7-42F0178817AF}" type="datetime1">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
        <p:nvSpPr>
          <p:cNvPr id="8" name="Text Placeholder 2"/>
          <p:cNvSpPr>
            <a:spLocks noGrp="1"/>
          </p:cNvSpPr>
          <p:nvPr>
            <p:ph idx="1"/>
          </p:nvPr>
        </p:nvSpPr>
        <p:spPr>
          <a:xfrm>
            <a:off x="607490" y="1600203"/>
            <a:ext cx="10889396" cy="462654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994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9"/>
            <a:ext cx="10972800" cy="988747"/>
          </a:xfrm>
        </p:spPr>
        <p:txBody>
          <a:bodyPr>
            <a:normAutofit/>
          </a:bodyPr>
          <a:lstStyle>
            <a:lvl1pPr>
              <a:defRPr sz="3733" baseline="0"/>
            </a:lvl1pPr>
          </a:lstStyle>
          <a:p>
            <a:r>
              <a:rPr lang="en-US" dirty="0" smtClean="0"/>
              <a:t>28pt Light headline</a:t>
            </a:r>
            <a:endParaRPr lang="en-US" dirty="0"/>
          </a:p>
        </p:txBody>
      </p:sp>
      <p:sp>
        <p:nvSpPr>
          <p:cNvPr id="3" name="Content Placeholder 2"/>
          <p:cNvSpPr>
            <a:spLocks noGrp="1"/>
          </p:cNvSpPr>
          <p:nvPr>
            <p:ph idx="1" hasCustomPrompt="1"/>
          </p:nvPr>
        </p:nvSpPr>
        <p:spPr>
          <a:xfrm>
            <a:off x="609600" y="1600203"/>
            <a:ext cx="10972800" cy="4625132"/>
          </a:xfrm>
        </p:spPr>
        <p:txBody>
          <a:bodyPr/>
          <a:lstStyle>
            <a:lvl1pPr>
              <a:defRPr sz="2400"/>
            </a:lvl1pPr>
            <a:lvl2pPr>
              <a:defRPr sz="2400"/>
            </a:lvl2pPr>
            <a:lvl3pPr>
              <a:defRPr sz="2400"/>
            </a:lvl3pPr>
          </a:lstStyle>
          <a:p>
            <a:pPr lvl="0"/>
            <a:r>
              <a:rPr lang="en-US" dirty="0" smtClean="0"/>
              <a:t>18pt Medium Sub Line</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6E7747B-A8EB-4E33-B548-44BFAC081FAB}" type="datetime1">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8255703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marL="0" marR="0" indent="0" algn="l" defTabSz="609585" rtl="0" eaLnBrk="1" fontAlgn="auto" latinLnBrk="0" hangingPunct="1">
              <a:lnSpc>
                <a:spcPct val="100000"/>
              </a:lnSpc>
              <a:spcBef>
                <a:spcPct val="0"/>
              </a:spcBef>
              <a:spcAft>
                <a:spcPts val="0"/>
              </a:spcAft>
              <a:buClrTx/>
              <a:buSzTx/>
              <a:buFontTx/>
              <a:buNone/>
              <a:tabLst/>
              <a:defRPr lang="en-US" sz="3733" b="0" i="0" u="none" strike="noStrike" baseline="0" smtClean="0"/>
            </a:lvl1pPr>
          </a:lstStyle>
          <a:p>
            <a:r>
              <a:rPr lang="en-US" dirty="0" smtClean="0"/>
              <a:t>28pt Light headline</a:t>
            </a:r>
            <a:endParaRPr lang="en-US" dirty="0"/>
          </a:p>
        </p:txBody>
      </p:sp>
      <p:sp>
        <p:nvSpPr>
          <p:cNvPr id="3" name="Content Placeholder 2"/>
          <p:cNvSpPr>
            <a:spLocks noGrp="1"/>
          </p:cNvSpPr>
          <p:nvPr>
            <p:ph idx="1" hasCustomPrompt="1"/>
          </p:nvPr>
        </p:nvSpPr>
        <p:spPr/>
        <p:txBody>
          <a:bodyPr anchor="ctr" anchorCtr="0"/>
          <a:lstStyle>
            <a:lvl1pPr marL="230712" indent="-230712">
              <a:lnSpc>
                <a:spcPct val="90000"/>
              </a:lnSpc>
              <a:defRPr sz="5867" baseline="0">
                <a:solidFill>
                  <a:schemeClr val="accent2"/>
                </a:solidFill>
                <a:latin typeface="Neo Sans Intel Light"/>
                <a:cs typeface="Neo Sans Intel Light"/>
              </a:defRPr>
            </a:lvl1pPr>
            <a:lvl2pPr marL="533387" indent="-300559">
              <a:buFont typeface="Lucida Grande"/>
              <a:buChar char="−"/>
              <a:defRPr sz="1600">
                <a:latin typeface="Neo Sans Intel Medium"/>
                <a:cs typeface="Neo Sans Intel Medium"/>
              </a:defRPr>
            </a:lvl2pPr>
            <a:lvl3pPr marL="914377" indent="-304792">
              <a:defRPr sz="1467"/>
            </a:lvl3pPr>
            <a:lvl4pPr>
              <a:defRPr sz="1400"/>
            </a:lvl4pPr>
            <a:lvl5pPr>
              <a:defRPr sz="1333"/>
            </a:lvl5pPr>
          </a:lstStyle>
          <a:p>
            <a:pPr lvl="0"/>
            <a:r>
              <a:rPr lang="en-US" dirty="0" smtClean="0"/>
              <a:t>44pt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C32410D-E39D-4AFD-9D1D-AB52198B5202}" type="datetime1">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4504153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3" y="3681549"/>
            <a:ext cx="10960101" cy="2352783"/>
          </a:xfrm>
        </p:spPr>
        <p:txBody>
          <a:bodyPr anchor="t" anchorCtr="0"/>
          <a:lstStyle>
            <a:lvl1pPr marL="230712" indent="-230712">
              <a:defRPr sz="48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914377" indent="-304792">
              <a:defRPr sz="1600"/>
            </a:lvl3pPr>
            <a:lvl4pPr>
              <a:defRPr sz="1467"/>
            </a:lvl4pPr>
            <a:lvl5pPr>
              <a:defRPr sz="1400"/>
            </a:lvl5pPr>
          </a:lstStyle>
          <a:p>
            <a:pPr lvl="1"/>
            <a:r>
              <a:rPr lang="en-US" dirty="0" smtClean="0"/>
              <a:t>12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Title 1"/>
          <p:cNvSpPr>
            <a:spLocks noGrp="1"/>
          </p:cNvSpPr>
          <p:nvPr>
            <p:ph type="title" hasCustomPrompt="1"/>
          </p:nvPr>
        </p:nvSpPr>
        <p:spPr>
          <a:xfrm>
            <a:off x="609600" y="682627"/>
            <a:ext cx="10972800" cy="2844173"/>
          </a:xfrm>
        </p:spPr>
        <p:txBody>
          <a:bodyPr anchor="b" anchorCtr="0"/>
          <a:lstStyle/>
          <a:p>
            <a:pPr lvl="0"/>
            <a:r>
              <a:rPr lang="en-US" dirty="0" smtClean="0"/>
              <a:t>28pt Light Text</a:t>
            </a:r>
          </a:p>
        </p:txBody>
      </p:sp>
    </p:spTree>
    <p:extLst>
      <p:ext uri="{BB962C8B-B14F-4D97-AF65-F5344CB8AC3E}">
        <p14:creationId xmlns:p14="http://schemas.microsoft.com/office/powerpoint/2010/main" val="11974895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userDrawn="1"/>
        </p:nvSpPr>
        <p:spPr>
          <a:xfrm>
            <a:off x="7" y="6404408"/>
            <a:ext cx="1220111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2" name="Title Placeholder 1"/>
          <p:cNvSpPr>
            <a:spLocks noGrp="1"/>
          </p:cNvSpPr>
          <p:nvPr>
            <p:ph type="title"/>
          </p:nvPr>
        </p:nvSpPr>
        <p:spPr>
          <a:xfrm>
            <a:off x="609600" y="209629"/>
            <a:ext cx="10972800" cy="988747"/>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7490" y="1600203"/>
            <a:ext cx="10889396" cy="4626548"/>
          </a:xfrm>
          <a:prstGeom prst="rect">
            <a:avLst/>
          </a:prstGeom>
        </p:spPr>
        <p:txBody>
          <a:bodyPr vert="horz" lIns="0" tIns="0" rIns="0" bIns="0" rtlCol="0">
            <a:normAutofit/>
          </a:bodyPr>
          <a:lstStyle/>
          <a:p>
            <a:pPr lvl="0"/>
            <a:r>
              <a:rPr lang="en-US" dirty="0" smtClean="0"/>
              <a:t>Click to edit Master text styles</a:t>
            </a:r>
          </a:p>
          <a:p>
            <a:pPr lvl="1"/>
            <a:r>
              <a:rPr lang="en-US" dirty="0" smtClean="0"/>
              <a:t>16pt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latin typeface="Neo Sans Intel"/>
              </a:defRPr>
            </a:lvl1pPr>
          </a:lstStyle>
          <a:p>
            <a:pPr defTabSz="609585"/>
            <a:fld id="{6D090207-9739-41DC-B3F3-DBF5132B98F1}" type="datetime1">
              <a:rPr lang="en-US" smtClean="0">
                <a:solidFill>
                  <a:prstClr val="black">
                    <a:tint val="75000"/>
                  </a:prstClr>
                </a:solidFill>
              </a:rPr>
              <a:pPr defTabSz="609585"/>
              <a:t>9/26/2016</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latin typeface="Neo Sans Intel"/>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9163136" y="6458132"/>
            <a:ext cx="2844800" cy="365125"/>
          </a:xfrm>
          <a:prstGeom prst="rect">
            <a:avLst/>
          </a:prstGeom>
        </p:spPr>
        <p:txBody>
          <a:bodyPr vert="horz" lIns="0" tIns="0" rIns="0" bIns="0" rtlCol="0" anchor="ctr"/>
          <a:lstStyle>
            <a:lvl1pPr algn="r">
              <a:defRPr sz="1067">
                <a:solidFill>
                  <a:srgbClr val="FFFFFF"/>
                </a:solidFill>
                <a:latin typeface="Neo Sans Intel Light"/>
                <a:cs typeface="Neo Sans Intel Light"/>
              </a:defRPr>
            </a:lvl1pPr>
          </a:lstStyle>
          <a:p>
            <a:pPr defTabSz="609585"/>
            <a:fld id="{EE2556C5-CE8C-6547-B838-EA80C61A4AF7}" type="slidenum">
              <a:rPr lang="en-US" smtClean="0"/>
              <a:pPr defTabSz="609585"/>
              <a:t>‹#›</a:t>
            </a:fld>
            <a:endParaRPr lang="en-US" dirty="0"/>
          </a:p>
        </p:txBody>
      </p:sp>
      <p:cxnSp>
        <p:nvCxnSpPr>
          <p:cNvPr id="11" name="Straight Connector 10"/>
          <p:cNvCxnSpPr/>
          <p:nvPr userDrawn="1"/>
        </p:nvCxnSpPr>
        <p:spPr>
          <a:xfrm>
            <a:off x="11633712" y="651169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userDrawn="1"/>
        </p:nvPicPr>
        <p:blipFill rotWithShape="1">
          <a:blip r:embed="rId18" cstate="screen">
            <a:extLst>
              <a:ext uri="{28A0092B-C50C-407E-A947-70E740481C1C}">
                <a14:useLocalDpi xmlns:a14="http://schemas.microsoft.com/office/drawing/2010/main" val="0"/>
              </a:ext>
            </a:extLst>
          </a:blip>
          <a:srcRect r="53442"/>
          <a:stretch/>
        </p:blipFill>
        <p:spPr>
          <a:xfrm>
            <a:off x="11017160" y="6485467"/>
            <a:ext cx="474149" cy="299581"/>
          </a:xfrm>
          <a:prstGeom prst="rect">
            <a:avLst/>
          </a:prstGeom>
        </p:spPr>
      </p:pic>
    </p:spTree>
    <p:extLst>
      <p:ext uri="{BB962C8B-B14F-4D97-AF65-F5344CB8AC3E}">
        <p14:creationId xmlns:p14="http://schemas.microsoft.com/office/powerpoint/2010/main" val="116884978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iming>
    <p:tnLst>
      <p:par>
        <p:cTn id="1" dur="indefinite" restart="never" nodeType="tmRoot"/>
      </p:par>
    </p:tnLst>
  </p:timing>
  <p:hf hdr="0" ftr="0" dt="0"/>
  <p:txStyles>
    <p:titleStyle>
      <a:lvl1pPr algn="l" defTabSz="609585" rtl="0" eaLnBrk="1" latinLnBrk="0" hangingPunct="1">
        <a:spcBef>
          <a:spcPct val="0"/>
        </a:spcBef>
        <a:buNone/>
        <a:defRPr sz="3733" kern="1200">
          <a:solidFill>
            <a:schemeClr val="accent1"/>
          </a:solidFill>
          <a:latin typeface="Neo Sans Intel Light"/>
          <a:ea typeface="+mj-ea"/>
          <a:cs typeface="+mj-cs"/>
        </a:defRPr>
      </a:lvl1pPr>
    </p:titleStyle>
    <p:bodyStyle>
      <a:lvl1pPr marL="0" indent="0" algn="l" defTabSz="609585" rtl="0" eaLnBrk="1" latinLnBrk="0" hangingPunct="1">
        <a:spcBef>
          <a:spcPts val="1600"/>
        </a:spcBef>
        <a:spcAft>
          <a:spcPts val="0"/>
        </a:spcAft>
        <a:buFont typeface="Arial"/>
        <a:buNone/>
        <a:defRPr sz="2400" b="0" kern="1200">
          <a:solidFill>
            <a:srgbClr val="0071C5"/>
          </a:solidFill>
          <a:latin typeface="Neo Sans Intel"/>
          <a:ea typeface="+mn-ea"/>
          <a:cs typeface="Neo Sans Intel"/>
        </a:defRPr>
      </a:lvl1pPr>
      <a:lvl2pPr marL="300559" indent="-300559" algn="l" defTabSz="609585" rtl="0" eaLnBrk="1" latinLnBrk="0" hangingPunct="1">
        <a:spcBef>
          <a:spcPts val="1067"/>
        </a:spcBef>
        <a:buFont typeface="Wingdings" charset="2"/>
        <a:buChar char="§"/>
        <a:defRPr sz="2133" kern="1200" baseline="0">
          <a:solidFill>
            <a:schemeClr val="tx2"/>
          </a:solidFill>
          <a:latin typeface="Neo Sans Intel"/>
          <a:ea typeface="+mn-ea"/>
          <a:cs typeface="Neo Sans Intel Medium"/>
        </a:defRPr>
      </a:lvl2pPr>
      <a:lvl3pPr marL="761981" indent="-304792" algn="l" defTabSz="609585" rtl="0" eaLnBrk="1" latinLnBrk="0" hangingPunct="1">
        <a:spcBef>
          <a:spcPts val="533"/>
        </a:spcBef>
        <a:buFont typeface="Wingdings" charset="2"/>
        <a:buChar char="§"/>
        <a:defRPr sz="2133" kern="1200">
          <a:solidFill>
            <a:schemeClr val="tx2"/>
          </a:solidFill>
          <a:latin typeface="Neo Sans Intel"/>
          <a:ea typeface="+mn-ea"/>
          <a:cs typeface="Neo Sans Intel"/>
        </a:defRPr>
      </a:lvl3pPr>
      <a:lvl4pPr marL="1293252" indent="-304792" algn="l" defTabSz="609585" rtl="0" eaLnBrk="1" latinLnBrk="0" hangingPunct="1">
        <a:spcBef>
          <a:spcPts val="267"/>
        </a:spcBef>
        <a:buFont typeface="Arial"/>
        <a:buChar char="–"/>
        <a:defRPr sz="2133" kern="1200">
          <a:solidFill>
            <a:schemeClr val="tx2"/>
          </a:solidFill>
          <a:latin typeface="Neo Sans Intel"/>
          <a:ea typeface="+mn-ea"/>
          <a:cs typeface="Neo Sans Intel"/>
        </a:defRPr>
      </a:lvl4pPr>
      <a:lvl5pPr marL="1758907" indent="-304792" algn="l" defTabSz="609585" rtl="0" eaLnBrk="1" latinLnBrk="0" hangingPunct="1">
        <a:spcBef>
          <a:spcPct val="20000"/>
        </a:spcBef>
        <a:buFont typeface="Arial"/>
        <a:buChar char="»"/>
        <a:defRPr sz="1867" kern="1200">
          <a:solidFill>
            <a:schemeClr val="tx2"/>
          </a:solidFill>
          <a:latin typeface="Neo Sans Intel"/>
          <a:ea typeface="+mn-ea"/>
          <a:cs typeface="Neo Sans Inte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E1961-3E2A-46CB-B422-839972AAF920}" type="datetimeFigureOut">
              <a:rPr lang="en-US" smtClean="0">
                <a:solidFill>
                  <a:prstClr val="black">
                    <a:tint val="75000"/>
                  </a:prstClr>
                </a:solidFill>
              </a:rPr>
              <a:pPr/>
              <a:t>9/26/2016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EB362-5C8F-4FB9-A438-7A2A79A689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42891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7704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45533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webserver/MyPics/Pic1.jpg" TargetMode="External"/><Relationship Id="rId2" Type="http://schemas.openxmlformats.org/officeDocument/2006/relationships/hyperlink" Target="http://webserver/MyPics" TargetMode="External"/><Relationship Id="rId1" Type="http://schemas.openxmlformats.org/officeDocument/2006/relationships/slideLayout" Target="../slideLayouts/slideLayout2.xml"/><Relationship Id="rId4" Type="http://schemas.openxmlformats.org/officeDocument/2006/relationships/hyperlink" Target="http://webserver/Videos/movie3.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ki.opendaylight.org/view/Simultaneous_Release:Boron_Release_Pla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ols.ietf.org/html/draft-ietf-sfc-nsh-1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yyang13/ovs_nsh_patch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5.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hyperlink" Target="https://networkbuilders.intel.com/docs/Intel_evaluation_of_SFC_for_Gi-LAN_use_case.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5.com/pdf/solution-center/network-functions-virtualization-nfv-solution-over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308100" y="2438399"/>
            <a:ext cx="9512300" cy="1937657"/>
          </a:xfrm>
          <a:prstGeom prst="rect">
            <a:avLst/>
          </a:prstGeom>
          <a:noFill/>
        </p:spPr>
        <p:txBody>
          <a:bodyPr wrap="square" rtlCol="0" anchor="ctr" anchorCtr="0">
            <a:normAutofit fontScale="92500" lnSpcReduction="10000"/>
          </a:bodyPr>
          <a:lstStyle/>
          <a:p>
            <a:pPr algn="ctr"/>
            <a:r>
              <a:rPr lang="en-US" sz="3600" b="1" dirty="0" smtClean="0">
                <a:solidFill>
                  <a:schemeClr val="bg1"/>
                </a:solidFill>
                <a:latin typeface="Arial" charset="0"/>
                <a:ea typeface="Arial" charset="0"/>
                <a:cs typeface="Arial" charset="0"/>
              </a:rPr>
              <a:t>F5 </a:t>
            </a:r>
            <a:r>
              <a:rPr lang="en-US" sz="3600" b="1" dirty="0">
                <a:solidFill>
                  <a:schemeClr val="bg1"/>
                </a:solidFill>
                <a:latin typeface="Arial" charset="0"/>
                <a:ea typeface="Arial" charset="0"/>
                <a:cs typeface="Arial" charset="0"/>
              </a:rPr>
              <a:t>&amp; Intel Demonstrating ODL Enabled NSH-Based Service Function Chaining in </a:t>
            </a:r>
            <a:r>
              <a:rPr lang="en-US" sz="3600" b="1" dirty="0" err="1" smtClean="0">
                <a:solidFill>
                  <a:schemeClr val="bg1"/>
                </a:solidFill>
                <a:latin typeface="Arial" charset="0"/>
                <a:ea typeface="Arial" charset="0"/>
                <a:cs typeface="Arial" charset="0"/>
              </a:rPr>
              <a:t>Gi</a:t>
            </a:r>
            <a:r>
              <a:rPr lang="en-US" sz="3600" b="1" dirty="0" smtClean="0">
                <a:solidFill>
                  <a:schemeClr val="bg1"/>
                </a:solidFill>
                <a:latin typeface="Arial" charset="0"/>
                <a:ea typeface="Arial" charset="0"/>
                <a:cs typeface="Arial" charset="0"/>
              </a:rPr>
              <a:t>-LAN</a:t>
            </a:r>
          </a:p>
          <a:p>
            <a:pPr algn="ctr"/>
            <a:endParaRPr lang="en-US" sz="3600" b="1" dirty="0" smtClean="0">
              <a:solidFill>
                <a:schemeClr val="bg1"/>
              </a:solidFill>
              <a:latin typeface="Arial" charset="0"/>
              <a:ea typeface="Arial" charset="0"/>
              <a:cs typeface="Arial" charset="0"/>
            </a:endParaRPr>
          </a:p>
          <a:p>
            <a:pPr algn="ctr"/>
            <a:r>
              <a:rPr lang="en-US" sz="3000" b="1" dirty="0" smtClean="0">
                <a:solidFill>
                  <a:schemeClr val="bg1"/>
                </a:solidFill>
                <a:latin typeface="Arial" charset="0"/>
                <a:ea typeface="Arial" charset="0"/>
                <a:cs typeface="Arial" charset="0"/>
              </a:rPr>
              <a:t>9/27/2016 1:45pm</a:t>
            </a:r>
            <a:endParaRPr lang="en-US" sz="3000" b="1" dirty="0">
              <a:solidFill>
                <a:schemeClr val="bg1"/>
              </a:solidFill>
              <a:latin typeface="Arial" charset="0"/>
              <a:ea typeface="Arial" charset="0"/>
              <a:cs typeface="Arial" charset="0"/>
            </a:endParaRPr>
          </a:p>
        </p:txBody>
      </p:sp>
      <p:sp>
        <p:nvSpPr>
          <p:cNvPr id="12" name="TextBox 11"/>
          <p:cNvSpPr txBox="1"/>
          <p:nvPr/>
        </p:nvSpPr>
        <p:spPr>
          <a:xfrm>
            <a:off x="1412422" y="4917622"/>
            <a:ext cx="9407978" cy="979715"/>
          </a:xfrm>
          <a:prstGeom prst="rect">
            <a:avLst/>
          </a:prstGeom>
          <a:noFill/>
        </p:spPr>
        <p:txBody>
          <a:bodyPr wrap="square" rtlCol="0" anchor="ctr" anchorCtr="0">
            <a:normAutofit fontScale="77500" lnSpcReduction="20000"/>
          </a:bodyPr>
          <a:lstStyle/>
          <a:p>
            <a:pPr algn="ctr"/>
            <a:r>
              <a:rPr lang="en-US" sz="2400" b="1" dirty="0" smtClean="0">
                <a:solidFill>
                  <a:schemeClr val="bg1"/>
                </a:solidFill>
                <a:latin typeface="Arial" charset="0"/>
                <a:ea typeface="Arial" charset="0"/>
                <a:cs typeface="Arial" charset="0"/>
              </a:rPr>
              <a:t>Tarek Radi, </a:t>
            </a:r>
            <a:r>
              <a:rPr lang="en-US" sz="2400" dirty="0" smtClean="0">
                <a:solidFill>
                  <a:schemeClr val="bg1"/>
                </a:solidFill>
                <a:latin typeface="Arial" charset="0"/>
                <a:ea typeface="Arial" charset="0"/>
                <a:cs typeface="Arial" charset="0"/>
              </a:rPr>
              <a:t>Comms Service </a:t>
            </a:r>
            <a:r>
              <a:rPr lang="en-US" sz="2400" dirty="0">
                <a:solidFill>
                  <a:schemeClr val="bg1"/>
                </a:solidFill>
                <a:latin typeface="Arial" charset="0"/>
                <a:ea typeface="Arial" charset="0"/>
                <a:cs typeface="Arial" charset="0"/>
              </a:rPr>
              <a:t>Provider Solution </a:t>
            </a:r>
            <a:r>
              <a:rPr lang="en-US" sz="2400" dirty="0" smtClean="0">
                <a:solidFill>
                  <a:schemeClr val="bg1"/>
                </a:solidFill>
                <a:latin typeface="Arial" charset="0"/>
                <a:ea typeface="Arial" charset="0"/>
                <a:cs typeface="Arial" charset="0"/>
              </a:rPr>
              <a:t>Technology Enabling </a:t>
            </a:r>
            <a:r>
              <a:rPr lang="en-US" sz="2400" dirty="0">
                <a:solidFill>
                  <a:schemeClr val="bg1"/>
                </a:solidFill>
                <a:latin typeface="Arial" charset="0"/>
                <a:ea typeface="Arial" charset="0"/>
                <a:cs typeface="Arial" charset="0"/>
              </a:rPr>
              <a:t>Manager, </a:t>
            </a:r>
            <a:r>
              <a:rPr lang="en-US" sz="2400" dirty="0" smtClean="0">
                <a:solidFill>
                  <a:schemeClr val="bg1"/>
                </a:solidFill>
                <a:latin typeface="Arial" charset="0"/>
                <a:ea typeface="Arial" charset="0"/>
                <a:cs typeface="Arial" charset="0"/>
              </a:rPr>
              <a:t>Intel</a:t>
            </a:r>
          </a:p>
          <a:p>
            <a:pPr algn="ctr"/>
            <a:r>
              <a:rPr lang="en-US" sz="2400" b="1" dirty="0">
                <a:solidFill>
                  <a:schemeClr val="bg1"/>
                </a:solidFill>
                <a:latin typeface="Arial" charset="0"/>
                <a:ea typeface="Arial" charset="0"/>
                <a:cs typeface="Arial" charset="0"/>
              </a:rPr>
              <a:t>Randall Cleveland</a:t>
            </a:r>
            <a:r>
              <a:rPr lang="en-US" sz="2400" dirty="0">
                <a:solidFill>
                  <a:schemeClr val="bg1"/>
                </a:solidFill>
                <a:latin typeface="Arial" charset="0"/>
                <a:ea typeface="Arial" charset="0"/>
                <a:cs typeface="Arial" charset="0"/>
              </a:rPr>
              <a:t>, Director of Solution Architecture, F5 Networks</a:t>
            </a:r>
          </a:p>
          <a:p>
            <a:pPr algn="ctr"/>
            <a:r>
              <a:rPr lang="en-US" sz="2400" b="1" dirty="0">
                <a:solidFill>
                  <a:schemeClr val="bg1"/>
                </a:solidFill>
                <a:latin typeface="Arial" charset="0"/>
                <a:ea typeface="Arial" charset="0"/>
                <a:cs typeface="Arial" charset="0"/>
              </a:rPr>
              <a:t>Kevin Smith</a:t>
            </a:r>
            <a:r>
              <a:rPr lang="en-US" sz="2400" dirty="0">
                <a:solidFill>
                  <a:schemeClr val="bg1"/>
                </a:solidFill>
                <a:latin typeface="Arial" charset="0"/>
                <a:ea typeface="Arial" charset="0"/>
                <a:cs typeface="Arial" charset="0"/>
              </a:rPr>
              <a:t>, Director of Platform Solutions, </a:t>
            </a:r>
            <a:r>
              <a:rPr lang="en-US" sz="2400" dirty="0" smtClean="0">
                <a:solidFill>
                  <a:schemeClr val="bg1"/>
                </a:solidFill>
                <a:latin typeface="Arial" charset="0"/>
                <a:ea typeface="Arial" charset="0"/>
                <a:cs typeface="Arial" charset="0"/>
              </a:rPr>
              <a:t>Intel</a:t>
            </a:r>
            <a:endParaRPr lang="en-US" sz="24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592056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Arrow Connector 63"/>
          <p:cNvCxnSpPr/>
          <p:nvPr/>
        </p:nvCxnSpPr>
        <p:spPr>
          <a:xfrm>
            <a:off x="5126444" y="5969883"/>
            <a:ext cx="2874" cy="5127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9" name="TextBox 148"/>
          <p:cNvSpPr txBox="1"/>
          <p:nvPr/>
        </p:nvSpPr>
        <p:spPr>
          <a:xfrm>
            <a:off x="4329938" y="1674354"/>
            <a:ext cx="4030954" cy="429837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prstClr val="black"/>
                </a:solidFill>
              </a:rPr>
              <a:t>Server 3</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a:solidFill>
                <a:prstClr val="black"/>
              </a:solidFill>
            </a:endParaRPr>
          </a:p>
        </p:txBody>
      </p:sp>
      <p:sp>
        <p:nvSpPr>
          <p:cNvPr id="12" name="TextBox 11"/>
          <p:cNvSpPr txBox="1"/>
          <p:nvPr/>
        </p:nvSpPr>
        <p:spPr>
          <a:xfrm>
            <a:off x="3728633" y="67079"/>
            <a:ext cx="5250498" cy="646331"/>
          </a:xfrm>
          <a:prstGeom prst="rect">
            <a:avLst/>
          </a:prstGeom>
          <a:noFill/>
          <a:ln w="12700">
            <a:solidFill>
              <a:schemeClr val="tx1"/>
            </a:solidFill>
          </a:ln>
        </p:spPr>
        <p:txBody>
          <a:bodyPr wrap="square" rtlCol="0">
            <a:spAutoFit/>
          </a:bodyPr>
          <a:lstStyle/>
          <a:p>
            <a:r>
              <a:rPr lang="en-US" b="1" dirty="0" smtClean="0">
                <a:solidFill>
                  <a:prstClr val="black"/>
                </a:solidFill>
              </a:rPr>
              <a:t>              Server 2</a:t>
            </a:r>
          </a:p>
          <a:p>
            <a:endParaRPr lang="en-US" dirty="0">
              <a:solidFill>
                <a:prstClr val="black"/>
              </a:solidFill>
            </a:endParaRPr>
          </a:p>
        </p:txBody>
      </p:sp>
      <p:cxnSp>
        <p:nvCxnSpPr>
          <p:cNvPr id="16" name="Elbow Connector 15"/>
          <p:cNvCxnSpPr>
            <a:stCxn id="132" idx="2"/>
            <a:endCxn id="162" idx="3"/>
          </p:cNvCxnSpPr>
          <p:nvPr/>
        </p:nvCxnSpPr>
        <p:spPr>
          <a:xfrm rot="5400000">
            <a:off x="6254912" y="855433"/>
            <a:ext cx="277624" cy="810"/>
          </a:xfrm>
          <a:prstGeom prst="bentConnector3">
            <a:avLst>
              <a:gd name="adj1" fmla="val 50000"/>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8" name="Elbow Connector 17"/>
          <p:cNvCxnSpPr>
            <a:stCxn id="162" idx="2"/>
            <a:endCxn id="9" idx="0"/>
          </p:cNvCxnSpPr>
          <p:nvPr/>
        </p:nvCxnSpPr>
        <p:spPr>
          <a:xfrm rot="10800000" flipV="1">
            <a:off x="2180442" y="1175330"/>
            <a:ext cx="2758975" cy="499023"/>
          </a:xfrm>
          <a:prstGeom prst="bentConnector2">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2" name="Elbow Connector 21"/>
          <p:cNvCxnSpPr>
            <a:stCxn id="162" idx="0"/>
            <a:endCxn id="117" idx="0"/>
          </p:cNvCxnSpPr>
          <p:nvPr/>
        </p:nvCxnSpPr>
        <p:spPr>
          <a:xfrm>
            <a:off x="7853860" y="1175331"/>
            <a:ext cx="2339434" cy="494158"/>
          </a:xfrm>
          <a:prstGeom prst="bentConnector2">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8510550" y="1666285"/>
            <a:ext cx="3681450" cy="429837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solidFill>
                  <a:prstClr val="black"/>
                </a:solidFill>
              </a:rPr>
              <a:t>Server 4</a:t>
            </a: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dirty="0">
              <a:solidFill>
                <a:prstClr val="black"/>
              </a:solidFill>
            </a:endParaRPr>
          </a:p>
        </p:txBody>
      </p:sp>
      <p:cxnSp>
        <p:nvCxnSpPr>
          <p:cNvPr id="29" name="Elbow Connector 28"/>
          <p:cNvCxnSpPr>
            <a:stCxn id="66" idx="2"/>
          </p:cNvCxnSpPr>
          <p:nvPr/>
        </p:nvCxnSpPr>
        <p:spPr>
          <a:xfrm flipH="1">
            <a:off x="7000024" y="5965255"/>
            <a:ext cx="5780" cy="52835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65" idx="2"/>
            <a:endCxn id="8" idx="1"/>
          </p:cNvCxnSpPr>
          <p:nvPr/>
        </p:nvCxnSpPr>
        <p:spPr>
          <a:xfrm rot="16200000" flipH="1">
            <a:off x="3833738" y="5553888"/>
            <a:ext cx="750228" cy="1476574"/>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654436" y="5595923"/>
            <a:ext cx="702736"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67" name="TextBox 66"/>
          <p:cNvSpPr txBox="1"/>
          <p:nvPr/>
        </p:nvSpPr>
        <p:spPr>
          <a:xfrm>
            <a:off x="4765786" y="5595086"/>
            <a:ext cx="702736"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84" name="Rounded Rectangle 83"/>
          <p:cNvSpPr/>
          <p:nvPr/>
        </p:nvSpPr>
        <p:spPr>
          <a:xfrm>
            <a:off x="4764455" y="4277445"/>
            <a:ext cx="2575146" cy="7972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prstClr val="black"/>
                </a:solidFill>
              </a:rPr>
              <a:t>OvS</a:t>
            </a:r>
            <a:r>
              <a:rPr lang="en-US" sz="1400" dirty="0" smtClean="0">
                <a:solidFill>
                  <a:prstClr val="black"/>
                </a:solidFill>
              </a:rPr>
              <a:t> bridge SW3 </a:t>
            </a:r>
          </a:p>
        </p:txBody>
      </p:sp>
      <p:sp>
        <p:nvSpPr>
          <p:cNvPr id="87" name="TextBox 86"/>
          <p:cNvSpPr txBox="1"/>
          <p:nvPr/>
        </p:nvSpPr>
        <p:spPr>
          <a:xfrm>
            <a:off x="4847125" y="2344696"/>
            <a:ext cx="2390217" cy="492443"/>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dirty="0" smtClean="0">
                <a:solidFill>
                  <a:prstClr val="white"/>
                </a:solidFill>
              </a:rPr>
              <a:t>F5 Classifier</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10.241.105.50</a:t>
            </a:r>
            <a:endParaRPr lang="en-US" sz="800" dirty="0">
              <a:solidFill>
                <a:prstClr val="white"/>
              </a:solidFill>
            </a:endParaRPr>
          </a:p>
        </p:txBody>
      </p:sp>
      <p:cxnSp>
        <p:nvCxnSpPr>
          <p:cNvPr id="95" name="Elbow Connector 94"/>
          <p:cNvCxnSpPr>
            <a:stCxn id="66" idx="0"/>
          </p:cNvCxnSpPr>
          <p:nvPr/>
        </p:nvCxnSpPr>
        <p:spPr>
          <a:xfrm flipH="1" flipV="1">
            <a:off x="7000024" y="5066591"/>
            <a:ext cx="5780" cy="529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67" idx="0"/>
          </p:cNvCxnSpPr>
          <p:nvPr/>
        </p:nvCxnSpPr>
        <p:spPr>
          <a:xfrm flipV="1">
            <a:off x="5117154" y="5049131"/>
            <a:ext cx="8289" cy="545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789817" y="1673926"/>
            <a:ext cx="1206620" cy="615553"/>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r>
              <a:rPr lang="en-US" sz="800" dirty="0" smtClean="0">
                <a:solidFill>
                  <a:prstClr val="black"/>
                </a:solidFill>
              </a:rPr>
              <a:t>10.241.105.11</a:t>
            </a:r>
          </a:p>
          <a:p>
            <a:pPr algn="ctr"/>
            <a:r>
              <a:rPr lang="en-US" sz="800" dirty="0" smtClean="0">
                <a:solidFill>
                  <a:prstClr val="black"/>
                </a:solidFill>
              </a:rPr>
              <a:t>10.241.105.50 (floating)</a:t>
            </a:r>
          </a:p>
        </p:txBody>
      </p:sp>
      <p:sp>
        <p:nvSpPr>
          <p:cNvPr id="117" name="TextBox 116"/>
          <p:cNvSpPr txBox="1"/>
          <p:nvPr/>
        </p:nvSpPr>
        <p:spPr>
          <a:xfrm>
            <a:off x="8979131" y="1669489"/>
            <a:ext cx="2428325" cy="984885"/>
          </a:xfrm>
          <a:prstGeom prst="rect">
            <a:avLst/>
          </a:prstGeom>
          <a:noFill/>
          <a:ln>
            <a:noFill/>
          </a:ln>
        </p:spPr>
        <p:txBody>
          <a:bodyPr wrap="square" rtlCol="0">
            <a:spAutoFit/>
          </a:bodyPr>
          <a:lstStyle/>
          <a:p>
            <a:pPr algn="ctr"/>
            <a:endParaRPr lang="en-US" dirty="0" smtClean="0">
              <a:solidFill>
                <a:prstClr val="black"/>
              </a:solidFill>
            </a:endParaRPr>
          </a:p>
          <a:p>
            <a:pPr algn="ctr"/>
            <a:r>
              <a:rPr lang="en-US" sz="800" dirty="0" smtClean="0">
                <a:solidFill>
                  <a:prstClr val="black"/>
                </a:solidFill>
              </a:rPr>
              <a:t>10.241.105.14</a:t>
            </a:r>
          </a:p>
          <a:p>
            <a:pPr algn="ctr"/>
            <a:r>
              <a:rPr lang="en-US" sz="800" dirty="0" smtClean="0">
                <a:solidFill>
                  <a:prstClr val="black"/>
                </a:solidFill>
              </a:rPr>
              <a:t>10.241.105.25 </a:t>
            </a:r>
            <a:r>
              <a:rPr lang="en-US" sz="800" dirty="0">
                <a:solidFill>
                  <a:prstClr val="black"/>
                </a:solidFill>
              </a:rPr>
              <a:t>(floating)</a:t>
            </a:r>
          </a:p>
          <a:p>
            <a:pPr algn="ctr"/>
            <a:r>
              <a:rPr lang="en-US" sz="800" dirty="0" smtClean="0">
                <a:solidFill>
                  <a:prstClr val="black"/>
                </a:solidFill>
              </a:rPr>
              <a:t>10.241.105.35 </a:t>
            </a:r>
            <a:r>
              <a:rPr lang="en-US" sz="800" dirty="0">
                <a:solidFill>
                  <a:prstClr val="black"/>
                </a:solidFill>
              </a:rPr>
              <a:t>(floating</a:t>
            </a:r>
            <a:r>
              <a:rPr lang="en-US" sz="800" dirty="0" smtClean="0">
                <a:solidFill>
                  <a:prstClr val="black"/>
                </a:solidFill>
              </a:rPr>
              <a:t>)</a:t>
            </a:r>
          </a:p>
          <a:p>
            <a:pPr algn="ctr"/>
            <a:r>
              <a:rPr lang="en-US" sz="800" dirty="0" smtClean="0">
                <a:solidFill>
                  <a:prstClr val="black"/>
                </a:solidFill>
              </a:rPr>
              <a:t>10.241.105.45 (floating</a:t>
            </a:r>
            <a:r>
              <a:rPr lang="en-US" sz="800" dirty="0">
                <a:solidFill>
                  <a:prstClr val="black"/>
                </a:solidFill>
              </a:rPr>
              <a:t>)</a:t>
            </a:r>
          </a:p>
          <a:p>
            <a:pPr algn="ctr"/>
            <a:endParaRPr lang="en-US" sz="800" dirty="0" smtClean="0">
              <a:solidFill>
                <a:prstClr val="black"/>
              </a:solidFill>
            </a:endParaRPr>
          </a:p>
        </p:txBody>
      </p:sp>
      <p:sp>
        <p:nvSpPr>
          <p:cNvPr id="118" name="TextBox 117"/>
          <p:cNvSpPr txBox="1"/>
          <p:nvPr/>
        </p:nvSpPr>
        <p:spPr>
          <a:xfrm>
            <a:off x="9890730" y="5592474"/>
            <a:ext cx="730316"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135" name="Oval 134"/>
          <p:cNvSpPr/>
          <p:nvPr/>
        </p:nvSpPr>
        <p:spPr>
          <a:xfrm>
            <a:off x="7726745" y="131656"/>
            <a:ext cx="833323" cy="515132"/>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ODL</a:t>
            </a:r>
          </a:p>
          <a:p>
            <a:pPr algn="ctr"/>
            <a:r>
              <a:rPr lang="en-US" sz="1000" dirty="0" smtClean="0">
                <a:solidFill>
                  <a:prstClr val="black"/>
                </a:solidFill>
              </a:rPr>
              <a:t>Lithium</a:t>
            </a:r>
            <a:endParaRPr lang="en-US" sz="1000" dirty="0">
              <a:solidFill>
                <a:prstClr val="black"/>
              </a:solidFill>
            </a:endParaRPr>
          </a:p>
        </p:txBody>
      </p:sp>
      <p:sp>
        <p:nvSpPr>
          <p:cNvPr id="132" name="TextBox 131"/>
          <p:cNvSpPr txBox="1"/>
          <p:nvPr/>
        </p:nvSpPr>
        <p:spPr>
          <a:xfrm>
            <a:off x="5999277" y="224583"/>
            <a:ext cx="789704" cy="492443"/>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r>
              <a:rPr lang="en-US" sz="800" dirty="0" smtClean="0">
                <a:solidFill>
                  <a:prstClr val="black"/>
                </a:solidFill>
              </a:rPr>
              <a:t>10.241.105.8</a:t>
            </a:r>
          </a:p>
        </p:txBody>
      </p:sp>
      <p:sp>
        <p:nvSpPr>
          <p:cNvPr id="136" name="Rounded Rectangle 135"/>
          <p:cNvSpPr/>
          <p:nvPr/>
        </p:nvSpPr>
        <p:spPr>
          <a:xfrm>
            <a:off x="9255685" y="4484611"/>
            <a:ext cx="1992600" cy="58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prstClr val="black"/>
                </a:solidFill>
              </a:rPr>
              <a:t>OvS</a:t>
            </a:r>
            <a:r>
              <a:rPr lang="en-US" sz="1400" b="1" dirty="0" smtClean="0">
                <a:solidFill>
                  <a:prstClr val="black"/>
                </a:solidFill>
              </a:rPr>
              <a:t>-DPDK</a:t>
            </a:r>
            <a:r>
              <a:rPr lang="en-US" sz="1400" dirty="0" smtClean="0">
                <a:solidFill>
                  <a:prstClr val="black"/>
                </a:solidFill>
              </a:rPr>
              <a:t> bridge SW4</a:t>
            </a:r>
          </a:p>
          <a:p>
            <a:pPr algn="ctr"/>
            <a:r>
              <a:rPr lang="en-US" sz="1400" dirty="0" smtClean="0">
                <a:solidFill>
                  <a:prstClr val="black"/>
                </a:solidFill>
              </a:rPr>
              <a:t>( SFF )</a:t>
            </a:r>
            <a:endParaRPr lang="en-US" sz="1400" dirty="0">
              <a:solidFill>
                <a:prstClr val="black"/>
              </a:solidFill>
            </a:endParaRPr>
          </a:p>
        </p:txBody>
      </p:sp>
      <p:cxnSp>
        <p:nvCxnSpPr>
          <p:cNvPr id="138" name="Elbow Connector 137"/>
          <p:cNvCxnSpPr>
            <a:stCxn id="118" idx="0"/>
            <a:endCxn id="136" idx="2"/>
          </p:cNvCxnSpPr>
          <p:nvPr/>
        </p:nvCxnSpPr>
        <p:spPr>
          <a:xfrm rot="16200000" flipV="1">
            <a:off x="9990996" y="5327581"/>
            <a:ext cx="525883" cy="39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544810" y="2665321"/>
            <a:ext cx="1134632" cy="40011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smtClean="0">
                <a:solidFill>
                  <a:prstClr val="white"/>
                </a:solidFill>
              </a:rPr>
              <a:t>F5 Firewall</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10.241.105.25</a:t>
            </a:r>
            <a:endParaRPr lang="en-US" sz="800" dirty="0">
              <a:solidFill>
                <a:prstClr val="white"/>
              </a:solidFill>
            </a:endParaRPr>
          </a:p>
        </p:txBody>
      </p:sp>
      <p:sp>
        <p:nvSpPr>
          <p:cNvPr id="140" name="TextBox 139"/>
          <p:cNvSpPr txBox="1"/>
          <p:nvPr/>
        </p:nvSpPr>
        <p:spPr>
          <a:xfrm>
            <a:off x="9713703" y="2670103"/>
            <a:ext cx="1092176" cy="40011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smtClean="0">
                <a:solidFill>
                  <a:prstClr val="white"/>
                </a:solidFill>
              </a:rPr>
              <a:t>F5 URL-Filter</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10.241.105.35</a:t>
            </a:r>
            <a:endParaRPr lang="en-US" sz="800" dirty="0">
              <a:solidFill>
                <a:prstClr val="white"/>
              </a:solidFill>
            </a:endParaRPr>
          </a:p>
        </p:txBody>
      </p:sp>
      <p:sp>
        <p:nvSpPr>
          <p:cNvPr id="141" name="TextBox 140"/>
          <p:cNvSpPr txBox="1"/>
          <p:nvPr/>
        </p:nvSpPr>
        <p:spPr>
          <a:xfrm>
            <a:off x="10840141" y="2538554"/>
            <a:ext cx="1237474" cy="53860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050" dirty="0" smtClean="0">
                <a:solidFill>
                  <a:prstClr val="white"/>
                </a:solidFill>
              </a:rPr>
              <a:t>F5 Bandwidth-control</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10.241.105.45</a:t>
            </a:r>
            <a:endParaRPr lang="en-US" sz="800" dirty="0">
              <a:solidFill>
                <a:prstClr val="white"/>
              </a:solidFill>
            </a:endParaRPr>
          </a:p>
        </p:txBody>
      </p:sp>
      <p:sp>
        <p:nvSpPr>
          <p:cNvPr id="142" name="TextBox 141"/>
          <p:cNvSpPr txBox="1"/>
          <p:nvPr/>
        </p:nvSpPr>
        <p:spPr>
          <a:xfrm>
            <a:off x="11047975" y="4105736"/>
            <a:ext cx="732893" cy="338554"/>
          </a:xfrm>
          <a:prstGeom prst="rect">
            <a:avLst/>
          </a:prstGeom>
          <a:noFill/>
        </p:spPr>
        <p:txBody>
          <a:bodyPr wrap="none" rtlCol="0">
            <a:spAutoFit/>
          </a:bodyPr>
          <a:lstStyle/>
          <a:p>
            <a:r>
              <a:rPr lang="en-US" sz="800" dirty="0" err="1" smtClean="0">
                <a:solidFill>
                  <a:prstClr val="black"/>
                </a:solidFill>
              </a:rPr>
              <a:t>VxLAN</a:t>
            </a:r>
            <a:r>
              <a:rPr lang="en-US" sz="800" dirty="0" smtClean="0">
                <a:solidFill>
                  <a:prstClr val="black"/>
                </a:solidFill>
              </a:rPr>
              <a:t>-GPE </a:t>
            </a:r>
            <a:br>
              <a:rPr lang="en-US" sz="800" dirty="0" smtClean="0">
                <a:solidFill>
                  <a:prstClr val="black"/>
                </a:solidFill>
              </a:rPr>
            </a:br>
            <a:r>
              <a:rPr lang="en-US" sz="800" dirty="0" smtClean="0">
                <a:solidFill>
                  <a:prstClr val="black"/>
                </a:solidFill>
              </a:rPr>
              <a:t>(172.16.50.5)</a:t>
            </a:r>
            <a:endParaRPr lang="en-US" sz="800" dirty="0">
              <a:solidFill>
                <a:prstClr val="black"/>
              </a:solidFill>
            </a:endParaRPr>
          </a:p>
        </p:txBody>
      </p:sp>
      <p:sp>
        <p:nvSpPr>
          <p:cNvPr id="155" name="Oval 154"/>
          <p:cNvSpPr/>
          <p:nvPr/>
        </p:nvSpPr>
        <p:spPr>
          <a:xfrm>
            <a:off x="9301724" y="3858512"/>
            <a:ext cx="1894114" cy="356754"/>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NSH</a:t>
            </a:r>
            <a:endParaRPr lang="en-US" dirty="0">
              <a:solidFill>
                <a:prstClr val="black"/>
              </a:solidFill>
            </a:endParaRPr>
          </a:p>
        </p:txBody>
      </p:sp>
      <p:cxnSp>
        <p:nvCxnSpPr>
          <p:cNvPr id="144" name="Elbow Connector 143"/>
          <p:cNvCxnSpPr>
            <a:stCxn id="139" idx="2"/>
          </p:cNvCxnSpPr>
          <p:nvPr/>
        </p:nvCxnSpPr>
        <p:spPr>
          <a:xfrm rot="16200000" flipH="1">
            <a:off x="8733043" y="3444514"/>
            <a:ext cx="1419181" cy="66101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40" idx="2"/>
            <a:endCxn id="136" idx="0"/>
          </p:cNvCxnSpPr>
          <p:nvPr/>
        </p:nvCxnSpPr>
        <p:spPr>
          <a:xfrm flipH="1">
            <a:off x="10251985" y="3070213"/>
            <a:ext cx="7806" cy="14143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141" idx="2"/>
          </p:cNvCxnSpPr>
          <p:nvPr/>
        </p:nvCxnSpPr>
        <p:spPr>
          <a:xfrm rot="5400000">
            <a:off x="10335859" y="3483550"/>
            <a:ext cx="1529406" cy="71663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782419" y="3999231"/>
            <a:ext cx="373820" cy="215444"/>
          </a:xfrm>
          <a:prstGeom prst="rect">
            <a:avLst/>
          </a:prstGeom>
          <a:noFill/>
        </p:spPr>
        <p:txBody>
          <a:bodyPr wrap="none" rtlCol="0">
            <a:spAutoFit/>
          </a:bodyPr>
          <a:lstStyle/>
          <a:p>
            <a:r>
              <a:rPr lang="en-US" sz="800" dirty="0" smtClean="0">
                <a:solidFill>
                  <a:prstClr val="black"/>
                </a:solidFill>
              </a:rPr>
              <a:t>tap5</a:t>
            </a:r>
            <a:endParaRPr lang="en-US" sz="800" dirty="0">
              <a:solidFill>
                <a:prstClr val="black"/>
              </a:solidFill>
            </a:endParaRPr>
          </a:p>
        </p:txBody>
      </p:sp>
      <p:sp>
        <p:nvSpPr>
          <p:cNvPr id="76" name="TextBox 75"/>
          <p:cNvSpPr txBox="1"/>
          <p:nvPr/>
        </p:nvSpPr>
        <p:spPr>
          <a:xfrm>
            <a:off x="5692005" y="1489374"/>
            <a:ext cx="369012" cy="215444"/>
          </a:xfrm>
          <a:prstGeom prst="rect">
            <a:avLst/>
          </a:prstGeom>
          <a:noFill/>
        </p:spPr>
        <p:txBody>
          <a:bodyPr wrap="none" rtlCol="0">
            <a:spAutoFit/>
          </a:bodyPr>
          <a:lstStyle/>
          <a:p>
            <a:r>
              <a:rPr lang="en-US" sz="800" dirty="0" smtClean="0">
                <a:solidFill>
                  <a:prstClr val="black"/>
                </a:solidFill>
              </a:rPr>
              <a:t>em1</a:t>
            </a:r>
            <a:endParaRPr lang="en-US" sz="800" dirty="0">
              <a:solidFill>
                <a:prstClr val="black"/>
              </a:solidFill>
            </a:endParaRPr>
          </a:p>
        </p:txBody>
      </p:sp>
      <p:sp>
        <p:nvSpPr>
          <p:cNvPr id="77" name="TextBox 76"/>
          <p:cNvSpPr txBox="1"/>
          <p:nvPr/>
        </p:nvSpPr>
        <p:spPr>
          <a:xfrm>
            <a:off x="4399511" y="3418011"/>
            <a:ext cx="835485" cy="338554"/>
          </a:xfrm>
          <a:prstGeom prst="rect">
            <a:avLst/>
          </a:prstGeom>
          <a:noFill/>
        </p:spPr>
        <p:txBody>
          <a:bodyPr wrap="none" rtlCol="0">
            <a:spAutoFit/>
          </a:bodyPr>
          <a:lstStyle/>
          <a:p>
            <a:pPr algn="ctr"/>
            <a:r>
              <a:rPr lang="en-US" sz="800" dirty="0" err="1" smtClean="0">
                <a:solidFill>
                  <a:prstClr val="black"/>
                </a:solidFill>
              </a:rPr>
              <a:t>VxLAN</a:t>
            </a:r>
            <a:r>
              <a:rPr lang="en-US" sz="800" dirty="0" smtClean="0">
                <a:solidFill>
                  <a:prstClr val="black"/>
                </a:solidFill>
              </a:rPr>
              <a:t>-GPE</a:t>
            </a:r>
          </a:p>
          <a:p>
            <a:pPr algn="ctr"/>
            <a:r>
              <a:rPr lang="en-US" sz="800" dirty="0" smtClean="0">
                <a:solidFill>
                  <a:prstClr val="black"/>
                </a:solidFill>
              </a:rPr>
              <a:t>(172.16.50.100)</a:t>
            </a:r>
            <a:endParaRPr lang="en-US" sz="800" dirty="0">
              <a:solidFill>
                <a:prstClr val="black"/>
              </a:solidFill>
            </a:endParaRPr>
          </a:p>
        </p:txBody>
      </p:sp>
      <p:sp>
        <p:nvSpPr>
          <p:cNvPr id="4" name="TextBox 3"/>
          <p:cNvSpPr txBox="1"/>
          <p:nvPr/>
        </p:nvSpPr>
        <p:spPr>
          <a:xfrm>
            <a:off x="6563992" y="664321"/>
            <a:ext cx="570990" cy="215444"/>
          </a:xfrm>
          <a:prstGeom prst="rect">
            <a:avLst/>
          </a:prstGeom>
          <a:noFill/>
        </p:spPr>
        <p:txBody>
          <a:bodyPr wrap="none" rtlCol="0">
            <a:spAutoFit/>
          </a:bodyPr>
          <a:lstStyle/>
          <a:p>
            <a:r>
              <a:rPr lang="en-US" sz="800" dirty="0">
                <a:solidFill>
                  <a:prstClr val="black"/>
                </a:solidFill>
              </a:rPr>
              <a:t>enp3s0f0</a:t>
            </a:r>
          </a:p>
        </p:txBody>
      </p:sp>
      <p:sp>
        <p:nvSpPr>
          <p:cNvPr id="59" name="TextBox 58"/>
          <p:cNvSpPr txBox="1"/>
          <p:nvPr/>
        </p:nvSpPr>
        <p:spPr>
          <a:xfrm>
            <a:off x="9861497" y="1497205"/>
            <a:ext cx="369012" cy="215444"/>
          </a:xfrm>
          <a:prstGeom prst="rect">
            <a:avLst/>
          </a:prstGeom>
          <a:noFill/>
        </p:spPr>
        <p:txBody>
          <a:bodyPr wrap="none" rtlCol="0">
            <a:spAutoFit/>
          </a:bodyPr>
          <a:lstStyle/>
          <a:p>
            <a:r>
              <a:rPr lang="en-US" sz="800" dirty="0" smtClean="0">
                <a:solidFill>
                  <a:prstClr val="black"/>
                </a:solidFill>
              </a:rPr>
              <a:t>em1</a:t>
            </a:r>
            <a:endParaRPr lang="en-US" sz="800" dirty="0">
              <a:solidFill>
                <a:prstClr val="black"/>
              </a:solidFill>
            </a:endParaRPr>
          </a:p>
        </p:txBody>
      </p:sp>
      <p:sp>
        <p:nvSpPr>
          <p:cNvPr id="89" name="Rectangle 88"/>
          <p:cNvSpPr/>
          <p:nvPr/>
        </p:nvSpPr>
        <p:spPr>
          <a:xfrm>
            <a:off x="6546500" y="3321278"/>
            <a:ext cx="184731" cy="215444"/>
          </a:xfrm>
          <a:prstGeom prst="rect">
            <a:avLst/>
          </a:prstGeom>
        </p:spPr>
        <p:txBody>
          <a:bodyPr wrap="none">
            <a:spAutoFit/>
          </a:bodyPr>
          <a:lstStyle/>
          <a:p>
            <a:endParaRPr lang="en-US" sz="800" dirty="0">
              <a:solidFill>
                <a:prstClr val="black"/>
              </a:solidFill>
            </a:endParaRPr>
          </a:p>
        </p:txBody>
      </p:sp>
      <p:sp>
        <p:nvSpPr>
          <p:cNvPr id="9" name="TextBox 8"/>
          <p:cNvSpPr txBox="1"/>
          <p:nvPr/>
        </p:nvSpPr>
        <p:spPr>
          <a:xfrm>
            <a:off x="187161" y="1674354"/>
            <a:ext cx="3986560" cy="424731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prstClr val="black"/>
                </a:solidFill>
              </a:rPr>
              <a:t>Server 1</a:t>
            </a: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a:solidFill>
                <a:prstClr val="black"/>
              </a:solidFill>
            </a:endParaRPr>
          </a:p>
        </p:txBody>
      </p:sp>
      <p:sp>
        <p:nvSpPr>
          <p:cNvPr id="39" name="Rounded Rectangle 38"/>
          <p:cNvSpPr/>
          <p:nvPr/>
        </p:nvSpPr>
        <p:spPr>
          <a:xfrm>
            <a:off x="1295772" y="4516125"/>
            <a:ext cx="2485533" cy="50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prstClr val="black"/>
                </a:solidFill>
              </a:rPr>
              <a:t>OvS</a:t>
            </a:r>
            <a:r>
              <a:rPr lang="en-US" sz="1400" dirty="0" smtClean="0">
                <a:solidFill>
                  <a:prstClr val="black"/>
                </a:solidFill>
              </a:rPr>
              <a:t> bridge SW1</a:t>
            </a:r>
            <a:endParaRPr lang="en-US" sz="1400" dirty="0">
              <a:solidFill>
                <a:prstClr val="black"/>
              </a:solidFill>
            </a:endParaRPr>
          </a:p>
        </p:txBody>
      </p:sp>
      <p:sp>
        <p:nvSpPr>
          <p:cNvPr id="35" name="TextBox 34"/>
          <p:cNvSpPr txBox="1"/>
          <p:nvPr/>
        </p:nvSpPr>
        <p:spPr>
          <a:xfrm>
            <a:off x="248728" y="2198502"/>
            <a:ext cx="1149097" cy="800219"/>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smtClean="0">
                <a:solidFill>
                  <a:prstClr val="black"/>
                </a:solidFill>
              </a:rPr>
              <a:t>VM1</a:t>
            </a:r>
          </a:p>
          <a:p>
            <a:pPr algn="ctr"/>
            <a:r>
              <a:rPr lang="en-US" sz="1200" dirty="0" smtClean="0">
                <a:solidFill>
                  <a:prstClr val="black"/>
                </a:solidFill>
              </a:rPr>
              <a:t>Default traffic</a:t>
            </a:r>
          </a:p>
          <a:p>
            <a:pPr algn="ctr"/>
            <a:r>
              <a:rPr lang="en-US" sz="800" dirty="0" smtClean="0">
                <a:solidFill>
                  <a:srgbClr val="00B0F0"/>
                </a:solidFill>
              </a:rPr>
              <a:t>172.16.40.101</a:t>
            </a:r>
          </a:p>
          <a:p>
            <a:pPr algn="ctr"/>
            <a:r>
              <a:rPr lang="en-US" sz="800" b="1" dirty="0" smtClean="0">
                <a:solidFill>
                  <a:prstClr val="black"/>
                </a:solidFill>
              </a:rPr>
              <a:t>VNC port 1</a:t>
            </a:r>
            <a:endParaRPr lang="en-US" sz="800" b="1" dirty="0">
              <a:solidFill>
                <a:prstClr val="black"/>
              </a:solidFill>
            </a:endParaRPr>
          </a:p>
        </p:txBody>
      </p:sp>
      <p:sp>
        <p:nvSpPr>
          <p:cNvPr id="36" name="TextBox 35"/>
          <p:cNvSpPr txBox="1"/>
          <p:nvPr/>
        </p:nvSpPr>
        <p:spPr>
          <a:xfrm>
            <a:off x="1484966" y="2198502"/>
            <a:ext cx="1142109" cy="984885"/>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smtClean="0">
                <a:solidFill>
                  <a:prstClr val="black"/>
                </a:solidFill>
              </a:rPr>
              <a:t>VM2</a:t>
            </a:r>
          </a:p>
          <a:p>
            <a:pPr algn="ctr"/>
            <a:r>
              <a:rPr lang="en-US" sz="1200" dirty="0">
                <a:solidFill>
                  <a:prstClr val="black"/>
                </a:solidFill>
              </a:rPr>
              <a:t>(Accessing Web Traffic)</a:t>
            </a:r>
            <a:endParaRPr lang="en-US" sz="1200" dirty="0" smtClean="0">
              <a:solidFill>
                <a:prstClr val="black"/>
              </a:solidFill>
            </a:endParaRPr>
          </a:p>
          <a:p>
            <a:pPr algn="ctr"/>
            <a:r>
              <a:rPr lang="en-US" sz="800" dirty="0" smtClean="0">
                <a:solidFill>
                  <a:srgbClr val="00B0F0"/>
                </a:solidFill>
              </a:rPr>
              <a:t>172.16.40.102</a:t>
            </a:r>
          </a:p>
          <a:p>
            <a:pPr algn="ctr"/>
            <a:r>
              <a:rPr lang="en-US" sz="800" b="1" dirty="0">
                <a:solidFill>
                  <a:prstClr val="black"/>
                </a:solidFill>
              </a:rPr>
              <a:t>VNC port 2</a:t>
            </a:r>
          </a:p>
        </p:txBody>
      </p:sp>
      <p:sp>
        <p:nvSpPr>
          <p:cNvPr id="37" name="TextBox 36"/>
          <p:cNvSpPr txBox="1"/>
          <p:nvPr/>
        </p:nvSpPr>
        <p:spPr>
          <a:xfrm>
            <a:off x="2688216" y="2198502"/>
            <a:ext cx="1443093" cy="954107"/>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smtClean="0">
                <a:solidFill>
                  <a:prstClr val="black"/>
                </a:solidFill>
              </a:rPr>
              <a:t>VM3</a:t>
            </a:r>
          </a:p>
          <a:p>
            <a:pPr algn="ctr"/>
            <a:r>
              <a:rPr lang="en-US" sz="1100" dirty="0">
                <a:solidFill>
                  <a:prstClr val="black"/>
                </a:solidFill>
              </a:rPr>
              <a:t>(Accessing Video Traffic</a:t>
            </a:r>
            <a:r>
              <a:rPr lang="en-US" sz="1100" dirty="0" smtClean="0">
                <a:solidFill>
                  <a:prstClr val="black"/>
                </a:solidFill>
              </a:rPr>
              <a:t>)</a:t>
            </a:r>
          </a:p>
          <a:p>
            <a:pPr algn="ctr"/>
            <a:r>
              <a:rPr lang="en-US" sz="800" dirty="0" smtClean="0">
                <a:solidFill>
                  <a:srgbClr val="00B0F0"/>
                </a:solidFill>
              </a:rPr>
              <a:t>172.16.40.103</a:t>
            </a:r>
          </a:p>
          <a:p>
            <a:pPr algn="ctr"/>
            <a:r>
              <a:rPr lang="en-US" sz="800" b="1" dirty="0">
                <a:solidFill>
                  <a:prstClr val="black"/>
                </a:solidFill>
              </a:rPr>
              <a:t>VNC port </a:t>
            </a:r>
            <a:r>
              <a:rPr lang="en-US" sz="800" b="1" dirty="0" smtClean="0">
                <a:solidFill>
                  <a:prstClr val="black"/>
                </a:solidFill>
              </a:rPr>
              <a:t>3</a:t>
            </a:r>
            <a:endParaRPr lang="en-US" sz="800" b="1" dirty="0">
              <a:solidFill>
                <a:prstClr val="black"/>
              </a:solidFill>
            </a:endParaRPr>
          </a:p>
        </p:txBody>
      </p:sp>
      <p:sp>
        <p:nvSpPr>
          <p:cNvPr id="42" name="TextBox 41"/>
          <p:cNvSpPr txBox="1"/>
          <p:nvPr/>
        </p:nvSpPr>
        <p:spPr>
          <a:xfrm>
            <a:off x="222054" y="5207904"/>
            <a:ext cx="1202444" cy="615553"/>
          </a:xfrm>
          <a:prstGeom prst="rect">
            <a:avLst/>
          </a:prstGeom>
          <a:solidFill>
            <a:schemeClr val="accent2"/>
          </a:solidFill>
          <a:ln>
            <a:solidFill>
              <a:schemeClr val="accent1"/>
            </a:solidFill>
          </a:ln>
        </p:spPr>
        <p:txBody>
          <a:bodyPr wrap="none" rtlCol="0">
            <a:spAutoFit/>
          </a:bodyPr>
          <a:lstStyle/>
          <a:p>
            <a:pPr algn="ctr"/>
            <a:r>
              <a:rPr lang="en-US" dirty="0" smtClean="0">
                <a:solidFill>
                  <a:prstClr val="black"/>
                </a:solidFill>
              </a:rPr>
              <a:t>Webserver</a:t>
            </a:r>
          </a:p>
          <a:p>
            <a:pPr algn="ctr"/>
            <a:r>
              <a:rPr lang="en-US" sz="800" dirty="0" smtClean="0">
                <a:solidFill>
                  <a:srgbClr val="7030A0"/>
                </a:solidFill>
              </a:rPr>
              <a:t>172.16.60.101</a:t>
            </a:r>
          </a:p>
          <a:p>
            <a:pPr algn="ctr"/>
            <a:r>
              <a:rPr lang="en-US" sz="800" b="1" dirty="0" smtClean="0">
                <a:solidFill>
                  <a:prstClr val="black"/>
                </a:solidFill>
              </a:rPr>
              <a:t>VNC port 5</a:t>
            </a:r>
            <a:endParaRPr lang="en-US" sz="800" b="1" dirty="0">
              <a:solidFill>
                <a:prstClr val="black"/>
              </a:solidFill>
            </a:endParaRPr>
          </a:p>
        </p:txBody>
      </p:sp>
      <p:cxnSp>
        <p:nvCxnSpPr>
          <p:cNvPr id="50" name="Elbow Connector 49"/>
          <p:cNvCxnSpPr>
            <a:stCxn id="42" idx="0"/>
            <a:endCxn id="39" idx="1"/>
          </p:cNvCxnSpPr>
          <p:nvPr/>
        </p:nvCxnSpPr>
        <p:spPr>
          <a:xfrm rot="5400000" flipH="1" flipV="1">
            <a:off x="840685" y="4752817"/>
            <a:ext cx="437679" cy="4724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5" idx="2"/>
          </p:cNvCxnSpPr>
          <p:nvPr/>
        </p:nvCxnSpPr>
        <p:spPr>
          <a:xfrm rot="16200000" flipH="1">
            <a:off x="518798" y="3303199"/>
            <a:ext cx="1500370" cy="89141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7" idx="2"/>
          </p:cNvCxnSpPr>
          <p:nvPr/>
        </p:nvCxnSpPr>
        <p:spPr>
          <a:xfrm rot="5400000">
            <a:off x="2637800" y="3689792"/>
            <a:ext cx="1309146" cy="234781"/>
          </a:xfrm>
          <a:prstGeom prst="bentConnector3">
            <a:avLst>
              <a:gd name="adj1" fmla="val 4436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6" idx="2"/>
          </p:cNvCxnSpPr>
          <p:nvPr/>
        </p:nvCxnSpPr>
        <p:spPr>
          <a:xfrm rot="16200000" flipH="1">
            <a:off x="1574541" y="3664867"/>
            <a:ext cx="1307634" cy="344674"/>
          </a:xfrm>
          <a:prstGeom prst="bentConnector3">
            <a:avLst>
              <a:gd name="adj1" fmla="val 432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101240" y="5547729"/>
            <a:ext cx="738650"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69" name="TextBox 68"/>
          <p:cNvSpPr txBox="1"/>
          <p:nvPr/>
        </p:nvSpPr>
        <p:spPr>
          <a:xfrm>
            <a:off x="1663965" y="1671756"/>
            <a:ext cx="767639" cy="492443"/>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r>
              <a:rPr lang="en-US" sz="800" dirty="0" smtClean="0">
                <a:solidFill>
                  <a:prstClr val="black"/>
                </a:solidFill>
              </a:rPr>
              <a:t>10.241.105.5</a:t>
            </a:r>
          </a:p>
        </p:txBody>
      </p:sp>
      <p:cxnSp>
        <p:nvCxnSpPr>
          <p:cNvPr id="83" name="Straight Arrow Connector 82"/>
          <p:cNvCxnSpPr>
            <a:stCxn id="65" idx="0"/>
          </p:cNvCxnSpPr>
          <p:nvPr/>
        </p:nvCxnSpPr>
        <p:spPr>
          <a:xfrm flipV="1">
            <a:off x="3470565" y="4991782"/>
            <a:ext cx="0" cy="555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7667" y="4392524"/>
            <a:ext cx="867545" cy="338554"/>
          </a:xfrm>
          <a:prstGeom prst="rect">
            <a:avLst/>
          </a:prstGeom>
          <a:noFill/>
        </p:spPr>
        <p:txBody>
          <a:bodyPr wrap="none" rtlCol="0">
            <a:spAutoFit/>
          </a:bodyPr>
          <a:lstStyle/>
          <a:p>
            <a:pPr algn="ctr"/>
            <a:r>
              <a:rPr lang="en-US" sz="800" dirty="0" smtClean="0">
                <a:solidFill>
                  <a:prstClr val="black"/>
                </a:solidFill>
              </a:rPr>
              <a:t>Tap 5</a:t>
            </a:r>
          </a:p>
          <a:p>
            <a:pPr algn="ctr"/>
            <a:r>
              <a:rPr lang="en-US" sz="800" b="1" dirty="0" smtClean="0">
                <a:solidFill>
                  <a:srgbClr val="7030A0"/>
                </a:solidFill>
              </a:rPr>
              <a:t>(VLAN tag 4093)</a:t>
            </a:r>
            <a:endParaRPr lang="en-US" sz="800" b="1" dirty="0">
              <a:solidFill>
                <a:srgbClr val="7030A0"/>
              </a:solidFill>
            </a:endParaRPr>
          </a:p>
        </p:txBody>
      </p:sp>
      <p:sp>
        <p:nvSpPr>
          <p:cNvPr id="3" name="TextBox 2"/>
          <p:cNvSpPr txBox="1"/>
          <p:nvPr/>
        </p:nvSpPr>
        <p:spPr>
          <a:xfrm>
            <a:off x="2820018" y="5985507"/>
            <a:ext cx="600171" cy="215444"/>
          </a:xfrm>
          <a:prstGeom prst="rect">
            <a:avLst/>
          </a:prstGeom>
          <a:noFill/>
        </p:spPr>
        <p:txBody>
          <a:bodyPr wrap="none" rtlCol="0">
            <a:spAutoFit/>
          </a:bodyPr>
          <a:lstStyle/>
          <a:p>
            <a:r>
              <a:rPr lang="en-US" sz="800" dirty="0" smtClean="0">
                <a:solidFill>
                  <a:prstClr val="black"/>
                </a:solidFill>
              </a:rPr>
              <a:t>enp3s0f1</a:t>
            </a:r>
            <a:endParaRPr lang="en-US" sz="800" dirty="0">
              <a:solidFill>
                <a:prstClr val="black"/>
              </a:solidFill>
            </a:endParaRPr>
          </a:p>
        </p:txBody>
      </p:sp>
      <p:sp>
        <p:nvSpPr>
          <p:cNvPr id="71" name="TextBox 70"/>
          <p:cNvSpPr txBox="1"/>
          <p:nvPr/>
        </p:nvSpPr>
        <p:spPr>
          <a:xfrm>
            <a:off x="1551722" y="1465959"/>
            <a:ext cx="600171" cy="215444"/>
          </a:xfrm>
          <a:prstGeom prst="rect">
            <a:avLst/>
          </a:prstGeom>
          <a:noFill/>
        </p:spPr>
        <p:txBody>
          <a:bodyPr wrap="none" rtlCol="0">
            <a:spAutoFit/>
          </a:bodyPr>
          <a:lstStyle/>
          <a:p>
            <a:r>
              <a:rPr lang="en-US" sz="800" dirty="0" smtClean="0">
                <a:solidFill>
                  <a:prstClr val="black"/>
                </a:solidFill>
              </a:rPr>
              <a:t>enp3s0f0</a:t>
            </a:r>
            <a:endParaRPr lang="en-US" sz="800" dirty="0">
              <a:solidFill>
                <a:prstClr val="black"/>
              </a:solidFill>
            </a:endParaRPr>
          </a:p>
        </p:txBody>
      </p:sp>
      <p:sp>
        <p:nvSpPr>
          <p:cNvPr id="11" name="TextBox 10"/>
          <p:cNvSpPr txBox="1"/>
          <p:nvPr/>
        </p:nvSpPr>
        <p:spPr>
          <a:xfrm>
            <a:off x="5346152" y="2836715"/>
            <a:ext cx="774571" cy="215444"/>
          </a:xfrm>
          <a:prstGeom prst="rect">
            <a:avLst/>
          </a:prstGeom>
          <a:noFill/>
        </p:spPr>
        <p:txBody>
          <a:bodyPr wrap="none" rtlCol="0">
            <a:spAutoFit/>
          </a:bodyPr>
          <a:lstStyle/>
          <a:p>
            <a:r>
              <a:rPr lang="en-US" sz="800" dirty="0" smtClean="0">
                <a:solidFill>
                  <a:srgbClr val="7030A0"/>
                </a:solidFill>
              </a:rPr>
              <a:t>172.16.60.100</a:t>
            </a:r>
            <a:endParaRPr lang="en-US" sz="800" dirty="0">
              <a:solidFill>
                <a:srgbClr val="7030A0"/>
              </a:solidFill>
            </a:endParaRPr>
          </a:p>
        </p:txBody>
      </p:sp>
      <p:sp>
        <p:nvSpPr>
          <p:cNvPr id="13" name="TextBox 12"/>
          <p:cNvSpPr txBox="1"/>
          <p:nvPr/>
        </p:nvSpPr>
        <p:spPr>
          <a:xfrm>
            <a:off x="4367505" y="2839263"/>
            <a:ext cx="774571" cy="215444"/>
          </a:xfrm>
          <a:prstGeom prst="rect">
            <a:avLst/>
          </a:prstGeom>
          <a:noFill/>
        </p:spPr>
        <p:txBody>
          <a:bodyPr wrap="none" rtlCol="0">
            <a:spAutoFit/>
          </a:bodyPr>
          <a:lstStyle/>
          <a:p>
            <a:r>
              <a:rPr lang="en-US" sz="800" dirty="0" smtClean="0">
                <a:solidFill>
                  <a:srgbClr val="FF0000"/>
                </a:solidFill>
              </a:rPr>
              <a:t>172.16.20.200</a:t>
            </a:r>
            <a:endParaRPr lang="en-US" sz="800" dirty="0">
              <a:solidFill>
                <a:srgbClr val="FF0000"/>
              </a:solidFill>
            </a:endParaRPr>
          </a:p>
        </p:txBody>
      </p:sp>
      <p:sp>
        <p:nvSpPr>
          <p:cNvPr id="15" name="TextBox 14"/>
          <p:cNvSpPr txBox="1"/>
          <p:nvPr/>
        </p:nvSpPr>
        <p:spPr>
          <a:xfrm>
            <a:off x="10980405" y="5102643"/>
            <a:ext cx="899916" cy="369332"/>
          </a:xfrm>
          <a:prstGeom prst="rect">
            <a:avLst/>
          </a:prstGeom>
          <a:noFill/>
        </p:spPr>
        <p:txBody>
          <a:bodyPr wrap="square" rtlCol="0">
            <a:spAutoFit/>
          </a:bodyPr>
          <a:lstStyle/>
          <a:p>
            <a:r>
              <a:rPr lang="en-US" sz="1000" b="1" dirty="0" err="1">
                <a:solidFill>
                  <a:prstClr val="black"/>
                </a:solidFill>
              </a:rPr>
              <a:t>br</a:t>
            </a:r>
            <a:r>
              <a:rPr lang="en-US" sz="1000" b="1" dirty="0">
                <a:solidFill>
                  <a:prstClr val="black"/>
                </a:solidFill>
              </a:rPr>
              <a:t>-underlay</a:t>
            </a:r>
            <a:r>
              <a:rPr lang="en-US" sz="800" dirty="0" smtClean="0">
                <a:solidFill>
                  <a:prstClr val="black"/>
                </a:solidFill>
              </a:rPr>
              <a:t>:</a:t>
            </a:r>
          </a:p>
          <a:p>
            <a:r>
              <a:rPr lang="en-US" sz="800" dirty="0" smtClean="0">
                <a:solidFill>
                  <a:srgbClr val="FF0000"/>
                </a:solidFill>
              </a:rPr>
              <a:t>172.16.20.5</a:t>
            </a:r>
            <a:endParaRPr lang="en-US" sz="800" dirty="0">
              <a:solidFill>
                <a:srgbClr val="FF0000"/>
              </a:solidFill>
            </a:endParaRPr>
          </a:p>
        </p:txBody>
      </p:sp>
      <p:sp>
        <p:nvSpPr>
          <p:cNvPr id="94" name="TextBox 93"/>
          <p:cNvSpPr txBox="1"/>
          <p:nvPr/>
        </p:nvSpPr>
        <p:spPr>
          <a:xfrm>
            <a:off x="6233488" y="2845905"/>
            <a:ext cx="774571" cy="215444"/>
          </a:xfrm>
          <a:prstGeom prst="rect">
            <a:avLst/>
          </a:prstGeom>
          <a:noFill/>
        </p:spPr>
        <p:txBody>
          <a:bodyPr wrap="none" rtlCol="0">
            <a:spAutoFit/>
          </a:bodyPr>
          <a:lstStyle/>
          <a:p>
            <a:r>
              <a:rPr lang="en-US" sz="800" dirty="0" smtClean="0">
                <a:solidFill>
                  <a:srgbClr val="00B0F0"/>
                </a:solidFill>
              </a:rPr>
              <a:t>172.16.40.100</a:t>
            </a:r>
            <a:endParaRPr lang="en-US" sz="800" dirty="0">
              <a:solidFill>
                <a:srgbClr val="00B0F0"/>
              </a:solidFill>
            </a:endParaRPr>
          </a:p>
        </p:txBody>
      </p:sp>
      <p:sp>
        <p:nvSpPr>
          <p:cNvPr id="122" name="TextBox 121"/>
          <p:cNvSpPr txBox="1"/>
          <p:nvPr/>
        </p:nvSpPr>
        <p:spPr>
          <a:xfrm>
            <a:off x="7192642" y="2433515"/>
            <a:ext cx="1005403" cy="584775"/>
          </a:xfrm>
          <a:prstGeom prst="rect">
            <a:avLst/>
          </a:prstGeom>
          <a:noFill/>
        </p:spPr>
        <p:txBody>
          <a:bodyPr wrap="none" rtlCol="0">
            <a:spAutoFit/>
          </a:bodyPr>
          <a:lstStyle/>
          <a:p>
            <a:r>
              <a:rPr lang="en-US" sz="800" dirty="0" smtClean="0">
                <a:solidFill>
                  <a:prstClr val="black"/>
                </a:solidFill>
              </a:rPr>
              <a:t>Virtual server pool </a:t>
            </a:r>
          </a:p>
          <a:p>
            <a:r>
              <a:rPr lang="en-US" sz="800" dirty="0" smtClean="0">
                <a:solidFill>
                  <a:prstClr val="black"/>
                </a:solidFill>
              </a:rPr>
              <a:t>Defined with IP</a:t>
            </a:r>
          </a:p>
          <a:p>
            <a:r>
              <a:rPr lang="en-US" sz="800" dirty="0" smtClean="0">
                <a:solidFill>
                  <a:srgbClr val="7030A0"/>
                </a:solidFill>
              </a:rPr>
              <a:t>172.16.60.200</a:t>
            </a:r>
            <a:r>
              <a:rPr lang="en-US" sz="800" dirty="0" smtClean="0">
                <a:solidFill>
                  <a:prstClr val="black"/>
                </a:solidFill>
              </a:rPr>
              <a:t> with </a:t>
            </a:r>
          </a:p>
          <a:p>
            <a:r>
              <a:rPr lang="en-US" sz="800" dirty="0" smtClean="0">
                <a:solidFill>
                  <a:prstClr val="black"/>
                </a:solidFill>
              </a:rPr>
              <a:t>1 Node (webserver)</a:t>
            </a:r>
            <a:endParaRPr lang="en-US" sz="800" dirty="0">
              <a:solidFill>
                <a:prstClr val="black"/>
              </a:solidFill>
            </a:endParaRPr>
          </a:p>
        </p:txBody>
      </p:sp>
      <p:sp>
        <p:nvSpPr>
          <p:cNvPr id="123" name="TextBox 122"/>
          <p:cNvSpPr txBox="1"/>
          <p:nvPr/>
        </p:nvSpPr>
        <p:spPr>
          <a:xfrm>
            <a:off x="3572635" y="6291672"/>
            <a:ext cx="779829" cy="369332"/>
          </a:xfrm>
          <a:prstGeom prst="rect">
            <a:avLst/>
          </a:prstGeom>
          <a:noFill/>
        </p:spPr>
        <p:txBody>
          <a:bodyPr wrap="none" rtlCol="0">
            <a:spAutoFit/>
          </a:bodyPr>
          <a:lstStyle/>
          <a:p>
            <a:r>
              <a:rPr lang="en-US" dirty="0" smtClean="0">
                <a:solidFill>
                  <a:prstClr val="black"/>
                </a:solidFill>
              </a:rPr>
              <a:t>1Gbps</a:t>
            </a:r>
            <a:endParaRPr lang="en-US" dirty="0">
              <a:solidFill>
                <a:prstClr val="black"/>
              </a:solidFill>
            </a:endParaRPr>
          </a:p>
        </p:txBody>
      </p:sp>
      <p:sp>
        <p:nvSpPr>
          <p:cNvPr id="125" name="TextBox 124"/>
          <p:cNvSpPr txBox="1"/>
          <p:nvPr/>
        </p:nvSpPr>
        <p:spPr>
          <a:xfrm>
            <a:off x="8781366" y="874164"/>
            <a:ext cx="779829" cy="369332"/>
          </a:xfrm>
          <a:prstGeom prst="rect">
            <a:avLst/>
          </a:prstGeom>
          <a:noFill/>
        </p:spPr>
        <p:txBody>
          <a:bodyPr wrap="none" rtlCol="0">
            <a:spAutoFit/>
          </a:bodyPr>
          <a:lstStyle/>
          <a:p>
            <a:r>
              <a:rPr lang="en-US" dirty="0" smtClean="0">
                <a:solidFill>
                  <a:srgbClr val="70AD47">
                    <a:lumMod val="75000"/>
                  </a:srgbClr>
                </a:solidFill>
              </a:rPr>
              <a:t>1Gbps</a:t>
            </a:r>
            <a:endParaRPr lang="en-US" dirty="0">
              <a:solidFill>
                <a:srgbClr val="70AD47">
                  <a:lumMod val="75000"/>
                </a:srgbClr>
              </a:solidFill>
            </a:endParaRPr>
          </a:p>
        </p:txBody>
      </p:sp>
      <p:cxnSp>
        <p:nvCxnSpPr>
          <p:cNvPr id="129" name="Elbow Connector 128"/>
          <p:cNvCxnSpPr/>
          <p:nvPr/>
        </p:nvCxnSpPr>
        <p:spPr>
          <a:xfrm flipH="1">
            <a:off x="6065164" y="2828696"/>
            <a:ext cx="2608" cy="1431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p:cNvCxnSpPr/>
          <p:nvPr/>
        </p:nvCxnSpPr>
        <p:spPr>
          <a:xfrm flipH="1">
            <a:off x="5214234" y="2830482"/>
            <a:ext cx="2608" cy="14543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flipH="1">
            <a:off x="6939173" y="2799370"/>
            <a:ext cx="6581" cy="14696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5526584" y="3429000"/>
            <a:ext cx="867545" cy="338554"/>
          </a:xfrm>
          <a:prstGeom prst="rect">
            <a:avLst/>
          </a:prstGeom>
          <a:noFill/>
        </p:spPr>
        <p:txBody>
          <a:bodyPr wrap="none" rtlCol="0">
            <a:spAutoFit/>
          </a:bodyPr>
          <a:lstStyle/>
          <a:p>
            <a:pPr algn="ctr"/>
            <a:r>
              <a:rPr lang="en-US" sz="800" dirty="0" smtClean="0">
                <a:solidFill>
                  <a:prstClr val="black"/>
                </a:solidFill>
              </a:rPr>
              <a:t>tap6</a:t>
            </a:r>
          </a:p>
          <a:p>
            <a:pPr algn="ctr"/>
            <a:r>
              <a:rPr lang="en-US" sz="800" b="1" dirty="0" smtClean="0">
                <a:solidFill>
                  <a:srgbClr val="7030A0"/>
                </a:solidFill>
              </a:rPr>
              <a:t>(VLAN tag 4093)</a:t>
            </a:r>
            <a:endParaRPr lang="en-US" sz="800" b="1" dirty="0">
              <a:solidFill>
                <a:srgbClr val="7030A0"/>
              </a:solidFill>
            </a:endParaRPr>
          </a:p>
        </p:txBody>
      </p:sp>
      <p:sp>
        <p:nvSpPr>
          <p:cNvPr id="137" name="TextBox 136"/>
          <p:cNvSpPr txBox="1"/>
          <p:nvPr/>
        </p:nvSpPr>
        <p:spPr>
          <a:xfrm>
            <a:off x="6922577" y="3936459"/>
            <a:ext cx="867545" cy="338554"/>
          </a:xfrm>
          <a:prstGeom prst="rect">
            <a:avLst/>
          </a:prstGeom>
          <a:noFill/>
        </p:spPr>
        <p:txBody>
          <a:bodyPr wrap="none" rtlCol="0">
            <a:spAutoFit/>
          </a:bodyPr>
          <a:lstStyle/>
          <a:p>
            <a:pPr algn="ctr"/>
            <a:r>
              <a:rPr lang="en-US" sz="800" dirty="0" smtClean="0">
                <a:solidFill>
                  <a:prstClr val="black"/>
                </a:solidFill>
              </a:rPr>
              <a:t>tap4</a:t>
            </a:r>
          </a:p>
          <a:p>
            <a:pPr algn="ctr"/>
            <a:r>
              <a:rPr lang="en-US" sz="800" b="1" dirty="0" smtClean="0">
                <a:solidFill>
                  <a:srgbClr val="00B050"/>
                </a:solidFill>
              </a:rPr>
              <a:t>(VLAN tag 4094)</a:t>
            </a:r>
            <a:endParaRPr lang="en-US" sz="800" b="1" dirty="0">
              <a:solidFill>
                <a:srgbClr val="00B050"/>
              </a:solidFill>
            </a:endParaRPr>
          </a:p>
        </p:txBody>
      </p:sp>
      <p:sp>
        <p:nvSpPr>
          <p:cNvPr id="143" name="TextBox 142"/>
          <p:cNvSpPr txBox="1"/>
          <p:nvPr/>
        </p:nvSpPr>
        <p:spPr>
          <a:xfrm>
            <a:off x="3369942" y="3416959"/>
            <a:ext cx="867545" cy="338554"/>
          </a:xfrm>
          <a:prstGeom prst="rect">
            <a:avLst/>
          </a:prstGeom>
          <a:noFill/>
        </p:spPr>
        <p:txBody>
          <a:bodyPr wrap="none" rtlCol="0">
            <a:spAutoFit/>
          </a:bodyPr>
          <a:lstStyle/>
          <a:p>
            <a:pPr algn="ctr"/>
            <a:r>
              <a:rPr lang="en-US" sz="800" dirty="0" smtClean="0">
                <a:solidFill>
                  <a:prstClr val="black"/>
                </a:solidFill>
              </a:rPr>
              <a:t>tap3</a:t>
            </a:r>
          </a:p>
          <a:p>
            <a:pPr algn="ctr"/>
            <a:r>
              <a:rPr lang="en-US" sz="800" b="1" dirty="0" smtClean="0">
                <a:solidFill>
                  <a:srgbClr val="00B050"/>
                </a:solidFill>
              </a:rPr>
              <a:t>(VLAN tag 4094)</a:t>
            </a:r>
            <a:endParaRPr lang="en-US" sz="800" b="1" dirty="0">
              <a:solidFill>
                <a:srgbClr val="00B050"/>
              </a:solidFill>
            </a:endParaRPr>
          </a:p>
        </p:txBody>
      </p:sp>
      <p:sp>
        <p:nvSpPr>
          <p:cNvPr id="145" name="TextBox 144"/>
          <p:cNvSpPr txBox="1"/>
          <p:nvPr/>
        </p:nvSpPr>
        <p:spPr>
          <a:xfrm>
            <a:off x="898282" y="3448484"/>
            <a:ext cx="867545" cy="338554"/>
          </a:xfrm>
          <a:prstGeom prst="rect">
            <a:avLst/>
          </a:prstGeom>
          <a:noFill/>
        </p:spPr>
        <p:txBody>
          <a:bodyPr wrap="none" rtlCol="0">
            <a:spAutoFit/>
          </a:bodyPr>
          <a:lstStyle/>
          <a:p>
            <a:pPr algn="ctr"/>
            <a:r>
              <a:rPr lang="en-US" sz="800" dirty="0" smtClean="0">
                <a:solidFill>
                  <a:prstClr val="black"/>
                </a:solidFill>
              </a:rPr>
              <a:t>tap1</a:t>
            </a:r>
          </a:p>
          <a:p>
            <a:pPr algn="ctr"/>
            <a:r>
              <a:rPr lang="en-US" sz="800" b="1" dirty="0" smtClean="0">
                <a:solidFill>
                  <a:srgbClr val="00B050"/>
                </a:solidFill>
              </a:rPr>
              <a:t>(VLAN tag 4094)</a:t>
            </a:r>
            <a:endParaRPr lang="en-US" sz="800" b="1" dirty="0">
              <a:solidFill>
                <a:srgbClr val="00B050"/>
              </a:solidFill>
            </a:endParaRPr>
          </a:p>
        </p:txBody>
      </p:sp>
      <p:sp>
        <p:nvSpPr>
          <p:cNvPr id="147" name="TextBox 146"/>
          <p:cNvSpPr txBox="1"/>
          <p:nvPr/>
        </p:nvSpPr>
        <p:spPr>
          <a:xfrm>
            <a:off x="2149818" y="3436467"/>
            <a:ext cx="867545" cy="338554"/>
          </a:xfrm>
          <a:prstGeom prst="rect">
            <a:avLst/>
          </a:prstGeom>
          <a:noFill/>
        </p:spPr>
        <p:txBody>
          <a:bodyPr wrap="none" rtlCol="0">
            <a:spAutoFit/>
          </a:bodyPr>
          <a:lstStyle/>
          <a:p>
            <a:pPr algn="ctr"/>
            <a:r>
              <a:rPr lang="en-US" sz="800" dirty="0" smtClean="0">
                <a:solidFill>
                  <a:prstClr val="black"/>
                </a:solidFill>
              </a:rPr>
              <a:t>tap2</a:t>
            </a:r>
          </a:p>
          <a:p>
            <a:pPr algn="ctr"/>
            <a:r>
              <a:rPr lang="en-US" sz="800" b="1" dirty="0" smtClean="0">
                <a:solidFill>
                  <a:srgbClr val="00B050"/>
                </a:solidFill>
              </a:rPr>
              <a:t>(VLAN tag 4094)</a:t>
            </a:r>
            <a:endParaRPr lang="en-US" sz="800" b="1" dirty="0">
              <a:solidFill>
                <a:srgbClr val="00B050"/>
              </a:solidFill>
            </a:endParaRPr>
          </a:p>
        </p:txBody>
      </p:sp>
      <p:sp>
        <p:nvSpPr>
          <p:cNvPr id="163" name="TextBox 162"/>
          <p:cNvSpPr txBox="1"/>
          <p:nvPr/>
        </p:nvSpPr>
        <p:spPr>
          <a:xfrm>
            <a:off x="7078591" y="6009692"/>
            <a:ext cx="369012" cy="215444"/>
          </a:xfrm>
          <a:prstGeom prst="rect">
            <a:avLst/>
          </a:prstGeom>
          <a:noFill/>
        </p:spPr>
        <p:txBody>
          <a:bodyPr wrap="none" rtlCol="0">
            <a:spAutoFit/>
          </a:bodyPr>
          <a:lstStyle/>
          <a:p>
            <a:r>
              <a:rPr lang="en-US" sz="800" dirty="0" smtClean="0">
                <a:solidFill>
                  <a:prstClr val="black"/>
                </a:solidFill>
              </a:rPr>
              <a:t>em2</a:t>
            </a:r>
            <a:endParaRPr lang="en-US" sz="800" dirty="0">
              <a:solidFill>
                <a:prstClr val="black"/>
              </a:solidFill>
            </a:endParaRPr>
          </a:p>
        </p:txBody>
      </p:sp>
      <p:sp>
        <p:nvSpPr>
          <p:cNvPr id="170" name="TextBox 169"/>
          <p:cNvSpPr txBox="1"/>
          <p:nvPr/>
        </p:nvSpPr>
        <p:spPr>
          <a:xfrm>
            <a:off x="4800013" y="5979519"/>
            <a:ext cx="369012" cy="215444"/>
          </a:xfrm>
          <a:prstGeom prst="rect">
            <a:avLst/>
          </a:prstGeom>
          <a:noFill/>
        </p:spPr>
        <p:txBody>
          <a:bodyPr wrap="none" rtlCol="0">
            <a:spAutoFit/>
          </a:bodyPr>
          <a:lstStyle/>
          <a:p>
            <a:r>
              <a:rPr lang="en-US" sz="800" dirty="0" smtClean="0">
                <a:solidFill>
                  <a:prstClr val="black"/>
                </a:solidFill>
              </a:rPr>
              <a:t>em3</a:t>
            </a:r>
            <a:endParaRPr lang="en-US" sz="800" dirty="0">
              <a:solidFill>
                <a:prstClr val="black"/>
              </a:solidFill>
            </a:endParaRPr>
          </a:p>
        </p:txBody>
      </p:sp>
      <p:sp>
        <p:nvSpPr>
          <p:cNvPr id="8" name="TextBox 7"/>
          <p:cNvSpPr txBox="1"/>
          <p:nvPr/>
        </p:nvSpPr>
        <p:spPr>
          <a:xfrm>
            <a:off x="4947139" y="6482623"/>
            <a:ext cx="2404454"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Internal SWITCH</a:t>
            </a:r>
            <a:endParaRPr lang="en-US" dirty="0">
              <a:solidFill>
                <a:prstClr val="black"/>
              </a:solidFill>
            </a:endParaRPr>
          </a:p>
        </p:txBody>
      </p:sp>
      <p:sp>
        <p:nvSpPr>
          <p:cNvPr id="181" name="Rectangle 180"/>
          <p:cNvSpPr/>
          <p:nvPr/>
        </p:nvSpPr>
        <p:spPr>
          <a:xfrm>
            <a:off x="8455013" y="3179162"/>
            <a:ext cx="723275" cy="215444"/>
          </a:xfrm>
          <a:prstGeom prst="rect">
            <a:avLst/>
          </a:prstGeom>
        </p:spPr>
        <p:txBody>
          <a:bodyPr wrap="none">
            <a:spAutoFit/>
          </a:bodyPr>
          <a:lstStyle/>
          <a:p>
            <a:r>
              <a:rPr lang="en-US" sz="800" dirty="0">
                <a:solidFill>
                  <a:srgbClr val="FF0000"/>
                </a:solidFill>
              </a:rPr>
              <a:t>172.16.20.23</a:t>
            </a:r>
          </a:p>
        </p:txBody>
      </p:sp>
      <p:sp>
        <p:nvSpPr>
          <p:cNvPr id="184" name="Rectangle 183"/>
          <p:cNvSpPr/>
          <p:nvPr/>
        </p:nvSpPr>
        <p:spPr>
          <a:xfrm>
            <a:off x="9566275" y="3156111"/>
            <a:ext cx="723275" cy="215444"/>
          </a:xfrm>
          <a:prstGeom prst="rect">
            <a:avLst/>
          </a:prstGeom>
        </p:spPr>
        <p:txBody>
          <a:bodyPr wrap="none">
            <a:spAutoFit/>
          </a:bodyPr>
          <a:lstStyle/>
          <a:p>
            <a:r>
              <a:rPr lang="en-US" sz="800" dirty="0">
                <a:solidFill>
                  <a:srgbClr val="FF0000"/>
                </a:solidFill>
              </a:rPr>
              <a:t>172.16.20.35</a:t>
            </a:r>
          </a:p>
        </p:txBody>
      </p:sp>
      <p:sp>
        <p:nvSpPr>
          <p:cNvPr id="185" name="Rectangle 184"/>
          <p:cNvSpPr/>
          <p:nvPr/>
        </p:nvSpPr>
        <p:spPr>
          <a:xfrm>
            <a:off x="10591376" y="3131571"/>
            <a:ext cx="723275" cy="215444"/>
          </a:xfrm>
          <a:prstGeom prst="rect">
            <a:avLst/>
          </a:prstGeom>
        </p:spPr>
        <p:txBody>
          <a:bodyPr wrap="none">
            <a:spAutoFit/>
          </a:bodyPr>
          <a:lstStyle/>
          <a:p>
            <a:r>
              <a:rPr lang="en-US" sz="800" dirty="0">
                <a:solidFill>
                  <a:srgbClr val="FF0000"/>
                </a:solidFill>
              </a:rPr>
              <a:t>172.16.20.45</a:t>
            </a:r>
          </a:p>
        </p:txBody>
      </p:sp>
      <p:cxnSp>
        <p:nvCxnSpPr>
          <p:cNvPr id="112" name="Elbow Connector 111"/>
          <p:cNvCxnSpPr>
            <a:stCxn id="118" idx="2"/>
            <a:endCxn id="8" idx="3"/>
          </p:cNvCxnSpPr>
          <p:nvPr/>
        </p:nvCxnSpPr>
        <p:spPr>
          <a:xfrm rot="5400000">
            <a:off x="8451000" y="4862400"/>
            <a:ext cx="705483" cy="2904295"/>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1" name="TextBox 160"/>
          <p:cNvSpPr txBox="1"/>
          <p:nvPr/>
        </p:nvSpPr>
        <p:spPr>
          <a:xfrm>
            <a:off x="8933874" y="6359990"/>
            <a:ext cx="779829" cy="369332"/>
          </a:xfrm>
          <a:prstGeom prst="rect">
            <a:avLst/>
          </a:prstGeom>
          <a:noFill/>
        </p:spPr>
        <p:txBody>
          <a:bodyPr wrap="none" rtlCol="0">
            <a:spAutoFit/>
          </a:bodyPr>
          <a:lstStyle/>
          <a:p>
            <a:r>
              <a:rPr lang="en-US" dirty="0" smtClean="0">
                <a:solidFill>
                  <a:prstClr val="black"/>
                </a:solidFill>
              </a:rPr>
              <a:t>1Gbps</a:t>
            </a:r>
            <a:endParaRPr lang="en-US" dirty="0">
              <a:solidFill>
                <a:prstClr val="black"/>
              </a:solidFill>
            </a:endParaRPr>
          </a:p>
        </p:txBody>
      </p:sp>
      <p:sp>
        <p:nvSpPr>
          <p:cNvPr id="162" name="Cloud 161"/>
          <p:cNvSpPr/>
          <p:nvPr/>
        </p:nvSpPr>
        <p:spPr>
          <a:xfrm>
            <a:off x="4930340" y="971321"/>
            <a:ext cx="2925958" cy="408020"/>
          </a:xfrm>
          <a:prstGeom prst="cloud">
            <a:avLst/>
          </a:prstGeom>
          <a:solidFill>
            <a:schemeClr val="bg1">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prstClr val="white"/>
                </a:solidFill>
              </a:rPr>
              <a:t>Public and Management Network</a:t>
            </a:r>
            <a:endParaRPr lang="en-US" sz="1100" dirty="0">
              <a:solidFill>
                <a:prstClr val="white"/>
              </a:solidFill>
            </a:endParaRPr>
          </a:p>
        </p:txBody>
      </p:sp>
      <p:cxnSp>
        <p:nvCxnSpPr>
          <p:cNvPr id="164" name="Elbow Connector 28"/>
          <p:cNvCxnSpPr>
            <a:stCxn id="162" idx="1"/>
            <a:endCxn id="116" idx="0"/>
          </p:cNvCxnSpPr>
          <p:nvPr/>
        </p:nvCxnSpPr>
        <p:spPr>
          <a:xfrm flipH="1">
            <a:off x="6393127" y="1378907"/>
            <a:ext cx="192" cy="29501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65" name="TextBox 164"/>
          <p:cNvSpPr txBox="1"/>
          <p:nvPr/>
        </p:nvSpPr>
        <p:spPr>
          <a:xfrm>
            <a:off x="3491900" y="870844"/>
            <a:ext cx="779829" cy="369332"/>
          </a:xfrm>
          <a:prstGeom prst="rect">
            <a:avLst/>
          </a:prstGeom>
          <a:noFill/>
        </p:spPr>
        <p:txBody>
          <a:bodyPr wrap="none" rtlCol="0">
            <a:spAutoFit/>
          </a:bodyPr>
          <a:lstStyle/>
          <a:p>
            <a:r>
              <a:rPr lang="en-US" dirty="0" smtClean="0">
                <a:solidFill>
                  <a:srgbClr val="70AD47">
                    <a:lumMod val="75000"/>
                  </a:srgbClr>
                </a:solidFill>
              </a:rPr>
              <a:t>1Gbps</a:t>
            </a:r>
            <a:endParaRPr lang="en-US" dirty="0">
              <a:solidFill>
                <a:srgbClr val="70AD47">
                  <a:lumMod val="75000"/>
                </a:srgbClr>
              </a:solidFill>
            </a:endParaRPr>
          </a:p>
        </p:txBody>
      </p:sp>
      <p:sp>
        <p:nvSpPr>
          <p:cNvPr id="171" name="TextBox 170"/>
          <p:cNvSpPr txBox="1"/>
          <p:nvPr/>
        </p:nvSpPr>
        <p:spPr>
          <a:xfrm>
            <a:off x="10356740" y="5971062"/>
            <a:ext cx="369012" cy="215444"/>
          </a:xfrm>
          <a:prstGeom prst="rect">
            <a:avLst/>
          </a:prstGeom>
          <a:noFill/>
        </p:spPr>
        <p:txBody>
          <a:bodyPr wrap="none" rtlCol="0">
            <a:spAutoFit/>
          </a:bodyPr>
          <a:lstStyle/>
          <a:p>
            <a:r>
              <a:rPr lang="en-US" sz="800" dirty="0" smtClean="0">
                <a:solidFill>
                  <a:prstClr val="black"/>
                </a:solidFill>
              </a:rPr>
              <a:t>em2</a:t>
            </a:r>
            <a:endParaRPr lang="en-US" sz="800" dirty="0">
              <a:solidFill>
                <a:prstClr val="black"/>
              </a:solidFill>
            </a:endParaRPr>
          </a:p>
        </p:txBody>
      </p:sp>
      <p:sp>
        <p:nvSpPr>
          <p:cNvPr id="172" name="TextBox 171"/>
          <p:cNvSpPr txBox="1"/>
          <p:nvPr/>
        </p:nvSpPr>
        <p:spPr>
          <a:xfrm>
            <a:off x="9561195" y="1661381"/>
            <a:ext cx="1181041" cy="861774"/>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endParaRPr lang="en-US" sz="800" dirty="0" smtClean="0">
              <a:solidFill>
                <a:prstClr val="black"/>
              </a:solidFill>
            </a:endParaRPr>
          </a:p>
          <a:p>
            <a:pPr algn="ctr"/>
            <a:endParaRPr lang="en-US" sz="800" dirty="0">
              <a:solidFill>
                <a:prstClr val="black"/>
              </a:solidFill>
            </a:endParaRPr>
          </a:p>
          <a:p>
            <a:pPr algn="ctr"/>
            <a:endParaRPr lang="en-US" sz="800" dirty="0" smtClean="0">
              <a:solidFill>
                <a:prstClr val="black"/>
              </a:solidFill>
            </a:endParaRPr>
          </a:p>
          <a:p>
            <a:pPr algn="ctr"/>
            <a:endParaRPr lang="en-US" sz="800" dirty="0" smtClean="0">
              <a:solidFill>
                <a:prstClr val="black"/>
              </a:solidFill>
            </a:endParaRPr>
          </a:p>
        </p:txBody>
      </p:sp>
      <p:cxnSp>
        <p:nvCxnSpPr>
          <p:cNvPr id="85" name="Straight Arrow Connector 84"/>
          <p:cNvCxnSpPr/>
          <p:nvPr/>
        </p:nvCxnSpPr>
        <p:spPr>
          <a:xfrm>
            <a:off x="1890181" y="3152609"/>
            <a:ext cx="0" cy="1551916"/>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cxnSp>
        <p:nvCxnSpPr>
          <p:cNvPr id="88" name="Straight Arrow Connector 87"/>
          <p:cNvCxnSpPr/>
          <p:nvPr/>
        </p:nvCxnSpPr>
        <p:spPr>
          <a:xfrm flipH="1">
            <a:off x="3651858" y="4937413"/>
            <a:ext cx="8229" cy="1387107"/>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91" name="TextBox 90"/>
          <p:cNvSpPr txBox="1"/>
          <p:nvPr/>
        </p:nvSpPr>
        <p:spPr>
          <a:xfrm>
            <a:off x="1842873" y="3787038"/>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sp>
        <p:nvSpPr>
          <p:cNvPr id="92" name="TextBox 91"/>
          <p:cNvSpPr txBox="1"/>
          <p:nvPr/>
        </p:nvSpPr>
        <p:spPr>
          <a:xfrm>
            <a:off x="3635315" y="5073526"/>
            <a:ext cx="301686" cy="369332"/>
          </a:xfrm>
          <a:prstGeom prst="rect">
            <a:avLst/>
          </a:prstGeom>
          <a:noFill/>
        </p:spPr>
        <p:txBody>
          <a:bodyPr wrap="none" rtlCol="0">
            <a:spAutoFit/>
          </a:bodyPr>
          <a:lstStyle/>
          <a:p>
            <a:r>
              <a:rPr lang="en-US" dirty="0">
                <a:solidFill>
                  <a:prstClr val="black"/>
                </a:solidFill>
              </a:rPr>
              <a:t>2</a:t>
            </a:r>
          </a:p>
        </p:txBody>
      </p:sp>
      <p:cxnSp>
        <p:nvCxnSpPr>
          <p:cNvPr id="93" name="Straight Arrow Connector 92"/>
          <p:cNvCxnSpPr/>
          <p:nvPr/>
        </p:nvCxnSpPr>
        <p:spPr>
          <a:xfrm flipH="1" flipV="1">
            <a:off x="7219655" y="2790804"/>
            <a:ext cx="37475" cy="3646397"/>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cxnSp>
        <p:nvCxnSpPr>
          <p:cNvPr id="96" name="Straight Arrow Connector 95"/>
          <p:cNvCxnSpPr/>
          <p:nvPr/>
        </p:nvCxnSpPr>
        <p:spPr>
          <a:xfrm flipH="1">
            <a:off x="4977053" y="2845905"/>
            <a:ext cx="7435" cy="3747207"/>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99" name="TextBox 98"/>
          <p:cNvSpPr txBox="1"/>
          <p:nvPr/>
        </p:nvSpPr>
        <p:spPr>
          <a:xfrm>
            <a:off x="7243798" y="3268849"/>
            <a:ext cx="301686" cy="369332"/>
          </a:xfrm>
          <a:prstGeom prst="rect">
            <a:avLst/>
          </a:prstGeom>
          <a:noFill/>
        </p:spPr>
        <p:txBody>
          <a:bodyPr wrap="none" rtlCol="0">
            <a:spAutoFit/>
          </a:bodyPr>
          <a:lstStyle/>
          <a:p>
            <a:r>
              <a:rPr lang="en-US" dirty="0" smtClean="0">
                <a:solidFill>
                  <a:prstClr val="black"/>
                </a:solidFill>
              </a:rPr>
              <a:t>3</a:t>
            </a:r>
            <a:endParaRPr lang="en-US" dirty="0">
              <a:solidFill>
                <a:prstClr val="black"/>
              </a:solidFill>
            </a:endParaRPr>
          </a:p>
        </p:txBody>
      </p:sp>
      <p:sp>
        <p:nvSpPr>
          <p:cNvPr id="103" name="TextBox 102"/>
          <p:cNvSpPr txBox="1"/>
          <p:nvPr/>
        </p:nvSpPr>
        <p:spPr>
          <a:xfrm>
            <a:off x="4692729" y="4480789"/>
            <a:ext cx="301686" cy="369332"/>
          </a:xfrm>
          <a:prstGeom prst="rect">
            <a:avLst/>
          </a:prstGeom>
          <a:noFill/>
        </p:spPr>
        <p:txBody>
          <a:bodyPr wrap="none" rtlCol="0">
            <a:spAutoFit/>
          </a:bodyPr>
          <a:lstStyle/>
          <a:p>
            <a:r>
              <a:rPr lang="en-US" dirty="0">
                <a:solidFill>
                  <a:prstClr val="black"/>
                </a:solidFill>
              </a:rPr>
              <a:t>4</a:t>
            </a:r>
          </a:p>
        </p:txBody>
      </p:sp>
      <p:cxnSp>
        <p:nvCxnSpPr>
          <p:cNvPr id="104" name="Straight Arrow Connector 103"/>
          <p:cNvCxnSpPr/>
          <p:nvPr/>
        </p:nvCxnSpPr>
        <p:spPr>
          <a:xfrm flipH="1" flipV="1">
            <a:off x="10693034" y="5092352"/>
            <a:ext cx="20902" cy="1439842"/>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cxnSp>
        <p:nvCxnSpPr>
          <p:cNvPr id="105" name="Straight Arrow Connector 104"/>
          <p:cNvCxnSpPr/>
          <p:nvPr/>
        </p:nvCxnSpPr>
        <p:spPr>
          <a:xfrm>
            <a:off x="9694917" y="5066591"/>
            <a:ext cx="15805" cy="1526521"/>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06" name="TextBox 105"/>
          <p:cNvSpPr txBox="1"/>
          <p:nvPr/>
        </p:nvSpPr>
        <p:spPr>
          <a:xfrm>
            <a:off x="10669476" y="5185517"/>
            <a:ext cx="301686" cy="369332"/>
          </a:xfrm>
          <a:prstGeom prst="rect">
            <a:avLst/>
          </a:prstGeom>
          <a:noFill/>
        </p:spPr>
        <p:txBody>
          <a:bodyPr wrap="none" rtlCol="0">
            <a:spAutoFit/>
          </a:bodyPr>
          <a:lstStyle/>
          <a:p>
            <a:r>
              <a:rPr lang="en-US" dirty="0" smtClean="0">
                <a:solidFill>
                  <a:prstClr val="black"/>
                </a:solidFill>
              </a:rPr>
              <a:t>5</a:t>
            </a:r>
            <a:endParaRPr lang="en-US" dirty="0">
              <a:solidFill>
                <a:prstClr val="black"/>
              </a:solidFill>
            </a:endParaRPr>
          </a:p>
        </p:txBody>
      </p:sp>
      <p:sp>
        <p:nvSpPr>
          <p:cNvPr id="107" name="TextBox 106"/>
          <p:cNvSpPr txBox="1"/>
          <p:nvPr/>
        </p:nvSpPr>
        <p:spPr>
          <a:xfrm>
            <a:off x="9401133" y="5179490"/>
            <a:ext cx="301686" cy="369332"/>
          </a:xfrm>
          <a:prstGeom prst="rect">
            <a:avLst/>
          </a:prstGeom>
          <a:noFill/>
        </p:spPr>
        <p:txBody>
          <a:bodyPr wrap="none" rtlCol="0">
            <a:spAutoFit/>
          </a:bodyPr>
          <a:lstStyle/>
          <a:p>
            <a:r>
              <a:rPr lang="en-US" dirty="0" smtClean="0">
                <a:solidFill>
                  <a:prstClr val="black"/>
                </a:solidFill>
              </a:rPr>
              <a:t>8</a:t>
            </a:r>
            <a:endParaRPr lang="en-US" dirty="0">
              <a:solidFill>
                <a:prstClr val="black"/>
              </a:solidFill>
            </a:endParaRPr>
          </a:p>
        </p:txBody>
      </p:sp>
      <p:cxnSp>
        <p:nvCxnSpPr>
          <p:cNvPr id="115" name="Straight Arrow Connector 114"/>
          <p:cNvCxnSpPr/>
          <p:nvPr/>
        </p:nvCxnSpPr>
        <p:spPr>
          <a:xfrm flipV="1">
            <a:off x="5341242" y="2828696"/>
            <a:ext cx="12530" cy="3703498"/>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19" name="TextBox 118"/>
          <p:cNvSpPr txBox="1"/>
          <p:nvPr/>
        </p:nvSpPr>
        <p:spPr>
          <a:xfrm>
            <a:off x="5332495" y="3882222"/>
            <a:ext cx="301686" cy="369332"/>
          </a:xfrm>
          <a:prstGeom prst="rect">
            <a:avLst/>
          </a:prstGeom>
          <a:noFill/>
        </p:spPr>
        <p:txBody>
          <a:bodyPr wrap="none" rtlCol="0">
            <a:spAutoFit/>
          </a:bodyPr>
          <a:lstStyle/>
          <a:p>
            <a:r>
              <a:rPr lang="en-US" dirty="0" smtClean="0">
                <a:solidFill>
                  <a:prstClr val="black"/>
                </a:solidFill>
              </a:rPr>
              <a:t>9</a:t>
            </a:r>
            <a:endParaRPr lang="en-US" dirty="0">
              <a:solidFill>
                <a:prstClr val="black"/>
              </a:solidFill>
            </a:endParaRPr>
          </a:p>
        </p:txBody>
      </p:sp>
      <p:cxnSp>
        <p:nvCxnSpPr>
          <p:cNvPr id="120" name="Straight Arrow Connector 119"/>
          <p:cNvCxnSpPr/>
          <p:nvPr/>
        </p:nvCxnSpPr>
        <p:spPr>
          <a:xfrm flipH="1">
            <a:off x="6293128" y="2830077"/>
            <a:ext cx="8229" cy="1387107"/>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21" name="TextBox 120"/>
          <p:cNvSpPr txBox="1"/>
          <p:nvPr/>
        </p:nvSpPr>
        <p:spPr>
          <a:xfrm>
            <a:off x="6258219" y="3044995"/>
            <a:ext cx="418704" cy="369332"/>
          </a:xfrm>
          <a:prstGeom prst="rect">
            <a:avLst/>
          </a:prstGeom>
          <a:noFill/>
        </p:spPr>
        <p:txBody>
          <a:bodyPr wrap="none" rtlCol="0">
            <a:spAutoFit/>
          </a:bodyPr>
          <a:lstStyle/>
          <a:p>
            <a:r>
              <a:rPr lang="en-US" dirty="0" smtClean="0">
                <a:solidFill>
                  <a:prstClr val="black"/>
                </a:solidFill>
              </a:rPr>
              <a:t>10</a:t>
            </a:r>
            <a:endParaRPr lang="en-US" dirty="0">
              <a:solidFill>
                <a:prstClr val="black"/>
              </a:solidFill>
            </a:endParaRPr>
          </a:p>
        </p:txBody>
      </p:sp>
      <p:cxnSp>
        <p:nvCxnSpPr>
          <p:cNvPr id="124" name="Straight Arrow Connector 123"/>
          <p:cNvCxnSpPr/>
          <p:nvPr/>
        </p:nvCxnSpPr>
        <p:spPr>
          <a:xfrm flipH="1">
            <a:off x="6783724" y="5066591"/>
            <a:ext cx="8229" cy="1387107"/>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26" name="TextBox 125"/>
          <p:cNvSpPr txBox="1"/>
          <p:nvPr/>
        </p:nvSpPr>
        <p:spPr>
          <a:xfrm>
            <a:off x="6452915" y="5190894"/>
            <a:ext cx="418704" cy="369332"/>
          </a:xfrm>
          <a:prstGeom prst="rect">
            <a:avLst/>
          </a:prstGeom>
          <a:noFill/>
        </p:spPr>
        <p:txBody>
          <a:bodyPr wrap="none" rtlCol="0">
            <a:spAutoFit/>
          </a:bodyPr>
          <a:lstStyle/>
          <a:p>
            <a:r>
              <a:rPr lang="en-US" dirty="0" smtClean="0">
                <a:solidFill>
                  <a:prstClr val="black"/>
                </a:solidFill>
              </a:rPr>
              <a:t>11</a:t>
            </a:r>
            <a:endParaRPr lang="en-US" dirty="0">
              <a:solidFill>
                <a:prstClr val="black"/>
              </a:solidFill>
            </a:endParaRPr>
          </a:p>
        </p:txBody>
      </p:sp>
      <p:cxnSp>
        <p:nvCxnSpPr>
          <p:cNvPr id="127" name="Straight Arrow Connector 126"/>
          <p:cNvCxnSpPr/>
          <p:nvPr/>
        </p:nvCxnSpPr>
        <p:spPr>
          <a:xfrm flipH="1" flipV="1">
            <a:off x="3227615" y="5049131"/>
            <a:ext cx="8630" cy="1554697"/>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30" name="TextBox 129"/>
          <p:cNvSpPr txBox="1"/>
          <p:nvPr/>
        </p:nvSpPr>
        <p:spPr>
          <a:xfrm>
            <a:off x="2746810" y="5133153"/>
            <a:ext cx="418704" cy="369332"/>
          </a:xfrm>
          <a:prstGeom prst="rect">
            <a:avLst/>
          </a:prstGeom>
          <a:noFill/>
        </p:spPr>
        <p:txBody>
          <a:bodyPr wrap="none" rtlCol="0">
            <a:spAutoFit/>
          </a:bodyPr>
          <a:lstStyle/>
          <a:p>
            <a:r>
              <a:rPr lang="en-US" dirty="0" smtClean="0">
                <a:solidFill>
                  <a:prstClr val="black"/>
                </a:solidFill>
              </a:rPr>
              <a:t>12</a:t>
            </a:r>
            <a:endParaRPr lang="en-US" dirty="0">
              <a:solidFill>
                <a:prstClr val="black"/>
              </a:solidFill>
            </a:endParaRPr>
          </a:p>
        </p:txBody>
      </p:sp>
      <p:cxnSp>
        <p:nvCxnSpPr>
          <p:cNvPr id="150" name="Straight Arrow Connector 149"/>
          <p:cNvCxnSpPr/>
          <p:nvPr/>
        </p:nvCxnSpPr>
        <p:spPr>
          <a:xfrm flipH="1">
            <a:off x="1503844" y="5046151"/>
            <a:ext cx="583845" cy="514734"/>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51" name="TextBox 150"/>
          <p:cNvSpPr txBox="1"/>
          <p:nvPr/>
        </p:nvSpPr>
        <p:spPr>
          <a:xfrm>
            <a:off x="2010113" y="4990051"/>
            <a:ext cx="418704" cy="369332"/>
          </a:xfrm>
          <a:prstGeom prst="rect">
            <a:avLst/>
          </a:prstGeom>
          <a:noFill/>
        </p:spPr>
        <p:txBody>
          <a:bodyPr wrap="none" rtlCol="0">
            <a:spAutoFit/>
          </a:bodyPr>
          <a:lstStyle/>
          <a:p>
            <a:r>
              <a:rPr lang="en-US" dirty="0" smtClean="0">
                <a:solidFill>
                  <a:prstClr val="black"/>
                </a:solidFill>
              </a:rPr>
              <a:t>13</a:t>
            </a:r>
            <a:endParaRPr lang="en-US" dirty="0">
              <a:solidFill>
                <a:prstClr val="black"/>
              </a:solidFill>
            </a:endParaRPr>
          </a:p>
        </p:txBody>
      </p:sp>
      <p:sp>
        <p:nvSpPr>
          <p:cNvPr id="113" name="TextBox 112"/>
          <p:cNvSpPr txBox="1"/>
          <p:nvPr/>
        </p:nvSpPr>
        <p:spPr>
          <a:xfrm>
            <a:off x="6533205" y="4857022"/>
            <a:ext cx="671979" cy="215444"/>
          </a:xfrm>
          <a:prstGeom prst="rect">
            <a:avLst/>
          </a:prstGeom>
          <a:noFill/>
        </p:spPr>
        <p:txBody>
          <a:bodyPr wrap="none" rtlCol="0">
            <a:spAutoFit/>
          </a:bodyPr>
          <a:lstStyle/>
          <a:p>
            <a:r>
              <a:rPr lang="en-US" sz="800" dirty="0" smtClean="0">
                <a:solidFill>
                  <a:prstClr val="black"/>
                </a:solidFill>
              </a:rPr>
              <a:t>172.16.10.6</a:t>
            </a:r>
            <a:endParaRPr lang="en-US" sz="800" dirty="0">
              <a:solidFill>
                <a:prstClr val="black"/>
              </a:solidFill>
            </a:endParaRPr>
          </a:p>
        </p:txBody>
      </p:sp>
      <p:sp>
        <p:nvSpPr>
          <p:cNvPr id="114" name="TextBox 113"/>
          <p:cNvSpPr txBox="1"/>
          <p:nvPr/>
        </p:nvSpPr>
        <p:spPr>
          <a:xfrm>
            <a:off x="5012960" y="4855808"/>
            <a:ext cx="671979" cy="215444"/>
          </a:xfrm>
          <a:prstGeom prst="rect">
            <a:avLst/>
          </a:prstGeom>
          <a:noFill/>
        </p:spPr>
        <p:txBody>
          <a:bodyPr wrap="none" rtlCol="0">
            <a:spAutoFit/>
          </a:bodyPr>
          <a:lstStyle/>
          <a:p>
            <a:r>
              <a:rPr lang="en-US" sz="800" b="1" dirty="0" smtClean="0">
                <a:solidFill>
                  <a:srgbClr val="FF0000"/>
                </a:solidFill>
              </a:rPr>
              <a:t>172.16.20.6</a:t>
            </a:r>
            <a:endParaRPr lang="en-US" sz="800" b="1" dirty="0">
              <a:solidFill>
                <a:srgbClr val="FF0000"/>
              </a:solidFill>
            </a:endParaRPr>
          </a:p>
        </p:txBody>
      </p:sp>
      <p:sp>
        <p:nvSpPr>
          <p:cNvPr id="152" name="TextBox 151"/>
          <p:cNvSpPr txBox="1"/>
          <p:nvPr/>
        </p:nvSpPr>
        <p:spPr>
          <a:xfrm>
            <a:off x="3126565" y="4808778"/>
            <a:ext cx="671882" cy="215547"/>
          </a:xfrm>
          <a:prstGeom prst="rect">
            <a:avLst/>
          </a:prstGeom>
          <a:noFill/>
        </p:spPr>
        <p:txBody>
          <a:bodyPr wrap="square" rtlCol="0">
            <a:spAutoFit/>
          </a:bodyPr>
          <a:lstStyle/>
          <a:p>
            <a:r>
              <a:rPr lang="en-US" sz="800" dirty="0" smtClean="0">
                <a:solidFill>
                  <a:prstClr val="black"/>
                </a:solidFill>
              </a:rPr>
              <a:t>172.16.10.3</a:t>
            </a:r>
            <a:endParaRPr lang="en-US" sz="800" dirty="0">
              <a:solidFill>
                <a:prstClr val="black"/>
              </a:solidFill>
            </a:endParaRPr>
          </a:p>
        </p:txBody>
      </p:sp>
      <p:sp>
        <p:nvSpPr>
          <p:cNvPr id="157" name="TextBox 156"/>
          <p:cNvSpPr txBox="1"/>
          <p:nvPr/>
        </p:nvSpPr>
        <p:spPr>
          <a:xfrm>
            <a:off x="183872" y="6165602"/>
            <a:ext cx="1492636" cy="182880"/>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sz="900" dirty="0" smtClean="0">
                <a:solidFill>
                  <a:prstClr val="black"/>
                </a:solidFill>
              </a:rPr>
              <a:t>Ubuntu 16.04.01 VMs</a:t>
            </a:r>
            <a:endParaRPr lang="en-US" sz="100" b="1" dirty="0">
              <a:solidFill>
                <a:prstClr val="black"/>
              </a:solidFill>
            </a:endParaRPr>
          </a:p>
        </p:txBody>
      </p:sp>
      <p:sp>
        <p:nvSpPr>
          <p:cNvPr id="158" name="TextBox 157"/>
          <p:cNvSpPr txBox="1"/>
          <p:nvPr/>
        </p:nvSpPr>
        <p:spPr>
          <a:xfrm>
            <a:off x="183872" y="6374547"/>
            <a:ext cx="1492636" cy="182880"/>
          </a:xfrm>
          <a:prstGeom prst="rect">
            <a:avLst/>
          </a:prstGeom>
          <a:solidFill>
            <a:schemeClr val="accent2"/>
          </a:solidFill>
          <a:ln>
            <a:solidFill>
              <a:schemeClr val="accent1"/>
            </a:solidFill>
          </a:ln>
        </p:spPr>
        <p:txBody>
          <a:bodyPr wrap="square" rtlCol="0">
            <a:spAutoFit/>
          </a:bodyPr>
          <a:lstStyle/>
          <a:p>
            <a:pPr algn="ctr"/>
            <a:r>
              <a:rPr lang="en-US" sz="900" dirty="0">
                <a:solidFill>
                  <a:prstClr val="black"/>
                </a:solidFill>
              </a:rPr>
              <a:t>CentOS 6.6 VM</a:t>
            </a:r>
          </a:p>
        </p:txBody>
      </p:sp>
      <p:sp>
        <p:nvSpPr>
          <p:cNvPr id="160" name="TextBox 159"/>
          <p:cNvSpPr txBox="1"/>
          <p:nvPr/>
        </p:nvSpPr>
        <p:spPr>
          <a:xfrm>
            <a:off x="183872" y="5956657"/>
            <a:ext cx="1492636" cy="18288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00" dirty="0">
                <a:solidFill>
                  <a:prstClr val="black"/>
                </a:solidFill>
              </a:rPr>
              <a:t>CentOS </a:t>
            </a:r>
            <a:r>
              <a:rPr lang="en-US" sz="900" dirty="0" smtClean="0">
                <a:solidFill>
                  <a:prstClr val="black"/>
                </a:solidFill>
              </a:rPr>
              <a:t>7.1 Core Host</a:t>
            </a:r>
            <a:endParaRPr lang="en-US" sz="900" dirty="0">
              <a:solidFill>
                <a:prstClr val="black"/>
              </a:solidFill>
            </a:endParaRPr>
          </a:p>
        </p:txBody>
      </p:sp>
      <p:sp>
        <p:nvSpPr>
          <p:cNvPr id="166" name="TextBox 165"/>
          <p:cNvSpPr txBox="1"/>
          <p:nvPr/>
        </p:nvSpPr>
        <p:spPr>
          <a:xfrm>
            <a:off x="183872" y="6583493"/>
            <a:ext cx="1492636" cy="182880"/>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smtClean="0"/>
              <a:t>F5 VNF</a:t>
            </a:r>
            <a:endParaRPr lang="en-US" sz="900" dirty="0"/>
          </a:p>
        </p:txBody>
      </p:sp>
      <p:cxnSp>
        <p:nvCxnSpPr>
          <p:cNvPr id="111" name="Straight Arrow Connector 110"/>
          <p:cNvCxnSpPr/>
          <p:nvPr/>
        </p:nvCxnSpPr>
        <p:spPr>
          <a:xfrm flipH="1" flipV="1">
            <a:off x="9180709" y="3093068"/>
            <a:ext cx="990870" cy="1483015"/>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28" name="TextBox 127"/>
          <p:cNvSpPr txBox="1"/>
          <p:nvPr/>
        </p:nvSpPr>
        <p:spPr>
          <a:xfrm>
            <a:off x="9525596" y="3321278"/>
            <a:ext cx="301686" cy="369332"/>
          </a:xfrm>
          <a:prstGeom prst="rect">
            <a:avLst/>
          </a:prstGeom>
          <a:noFill/>
        </p:spPr>
        <p:txBody>
          <a:bodyPr wrap="square" rtlCol="0">
            <a:spAutoFit/>
          </a:bodyPr>
          <a:lstStyle/>
          <a:p>
            <a:r>
              <a:rPr lang="en-US" dirty="0">
                <a:solidFill>
                  <a:prstClr val="black"/>
                </a:solidFill>
              </a:rPr>
              <a:t>6</a:t>
            </a:r>
          </a:p>
        </p:txBody>
      </p:sp>
      <p:cxnSp>
        <p:nvCxnSpPr>
          <p:cNvPr id="153" name="Straight Arrow Connector 152"/>
          <p:cNvCxnSpPr/>
          <p:nvPr/>
        </p:nvCxnSpPr>
        <p:spPr>
          <a:xfrm>
            <a:off x="8739646" y="3128450"/>
            <a:ext cx="834650" cy="1442978"/>
          </a:xfrm>
          <a:prstGeom prst="straightConnector1">
            <a:avLst/>
          </a:prstGeom>
          <a:ln w="38100">
            <a:solidFill>
              <a:srgbClr val="FF0000"/>
            </a:solidFill>
            <a:prstDash val="sysDash"/>
            <a:tailEnd type="triangle"/>
          </a:ln>
        </p:spPr>
        <p:style>
          <a:lnRef idx="3">
            <a:schemeClr val="accent3"/>
          </a:lnRef>
          <a:fillRef idx="0">
            <a:schemeClr val="accent3"/>
          </a:fillRef>
          <a:effectRef idx="2">
            <a:schemeClr val="accent3"/>
          </a:effectRef>
          <a:fontRef idx="minor">
            <a:schemeClr val="tx1"/>
          </a:fontRef>
        </p:style>
      </p:cxnSp>
      <p:sp>
        <p:nvSpPr>
          <p:cNvPr id="154" name="TextBox 153"/>
          <p:cNvSpPr txBox="1"/>
          <p:nvPr/>
        </p:nvSpPr>
        <p:spPr>
          <a:xfrm>
            <a:off x="8736116" y="3775021"/>
            <a:ext cx="301686" cy="369332"/>
          </a:xfrm>
          <a:prstGeom prst="rect">
            <a:avLst/>
          </a:prstGeom>
          <a:noFill/>
        </p:spPr>
        <p:txBody>
          <a:bodyPr wrap="square" rtlCol="0">
            <a:spAutoFit/>
          </a:bodyPr>
          <a:lstStyle/>
          <a:p>
            <a:r>
              <a:rPr lang="en-US" dirty="0" smtClean="0">
                <a:solidFill>
                  <a:prstClr val="black"/>
                </a:solidFill>
              </a:rPr>
              <a:t>7</a:t>
            </a:r>
            <a:endParaRPr lang="en-US" dirty="0">
              <a:solidFill>
                <a:prstClr val="black"/>
              </a:solidFill>
            </a:endParaRPr>
          </a:p>
        </p:txBody>
      </p:sp>
      <p:sp>
        <p:nvSpPr>
          <p:cNvPr id="6" name="TextBox 5"/>
          <p:cNvSpPr txBox="1"/>
          <p:nvPr/>
        </p:nvSpPr>
        <p:spPr>
          <a:xfrm>
            <a:off x="21186" y="199281"/>
            <a:ext cx="1826141" cy="369332"/>
          </a:xfrm>
          <a:prstGeom prst="rect">
            <a:avLst/>
          </a:prstGeom>
          <a:noFill/>
        </p:spPr>
        <p:txBody>
          <a:bodyPr wrap="none" rtlCol="0">
            <a:spAutoFit/>
          </a:bodyPr>
          <a:lstStyle/>
          <a:p>
            <a:r>
              <a:rPr lang="en-US" dirty="0" smtClean="0"/>
              <a:t>Flow for Path </a:t>
            </a:r>
            <a:r>
              <a:rPr lang="en-US" dirty="0" smtClean="0">
                <a:solidFill>
                  <a:srgbClr val="FF0000"/>
                </a:solidFill>
              </a:rPr>
              <a:t>#43</a:t>
            </a:r>
            <a:endParaRPr lang="en-US" dirty="0">
              <a:solidFill>
                <a:srgbClr val="FF0000"/>
              </a:solidFill>
            </a:endParaRPr>
          </a:p>
        </p:txBody>
      </p:sp>
    </p:spTree>
    <p:extLst>
      <p:ext uri="{BB962C8B-B14F-4D97-AF65-F5344CB8AC3E}">
        <p14:creationId xmlns:p14="http://schemas.microsoft.com/office/powerpoint/2010/main" val="422481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85"/>
                                        </p:tgtEl>
                                        <p:attrNameLst>
                                          <p:attrName>style.opacity</p:attrName>
                                        </p:attrNameLst>
                                      </p:cBhvr>
                                      <p:to>
                                        <p:strVal val="0.5"/>
                                      </p:to>
                                    </p:set>
                                    <p:animEffect filter="image" prLst="opacity: 0.5">
                                      <p:cBhvr rctx="IE">
                                        <p:cTn id="15" dur="indefinite"/>
                                        <p:tgtEl>
                                          <p:spTgt spid="85"/>
                                        </p:tgtEl>
                                      </p:cBhvr>
                                    </p:animEffect>
                                  </p:childTnLst>
                                </p:cTn>
                              </p:par>
                              <p:par>
                                <p:cTn id="16" presetID="1"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9"/>
                                        </p:tgtEl>
                                        <p:attrNameLst>
                                          <p:attrName>style.visibility</p:attrName>
                                        </p:attrNameLst>
                                      </p:cBhvr>
                                      <p:to>
                                        <p:strVal val="visible"/>
                                      </p:to>
                                    </p:set>
                                  </p:childTnLst>
                                </p:cTn>
                              </p:par>
                              <p:par>
                                <p:cTn id="22" presetID="9" presetClass="emph" presetSubtype="0" nodeType="withEffect">
                                  <p:stCondLst>
                                    <p:cond delay="0"/>
                                  </p:stCondLst>
                                  <p:childTnLst>
                                    <p:set>
                                      <p:cBhvr rctx="PPT">
                                        <p:cTn id="23" dur="indefinite"/>
                                        <p:tgtEl>
                                          <p:spTgt spid="88"/>
                                        </p:tgtEl>
                                        <p:attrNameLst>
                                          <p:attrName>style.opacity</p:attrName>
                                        </p:attrNameLst>
                                      </p:cBhvr>
                                      <p:to>
                                        <p:strVal val="0.5"/>
                                      </p:to>
                                    </p:set>
                                    <p:animEffect filter="image" prLst="opacity: 0.5">
                                      <p:cBhvr rctx="IE">
                                        <p:cTn id="24" dur="indefinite"/>
                                        <p:tgtEl>
                                          <p:spTgt spid="88"/>
                                        </p:tgtEl>
                                      </p:cBhvr>
                                    </p:animEffec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9" presetClass="emph" presetSubtype="0" nodeType="withEffect">
                                  <p:stCondLst>
                                    <p:cond delay="0"/>
                                  </p:stCondLst>
                                  <p:childTnLst>
                                    <p:set>
                                      <p:cBhvr rctx="PPT">
                                        <p:cTn id="32" dur="indefinite"/>
                                        <p:tgtEl>
                                          <p:spTgt spid="93"/>
                                        </p:tgtEl>
                                        <p:attrNameLst>
                                          <p:attrName>style.opacity</p:attrName>
                                        </p:attrNameLst>
                                      </p:cBhvr>
                                      <p:to>
                                        <p:strVal val="0.5"/>
                                      </p:to>
                                    </p:set>
                                    <p:animEffect filter="image" prLst="opacity: 0.5">
                                      <p:cBhvr rctx="IE">
                                        <p:cTn id="33" dur="indefinite"/>
                                        <p:tgtEl>
                                          <p:spTgt spid="93"/>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0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4"/>
                                        </p:tgtEl>
                                        <p:attrNameLst>
                                          <p:attrName>style.visibility</p:attrName>
                                        </p:attrNameLst>
                                      </p:cBhvr>
                                      <p:to>
                                        <p:strVal val="visible"/>
                                      </p:to>
                                    </p:set>
                                  </p:childTnLst>
                                </p:cTn>
                              </p:par>
                              <p:par>
                                <p:cTn id="40" presetID="9" presetClass="emph" presetSubtype="0" nodeType="withEffect">
                                  <p:stCondLst>
                                    <p:cond delay="0"/>
                                  </p:stCondLst>
                                  <p:childTnLst>
                                    <p:set>
                                      <p:cBhvr rctx="PPT">
                                        <p:cTn id="41" dur="indefinite"/>
                                        <p:tgtEl>
                                          <p:spTgt spid="96"/>
                                        </p:tgtEl>
                                        <p:attrNameLst>
                                          <p:attrName>style.opacity</p:attrName>
                                        </p:attrNameLst>
                                      </p:cBhvr>
                                      <p:to>
                                        <p:strVal val="0.5"/>
                                      </p:to>
                                    </p:set>
                                    <p:animEffect filter="image" prLst="opacity: 0.5">
                                      <p:cBhvr rctx="IE">
                                        <p:cTn id="42" dur="indefinite"/>
                                        <p:tgtEl>
                                          <p:spTgt spid="96"/>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9" presetClass="emph" presetSubtype="0" nodeType="withEffect">
                                  <p:stCondLst>
                                    <p:cond delay="0"/>
                                  </p:stCondLst>
                                  <p:childTnLst>
                                    <p:set>
                                      <p:cBhvr rctx="PPT">
                                        <p:cTn id="50" dur="indefinite"/>
                                        <p:tgtEl>
                                          <p:spTgt spid="111"/>
                                        </p:tgtEl>
                                        <p:attrNameLst>
                                          <p:attrName>style.opacity</p:attrName>
                                        </p:attrNameLst>
                                      </p:cBhvr>
                                      <p:to>
                                        <p:strVal val="0.5"/>
                                      </p:to>
                                    </p:set>
                                    <p:animEffect filter="image" prLst="opacity: 0.5">
                                      <p:cBhvr rctx="IE">
                                        <p:cTn id="51" dur="indefinite"/>
                                        <p:tgtEl>
                                          <p:spTgt spid="111"/>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1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53"/>
                                        </p:tgtEl>
                                        <p:attrNameLst>
                                          <p:attrName>style.visibility</p:attrName>
                                        </p:attrNameLst>
                                      </p:cBhvr>
                                      <p:to>
                                        <p:strVal val="visible"/>
                                      </p:to>
                                    </p:set>
                                  </p:childTnLst>
                                </p:cTn>
                              </p:par>
                              <p:par>
                                <p:cTn id="58" presetID="9" presetClass="emph" presetSubtype="0" nodeType="withEffect">
                                  <p:stCondLst>
                                    <p:cond delay="0"/>
                                  </p:stCondLst>
                                  <p:childTnLst>
                                    <p:set>
                                      <p:cBhvr rctx="PPT">
                                        <p:cTn id="59" dur="indefinite"/>
                                        <p:tgtEl>
                                          <p:spTgt spid="153"/>
                                        </p:tgtEl>
                                        <p:attrNameLst>
                                          <p:attrName>style.opacity</p:attrName>
                                        </p:attrNameLst>
                                      </p:cBhvr>
                                      <p:to>
                                        <p:strVal val="0.5"/>
                                      </p:to>
                                    </p:set>
                                    <p:animEffect filter="image" prLst="opacity: 0.5">
                                      <p:cBhvr rctx="IE">
                                        <p:cTn id="60" dur="indefinite"/>
                                        <p:tgtEl>
                                          <p:spTgt spid="153"/>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par>
                                <p:cTn id="67" presetID="9" presetClass="emph" presetSubtype="0" nodeType="withEffect">
                                  <p:stCondLst>
                                    <p:cond delay="0"/>
                                  </p:stCondLst>
                                  <p:childTnLst>
                                    <p:set>
                                      <p:cBhvr rctx="PPT">
                                        <p:cTn id="68" dur="indefinite"/>
                                        <p:tgtEl>
                                          <p:spTgt spid="104"/>
                                        </p:tgtEl>
                                        <p:attrNameLst>
                                          <p:attrName>style.opacity</p:attrName>
                                        </p:attrNameLst>
                                      </p:cBhvr>
                                      <p:to>
                                        <p:strVal val="0.5"/>
                                      </p:to>
                                    </p:set>
                                    <p:animEffect filter="image" prLst="opacity: 0.5">
                                      <p:cBhvr rctx="IE">
                                        <p:cTn id="69" dur="indefinite"/>
                                        <p:tgtEl>
                                          <p:spTgt spid="104"/>
                                        </p:tgtEl>
                                      </p:cBhvr>
                                    </p:animEffect>
                                  </p:childTnLst>
                                </p:cTn>
                              </p:par>
                              <p:par>
                                <p:cTn id="70" presetID="1" presetClass="entr" presetSubtype="0" fill="hold" nodeType="withEffect">
                                  <p:stCondLst>
                                    <p:cond delay="0"/>
                                  </p:stCondLst>
                                  <p:childTnLst>
                                    <p:set>
                                      <p:cBhvr>
                                        <p:cTn id="71" dur="1" fill="hold">
                                          <p:stCondLst>
                                            <p:cond delay="0"/>
                                          </p:stCondLst>
                                        </p:cTn>
                                        <p:tgtEl>
                                          <p:spTgt spid="10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childTnLst>
                                </p:cTn>
                              </p:par>
                              <p:par>
                                <p:cTn id="76" presetID="9" presetClass="emph" presetSubtype="0" nodeType="withEffect">
                                  <p:stCondLst>
                                    <p:cond delay="0"/>
                                  </p:stCondLst>
                                  <p:childTnLst>
                                    <p:set>
                                      <p:cBhvr rctx="PPT">
                                        <p:cTn id="77" dur="indefinite"/>
                                        <p:tgtEl>
                                          <p:spTgt spid="105"/>
                                        </p:tgtEl>
                                        <p:attrNameLst>
                                          <p:attrName>style.opacity</p:attrName>
                                        </p:attrNameLst>
                                      </p:cBhvr>
                                      <p:to>
                                        <p:strVal val="0.5"/>
                                      </p:to>
                                    </p:set>
                                    <p:animEffect filter="image" prLst="opacity: 0.5">
                                      <p:cBhvr rctx="IE">
                                        <p:cTn id="78" dur="indefinite"/>
                                        <p:tgtEl>
                                          <p:spTgt spid="105"/>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1"/>
                                        </p:tgtEl>
                                        <p:attrNameLst>
                                          <p:attrName>style.visibility</p:attrName>
                                        </p:attrNameLst>
                                      </p:cBhvr>
                                      <p:to>
                                        <p:strVal val="visible"/>
                                      </p:to>
                                    </p:set>
                                  </p:childTnLst>
                                </p:cTn>
                              </p:par>
                              <p:par>
                                <p:cTn id="85" presetID="9" presetClass="emph" presetSubtype="0" nodeType="withEffect">
                                  <p:stCondLst>
                                    <p:cond delay="0"/>
                                  </p:stCondLst>
                                  <p:childTnLst>
                                    <p:set>
                                      <p:cBhvr rctx="PPT">
                                        <p:cTn id="86" dur="indefinite"/>
                                        <p:tgtEl>
                                          <p:spTgt spid="115"/>
                                        </p:tgtEl>
                                        <p:attrNameLst>
                                          <p:attrName>style.opacity</p:attrName>
                                        </p:attrNameLst>
                                      </p:cBhvr>
                                      <p:to>
                                        <p:strVal val="0.5"/>
                                      </p:to>
                                    </p:set>
                                    <p:animEffect filter="image" prLst="opacity: 0.5">
                                      <p:cBhvr rctx="IE">
                                        <p:cTn id="87" dur="indefinite"/>
                                        <p:tgtEl>
                                          <p:spTgt spid="115"/>
                                        </p:tgtEl>
                                      </p:cBhvr>
                                    </p:animEffect>
                                  </p:childTnLst>
                                </p:cTn>
                              </p:par>
                              <p:par>
                                <p:cTn id="88" presetID="1" presetClass="entr" presetSubtype="0" fill="hold" nodeType="withEffect">
                                  <p:stCondLst>
                                    <p:cond delay="0"/>
                                  </p:stCondLst>
                                  <p:childTnLst>
                                    <p:set>
                                      <p:cBhvr>
                                        <p:cTn id="89" dur="1" fill="hold">
                                          <p:stCondLst>
                                            <p:cond delay="0"/>
                                          </p:stCondLst>
                                        </p:cTn>
                                        <p:tgtEl>
                                          <p:spTgt spid="12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26"/>
                                        </p:tgtEl>
                                        <p:attrNameLst>
                                          <p:attrName>style.visibility</p:attrName>
                                        </p:attrNameLst>
                                      </p:cBhvr>
                                      <p:to>
                                        <p:strVal val="visible"/>
                                      </p:to>
                                    </p:set>
                                  </p:childTnLst>
                                </p:cTn>
                              </p:par>
                              <p:par>
                                <p:cTn id="94" presetID="9" presetClass="emph" presetSubtype="0" nodeType="withEffect">
                                  <p:stCondLst>
                                    <p:cond delay="0"/>
                                  </p:stCondLst>
                                  <p:childTnLst>
                                    <p:set>
                                      <p:cBhvr rctx="PPT">
                                        <p:cTn id="95" dur="indefinite"/>
                                        <p:tgtEl>
                                          <p:spTgt spid="120"/>
                                        </p:tgtEl>
                                        <p:attrNameLst>
                                          <p:attrName>style.opacity</p:attrName>
                                        </p:attrNameLst>
                                      </p:cBhvr>
                                      <p:to>
                                        <p:strVal val="0.5"/>
                                      </p:to>
                                    </p:set>
                                    <p:animEffect filter="image" prLst="opacity: 0.5">
                                      <p:cBhvr rctx="IE">
                                        <p:cTn id="96" dur="indefinite"/>
                                        <p:tgtEl>
                                          <p:spTgt spid="120"/>
                                        </p:tgtEl>
                                      </p:cBhvr>
                                    </p:animEffect>
                                  </p:childTnLst>
                                </p:cTn>
                              </p:par>
                              <p:par>
                                <p:cTn id="97" presetID="1" presetClass="entr" presetSubtype="0" fill="hold" nodeType="withEffect">
                                  <p:stCondLst>
                                    <p:cond delay="0"/>
                                  </p:stCondLst>
                                  <p:childTnLst>
                                    <p:set>
                                      <p:cBhvr>
                                        <p:cTn id="98" dur="1" fill="hold">
                                          <p:stCondLst>
                                            <p:cond delay="0"/>
                                          </p:stCondLst>
                                        </p:cTn>
                                        <p:tgtEl>
                                          <p:spTgt spid="1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7"/>
                                        </p:tgtEl>
                                        <p:attrNameLst>
                                          <p:attrName>style.visibility</p:attrName>
                                        </p:attrNameLst>
                                      </p:cBhvr>
                                      <p:to>
                                        <p:strVal val="visible"/>
                                      </p:to>
                                    </p:set>
                                  </p:childTnLst>
                                </p:cTn>
                              </p:par>
                              <p:par>
                                <p:cTn id="103" presetID="9" presetClass="emph" presetSubtype="0" nodeType="withEffect">
                                  <p:stCondLst>
                                    <p:cond delay="0"/>
                                  </p:stCondLst>
                                  <p:childTnLst>
                                    <p:set>
                                      <p:cBhvr rctx="PPT">
                                        <p:cTn id="104" dur="indefinite"/>
                                        <p:tgtEl>
                                          <p:spTgt spid="124"/>
                                        </p:tgtEl>
                                        <p:attrNameLst>
                                          <p:attrName>style.opacity</p:attrName>
                                        </p:attrNameLst>
                                      </p:cBhvr>
                                      <p:to>
                                        <p:strVal val="0.5"/>
                                      </p:to>
                                    </p:set>
                                    <p:animEffect filter="image" prLst="opacity: 0.5">
                                      <p:cBhvr rctx="IE">
                                        <p:cTn id="105" dur="indefinite"/>
                                        <p:tgtEl>
                                          <p:spTgt spid="124"/>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13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51"/>
                                        </p:tgtEl>
                                        <p:attrNameLst>
                                          <p:attrName>style.visibility</p:attrName>
                                        </p:attrNameLst>
                                      </p:cBhvr>
                                      <p:to>
                                        <p:strVal val="visible"/>
                                      </p:to>
                                    </p:set>
                                  </p:childTnLst>
                                </p:cTn>
                              </p:par>
                              <p:par>
                                <p:cTn id="112" presetID="9" presetClass="emph" presetSubtype="0" nodeType="withEffect">
                                  <p:stCondLst>
                                    <p:cond delay="0"/>
                                  </p:stCondLst>
                                  <p:childTnLst>
                                    <p:set>
                                      <p:cBhvr rctx="PPT">
                                        <p:cTn id="113" dur="indefinite"/>
                                        <p:tgtEl>
                                          <p:spTgt spid="127"/>
                                        </p:tgtEl>
                                        <p:attrNameLst>
                                          <p:attrName>style.opacity</p:attrName>
                                        </p:attrNameLst>
                                      </p:cBhvr>
                                      <p:to>
                                        <p:strVal val="0.5"/>
                                      </p:to>
                                    </p:set>
                                    <p:animEffect filter="image" prLst="opacity: 0.5">
                                      <p:cBhvr rctx="IE">
                                        <p:cTn id="114" dur="indefinite"/>
                                        <p:tgtEl>
                                          <p:spTgt spid="127"/>
                                        </p:tgtEl>
                                      </p:cBhvr>
                                    </p:animEffect>
                                  </p:childTnLst>
                                </p:cTn>
                              </p:par>
                              <p:par>
                                <p:cTn id="115" presetID="1" presetClass="entr" presetSubtype="0" fill="hold" nodeType="withEffect">
                                  <p:stCondLst>
                                    <p:cond delay="0"/>
                                  </p:stCondLst>
                                  <p:childTnLst>
                                    <p:set>
                                      <p:cBhvr>
                                        <p:cTn id="11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9" grpId="0"/>
      <p:bldP spid="103" grpId="0"/>
      <p:bldP spid="106" grpId="0"/>
      <p:bldP spid="107" grpId="0"/>
      <p:bldP spid="119" grpId="0"/>
      <p:bldP spid="121" grpId="0"/>
      <p:bldP spid="126" grpId="0"/>
      <p:bldP spid="130" grpId="0"/>
      <p:bldP spid="151" grpId="0"/>
      <p:bldP spid="128" grpId="0"/>
      <p:bldP spid="1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121" y="1498457"/>
            <a:ext cx="12171157" cy="4175635"/>
          </a:xfrm>
        </p:spPr>
        <p:txBody>
          <a:bodyPr/>
          <a:lstStyle/>
          <a:p>
            <a:r>
              <a:rPr lang="en-US" sz="2000" dirty="0" smtClean="0"/>
              <a:t>Step 0: Tour ODL &amp; F5 VNFs, especially Classifier and its “</a:t>
            </a:r>
            <a:r>
              <a:rPr lang="en-US" sz="2000" i="1" dirty="0" err="1" smtClean="0"/>
              <a:t>client_dg</a:t>
            </a:r>
            <a:r>
              <a:rPr lang="en-US" sz="2000" dirty="0" smtClean="0"/>
              <a:t>”, and URL filter’s “</a:t>
            </a:r>
            <a:r>
              <a:rPr lang="en-US" sz="2000" i="1" dirty="0" err="1" smtClean="0"/>
              <a:t>URL_Block_List</a:t>
            </a:r>
            <a:r>
              <a:rPr lang="en-US" sz="2000" dirty="0" smtClean="0"/>
              <a:t>”</a:t>
            </a:r>
          </a:p>
          <a:p>
            <a:r>
              <a:rPr lang="en-US" sz="2000" dirty="0" smtClean="0"/>
              <a:t>Step 1: </a:t>
            </a:r>
            <a:r>
              <a:rPr lang="en-US" sz="2000" b="1" dirty="0" smtClean="0"/>
              <a:t>Using VM#1. </a:t>
            </a:r>
            <a:r>
              <a:rPr lang="en-US" sz="2000" dirty="0" smtClean="0"/>
              <a:t>No Restrictions  </a:t>
            </a:r>
          </a:p>
          <a:p>
            <a:pPr lvl="1"/>
            <a:r>
              <a:rPr lang="en-US" sz="1200" dirty="0" smtClean="0"/>
              <a:t>Web traffic (HTTP) to </a:t>
            </a:r>
            <a:r>
              <a:rPr lang="en-US" sz="1200" dirty="0" err="1" smtClean="0"/>
              <a:t>WebServer</a:t>
            </a:r>
            <a:r>
              <a:rPr lang="en-US" sz="1200" dirty="0" smtClean="0"/>
              <a:t> – no restrictions for HTTP, JPG, or MP4</a:t>
            </a:r>
          </a:p>
          <a:p>
            <a:pPr lvl="1"/>
            <a:r>
              <a:rPr lang="en-US" sz="1200" dirty="0" smtClean="0"/>
              <a:t>SSH </a:t>
            </a:r>
            <a:r>
              <a:rPr lang="en-US" sz="1200" dirty="0" err="1" smtClean="0"/>
              <a:t>root@webserver</a:t>
            </a:r>
            <a:r>
              <a:rPr lang="en-US" sz="1200" dirty="0" smtClean="0"/>
              <a:t>. SSH Allowed</a:t>
            </a:r>
          </a:p>
          <a:p>
            <a:pPr lvl="1"/>
            <a:r>
              <a:rPr lang="en-US" sz="1200" dirty="0" smtClean="0"/>
              <a:t>Using </a:t>
            </a:r>
            <a:r>
              <a:rPr lang="en-US" sz="1200" dirty="0" err="1" smtClean="0"/>
              <a:t>tcmpdump</a:t>
            </a:r>
            <a:r>
              <a:rPr lang="en-US" sz="1200" dirty="0" smtClean="0"/>
              <a:t>, show no traffic in any of F5 VNFs</a:t>
            </a:r>
          </a:p>
          <a:p>
            <a:pPr lvl="1"/>
            <a:endParaRPr lang="en-US" sz="1000" dirty="0" smtClean="0"/>
          </a:p>
          <a:p>
            <a:r>
              <a:rPr lang="en-US" sz="2000" dirty="0" smtClean="0"/>
              <a:t>Step 2: </a:t>
            </a:r>
            <a:r>
              <a:rPr lang="en-US" sz="2000" b="1" dirty="0" smtClean="0"/>
              <a:t>Using VM#2: </a:t>
            </a:r>
            <a:r>
              <a:rPr lang="en-US" sz="2000" dirty="0" smtClean="0"/>
              <a:t>SFC with Firewall only. Firewall blocks SSH but allows HTTP</a:t>
            </a:r>
          </a:p>
          <a:p>
            <a:pPr lvl="1"/>
            <a:r>
              <a:rPr lang="en-US" sz="1200" dirty="0" smtClean="0"/>
              <a:t>web traffic to </a:t>
            </a:r>
            <a:r>
              <a:rPr lang="en-US" sz="1200" dirty="0" err="1" smtClean="0"/>
              <a:t>WebServer</a:t>
            </a:r>
            <a:r>
              <a:rPr lang="en-US" sz="1200" dirty="0" smtClean="0"/>
              <a:t> – no </a:t>
            </a:r>
            <a:r>
              <a:rPr lang="en-US" sz="1200" dirty="0"/>
              <a:t>restrictions for HTTP, JPG, or MP4</a:t>
            </a:r>
          </a:p>
          <a:p>
            <a:pPr lvl="1"/>
            <a:r>
              <a:rPr lang="en-US" sz="1200" dirty="0" smtClean="0"/>
              <a:t>Using </a:t>
            </a:r>
            <a:r>
              <a:rPr lang="en-US" sz="1200" dirty="0" err="1" smtClean="0"/>
              <a:t>tcpdump</a:t>
            </a:r>
            <a:r>
              <a:rPr lang="en-US" sz="1200" dirty="0" smtClean="0"/>
              <a:t>, show traffic only in Firewall</a:t>
            </a:r>
          </a:p>
          <a:p>
            <a:pPr lvl="1"/>
            <a:r>
              <a:rPr lang="en-US" sz="1200" dirty="0"/>
              <a:t>SSH </a:t>
            </a:r>
            <a:r>
              <a:rPr lang="en-US" sz="1200" dirty="0" err="1"/>
              <a:t>root@webserver</a:t>
            </a:r>
            <a:r>
              <a:rPr lang="en-US" sz="1200" dirty="0"/>
              <a:t>. SSH </a:t>
            </a:r>
            <a:r>
              <a:rPr lang="en-US" sz="1200" dirty="0" smtClean="0"/>
              <a:t>Allowed</a:t>
            </a:r>
          </a:p>
          <a:p>
            <a:pPr lvl="1"/>
            <a:r>
              <a:rPr lang="en-US" sz="1200" dirty="0" smtClean="0"/>
              <a:t>Classifier-&gt;Security-&gt;</a:t>
            </a:r>
            <a:r>
              <a:rPr lang="en-US" sz="1200" dirty="0" err="1" smtClean="0"/>
              <a:t>NetworkFirewall</a:t>
            </a:r>
            <a:r>
              <a:rPr lang="en-US" sz="1200" dirty="0" smtClean="0"/>
              <a:t>-&gt;</a:t>
            </a:r>
            <a:r>
              <a:rPr lang="en-US" sz="1200" dirty="0" err="1" smtClean="0"/>
              <a:t>ActiveRules</a:t>
            </a:r>
            <a:r>
              <a:rPr lang="en-US" sz="1200" dirty="0" smtClean="0"/>
              <a:t> and reject SSH traffic</a:t>
            </a:r>
          </a:p>
          <a:p>
            <a:pPr lvl="1"/>
            <a:r>
              <a:rPr lang="en-US" sz="1200" dirty="0"/>
              <a:t>SSH </a:t>
            </a:r>
            <a:r>
              <a:rPr lang="en-US" sz="1200" dirty="0" err="1"/>
              <a:t>root@webserver</a:t>
            </a:r>
            <a:r>
              <a:rPr lang="en-US" sz="1200" dirty="0"/>
              <a:t>. SSH </a:t>
            </a:r>
            <a:r>
              <a:rPr lang="en-US" sz="1200" dirty="0" smtClean="0"/>
              <a:t>not allowed. Firewall functional!</a:t>
            </a:r>
            <a:endParaRPr lang="en-US" sz="1200" dirty="0"/>
          </a:p>
          <a:p>
            <a:pPr lvl="1"/>
            <a:endParaRPr lang="en-US" sz="1000" dirty="0" smtClean="0"/>
          </a:p>
          <a:p>
            <a:r>
              <a:rPr lang="en-US" sz="2000" dirty="0" smtClean="0"/>
              <a:t>Step 3: </a:t>
            </a:r>
            <a:r>
              <a:rPr lang="en-US" sz="2000" b="1" dirty="0" smtClean="0"/>
              <a:t>Using VM#3: </a:t>
            </a:r>
            <a:r>
              <a:rPr lang="en-US" sz="2000" dirty="0" smtClean="0"/>
              <a:t>SFC with Firewall + URL Filtering + Bandwidth Control</a:t>
            </a:r>
          </a:p>
          <a:p>
            <a:pPr lvl="1"/>
            <a:r>
              <a:rPr lang="en-US" sz="1200" dirty="0" smtClean="0"/>
              <a:t>Access </a:t>
            </a:r>
            <a:r>
              <a:rPr lang="en-US" sz="1200" dirty="0" smtClean="0">
                <a:hlinkClick r:id="rId2"/>
              </a:rPr>
              <a:t>http://webserver/MyPics</a:t>
            </a:r>
            <a:r>
              <a:rPr lang="en-US" sz="1200" dirty="0" smtClean="0"/>
              <a:t> </a:t>
            </a:r>
          </a:p>
          <a:p>
            <a:pPr lvl="1"/>
            <a:r>
              <a:rPr lang="en-US" sz="1200" dirty="0"/>
              <a:t>Using </a:t>
            </a:r>
            <a:r>
              <a:rPr lang="en-US" sz="1200" dirty="0" err="1"/>
              <a:t>tcpdump</a:t>
            </a:r>
            <a:r>
              <a:rPr lang="en-US" sz="1200" dirty="0"/>
              <a:t>, show traffic only in </a:t>
            </a:r>
            <a:r>
              <a:rPr lang="en-US" sz="1200" dirty="0" smtClean="0"/>
              <a:t>all 3 VNFs</a:t>
            </a:r>
            <a:endParaRPr lang="en-US" sz="1200" dirty="0"/>
          </a:p>
          <a:p>
            <a:pPr lvl="1"/>
            <a:r>
              <a:rPr lang="en-US" sz="1200" dirty="0" smtClean="0"/>
              <a:t>Access </a:t>
            </a:r>
            <a:r>
              <a:rPr lang="en-US" sz="1200" dirty="0" smtClean="0">
                <a:hlinkClick r:id="rId3"/>
              </a:rPr>
              <a:t>http://webserver/MyPics/Pic1.jpg</a:t>
            </a:r>
            <a:r>
              <a:rPr lang="en-US" sz="1200" dirty="0" smtClean="0"/>
              <a:t>  . Blocked due to URL filtering. Filter functional!</a:t>
            </a:r>
          </a:p>
          <a:p>
            <a:pPr lvl="1"/>
            <a:r>
              <a:rPr lang="en-US" sz="1200" dirty="0" smtClean="0"/>
              <a:t>Show Bandwidth-Control-&gt;Acceleration-&gt;</a:t>
            </a:r>
            <a:r>
              <a:rPr lang="en-US" sz="1200" dirty="0" err="1" smtClean="0"/>
              <a:t>RateShaping</a:t>
            </a:r>
            <a:r>
              <a:rPr lang="en-US" sz="1200" dirty="0" smtClean="0"/>
              <a:t>-&gt;Statistics. Reset shaper</a:t>
            </a:r>
          </a:p>
          <a:p>
            <a:pPr lvl="1"/>
            <a:r>
              <a:rPr lang="en-US" sz="1200" dirty="0" smtClean="0"/>
              <a:t>Access </a:t>
            </a:r>
            <a:r>
              <a:rPr lang="en-US" sz="1200" dirty="0" smtClean="0">
                <a:hlinkClick r:id="rId4"/>
              </a:rPr>
              <a:t>http://webserver/Videos/movie3.mp4</a:t>
            </a:r>
            <a:r>
              <a:rPr lang="en-US" sz="1200" dirty="0" smtClean="0"/>
              <a:t>. Access allowed. Show shaper incrementing</a:t>
            </a:r>
          </a:p>
          <a:p>
            <a:pPr lvl="1"/>
            <a:r>
              <a:rPr lang="en-US" sz="1200" dirty="0" smtClean="0"/>
              <a:t>Load up same video using VM#2 and compare speed. VM#2 catches up and goes further, faster. Rate Shaping functional!</a:t>
            </a:r>
          </a:p>
        </p:txBody>
      </p:sp>
      <p:sp>
        <p:nvSpPr>
          <p:cNvPr id="3" name="TextBox 2"/>
          <p:cNvSpPr txBox="1"/>
          <p:nvPr/>
        </p:nvSpPr>
        <p:spPr>
          <a:xfrm>
            <a:off x="544286" y="544287"/>
            <a:ext cx="9361714" cy="646331"/>
          </a:xfrm>
          <a:prstGeom prst="rect">
            <a:avLst/>
          </a:prstGeom>
          <a:noFill/>
        </p:spPr>
        <p:txBody>
          <a:bodyPr wrap="square" rtlCol="0" anchor="ctr" anchorCtr="0">
            <a:noAutofit/>
          </a:bodyPr>
          <a:lstStyle/>
          <a:p>
            <a:r>
              <a:rPr lang="en-US" sz="4000" b="1" dirty="0" smtClean="0">
                <a:solidFill>
                  <a:schemeClr val="bg1"/>
                </a:solidFill>
                <a:latin typeface="Arial" charset="0"/>
                <a:ea typeface="Arial" charset="0"/>
                <a:cs typeface="Arial" charset="0"/>
              </a:rPr>
              <a:t>Demo Steps</a:t>
            </a:r>
            <a:endParaRPr lang="en-US" sz="4000" b="1" i="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685882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8100" y="2438399"/>
            <a:ext cx="9512300" cy="1937657"/>
          </a:xfrm>
          <a:prstGeom prst="rect">
            <a:avLst/>
          </a:prstGeom>
          <a:noFill/>
        </p:spPr>
        <p:txBody>
          <a:bodyPr wrap="square" rtlCol="0" anchor="ctr" anchorCtr="0">
            <a:normAutofit/>
          </a:bodyPr>
          <a:lstStyle/>
          <a:p>
            <a:pPr algn="ctr"/>
            <a:r>
              <a:rPr lang="en-US" sz="5400" b="1" dirty="0" smtClean="0">
                <a:solidFill>
                  <a:schemeClr val="bg1"/>
                </a:solidFill>
                <a:latin typeface="Arial" charset="0"/>
                <a:ea typeface="Arial" charset="0"/>
                <a:cs typeface="Arial" charset="0"/>
              </a:rPr>
              <a:t>DEMO</a:t>
            </a:r>
            <a:endParaRPr lang="en-US" sz="44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902470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8100" y="2438399"/>
            <a:ext cx="9512300" cy="1937657"/>
          </a:xfrm>
          <a:prstGeom prst="rect">
            <a:avLst/>
          </a:prstGeom>
          <a:noFill/>
        </p:spPr>
        <p:txBody>
          <a:bodyPr wrap="square" rtlCol="0" anchor="ctr" anchorCtr="0">
            <a:normAutofit/>
          </a:bodyPr>
          <a:lstStyle/>
          <a:p>
            <a:pPr algn="ctr"/>
            <a:r>
              <a:rPr lang="en-US" sz="3200" b="1" dirty="0" smtClean="0">
                <a:solidFill>
                  <a:prstClr val="white"/>
                </a:solidFill>
                <a:latin typeface="Arial" charset="0"/>
                <a:ea typeface="Arial" charset="0"/>
                <a:cs typeface="Arial" charset="0"/>
              </a:rPr>
              <a:t>Key Learnings &amp; Call to Action</a:t>
            </a:r>
            <a:endParaRPr lang="en-US" sz="3200" b="1" dirty="0">
              <a:solidFill>
                <a:prstClr val="white"/>
              </a:solidFill>
              <a:latin typeface="Arial" charset="0"/>
              <a:ea typeface="Arial" charset="0"/>
              <a:cs typeface="Arial" charset="0"/>
            </a:endParaRPr>
          </a:p>
        </p:txBody>
      </p:sp>
    </p:spTree>
    <p:extLst>
      <p:ext uri="{BB962C8B-B14F-4D97-AF65-F5344CB8AC3E}">
        <p14:creationId xmlns:p14="http://schemas.microsoft.com/office/powerpoint/2010/main" val="1061845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7376" y="6406162"/>
            <a:ext cx="9957041" cy="307777"/>
          </a:xfrm>
          <a:prstGeom prst="rect">
            <a:avLst/>
          </a:prstGeom>
          <a:noFill/>
        </p:spPr>
        <p:txBody>
          <a:bodyPr wrap="square" rtlCol="0">
            <a:spAutoFit/>
          </a:bodyPr>
          <a:lstStyle/>
          <a:p>
            <a:r>
              <a:rPr lang="en-US" sz="1400" dirty="0" smtClean="0">
                <a:solidFill>
                  <a:prstClr val="black"/>
                </a:solidFill>
              </a:rPr>
              <a:t>MTU = Maximum Transmission Unit</a:t>
            </a:r>
            <a:endParaRPr lang="en-US" sz="1400" dirty="0">
              <a:solidFill>
                <a:prstClr val="black"/>
              </a:solidFill>
            </a:endParaRPr>
          </a:p>
        </p:txBody>
      </p:sp>
      <p:sp>
        <p:nvSpPr>
          <p:cNvPr id="6" name="Title 1"/>
          <p:cNvSpPr txBox="1">
            <a:spLocks/>
          </p:cNvSpPr>
          <p:nvPr/>
        </p:nvSpPr>
        <p:spPr>
          <a:xfrm>
            <a:off x="255797" y="277823"/>
            <a:ext cx="110045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bg1"/>
                </a:solidFill>
                <a:latin typeface="Arial" charset="0"/>
                <a:ea typeface="Arial" charset="0"/>
                <a:cs typeface="Arial" charset="0"/>
              </a:rPr>
              <a:t>Summary of key Issues Resolved</a:t>
            </a:r>
            <a:endParaRPr lang="en-US" sz="4000" b="1" dirty="0">
              <a:solidFill>
                <a:schemeClr val="bg1"/>
              </a:solidFill>
              <a:latin typeface="Arial" charset="0"/>
              <a:ea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771055"/>
              </p:ext>
            </p:extLst>
          </p:nvPr>
        </p:nvGraphicFramePr>
        <p:xfrm>
          <a:off x="0" y="3141708"/>
          <a:ext cx="12192000" cy="2062480"/>
        </p:xfrm>
        <a:graphic>
          <a:graphicData uri="http://schemas.openxmlformats.org/drawingml/2006/table">
            <a:tbl>
              <a:tblPr firstRow="1" bandRow="1">
                <a:tableStyleId>{5C22544A-7EE6-4342-B048-85BDC9FD1C3A}</a:tableStyleId>
              </a:tblPr>
              <a:tblGrid>
                <a:gridCol w="321733"/>
                <a:gridCol w="6227113"/>
                <a:gridCol w="5643154"/>
              </a:tblGrid>
              <a:tr h="370840">
                <a:tc>
                  <a:txBody>
                    <a:bodyPr/>
                    <a:lstStyle/>
                    <a:p>
                      <a:pPr algn="ctr"/>
                      <a:r>
                        <a:rPr lang="en-US" sz="1600" dirty="0" smtClean="0"/>
                        <a:t>#</a:t>
                      </a:r>
                      <a:endParaRPr lang="en-US" sz="1600" dirty="0"/>
                    </a:p>
                  </a:txBody>
                  <a:tcPr/>
                </a:tc>
                <a:tc>
                  <a:txBody>
                    <a:bodyPr/>
                    <a:lstStyle/>
                    <a:p>
                      <a:r>
                        <a:rPr lang="en-US" sz="1600" dirty="0" smtClean="0"/>
                        <a:t>F5 </a:t>
                      </a:r>
                      <a:r>
                        <a:rPr lang="en-US" sz="1600" dirty="0" smtClean="0"/>
                        <a:t>Issues</a:t>
                      </a:r>
                      <a:endParaRPr lang="en-US" sz="1600" dirty="0">
                        <a:solidFill>
                          <a:srgbClr val="FF0000"/>
                        </a:solidFill>
                      </a:endParaRPr>
                    </a:p>
                  </a:txBody>
                  <a:tcPr/>
                </a:tc>
                <a:tc>
                  <a:txBody>
                    <a:bodyPr/>
                    <a:lstStyle/>
                    <a:p>
                      <a:r>
                        <a:rPr lang="en-US" sz="1600" dirty="0" smtClean="0"/>
                        <a:t>Resolution/Workaround</a:t>
                      </a:r>
                      <a:endParaRPr lang="en-US" sz="1600" dirty="0"/>
                    </a:p>
                  </a:txBody>
                  <a:tcPr/>
                </a:tc>
              </a:tr>
              <a:tr h="370840">
                <a:tc>
                  <a:txBody>
                    <a:bodyPr/>
                    <a:lstStyle/>
                    <a:p>
                      <a:pPr algn="ctr"/>
                      <a:r>
                        <a:rPr lang="en-US" sz="1600" dirty="0" smtClean="0"/>
                        <a:t>1</a:t>
                      </a:r>
                      <a:endParaRPr lang="en-US" sz="1600" dirty="0"/>
                    </a:p>
                  </a:txBody>
                  <a:tcPr anchor="ctr"/>
                </a:tc>
                <a:tc>
                  <a:txBody>
                    <a:bodyPr/>
                    <a:lstStyle/>
                    <a:p>
                      <a:r>
                        <a:rPr lang="en-US" sz="1600" dirty="0" smtClean="0"/>
                        <a:t>F5 Cross-service</a:t>
                      </a:r>
                      <a:r>
                        <a:rPr lang="en-US" sz="1600" baseline="0" dirty="0" smtClean="0"/>
                        <a:t> interoperability issue identified with OVS-DPDK</a:t>
                      </a:r>
                      <a:endParaRPr lang="en-US" sz="1600" dirty="0"/>
                    </a:p>
                  </a:txBody>
                  <a:tcPr/>
                </a:tc>
                <a:tc>
                  <a:txBody>
                    <a:bodyPr/>
                    <a:lstStyle/>
                    <a:p>
                      <a:r>
                        <a:rPr lang="en-US" sz="1600" dirty="0" smtClean="0"/>
                        <a:t>F5 provided hotfix</a:t>
                      </a:r>
                      <a:r>
                        <a:rPr lang="en-US" sz="1600" baseline="0" dirty="0" smtClean="0"/>
                        <a:t> </a:t>
                      </a:r>
                      <a:r>
                        <a:rPr lang="en-US" sz="1600" b="1" dirty="0" smtClean="0"/>
                        <a:t>HF1-ENG19</a:t>
                      </a:r>
                      <a:r>
                        <a:rPr lang="en-US" sz="1600" b="1" baseline="0" dirty="0" smtClean="0"/>
                        <a:t> </a:t>
                      </a:r>
                      <a:r>
                        <a:rPr lang="en-US" sz="1600" b="0" baseline="0" dirty="0" smtClean="0"/>
                        <a:t>for</a:t>
                      </a:r>
                      <a:r>
                        <a:rPr lang="en-US" sz="1600" b="1" baseline="0" dirty="0" smtClean="0"/>
                        <a:t> </a:t>
                      </a:r>
                      <a:r>
                        <a:rPr lang="en-US" sz="1600" dirty="0" smtClean="0"/>
                        <a:t>BIG-IP </a:t>
                      </a:r>
                      <a:r>
                        <a:rPr lang="en-US" sz="1600" b="1" dirty="0" smtClean="0"/>
                        <a:t>v12.1.</a:t>
                      </a:r>
                      <a:r>
                        <a:rPr lang="en-US" sz="1600" b="1" baseline="0" dirty="0" smtClean="0"/>
                        <a:t> </a:t>
                      </a:r>
                      <a:endParaRPr lang="en-US" sz="1600" dirty="0"/>
                    </a:p>
                  </a:txBody>
                  <a:tcPr/>
                </a:tc>
              </a:tr>
              <a:tr h="370840">
                <a:tc>
                  <a:txBody>
                    <a:bodyPr/>
                    <a:lstStyle/>
                    <a:p>
                      <a:pPr algn="ctr"/>
                      <a:r>
                        <a:rPr lang="en-US" sz="1600" dirty="0" smtClean="0"/>
                        <a:t>2</a:t>
                      </a:r>
                      <a:endParaRPr lang="en-US" sz="1600" dirty="0"/>
                    </a:p>
                  </a:txBody>
                  <a:tcPr anchor="ctr"/>
                </a:tc>
                <a:tc>
                  <a:txBody>
                    <a:bodyPr/>
                    <a:lstStyle/>
                    <a:p>
                      <a:r>
                        <a:rPr lang="en-US" sz="1600" dirty="0" smtClean="0"/>
                        <a:t>F5 VNFs implementation of NSH required </a:t>
                      </a:r>
                      <a:r>
                        <a:rPr lang="en-US" sz="1600" dirty="0" err="1" smtClean="0"/>
                        <a:t>iRule</a:t>
                      </a:r>
                      <a:r>
                        <a:rPr lang="en-US" sz="1600" dirty="0" smtClean="0"/>
                        <a:t> to decrement index</a:t>
                      </a:r>
                      <a:endParaRPr lang="en-US" sz="1600" dirty="0"/>
                    </a:p>
                  </a:txBody>
                  <a:tcPr/>
                </a:tc>
                <a:tc>
                  <a:txBody>
                    <a:bodyPr/>
                    <a:lstStyle/>
                    <a:p>
                      <a:r>
                        <a:rPr lang="en-US" sz="1600" dirty="0" smtClean="0"/>
                        <a:t>F5</a:t>
                      </a:r>
                      <a:r>
                        <a:rPr lang="en-US" sz="1600" baseline="0" dirty="0" smtClean="0"/>
                        <a:t> provided </a:t>
                      </a:r>
                      <a:r>
                        <a:rPr lang="en-US" sz="1600" b="1" baseline="0" dirty="0" err="1" smtClean="0"/>
                        <a:t>sfc-nsh-vnf</a:t>
                      </a:r>
                      <a:r>
                        <a:rPr lang="en-US" sz="1600" b="1" baseline="0" dirty="0" smtClean="0"/>
                        <a:t> </a:t>
                      </a:r>
                      <a:r>
                        <a:rPr lang="en-US" sz="1600" baseline="0" dirty="0" err="1" smtClean="0"/>
                        <a:t>iRule</a:t>
                      </a:r>
                      <a:r>
                        <a:rPr lang="en-US" sz="1600" baseline="0" dirty="0" smtClean="0"/>
                        <a:t> (outbound &amp; inbound). By Design.</a:t>
                      </a:r>
                      <a:endParaRPr lang="en-US" sz="1600" dirty="0"/>
                    </a:p>
                  </a:txBody>
                  <a:tcPr/>
                </a:tc>
              </a:tr>
              <a:tr h="370840">
                <a:tc>
                  <a:txBody>
                    <a:bodyPr/>
                    <a:lstStyle/>
                    <a:p>
                      <a:pPr algn="ctr"/>
                      <a:r>
                        <a:rPr lang="en-US" sz="1600" dirty="0" smtClean="0"/>
                        <a:t>3</a:t>
                      </a:r>
                      <a:endParaRPr lang="en-US" sz="1600" dirty="0"/>
                    </a:p>
                  </a:txBody>
                  <a:tcPr anchor="ctr"/>
                </a:tc>
                <a:tc>
                  <a:txBody>
                    <a:bodyPr/>
                    <a:lstStyle/>
                    <a:p>
                      <a:r>
                        <a:rPr lang="en-US" sz="1600" dirty="0" smtClean="0"/>
                        <a:t>F5 VNFs were not handling traffic returning from </a:t>
                      </a:r>
                      <a:r>
                        <a:rPr lang="en-US" sz="1600" dirty="0" err="1" smtClean="0"/>
                        <a:t>WebServer</a:t>
                      </a:r>
                      <a:endParaRPr lang="en-US" sz="1600" dirty="0"/>
                    </a:p>
                  </a:txBody>
                  <a:tcPr/>
                </a:tc>
                <a:tc>
                  <a:txBody>
                    <a:bodyPr/>
                    <a:lstStyle/>
                    <a:p>
                      <a:r>
                        <a:rPr lang="en-US" sz="1600" dirty="0" smtClean="0"/>
                        <a:t>F5 provided </a:t>
                      </a:r>
                      <a:r>
                        <a:rPr lang="en-US" sz="1600" b="1" dirty="0" err="1" smtClean="0"/>
                        <a:t>nsh_sfc_proxy</a:t>
                      </a:r>
                      <a:r>
                        <a:rPr lang="en-US" sz="1600" baseline="0" dirty="0" smtClean="0"/>
                        <a:t> </a:t>
                      </a:r>
                      <a:r>
                        <a:rPr lang="en-US" sz="1600" baseline="0" dirty="0" err="1" smtClean="0"/>
                        <a:t>iRule</a:t>
                      </a:r>
                      <a:r>
                        <a:rPr lang="en-US" sz="1600" baseline="0" dirty="0" smtClean="0"/>
                        <a:t> for reverse traffic</a:t>
                      </a:r>
                      <a:endParaRPr lang="en-US" sz="1600" dirty="0"/>
                    </a:p>
                  </a:txBody>
                  <a:tcPr/>
                </a:tc>
              </a:tr>
              <a:tr h="370840">
                <a:tc>
                  <a:txBody>
                    <a:bodyPr/>
                    <a:lstStyle/>
                    <a:p>
                      <a:pPr algn="ctr"/>
                      <a:r>
                        <a:rPr lang="en-US" sz="1600" dirty="0" smtClean="0"/>
                        <a:t>4</a:t>
                      </a:r>
                      <a:endParaRPr lang="en-US" sz="1600" dirty="0"/>
                    </a:p>
                  </a:txBody>
                  <a:tcPr anchor="ctr"/>
                </a:tc>
                <a:tc>
                  <a:txBody>
                    <a:bodyPr/>
                    <a:lstStyle/>
                    <a:p>
                      <a:r>
                        <a:rPr lang="en-US" sz="1600" kern="1200" dirty="0" smtClean="0">
                          <a:solidFill>
                            <a:schemeClr val="dk1"/>
                          </a:solidFill>
                          <a:effectLst/>
                          <a:latin typeface="+mn-lt"/>
                          <a:ea typeface="+mn-ea"/>
                          <a:cs typeface="+mn-cs"/>
                        </a:rPr>
                        <a:t>PMTU in F5 resulted in packet drops for large TCP packets</a:t>
                      </a:r>
                      <a:r>
                        <a:rPr lang="en-US" sz="1600" kern="1200" baseline="0" dirty="0" smtClean="0">
                          <a:solidFill>
                            <a:schemeClr val="dk1"/>
                          </a:solidFill>
                          <a:effectLst/>
                          <a:latin typeface="+mn-lt"/>
                          <a:ea typeface="+mn-ea"/>
                          <a:cs typeface="+mn-cs"/>
                        </a:rPr>
                        <a:t> which </a:t>
                      </a:r>
                      <a:r>
                        <a:rPr lang="en-US" sz="1600" kern="1200" dirty="0" smtClean="0">
                          <a:solidFill>
                            <a:schemeClr val="dk1"/>
                          </a:solidFill>
                          <a:effectLst/>
                          <a:latin typeface="+mn-lt"/>
                          <a:ea typeface="+mn-ea"/>
                          <a:cs typeface="+mn-cs"/>
                        </a:rPr>
                        <a:t>caused</a:t>
                      </a:r>
                      <a:r>
                        <a:rPr lang="en-US"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fragmentation in VXLAN tunnel</a:t>
                      </a:r>
                      <a:endParaRPr lang="en-US" sz="1600" dirty="0"/>
                    </a:p>
                  </a:txBody>
                  <a:tcPr/>
                </a:tc>
                <a:tc>
                  <a:txBody>
                    <a:bodyPr/>
                    <a:lstStyle/>
                    <a:p>
                      <a:r>
                        <a:rPr lang="en-US" sz="1600" kern="1200" dirty="0" err="1" smtClean="0">
                          <a:solidFill>
                            <a:schemeClr val="dk1"/>
                          </a:solidFill>
                          <a:effectLst/>
                          <a:latin typeface="+mn-lt"/>
                          <a:ea typeface="+mn-ea"/>
                          <a:cs typeface="+mn-cs"/>
                        </a:rPr>
                        <a:t>Config</a:t>
                      </a:r>
                      <a:r>
                        <a:rPr lang="en-US" sz="1600" kern="1200" dirty="0" smtClean="0">
                          <a:solidFill>
                            <a:schemeClr val="dk1"/>
                          </a:solidFill>
                          <a:effectLst/>
                          <a:latin typeface="+mn-lt"/>
                          <a:ea typeface="+mn-ea"/>
                          <a:cs typeface="+mn-cs"/>
                        </a:rPr>
                        <a:t> MTU=1300</a:t>
                      </a:r>
                      <a:r>
                        <a:rPr lang="en-US" sz="1600" kern="1200" baseline="0" dirty="0" smtClean="0">
                          <a:solidFill>
                            <a:schemeClr val="dk1"/>
                          </a:solidFill>
                          <a:effectLst/>
                          <a:latin typeface="+mn-lt"/>
                          <a:ea typeface="+mn-ea"/>
                          <a:cs typeface="+mn-cs"/>
                        </a:rPr>
                        <a:t> on </a:t>
                      </a:r>
                      <a:r>
                        <a:rPr lang="en-US" sz="1600" kern="1200" dirty="0" smtClean="0">
                          <a:solidFill>
                            <a:schemeClr val="dk1"/>
                          </a:solidFill>
                          <a:effectLst/>
                          <a:latin typeface="+mn-lt"/>
                          <a:ea typeface="+mn-ea"/>
                          <a:cs typeface="+mn-cs"/>
                        </a:rPr>
                        <a:t>the client</a:t>
                      </a:r>
                      <a:r>
                        <a:rPr lang="en-US" sz="1600" kern="1200" baseline="0" dirty="0" smtClean="0">
                          <a:solidFill>
                            <a:schemeClr val="dk1"/>
                          </a:solidFill>
                          <a:effectLst/>
                          <a:latin typeface="+mn-lt"/>
                          <a:ea typeface="+mn-ea"/>
                          <a:cs typeface="+mn-cs"/>
                        </a:rPr>
                        <a:t> VMs</a:t>
                      </a:r>
                      <a:endParaRPr lang="en-US" sz="1600" dirty="0"/>
                    </a:p>
                  </a:txBody>
                  <a:tcPr/>
                </a:tc>
              </a:tr>
            </a:tbl>
          </a:graphicData>
        </a:graphic>
      </p:graphicFrame>
    </p:spTree>
    <p:extLst>
      <p:ext uri="{BB962C8B-B14F-4D97-AF65-F5344CB8AC3E}">
        <p14:creationId xmlns:p14="http://schemas.microsoft.com/office/powerpoint/2010/main" val="1195846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0584720"/>
              </p:ext>
            </p:extLst>
          </p:nvPr>
        </p:nvGraphicFramePr>
        <p:xfrm>
          <a:off x="0" y="3240234"/>
          <a:ext cx="12192000" cy="1772920"/>
        </p:xfrm>
        <a:graphic>
          <a:graphicData uri="http://schemas.openxmlformats.org/drawingml/2006/table">
            <a:tbl>
              <a:tblPr firstRow="1" bandRow="1">
                <a:tableStyleId>{5C22544A-7EE6-4342-B048-85BDC9FD1C3A}</a:tableStyleId>
              </a:tblPr>
              <a:tblGrid>
                <a:gridCol w="321733"/>
                <a:gridCol w="6235821"/>
                <a:gridCol w="5634446"/>
              </a:tblGrid>
              <a:tr h="370840">
                <a:tc>
                  <a:txBody>
                    <a:bodyPr/>
                    <a:lstStyle/>
                    <a:p>
                      <a:pPr algn="ctr"/>
                      <a:r>
                        <a:rPr lang="en-US" sz="1600" dirty="0" smtClean="0"/>
                        <a:t>#</a:t>
                      </a:r>
                      <a:endParaRPr lang="en-US" sz="1600" dirty="0"/>
                    </a:p>
                  </a:txBody>
                  <a:tcPr/>
                </a:tc>
                <a:tc>
                  <a:txBody>
                    <a:bodyPr/>
                    <a:lstStyle/>
                    <a:p>
                      <a:r>
                        <a:rPr lang="en-US" sz="1600" dirty="0" smtClean="0"/>
                        <a:t>ODL </a:t>
                      </a:r>
                      <a:r>
                        <a:rPr lang="en-US" sz="1600" dirty="0" smtClean="0"/>
                        <a:t>Issues</a:t>
                      </a:r>
                      <a:endParaRPr lang="en-US" sz="1600" dirty="0">
                        <a:solidFill>
                          <a:srgbClr val="FF0000"/>
                        </a:solidFill>
                      </a:endParaRPr>
                    </a:p>
                  </a:txBody>
                  <a:tcPr/>
                </a:tc>
                <a:tc>
                  <a:txBody>
                    <a:bodyPr/>
                    <a:lstStyle/>
                    <a:p>
                      <a:r>
                        <a:rPr lang="en-US" sz="1600" dirty="0" smtClean="0"/>
                        <a:t>Resolution/Workaround</a:t>
                      </a:r>
                      <a:endParaRPr lang="en-US" sz="1600" dirty="0"/>
                    </a:p>
                  </a:txBody>
                  <a:tcPr/>
                </a:tc>
              </a:tr>
              <a:tr h="370840">
                <a:tc>
                  <a:txBody>
                    <a:bodyPr/>
                    <a:lstStyle/>
                    <a:p>
                      <a:pPr algn="ctr"/>
                      <a:r>
                        <a:rPr lang="en-US" sz="1600" dirty="0" smtClean="0"/>
                        <a:t>5</a:t>
                      </a:r>
                      <a:endParaRPr lang="en-US" sz="1600" dirty="0"/>
                    </a:p>
                  </a:txBody>
                  <a:tcPr anchor="ctr"/>
                </a:tc>
                <a:tc>
                  <a:txBody>
                    <a:bodyPr/>
                    <a:lstStyle/>
                    <a:p>
                      <a:r>
                        <a:rPr lang="en-US" sz="1600" kern="1200" dirty="0" smtClean="0">
                          <a:solidFill>
                            <a:schemeClr val="dk1"/>
                          </a:solidFill>
                          <a:latin typeface="+mn-lt"/>
                          <a:ea typeface="+mn-ea"/>
                          <a:cs typeface="+mn-cs"/>
                        </a:rPr>
                        <a:t>Java error after launching ODL indicating too many open files</a:t>
                      </a:r>
                      <a:endParaRPr lang="en-US" sz="1600" kern="1200" dirty="0">
                        <a:solidFill>
                          <a:schemeClr val="dk1"/>
                        </a:solidFill>
                        <a:latin typeface="+mn-lt"/>
                        <a:ea typeface="+mn-ea"/>
                        <a:cs typeface="+mn-cs"/>
                      </a:endParaRPr>
                    </a:p>
                  </a:txBody>
                  <a:tcPr anchor="ctr"/>
                </a:tc>
                <a:tc>
                  <a:txBody>
                    <a:bodyPr/>
                    <a:lstStyle/>
                    <a:p>
                      <a:r>
                        <a:rPr lang="en-US" sz="1600" kern="1200" dirty="0" smtClean="0">
                          <a:solidFill>
                            <a:schemeClr val="dk1"/>
                          </a:solidFill>
                          <a:latin typeface="+mn-lt"/>
                          <a:ea typeface="+mn-ea"/>
                          <a:cs typeface="+mn-cs"/>
                        </a:rPr>
                        <a:t>Workaround =</a:t>
                      </a:r>
                      <a:r>
                        <a:rPr lang="en-US" sz="1600" kern="1200" dirty="0" err="1" smtClean="0">
                          <a:solidFill>
                            <a:schemeClr val="dk1"/>
                          </a:solidFill>
                          <a:latin typeface="+mn-lt"/>
                          <a:ea typeface="+mn-ea"/>
                          <a:cs typeface="+mn-cs"/>
                        </a:rPr>
                        <a:t>Ulimit</a:t>
                      </a:r>
                      <a:r>
                        <a:rPr lang="en-US" sz="1600" kern="1200" dirty="0" smtClean="0">
                          <a:solidFill>
                            <a:schemeClr val="dk1"/>
                          </a:solidFill>
                          <a:latin typeface="+mn-lt"/>
                          <a:ea typeface="+mn-ea"/>
                          <a:cs typeface="+mn-cs"/>
                        </a:rPr>
                        <a:t> –n 32768. </a:t>
                      </a:r>
                    </a:p>
                    <a:p>
                      <a:r>
                        <a:rPr lang="en-US" sz="1600" kern="1200" dirty="0" smtClean="0">
                          <a:solidFill>
                            <a:schemeClr val="dk1"/>
                          </a:solidFill>
                          <a:latin typeface="+mn-lt"/>
                          <a:ea typeface="+mn-ea"/>
                          <a:cs typeface="+mn-cs"/>
                        </a:rPr>
                        <a:t>Issue confirmed as no longer reproducible in Boron</a:t>
                      </a:r>
                      <a:endParaRPr lang="en-US" sz="1600" kern="1200" dirty="0">
                        <a:solidFill>
                          <a:schemeClr val="dk1"/>
                        </a:solidFill>
                        <a:latin typeface="+mn-lt"/>
                        <a:ea typeface="+mn-ea"/>
                        <a:cs typeface="+mn-cs"/>
                      </a:endParaRPr>
                    </a:p>
                  </a:txBody>
                  <a:tcPr/>
                </a:tc>
              </a:tr>
              <a:tr h="370840">
                <a:tc>
                  <a:txBody>
                    <a:bodyPr/>
                    <a:lstStyle/>
                    <a:p>
                      <a:pPr algn="ctr"/>
                      <a:r>
                        <a:rPr lang="en-US" sz="1600" dirty="0" smtClean="0"/>
                        <a:t>6</a:t>
                      </a:r>
                      <a:endParaRPr lang="en-US" sz="1600" dirty="0"/>
                    </a:p>
                  </a:txBody>
                  <a:tcPr anchor="ctr"/>
                </a:tc>
                <a:tc>
                  <a:txBody>
                    <a:bodyPr/>
                    <a:lstStyle/>
                    <a:p>
                      <a:pPr marL="0" marR="0">
                        <a:spcBef>
                          <a:spcPts val="0"/>
                        </a:spcBef>
                        <a:spcAft>
                          <a:spcPts val="0"/>
                        </a:spcAft>
                      </a:pPr>
                      <a:r>
                        <a:rPr lang="en-US" sz="1600" kern="1200" dirty="0">
                          <a:solidFill>
                            <a:schemeClr val="dk1"/>
                          </a:solidFill>
                          <a:latin typeface="+mn-lt"/>
                          <a:ea typeface="+mn-ea"/>
                          <a:cs typeface="+mn-cs"/>
                        </a:rPr>
                        <a:t>When DPDK-enabled OVS acts as SFF, it needs a manually-added flow to push traffic to VNFs</a:t>
                      </a:r>
                    </a:p>
                  </a:txBody>
                  <a:tcPr/>
                </a:tc>
                <a:tc>
                  <a:txBody>
                    <a:bodyPr/>
                    <a:lstStyle/>
                    <a:p>
                      <a:pPr marL="0" marR="0">
                        <a:spcBef>
                          <a:spcPts val="0"/>
                        </a:spcBef>
                        <a:spcAft>
                          <a:spcPts val="0"/>
                        </a:spcAft>
                      </a:pPr>
                      <a:r>
                        <a:rPr lang="en-US" sz="1600" kern="1200" dirty="0" smtClean="0">
                          <a:solidFill>
                            <a:schemeClr val="dk1"/>
                          </a:solidFill>
                          <a:latin typeface="+mn-lt"/>
                          <a:ea typeface="+mn-ea"/>
                          <a:cs typeface="+mn-cs"/>
                        </a:rPr>
                        <a:t>Workaround=create separate</a:t>
                      </a:r>
                      <a:r>
                        <a:rPr lang="en-US" sz="1600" kern="1200" baseline="0" dirty="0" smtClean="0">
                          <a:solidFill>
                            <a:schemeClr val="dk1"/>
                          </a:solidFill>
                          <a:latin typeface="+mn-lt"/>
                          <a:ea typeface="+mn-ea"/>
                          <a:cs typeface="+mn-cs"/>
                        </a:rPr>
                        <a:t> </a:t>
                      </a:r>
                      <a:r>
                        <a:rPr lang="en-US" sz="1600" kern="1200" dirty="0" smtClean="0">
                          <a:solidFill>
                            <a:schemeClr val="dk1"/>
                          </a:solidFill>
                          <a:latin typeface="+mn-lt"/>
                          <a:ea typeface="+mn-ea"/>
                          <a:cs typeface="+mn-cs"/>
                        </a:rPr>
                        <a:t>overlay </a:t>
                      </a:r>
                      <a:r>
                        <a:rPr lang="en-US" sz="1600" kern="1200" dirty="0">
                          <a:solidFill>
                            <a:schemeClr val="dk1"/>
                          </a:solidFill>
                          <a:latin typeface="+mn-lt"/>
                          <a:ea typeface="+mn-ea"/>
                          <a:cs typeface="+mn-cs"/>
                        </a:rPr>
                        <a:t>&amp; underlay bridges</a:t>
                      </a:r>
                    </a:p>
                    <a:p>
                      <a:pPr marL="0" marR="0">
                        <a:spcBef>
                          <a:spcPts val="0"/>
                        </a:spcBef>
                        <a:spcAft>
                          <a:spcPts val="0"/>
                        </a:spcAft>
                      </a:pPr>
                      <a:r>
                        <a:rPr lang="en-US" sz="1600" kern="1200" dirty="0">
                          <a:solidFill>
                            <a:schemeClr val="dk1"/>
                          </a:solidFill>
                          <a:latin typeface="+mn-lt"/>
                          <a:ea typeface="+mn-ea"/>
                          <a:cs typeface="+mn-cs"/>
                        </a:rPr>
                        <a:t>Permanent fix = </a:t>
                      </a:r>
                      <a:r>
                        <a:rPr lang="en-US" sz="1600" kern="1200" dirty="0" smtClean="0">
                          <a:solidFill>
                            <a:schemeClr val="dk1"/>
                          </a:solidFill>
                          <a:latin typeface="+mn-lt"/>
                          <a:ea typeface="+mn-ea"/>
                          <a:cs typeface="+mn-cs"/>
                        </a:rPr>
                        <a:t>an</a:t>
                      </a:r>
                      <a:r>
                        <a:rPr lang="en-US" sz="1600" kern="1200" baseline="0" dirty="0" smtClean="0">
                          <a:solidFill>
                            <a:schemeClr val="dk1"/>
                          </a:solidFill>
                          <a:latin typeface="+mn-lt"/>
                          <a:ea typeface="+mn-ea"/>
                          <a:cs typeface="+mn-cs"/>
                        </a:rPr>
                        <a:t> patch is </a:t>
                      </a:r>
                      <a:r>
                        <a:rPr lang="en-US" sz="1600" kern="1200" dirty="0" smtClean="0">
                          <a:solidFill>
                            <a:schemeClr val="dk1"/>
                          </a:solidFill>
                          <a:latin typeface="+mn-lt"/>
                          <a:ea typeface="+mn-ea"/>
                          <a:cs typeface="+mn-cs"/>
                        </a:rPr>
                        <a:t>under</a:t>
                      </a:r>
                      <a:r>
                        <a:rPr lang="en-US" sz="1600" kern="1200" baseline="0" dirty="0" smtClean="0">
                          <a:solidFill>
                            <a:schemeClr val="dk1"/>
                          </a:solidFill>
                          <a:latin typeface="+mn-lt"/>
                          <a:ea typeface="+mn-ea"/>
                          <a:cs typeface="+mn-cs"/>
                        </a:rPr>
                        <a:t> </a:t>
                      </a:r>
                      <a:r>
                        <a:rPr lang="en-US" sz="1600" kern="1200" dirty="0" smtClean="0">
                          <a:solidFill>
                            <a:schemeClr val="dk1"/>
                          </a:solidFill>
                          <a:latin typeface="+mn-lt"/>
                          <a:ea typeface="+mn-ea"/>
                          <a:cs typeface="+mn-cs"/>
                        </a:rPr>
                        <a:t>development to </a:t>
                      </a:r>
                      <a:r>
                        <a:rPr lang="en-US" sz="1600" kern="1200" dirty="0">
                          <a:solidFill>
                            <a:schemeClr val="dk1"/>
                          </a:solidFill>
                          <a:latin typeface="+mn-lt"/>
                          <a:ea typeface="+mn-ea"/>
                          <a:cs typeface="+mn-cs"/>
                        </a:rPr>
                        <a:t>add the flow </a:t>
                      </a:r>
                      <a:r>
                        <a:rPr lang="en-US" sz="1600" kern="1200" dirty="0" smtClean="0">
                          <a:solidFill>
                            <a:schemeClr val="dk1"/>
                          </a:solidFill>
                          <a:latin typeface="+mn-lt"/>
                          <a:ea typeface="+mn-ea"/>
                          <a:cs typeface="+mn-cs"/>
                        </a:rPr>
                        <a:t>automatically. Target </a:t>
                      </a:r>
                      <a:r>
                        <a:rPr lang="en-US" sz="1600" kern="1200" dirty="0">
                          <a:solidFill>
                            <a:schemeClr val="dk1"/>
                          </a:solidFill>
                          <a:latin typeface="+mn-lt"/>
                          <a:ea typeface="+mn-ea"/>
                          <a:cs typeface="+mn-cs"/>
                        </a:rPr>
                        <a:t>to hit </a:t>
                      </a:r>
                      <a:r>
                        <a:rPr lang="en-US" sz="1600" kern="1200" dirty="0">
                          <a:solidFill>
                            <a:schemeClr val="dk1"/>
                          </a:solidFill>
                          <a:latin typeface="+mn-lt"/>
                          <a:ea typeface="+mn-ea"/>
                          <a:cs typeface="+mn-cs"/>
                          <a:hlinkClick r:id="rId3"/>
                        </a:rPr>
                        <a:t>Boron SR1</a:t>
                      </a:r>
                      <a:endParaRPr lang="en-US" sz="1600" kern="1200" dirty="0">
                        <a:solidFill>
                          <a:schemeClr val="dk1"/>
                        </a:solidFill>
                        <a:latin typeface="+mn-lt"/>
                        <a:ea typeface="+mn-ea"/>
                        <a:cs typeface="+mn-cs"/>
                      </a:endParaRPr>
                    </a:p>
                  </a:txBody>
                  <a:tcPr/>
                </a:tc>
              </a:tr>
            </a:tbl>
          </a:graphicData>
        </a:graphic>
      </p:graphicFrame>
      <p:sp>
        <p:nvSpPr>
          <p:cNvPr id="6" name="Title 1"/>
          <p:cNvSpPr txBox="1">
            <a:spLocks/>
          </p:cNvSpPr>
          <p:nvPr/>
        </p:nvSpPr>
        <p:spPr>
          <a:xfrm>
            <a:off x="255797" y="277823"/>
            <a:ext cx="110045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bg1"/>
                </a:solidFill>
                <a:latin typeface="Arial" charset="0"/>
                <a:ea typeface="Arial" charset="0"/>
                <a:cs typeface="Arial" charset="0"/>
              </a:rPr>
              <a:t>Summary of key Issues Resolved</a:t>
            </a:r>
            <a:endParaRPr lang="en-US" sz="40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57253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797" y="277823"/>
            <a:ext cx="110045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charset="0"/>
                <a:ea typeface="Arial" charset="0"/>
                <a:cs typeface="Arial" charset="0"/>
              </a:rPr>
              <a:t>Summary of key Issues Resolved</a:t>
            </a:r>
          </a:p>
          <a:p>
            <a:r>
              <a:rPr lang="en-US" sz="2800" b="1" dirty="0" smtClean="0">
                <a:solidFill>
                  <a:schemeClr val="bg1"/>
                </a:solidFill>
                <a:latin typeface="Arial" charset="0"/>
                <a:ea typeface="Arial" charset="0"/>
                <a:cs typeface="Arial" charset="0"/>
              </a:rPr>
              <a:t>Infrastructure Issues</a:t>
            </a:r>
            <a:endParaRPr lang="en-US" sz="2800" b="1" dirty="0">
              <a:solidFill>
                <a:schemeClr val="bg1"/>
              </a:solidFill>
              <a:latin typeface="Arial" charset="0"/>
              <a:ea typeface="Arial" charset="0"/>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57410014"/>
              </p:ext>
            </p:extLst>
          </p:nvPr>
        </p:nvGraphicFramePr>
        <p:xfrm>
          <a:off x="0" y="2992607"/>
          <a:ext cx="12192000" cy="1193800"/>
        </p:xfrm>
        <a:graphic>
          <a:graphicData uri="http://schemas.openxmlformats.org/drawingml/2006/table">
            <a:tbl>
              <a:tblPr firstRow="1" bandRow="1">
                <a:tableStyleId>{5C22544A-7EE6-4342-B048-85BDC9FD1C3A}</a:tableStyleId>
              </a:tblPr>
              <a:tblGrid>
                <a:gridCol w="321733"/>
                <a:gridCol w="6027309"/>
                <a:gridCol w="5842958"/>
              </a:tblGrid>
              <a:tr h="370840">
                <a:tc>
                  <a:txBody>
                    <a:bodyPr/>
                    <a:lstStyle/>
                    <a:p>
                      <a:pPr algn="ctr"/>
                      <a:r>
                        <a:rPr lang="en-US" sz="1600" dirty="0" smtClean="0"/>
                        <a: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Infrastructure</a:t>
                      </a:r>
                      <a:r>
                        <a:rPr lang="en-US" sz="1600" baseline="0" dirty="0" smtClean="0"/>
                        <a:t> </a:t>
                      </a:r>
                      <a:r>
                        <a:rPr lang="en-US" sz="1600" dirty="0" smtClean="0"/>
                        <a:t>Issues</a:t>
                      </a:r>
                      <a:endParaRPr lang="en-US" sz="1600" dirty="0" smtClean="0">
                        <a:solidFill>
                          <a:srgbClr val="FF0000"/>
                        </a:solidFill>
                      </a:endParaRPr>
                    </a:p>
                  </a:txBody>
                  <a:tcPr/>
                </a:tc>
                <a:tc>
                  <a:txBody>
                    <a:bodyPr/>
                    <a:lstStyle/>
                    <a:p>
                      <a:r>
                        <a:rPr lang="en-US" sz="1600" dirty="0" smtClean="0"/>
                        <a:t>Resolution/Workaround</a:t>
                      </a:r>
                      <a:endParaRPr lang="en-US" sz="1600" dirty="0"/>
                    </a:p>
                  </a:txBody>
                  <a:tcPr/>
                </a:tc>
              </a:tr>
              <a:tr h="370840">
                <a:tc>
                  <a:txBody>
                    <a:bodyPr/>
                    <a:lstStyle/>
                    <a:p>
                      <a:pPr algn="ctr"/>
                      <a:r>
                        <a:rPr lang="en-US" sz="1600" dirty="0" smtClean="0"/>
                        <a:t>7</a:t>
                      </a:r>
                      <a:endParaRPr lang="en-US" sz="1600" dirty="0"/>
                    </a:p>
                  </a:txBody>
                  <a:tcPr anchor="ctr"/>
                </a:tc>
                <a:tc>
                  <a:txBody>
                    <a:bodyPr/>
                    <a:lstStyle/>
                    <a:p>
                      <a:r>
                        <a:rPr lang="en-US" sz="1600" dirty="0" smtClean="0"/>
                        <a:t>NSH header in OVS 2.4.90 was incompatible with latest </a:t>
                      </a:r>
                      <a:r>
                        <a:rPr lang="en-US" sz="1600" kern="1200" dirty="0" smtClean="0">
                          <a:solidFill>
                            <a:schemeClr val="dk1"/>
                          </a:solidFill>
                          <a:latin typeface="+mn-lt"/>
                          <a:ea typeface="+mn-ea"/>
                          <a:cs typeface="+mn-cs"/>
                        </a:rPr>
                        <a:t>IETF NSH draft </a:t>
                      </a:r>
                      <a:r>
                        <a:rPr lang="en-US" sz="1800" u="sng" kern="1200" dirty="0" smtClean="0">
                          <a:solidFill>
                            <a:schemeClr val="dk1"/>
                          </a:solidFill>
                          <a:effectLst/>
                          <a:latin typeface="+mn-lt"/>
                          <a:ea typeface="+mn-ea"/>
                          <a:cs typeface="+mn-cs"/>
                          <a:hlinkClick r:id="rId3"/>
                        </a:rPr>
                        <a:t>https://tools.ietf.org/html/draft-ietf-sfc-nsh-10</a:t>
                      </a:r>
                      <a:r>
                        <a:rPr lang="en-US" sz="1800" kern="1200" dirty="0" smtClean="0">
                          <a:solidFill>
                            <a:schemeClr val="dk1"/>
                          </a:solidFill>
                          <a:effectLst/>
                          <a:latin typeface="+mn-lt"/>
                          <a:ea typeface="+mn-ea"/>
                          <a:cs typeface="+mn-cs"/>
                        </a:rPr>
                        <a:t>  </a:t>
                      </a:r>
                      <a:endParaRPr lang="en-US" sz="1600" dirty="0">
                        <a:solidFill>
                          <a:srgbClr val="FF0000"/>
                        </a:solidFill>
                      </a:endParaRPr>
                    </a:p>
                  </a:txBody>
                  <a:tcPr anchor="ctr"/>
                </a:tc>
                <a:tc>
                  <a:txBody>
                    <a:bodyPr/>
                    <a:lstStyle/>
                    <a:p>
                      <a:r>
                        <a:rPr lang="en-US" sz="1600" dirty="0" smtClean="0"/>
                        <a:t>The IETF-Compatible NSH patch </a:t>
                      </a:r>
                      <a:r>
                        <a:rPr lang="en-US" sz="1600" dirty="0" smtClean="0">
                          <a:hlinkClick r:id="rId4"/>
                        </a:rPr>
                        <a:t>https://github.com/yyang13/ovs_nsh_patches</a:t>
                      </a:r>
                      <a:r>
                        <a:rPr lang="en-US" sz="1600" dirty="0" smtClean="0"/>
                        <a:t>  will be </a:t>
                      </a:r>
                      <a:r>
                        <a:rPr lang="en-US" sz="1600" dirty="0" err="1" smtClean="0"/>
                        <a:t>upstreamed</a:t>
                      </a:r>
                      <a:r>
                        <a:rPr lang="en-US" sz="1600" dirty="0" smtClean="0"/>
                        <a:t> to mainline OVS after resolving external dependencies</a:t>
                      </a:r>
                      <a:endParaRPr lang="en-US" sz="1600" dirty="0">
                        <a:solidFill>
                          <a:srgbClr val="FF0000"/>
                        </a:solidFill>
                      </a:endParaRPr>
                    </a:p>
                  </a:txBody>
                  <a:tcPr/>
                </a:tc>
              </a:tr>
            </a:tbl>
          </a:graphicData>
        </a:graphic>
      </p:graphicFrame>
    </p:spTree>
    <p:extLst>
      <p:ext uri="{BB962C8B-B14F-4D97-AF65-F5344CB8AC3E}">
        <p14:creationId xmlns:p14="http://schemas.microsoft.com/office/powerpoint/2010/main" val="284680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25452715"/>
              </p:ext>
            </p:extLst>
          </p:nvPr>
        </p:nvGraphicFramePr>
        <p:xfrm>
          <a:off x="0" y="2412589"/>
          <a:ext cx="12192001" cy="2931160"/>
        </p:xfrm>
        <a:graphic>
          <a:graphicData uri="http://schemas.openxmlformats.org/drawingml/2006/table">
            <a:tbl>
              <a:tblPr firstRow="1" bandRow="1">
                <a:tableStyleId>{5C22544A-7EE6-4342-B048-85BDC9FD1C3A}</a:tableStyleId>
              </a:tblPr>
              <a:tblGrid>
                <a:gridCol w="214564"/>
                <a:gridCol w="1379105"/>
                <a:gridCol w="4362994"/>
                <a:gridCol w="6235338"/>
              </a:tblGrid>
              <a:tr h="370840">
                <a:tc>
                  <a:txBody>
                    <a:bodyPr/>
                    <a:lstStyle/>
                    <a:p>
                      <a:pPr algn="ctr"/>
                      <a:r>
                        <a:rPr lang="en-US" sz="1600" dirty="0" smtClean="0"/>
                        <a:t>#</a:t>
                      </a:r>
                      <a:endParaRPr lang="en-US" sz="1600" dirty="0"/>
                    </a:p>
                  </a:txBody>
                  <a:tcPr anchor="ctr"/>
                </a:tc>
                <a:tc>
                  <a:txBody>
                    <a:bodyPr/>
                    <a:lstStyle/>
                    <a:p>
                      <a:pPr algn="ctr"/>
                      <a:r>
                        <a:rPr lang="en-US" sz="1600" dirty="0" smtClean="0"/>
                        <a:t>Area</a:t>
                      </a:r>
                      <a:endParaRPr lang="en-US" sz="1600" dirty="0"/>
                    </a:p>
                  </a:txBody>
                  <a:tcPr anchor="ctr"/>
                </a:tc>
                <a:tc>
                  <a:txBody>
                    <a:bodyPr/>
                    <a:lstStyle/>
                    <a:p>
                      <a:r>
                        <a:rPr lang="en-US" sz="1600" dirty="0" smtClean="0"/>
                        <a:t>Issue</a:t>
                      </a:r>
                      <a:endParaRPr lang="en-US" sz="1600" dirty="0"/>
                    </a:p>
                  </a:txBody>
                  <a:tcPr/>
                </a:tc>
                <a:tc>
                  <a:txBody>
                    <a:bodyPr/>
                    <a:lstStyle/>
                    <a:p>
                      <a:r>
                        <a:rPr lang="en-US" sz="1600" dirty="0" smtClean="0"/>
                        <a:t>Actions taken in this </a:t>
                      </a:r>
                      <a:r>
                        <a:rPr lang="en-US" sz="1600" dirty="0" err="1" smtClean="0"/>
                        <a:t>PoC</a:t>
                      </a:r>
                      <a:endParaRPr lang="en-US" sz="1600" dirty="0"/>
                    </a:p>
                  </a:txBody>
                  <a:tcPr/>
                </a:tc>
              </a:tr>
              <a:tr h="370840">
                <a:tc>
                  <a:txBody>
                    <a:bodyPr/>
                    <a:lstStyle/>
                    <a:p>
                      <a:pPr algn="ctr"/>
                      <a:r>
                        <a:rPr lang="en-US" sz="1600" dirty="0" smtClean="0"/>
                        <a:t>1</a:t>
                      </a:r>
                      <a:endParaRPr lang="en-US" sz="1600" dirty="0"/>
                    </a:p>
                  </a:txBody>
                  <a:tcPr anchor="ctr"/>
                </a:tc>
                <a:tc>
                  <a:txBody>
                    <a:bodyPr/>
                    <a:lstStyle/>
                    <a:p>
                      <a:pPr algn="ctr"/>
                      <a:r>
                        <a:rPr lang="en-US" sz="1600" dirty="0" smtClean="0"/>
                        <a:t>OVS-DPDK</a:t>
                      </a:r>
                      <a:endParaRPr lang="en-US" sz="1600" dirty="0"/>
                    </a:p>
                  </a:txBody>
                  <a:tcPr anchor="ctr"/>
                </a:tc>
                <a:tc>
                  <a:txBody>
                    <a:bodyPr/>
                    <a:lstStyle/>
                    <a:p>
                      <a:r>
                        <a:rPr lang="en-US" sz="1600" dirty="0" smtClean="0"/>
                        <a:t>VLANs could not be enabled with NSH-aware   OVS-DPDK</a:t>
                      </a:r>
                      <a:endParaRPr lang="en-US" sz="1600" dirty="0"/>
                    </a:p>
                  </a:txBody>
                  <a:tcPr anchor="ctr"/>
                </a:tc>
                <a:tc>
                  <a:txBody>
                    <a:bodyPr/>
                    <a:lstStyle/>
                    <a:p>
                      <a:r>
                        <a:rPr lang="en-US" sz="1600" dirty="0" smtClean="0"/>
                        <a:t>Used non-DPDK OVS on servers where</a:t>
                      </a:r>
                      <a:r>
                        <a:rPr lang="en-US" sz="1600" baseline="0" dirty="0" smtClean="0"/>
                        <a:t> VLANs were needed. </a:t>
                      </a:r>
                    </a:p>
                    <a:p>
                      <a:r>
                        <a:rPr lang="en-US" sz="1600" baseline="0" dirty="0" smtClean="0"/>
                        <a:t>This is no longer an issue in Boron. Try it out!</a:t>
                      </a:r>
                      <a:endParaRPr lang="en-US" sz="1600" dirty="0"/>
                    </a:p>
                  </a:txBody>
                  <a:tcPr anchor="ctr"/>
                </a:tc>
              </a:tr>
              <a:tr h="370840">
                <a:tc>
                  <a:txBody>
                    <a:bodyPr/>
                    <a:lstStyle/>
                    <a:p>
                      <a:pPr algn="ctr"/>
                      <a:r>
                        <a:rPr lang="en-US" sz="1600" dirty="0" smtClean="0"/>
                        <a:t>2</a:t>
                      </a:r>
                      <a:endParaRPr lang="en-US" sz="1600" dirty="0"/>
                    </a:p>
                  </a:txBody>
                  <a:tcPr anchor="ctr"/>
                </a:tc>
                <a:tc>
                  <a:txBody>
                    <a:bodyPr/>
                    <a:lstStyle/>
                    <a:p>
                      <a:pPr algn="ctr"/>
                      <a:r>
                        <a:rPr lang="en-US" sz="1600" dirty="0" smtClean="0"/>
                        <a:t>OVS</a:t>
                      </a:r>
                      <a:endParaRPr lang="en-US" sz="1600" dirty="0"/>
                    </a:p>
                  </a:txBody>
                  <a:tcPr anchor="ctr"/>
                </a:tc>
                <a:tc>
                  <a:txBody>
                    <a:bodyPr/>
                    <a:lstStyle/>
                    <a:p>
                      <a:r>
                        <a:rPr lang="en-US" sz="1600" dirty="0" smtClean="0"/>
                        <a:t>OVS 2.4.90 does not support NSH and </a:t>
                      </a:r>
                      <a:r>
                        <a:rPr lang="en-US" sz="1600" dirty="0" err="1" smtClean="0"/>
                        <a:t>VxLAN</a:t>
                      </a:r>
                      <a:r>
                        <a:rPr lang="en-US" sz="1600" dirty="0" smtClean="0"/>
                        <a:t>-GPE</a:t>
                      </a:r>
                      <a:endParaRPr 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DPDK-enabled OVS supports NSH (with patch).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t>Switched from OVS to OVS-DPDK </a:t>
                      </a:r>
                      <a:r>
                        <a:rPr lang="en-US" sz="1600" baseline="0" dirty="0" smtClean="0"/>
                        <a:t>on servers where </a:t>
                      </a:r>
                      <a:r>
                        <a:rPr lang="en-US" sz="1600" baseline="0" dirty="0" err="1" smtClean="0"/>
                        <a:t>VxLAN</a:t>
                      </a:r>
                      <a:r>
                        <a:rPr lang="en-US" sz="1600" baseline="0" dirty="0" smtClean="0"/>
                        <a:t>-GPE was needed. </a:t>
                      </a:r>
                    </a:p>
                  </a:txBody>
                  <a:tcPr anchor="ctr"/>
                </a:tc>
              </a:tr>
              <a:tr h="370840">
                <a:tc>
                  <a:txBody>
                    <a:bodyPr/>
                    <a:lstStyle/>
                    <a:p>
                      <a:pPr algn="ctr"/>
                      <a:r>
                        <a:rPr lang="en-US" sz="1600" dirty="0" smtClean="0"/>
                        <a:t>3</a:t>
                      </a:r>
                      <a:endParaRPr lang="en-US" sz="1600" dirty="0"/>
                    </a:p>
                  </a:txBody>
                  <a:tcPr anchor="ctr"/>
                </a:tc>
                <a:tc>
                  <a:txBody>
                    <a:bodyPr/>
                    <a:lstStyle/>
                    <a:p>
                      <a:pPr algn="ctr"/>
                      <a:r>
                        <a:rPr lang="en-US" sz="1600" dirty="0" smtClean="0"/>
                        <a:t>F5 VNFs</a:t>
                      </a:r>
                      <a:endParaRPr lang="en-US" sz="1600" dirty="0"/>
                    </a:p>
                  </a:txBody>
                  <a:tcPr anchor="ctr"/>
                </a:tc>
                <a:tc>
                  <a:txBody>
                    <a:bodyPr/>
                    <a:lstStyle/>
                    <a:p>
                      <a:r>
                        <a:rPr lang="en-US" sz="1600" dirty="0" smtClean="0"/>
                        <a:t>F5 not fully integrated</a:t>
                      </a:r>
                      <a:r>
                        <a:rPr lang="en-US" sz="1600" baseline="0" dirty="0" smtClean="0"/>
                        <a:t> with ODL</a:t>
                      </a:r>
                      <a:endParaRPr lang="en-US" sz="1600" dirty="0"/>
                    </a:p>
                  </a:txBody>
                  <a:tcPr anchor="ctr"/>
                </a:tc>
                <a:tc>
                  <a:txBody>
                    <a:bodyPr/>
                    <a:lstStyle/>
                    <a:p>
                      <a:r>
                        <a:rPr lang="en-US" sz="1600" baseline="0" dirty="0" smtClean="0"/>
                        <a:t>F5 </a:t>
                      </a:r>
                      <a:r>
                        <a:rPr lang="en-US" sz="1600" dirty="0" smtClean="0"/>
                        <a:t>provided REST-</a:t>
                      </a:r>
                      <a:r>
                        <a:rPr lang="en-US" sz="1600" dirty="0" err="1" smtClean="0"/>
                        <a:t>ful</a:t>
                      </a:r>
                      <a:r>
                        <a:rPr lang="en-US" sz="1600" dirty="0" smtClean="0"/>
                        <a:t> API + bash scripts to add/delete/list/reset the</a:t>
                      </a:r>
                      <a:r>
                        <a:rPr lang="en-US" sz="1600" baseline="0" dirty="0" smtClean="0"/>
                        <a:t> DGL. </a:t>
                      </a:r>
                      <a:r>
                        <a:rPr lang="en-US" sz="1600" dirty="0" smtClean="0"/>
                        <a:t>F5 is developing an ODL RESTCONF integration to support SFCs</a:t>
                      </a:r>
                    </a:p>
                  </a:txBody>
                  <a:tcPr anchor="ctr"/>
                </a:tc>
              </a:tr>
              <a:tr h="370840">
                <a:tc>
                  <a:txBody>
                    <a:bodyPr/>
                    <a:lstStyle/>
                    <a:p>
                      <a:pPr algn="ctr"/>
                      <a:r>
                        <a:rPr lang="en-US" sz="1600" dirty="0" smtClean="0"/>
                        <a:t>4</a:t>
                      </a:r>
                      <a:endParaRPr lang="en-US" sz="1600" dirty="0"/>
                    </a:p>
                  </a:txBody>
                  <a:tcPr anchor="ctr"/>
                </a:tc>
                <a:tc>
                  <a:txBody>
                    <a:bodyPr/>
                    <a:lstStyle/>
                    <a:p>
                      <a:pPr algn="ctr"/>
                      <a:r>
                        <a:rPr lang="en-US" sz="1600" dirty="0" smtClean="0"/>
                        <a:t>Infrastructure</a:t>
                      </a:r>
                      <a:endParaRPr lang="en-US" sz="1600" dirty="0"/>
                    </a:p>
                  </a:txBody>
                  <a:tcPr anchor="ctr"/>
                </a:tc>
                <a:tc>
                  <a:txBody>
                    <a:bodyPr/>
                    <a:lstStyle/>
                    <a:p>
                      <a:r>
                        <a:rPr lang="en-US" sz="1600" dirty="0" smtClean="0"/>
                        <a:t>OpenStack</a:t>
                      </a:r>
                      <a:r>
                        <a:rPr lang="en-US" sz="1600" baseline="0" dirty="0" smtClean="0"/>
                        <a:t>’s implementation of SFC does not integrate with </a:t>
                      </a:r>
                      <a:r>
                        <a:rPr lang="en-US" sz="1600" dirty="0" smtClean="0"/>
                        <a:t>ODL</a:t>
                      </a:r>
                      <a:endParaRPr lang="en-US" sz="1600" dirty="0"/>
                    </a:p>
                  </a:txBody>
                  <a:tcPr anchor="ctr"/>
                </a:tc>
                <a:tc>
                  <a:txBody>
                    <a:bodyPr/>
                    <a:lstStyle/>
                    <a:p>
                      <a:r>
                        <a:rPr lang="en-US" sz="1600" dirty="0" smtClean="0"/>
                        <a:t>OpenStack</a:t>
                      </a:r>
                      <a:r>
                        <a:rPr lang="en-US" sz="1600" baseline="0" dirty="0" smtClean="0"/>
                        <a:t> de-scoped from this solution and </a:t>
                      </a:r>
                      <a:r>
                        <a:rPr lang="en-US" sz="1600" dirty="0" smtClean="0"/>
                        <a:t>VNFs deployed manually via</a:t>
                      </a:r>
                      <a:r>
                        <a:rPr lang="en-US" sz="1600" baseline="0" dirty="0" smtClean="0"/>
                        <a:t> QEMU. Others options include use of Tacker or Juju as a VNF-Manager. </a:t>
                      </a:r>
                      <a:endParaRPr lang="en-US" sz="1600" dirty="0"/>
                    </a:p>
                  </a:txBody>
                  <a:tcPr anchor="ctr"/>
                </a:tc>
              </a:tr>
            </a:tbl>
          </a:graphicData>
        </a:graphic>
      </p:graphicFrame>
      <p:sp>
        <p:nvSpPr>
          <p:cNvPr id="5" name="Title 1"/>
          <p:cNvSpPr txBox="1">
            <a:spLocks/>
          </p:cNvSpPr>
          <p:nvPr/>
        </p:nvSpPr>
        <p:spPr>
          <a:xfrm>
            <a:off x="224286" y="24435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charset="0"/>
                <a:ea typeface="Arial" charset="0"/>
                <a:cs typeface="Arial" charset="0"/>
              </a:rPr>
              <a:t>Summary of </a:t>
            </a:r>
            <a:r>
              <a:rPr lang="en-US" sz="4000" b="1" dirty="0">
                <a:solidFill>
                  <a:schemeClr val="bg1"/>
                </a:solidFill>
                <a:latin typeface="Arial" charset="0"/>
                <a:ea typeface="Arial" charset="0"/>
                <a:cs typeface="Arial" charset="0"/>
              </a:rPr>
              <a:t>Known unresolved issues </a:t>
            </a:r>
          </a:p>
          <a:p>
            <a:r>
              <a:rPr lang="en-US" sz="4000" b="1" dirty="0">
                <a:solidFill>
                  <a:schemeClr val="bg1"/>
                </a:solidFill>
                <a:latin typeface="Arial" charset="0"/>
                <a:ea typeface="Arial" charset="0"/>
                <a:cs typeface="Arial" charset="0"/>
              </a:rPr>
              <a:t>in ODL Lithium SR1</a:t>
            </a:r>
          </a:p>
        </p:txBody>
      </p:sp>
    </p:spTree>
    <p:extLst>
      <p:ext uri="{BB962C8B-B14F-4D97-AF65-F5344CB8AC3E}">
        <p14:creationId xmlns:p14="http://schemas.microsoft.com/office/powerpoint/2010/main" val="1583498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0921" y="226707"/>
            <a:ext cx="9407525" cy="1158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charset="0"/>
                <a:ea typeface="Arial" charset="0"/>
                <a:cs typeface="Arial" charset="0"/>
              </a:rPr>
              <a:t>Top 5 takeaways</a:t>
            </a:r>
            <a:endParaRPr lang="en-US" sz="4000" b="1" dirty="0">
              <a:solidFill>
                <a:schemeClr val="bg1"/>
              </a:solidFill>
              <a:latin typeface="Arial" charset="0"/>
              <a:ea typeface="Arial" charset="0"/>
              <a:cs typeface="Arial" charset="0"/>
            </a:endParaRPr>
          </a:p>
        </p:txBody>
      </p:sp>
      <p:sp>
        <p:nvSpPr>
          <p:cNvPr id="4" name="Content Placeholder 3"/>
          <p:cNvSpPr>
            <a:spLocks noGrp="1"/>
          </p:cNvSpPr>
          <p:nvPr>
            <p:ph idx="1"/>
          </p:nvPr>
        </p:nvSpPr>
        <p:spPr>
          <a:xfrm>
            <a:off x="230921" y="1626860"/>
            <a:ext cx="11748876" cy="2332581"/>
          </a:xfrm>
        </p:spPr>
        <p:txBody>
          <a:bodyPr/>
          <a:lstStyle/>
          <a:p>
            <a:pPr marL="514350" indent="-514350">
              <a:buFont typeface="+mj-lt"/>
              <a:buAutoNum type="arabicPeriod"/>
            </a:pPr>
            <a:r>
              <a:rPr lang="en-US" sz="2400" dirty="0"/>
              <a:t>Intel is </a:t>
            </a:r>
            <a:r>
              <a:rPr lang="en-US" sz="2400" dirty="0" smtClean="0"/>
              <a:t>taking a solution oriented approach that spans across communities, with contributions to ODL, OVS</a:t>
            </a:r>
            <a:r>
              <a:rPr lang="en-US" sz="2400" dirty="0"/>
              <a:t>, </a:t>
            </a:r>
            <a:r>
              <a:rPr lang="en-US" sz="2400" dirty="0" smtClean="0"/>
              <a:t>FD.io, OpenStack, etc. </a:t>
            </a:r>
            <a:endParaRPr lang="en-US" sz="2400" dirty="0"/>
          </a:p>
          <a:p>
            <a:pPr marL="514350" indent="-514350">
              <a:buFont typeface="+mj-lt"/>
              <a:buAutoNum type="arabicPeriod"/>
            </a:pPr>
            <a:r>
              <a:rPr lang="en-US" sz="2400" dirty="0" smtClean="0"/>
              <a:t>NSH-based </a:t>
            </a:r>
            <a:r>
              <a:rPr lang="en-US" sz="2400" dirty="0"/>
              <a:t>SFC works with commercial F5 VNFs </a:t>
            </a:r>
            <a:r>
              <a:rPr lang="en-US" sz="2400" dirty="0" smtClean="0"/>
              <a:t>and ODL</a:t>
            </a:r>
            <a:endParaRPr lang="en-US" sz="2400" dirty="0"/>
          </a:p>
          <a:p>
            <a:pPr marL="514350" indent="-514350">
              <a:buFont typeface="+mj-lt"/>
              <a:buAutoNum type="arabicPeriod"/>
            </a:pPr>
            <a:r>
              <a:rPr lang="en-US" sz="2400" dirty="0" smtClean="0"/>
              <a:t>F5 is evaluating accelerating their commercial VNFs using DPDK</a:t>
            </a:r>
            <a:endParaRPr lang="en-US" sz="2400" dirty="0"/>
          </a:p>
          <a:p>
            <a:pPr marL="514350" indent="-514350">
              <a:buFont typeface="+mj-lt"/>
              <a:buAutoNum type="arabicPeriod"/>
            </a:pPr>
            <a:r>
              <a:rPr lang="en-US" sz="2400" dirty="0"/>
              <a:t>Intel </a:t>
            </a:r>
            <a:r>
              <a:rPr lang="en-US" sz="2400" dirty="0" smtClean="0"/>
              <a:t>plans to enable OpenStack and MANO integration (e.g. OPEN-O and OSM)</a:t>
            </a:r>
            <a:endParaRPr lang="en-US" sz="2400" dirty="0"/>
          </a:p>
          <a:p>
            <a:pPr marL="514350" indent="-514350">
              <a:buFont typeface="+mj-lt"/>
              <a:buAutoNum type="arabicPeriod"/>
            </a:pPr>
            <a:r>
              <a:rPr lang="en-US" sz="2400" dirty="0" err="1" smtClean="0"/>
              <a:t>vGi</a:t>
            </a:r>
            <a:r>
              <a:rPr lang="en-US" sz="2400" dirty="0" smtClean="0"/>
              <a:t>-LAN is one of the network segments that benefit from NSH-based SFC</a:t>
            </a:r>
          </a:p>
          <a:p>
            <a:pPr marL="0" indent="0">
              <a:buNone/>
            </a:pPr>
            <a:endParaRPr lang="en-US" sz="2400" dirty="0"/>
          </a:p>
        </p:txBody>
      </p:sp>
      <p:sp>
        <p:nvSpPr>
          <p:cNvPr id="5" name="TextBox 4"/>
          <p:cNvSpPr txBox="1"/>
          <p:nvPr/>
        </p:nvSpPr>
        <p:spPr>
          <a:xfrm>
            <a:off x="3457634" y="4251133"/>
            <a:ext cx="6048322" cy="369332"/>
          </a:xfrm>
          <a:prstGeom prst="rect">
            <a:avLst/>
          </a:prstGeom>
          <a:noFill/>
        </p:spPr>
        <p:txBody>
          <a:bodyPr wrap="none" rtlCol="0">
            <a:spAutoFit/>
          </a:bodyPr>
          <a:lstStyle/>
          <a:p>
            <a:r>
              <a:rPr lang="en-US" dirty="0" smtClean="0"/>
              <a:t>Patches applied in this setup, and will now be available to you!</a:t>
            </a:r>
            <a:endParaRPr lang="en-US" dirty="0"/>
          </a:p>
        </p:txBody>
      </p:sp>
      <p:pic>
        <p:nvPicPr>
          <p:cNvPr id="6" name="Picture 5"/>
          <p:cNvPicPr>
            <a:picLocks noChangeAspect="1"/>
          </p:cNvPicPr>
          <p:nvPr/>
        </p:nvPicPr>
        <p:blipFill>
          <a:blip r:embed="rId3"/>
          <a:stretch>
            <a:fillRect/>
          </a:stretch>
        </p:blipFill>
        <p:spPr>
          <a:xfrm>
            <a:off x="235847" y="4603345"/>
            <a:ext cx="11743950" cy="2108799"/>
          </a:xfrm>
          <a:prstGeom prst="rect">
            <a:avLst/>
          </a:prstGeom>
        </p:spPr>
      </p:pic>
    </p:spTree>
    <p:extLst>
      <p:ext uri="{BB962C8B-B14F-4D97-AF65-F5344CB8AC3E}">
        <p14:creationId xmlns:p14="http://schemas.microsoft.com/office/powerpoint/2010/main" val="1954262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0921" y="226707"/>
            <a:ext cx="9407525" cy="1158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charset="0"/>
                <a:ea typeface="Arial" charset="0"/>
                <a:cs typeface="Arial" charset="0"/>
              </a:rPr>
              <a:t>Call </a:t>
            </a:r>
            <a:r>
              <a:rPr lang="en-US" sz="4000" b="1" dirty="0">
                <a:solidFill>
                  <a:schemeClr val="bg1"/>
                </a:solidFill>
                <a:latin typeface="Arial" charset="0"/>
                <a:ea typeface="Arial" charset="0"/>
                <a:cs typeface="Arial" charset="0"/>
              </a:rPr>
              <a:t>to </a:t>
            </a:r>
            <a:r>
              <a:rPr lang="en-US" sz="4000" b="1" dirty="0" smtClean="0">
                <a:solidFill>
                  <a:schemeClr val="bg1"/>
                </a:solidFill>
                <a:latin typeface="Arial" charset="0"/>
                <a:ea typeface="Arial" charset="0"/>
                <a:cs typeface="Arial" charset="0"/>
              </a:rPr>
              <a:t>Action to the community</a:t>
            </a:r>
            <a:endParaRPr lang="en-US" sz="4000" b="1" dirty="0">
              <a:solidFill>
                <a:schemeClr val="bg1"/>
              </a:solidFill>
              <a:latin typeface="Arial" charset="0"/>
              <a:ea typeface="Arial" charset="0"/>
              <a:cs typeface="Arial" charset="0"/>
            </a:endParaRPr>
          </a:p>
        </p:txBody>
      </p:sp>
      <p:sp>
        <p:nvSpPr>
          <p:cNvPr id="4" name="Content Placeholder 3"/>
          <p:cNvSpPr>
            <a:spLocks noGrp="1"/>
          </p:cNvSpPr>
          <p:nvPr>
            <p:ph idx="1"/>
          </p:nvPr>
        </p:nvSpPr>
        <p:spPr>
          <a:xfrm>
            <a:off x="230920" y="1504935"/>
            <a:ext cx="11961079" cy="5124465"/>
          </a:xfrm>
        </p:spPr>
        <p:txBody>
          <a:bodyPr/>
          <a:lstStyle/>
          <a:p>
            <a:pPr marL="0" indent="0">
              <a:buNone/>
            </a:pPr>
            <a:r>
              <a:rPr lang="en-US" sz="2400" b="1" dirty="0" smtClean="0"/>
              <a:t>From </a:t>
            </a:r>
            <a:r>
              <a:rPr lang="en-US" sz="2400" b="1" dirty="0" smtClean="0"/>
              <a:t>Intel</a:t>
            </a:r>
            <a:endParaRPr lang="en-US" sz="2400" b="1" dirty="0" smtClean="0">
              <a:solidFill>
                <a:srgbClr val="FF0000"/>
              </a:solidFill>
            </a:endParaRPr>
          </a:p>
          <a:p>
            <a:pPr marL="514350" indent="-514350">
              <a:buFont typeface="+mj-lt"/>
              <a:buAutoNum type="arabicPeriod"/>
            </a:pPr>
            <a:r>
              <a:rPr lang="en-US" sz="2400" dirty="0" smtClean="0"/>
              <a:t>Join us to accelerate NSH as well as </a:t>
            </a:r>
            <a:r>
              <a:rPr lang="en-US" sz="2400" dirty="0" err="1" smtClean="0"/>
              <a:t>VxLAN</a:t>
            </a:r>
            <a:r>
              <a:rPr lang="en-US" sz="2400" dirty="0" smtClean="0"/>
              <a:t>-GPE upstreaming to OVS</a:t>
            </a:r>
          </a:p>
          <a:p>
            <a:pPr marL="514350" indent="-514350">
              <a:buFont typeface="+mj-lt"/>
              <a:buAutoNum type="arabicPeriod"/>
            </a:pPr>
            <a:r>
              <a:rPr lang="en-US" sz="2400" dirty="0" smtClean="0"/>
              <a:t>We </a:t>
            </a:r>
            <a:r>
              <a:rPr lang="en-US" sz="2400" dirty="0"/>
              <a:t>encourage VNF vendors to </a:t>
            </a:r>
            <a:r>
              <a:rPr lang="en-US" sz="2400" dirty="0" smtClean="0"/>
              <a:t>enable </a:t>
            </a:r>
            <a:r>
              <a:rPr lang="en-US" sz="2400" dirty="0"/>
              <a:t>their VNFs to be </a:t>
            </a:r>
            <a:r>
              <a:rPr lang="en-US" sz="2400" dirty="0" smtClean="0"/>
              <a:t>NSH-aware </a:t>
            </a:r>
            <a:r>
              <a:rPr lang="en-US" sz="2400" dirty="0"/>
              <a:t>for easier integration into NSH-based SFC solutions</a:t>
            </a:r>
          </a:p>
          <a:p>
            <a:pPr marL="514350" indent="-514350">
              <a:buFont typeface="+mj-lt"/>
              <a:buAutoNum type="arabicPeriod"/>
            </a:pPr>
            <a:r>
              <a:rPr lang="en-US" sz="2400" dirty="0"/>
              <a:t>Provide feedback on similar Solution Implementations &amp; </a:t>
            </a:r>
            <a:r>
              <a:rPr lang="en-US" sz="2400" dirty="0" err="1"/>
              <a:t>PoCs</a:t>
            </a:r>
            <a:endParaRPr lang="en-US" sz="2400" dirty="0"/>
          </a:p>
          <a:p>
            <a:pPr marL="514350" indent="-514350">
              <a:buFont typeface="+mj-lt"/>
              <a:buAutoNum type="arabicPeriod"/>
            </a:pPr>
            <a:r>
              <a:rPr lang="en-US" sz="2400" dirty="0" smtClean="0"/>
              <a:t>Review </a:t>
            </a:r>
            <a:r>
              <a:rPr lang="en-US" sz="2400" dirty="0"/>
              <a:t>u</a:t>
            </a:r>
            <a:r>
              <a:rPr lang="en-US" sz="2400" dirty="0" smtClean="0"/>
              <a:t>pcoming whitepaper and Solution Implementation </a:t>
            </a:r>
            <a:r>
              <a:rPr lang="en-US" sz="2400" dirty="0"/>
              <a:t>doc </a:t>
            </a:r>
            <a:r>
              <a:rPr lang="en-US" sz="1400" dirty="0"/>
              <a:t>(https://</a:t>
            </a:r>
            <a:r>
              <a:rPr lang="en-US" sz="1400" dirty="0" smtClean="0"/>
              <a:t>networkbuilders.intel.com/network-technologies/solution-blueprints)</a:t>
            </a:r>
            <a:endParaRPr lang="en-US" sz="2400" dirty="0" smtClean="0"/>
          </a:p>
          <a:p>
            <a:endParaRPr lang="en-US" sz="2400" dirty="0" smtClean="0"/>
          </a:p>
          <a:p>
            <a:pPr marL="0" indent="0">
              <a:buNone/>
            </a:pPr>
            <a:r>
              <a:rPr lang="en-US" sz="2400" b="1" dirty="0" smtClean="0"/>
              <a:t>From </a:t>
            </a:r>
            <a:r>
              <a:rPr lang="en-US" sz="2400" b="1" dirty="0" smtClean="0"/>
              <a:t>F5</a:t>
            </a:r>
            <a:endParaRPr lang="en-US" sz="2400" b="1" dirty="0" smtClean="0">
              <a:solidFill>
                <a:srgbClr val="FF0000"/>
              </a:solidFill>
            </a:endParaRPr>
          </a:p>
          <a:p>
            <a:pPr marL="514350" indent="-514350">
              <a:buFont typeface="+mj-lt"/>
              <a:buAutoNum type="arabicPeriod"/>
            </a:pPr>
            <a:r>
              <a:rPr lang="en-US" sz="2400" dirty="0" smtClean="0"/>
              <a:t>Allow for user-defined Path IDs instead of auto numbering</a:t>
            </a:r>
          </a:p>
          <a:p>
            <a:pPr marL="514350" indent="-514350">
              <a:buFont typeface="+mj-lt"/>
              <a:buAutoNum type="arabicPeriod"/>
            </a:pPr>
            <a:r>
              <a:rPr lang="en-US" sz="2400" dirty="0" smtClean="0"/>
              <a:t>Enable </a:t>
            </a:r>
            <a:r>
              <a:rPr lang="en-US" sz="2400" dirty="0"/>
              <a:t>a more generic list of Service Function Types in </a:t>
            </a:r>
            <a:r>
              <a:rPr lang="en-US" sz="2400" dirty="0" smtClean="0"/>
              <a:t>ODL</a:t>
            </a:r>
          </a:p>
          <a:p>
            <a:pPr marL="514350" indent="-514350">
              <a:buFont typeface="+mj-lt"/>
              <a:buAutoNum type="arabicPeriod"/>
            </a:pPr>
            <a:r>
              <a:rPr lang="en-US" sz="2400" dirty="0"/>
              <a:t>F5 will update this setup with latest ODL Boron </a:t>
            </a:r>
            <a:r>
              <a:rPr lang="en-US" sz="2400" dirty="0" smtClean="0"/>
              <a:t>release and patched </a:t>
            </a:r>
            <a:r>
              <a:rPr lang="en-US" sz="2400" dirty="0" smtClean="0"/>
              <a:t>OVS</a:t>
            </a:r>
            <a:endParaRPr lang="en-US" sz="2400" dirty="0"/>
          </a:p>
          <a:p>
            <a:pPr marL="0" indent="0">
              <a:buNone/>
            </a:pPr>
            <a:endParaRPr lang="en-US" sz="2400" dirty="0"/>
          </a:p>
          <a:p>
            <a:pPr marL="0" indent="0">
              <a:buNone/>
            </a:pPr>
            <a:endParaRPr lang="en-US" sz="2400" dirty="0"/>
          </a:p>
        </p:txBody>
      </p:sp>
      <p:pic>
        <p:nvPicPr>
          <p:cNvPr id="2" name="Picture 1"/>
          <p:cNvPicPr>
            <a:picLocks noChangeAspect="1"/>
          </p:cNvPicPr>
          <p:nvPr/>
        </p:nvPicPr>
        <p:blipFill>
          <a:blip r:embed="rId3"/>
          <a:stretch>
            <a:fillRect/>
          </a:stretch>
        </p:blipFill>
        <p:spPr>
          <a:xfrm>
            <a:off x="9091986" y="4336379"/>
            <a:ext cx="3022376" cy="1585731"/>
          </a:xfrm>
          <a:prstGeom prst="rect">
            <a:avLst/>
          </a:prstGeom>
        </p:spPr>
      </p:pic>
    </p:spTree>
    <p:extLst>
      <p:ext uri="{BB962C8B-B14F-4D97-AF65-F5344CB8AC3E}">
        <p14:creationId xmlns:p14="http://schemas.microsoft.com/office/powerpoint/2010/main" val="110202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Problem Statement &amp; F5 contributions to </a:t>
            </a:r>
            <a:r>
              <a:rPr lang="en-US" dirty="0" smtClean="0"/>
              <a:t>date</a:t>
            </a:r>
            <a:endParaRPr lang="en-US" dirty="0" smtClean="0">
              <a:solidFill>
                <a:srgbClr val="FF0000"/>
              </a:solidFill>
            </a:endParaRPr>
          </a:p>
          <a:p>
            <a:r>
              <a:rPr lang="en-US" dirty="0" smtClean="0"/>
              <a:t>Demo Topology and Flow </a:t>
            </a:r>
            <a:endParaRPr lang="en-US" dirty="0" smtClean="0"/>
          </a:p>
          <a:p>
            <a:r>
              <a:rPr lang="en-US" dirty="0" smtClean="0"/>
              <a:t>Demo</a:t>
            </a:r>
            <a:endParaRPr lang="en-US" dirty="0" smtClean="0">
              <a:solidFill>
                <a:srgbClr val="FF0000"/>
              </a:solidFill>
            </a:endParaRPr>
          </a:p>
          <a:p>
            <a:r>
              <a:rPr lang="en-US" dirty="0" smtClean="0"/>
              <a:t>Key Learnings &amp; Call to action </a:t>
            </a:r>
            <a:endParaRPr lang="en-US" dirty="0" smtClean="0"/>
          </a:p>
          <a:p>
            <a:r>
              <a:rPr lang="en-US" dirty="0" smtClean="0"/>
              <a:t>Questions </a:t>
            </a:r>
            <a:r>
              <a:rPr lang="en-US" dirty="0" smtClean="0"/>
              <a:t>and </a:t>
            </a:r>
            <a:r>
              <a:rPr lang="en-US" dirty="0" smtClean="0"/>
              <a:t>Comments</a:t>
            </a:r>
            <a:endParaRPr lang="en-US" dirty="0" smtClean="0">
              <a:solidFill>
                <a:srgbClr val="FF0000"/>
              </a:solidFill>
            </a:endParaRPr>
          </a:p>
          <a:p>
            <a:endParaRPr lang="en-US" dirty="0"/>
          </a:p>
        </p:txBody>
      </p:sp>
      <p:sp>
        <p:nvSpPr>
          <p:cNvPr id="4" name="TextBox 3"/>
          <p:cNvSpPr txBox="1"/>
          <p:nvPr/>
        </p:nvSpPr>
        <p:spPr>
          <a:xfrm>
            <a:off x="544286" y="544287"/>
            <a:ext cx="9361714" cy="646331"/>
          </a:xfrm>
          <a:prstGeom prst="rect">
            <a:avLst/>
          </a:prstGeom>
          <a:noFill/>
        </p:spPr>
        <p:txBody>
          <a:bodyPr wrap="square" rtlCol="0" anchor="ctr" anchorCtr="0">
            <a:normAutofit/>
          </a:bodyPr>
          <a:lstStyle/>
          <a:p>
            <a:r>
              <a:rPr lang="en-US" sz="3600" b="1" dirty="0" smtClean="0">
                <a:solidFill>
                  <a:schemeClr val="bg1"/>
                </a:solidFill>
                <a:latin typeface="Arial" charset="0"/>
                <a:ea typeface="Arial" charset="0"/>
                <a:cs typeface="Arial" charset="0"/>
              </a:rPr>
              <a:t>Agenda</a:t>
            </a:r>
            <a:endParaRPr lang="en-US" sz="3600" b="1" i="0" dirty="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3019402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Sessions: </a:t>
            </a:r>
          </a:p>
          <a:p>
            <a:pPr lvl="1"/>
            <a:r>
              <a:rPr lang="en-US" dirty="0" smtClean="0"/>
              <a:t>Fix </a:t>
            </a:r>
            <a:r>
              <a:rPr lang="en-US" dirty="0" err="1" smtClean="0"/>
              <a:t>Openflow</a:t>
            </a:r>
            <a:r>
              <a:rPr lang="en-US" dirty="0" smtClean="0"/>
              <a:t> </a:t>
            </a:r>
            <a:r>
              <a:rPr lang="en-US" dirty="0" err="1" smtClean="0"/>
              <a:t>Multiwriter</a:t>
            </a:r>
            <a:r>
              <a:rPr lang="en-US" dirty="0" smtClean="0"/>
              <a:t> issues in OpenStack + OVSDB + SFC Integration by using Genius and flow programmer (</a:t>
            </a:r>
            <a:r>
              <a:rPr lang="en-US" dirty="0"/>
              <a:t>Y</a:t>
            </a:r>
            <a:r>
              <a:rPr lang="en-US" dirty="0" smtClean="0"/>
              <a:t>i Yang)</a:t>
            </a:r>
          </a:p>
          <a:p>
            <a:endParaRPr lang="en-US" dirty="0" smtClean="0"/>
          </a:p>
          <a:p>
            <a:pPr marL="0" indent="0">
              <a:buNone/>
            </a:pPr>
            <a:r>
              <a:rPr lang="en-US" dirty="0" smtClean="0"/>
              <a:t>Demos: </a:t>
            </a:r>
          </a:p>
          <a:p>
            <a:pPr lvl="1"/>
            <a:r>
              <a:rPr lang="en-US" dirty="0" smtClean="0"/>
              <a:t>ODL </a:t>
            </a:r>
            <a:r>
              <a:rPr lang="en-US" dirty="0"/>
              <a:t>SFC Solution with Integrated MANO in </a:t>
            </a:r>
            <a:r>
              <a:rPr lang="en-US" dirty="0" smtClean="0"/>
              <a:t>NFV</a:t>
            </a:r>
            <a:r>
              <a:rPr lang="en-US" dirty="0"/>
              <a:t> </a:t>
            </a:r>
            <a:r>
              <a:rPr lang="en-US" dirty="0" smtClean="0"/>
              <a:t>(Yi Yang)</a:t>
            </a:r>
          </a:p>
          <a:p>
            <a:pPr lvl="1"/>
            <a:r>
              <a:rPr lang="en-US" dirty="0" smtClean="0"/>
              <a:t>We will provide a live demo of this </a:t>
            </a:r>
            <a:r>
              <a:rPr lang="en-US" dirty="0" err="1" smtClean="0"/>
              <a:t>PoC</a:t>
            </a:r>
            <a:r>
              <a:rPr lang="en-US" dirty="0" smtClean="0"/>
              <a:t> at the booth </a:t>
            </a:r>
            <a:endParaRPr lang="en-US" dirty="0"/>
          </a:p>
          <a:p>
            <a:pPr lvl="1"/>
            <a:endParaRPr lang="en-US" dirty="0"/>
          </a:p>
        </p:txBody>
      </p:sp>
      <p:sp>
        <p:nvSpPr>
          <p:cNvPr id="3" name="Title 1"/>
          <p:cNvSpPr txBox="1">
            <a:spLocks/>
          </p:cNvSpPr>
          <p:nvPr/>
        </p:nvSpPr>
        <p:spPr>
          <a:xfrm>
            <a:off x="230921" y="226707"/>
            <a:ext cx="9407525" cy="1158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charset="0"/>
                <a:ea typeface="Arial" charset="0"/>
                <a:cs typeface="Arial" charset="0"/>
              </a:rPr>
              <a:t>Other recommended sessions</a:t>
            </a:r>
            <a:endParaRPr lang="en-US" sz="40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44236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8100" y="2438399"/>
            <a:ext cx="9512300" cy="1937657"/>
          </a:xfrm>
          <a:prstGeom prst="rect">
            <a:avLst/>
          </a:prstGeom>
          <a:noFill/>
        </p:spPr>
        <p:txBody>
          <a:bodyPr wrap="square" rtlCol="0" anchor="ctr" anchorCtr="0">
            <a:normAutofit/>
          </a:bodyPr>
          <a:lstStyle/>
          <a:p>
            <a:pPr algn="ctr"/>
            <a:r>
              <a:rPr lang="en-US" sz="3200" b="1" dirty="0" smtClean="0">
                <a:solidFill>
                  <a:prstClr val="white"/>
                </a:solidFill>
                <a:latin typeface="Arial" charset="0"/>
                <a:ea typeface="Arial" charset="0"/>
                <a:cs typeface="Arial" charset="0"/>
              </a:rPr>
              <a:t>Questions/Comments?</a:t>
            </a:r>
            <a:endParaRPr lang="en-US" sz="3200" b="1" dirty="0">
              <a:solidFill>
                <a:prstClr val="white"/>
              </a:solidFill>
              <a:latin typeface="Arial" charset="0"/>
              <a:ea typeface="Arial" charset="0"/>
              <a:cs typeface="Arial" charset="0"/>
            </a:endParaRPr>
          </a:p>
        </p:txBody>
      </p:sp>
    </p:spTree>
    <p:extLst>
      <p:ext uri="{BB962C8B-B14F-4D97-AF65-F5344CB8AC3E}">
        <p14:creationId xmlns:p14="http://schemas.microsoft.com/office/powerpoint/2010/main" val="687380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8100" y="2438399"/>
            <a:ext cx="9512300" cy="1937657"/>
          </a:xfrm>
          <a:prstGeom prst="rect">
            <a:avLst/>
          </a:prstGeom>
          <a:noFill/>
        </p:spPr>
        <p:txBody>
          <a:bodyPr wrap="square" rtlCol="0" anchor="ctr" anchorCtr="0">
            <a:normAutofit/>
          </a:bodyPr>
          <a:lstStyle/>
          <a:p>
            <a:pPr algn="ctr"/>
            <a:r>
              <a:rPr lang="en-US" sz="3200" b="1" dirty="0" smtClean="0">
                <a:solidFill>
                  <a:prstClr val="white"/>
                </a:solidFill>
                <a:latin typeface="Arial" charset="0"/>
                <a:ea typeface="Arial" charset="0"/>
                <a:cs typeface="Arial" charset="0"/>
              </a:rPr>
              <a:t>Backup</a:t>
            </a:r>
            <a:endParaRPr lang="en-US" sz="3200" b="1" dirty="0">
              <a:solidFill>
                <a:prstClr val="white"/>
              </a:solidFill>
              <a:latin typeface="Arial" charset="0"/>
              <a:ea typeface="Arial" charset="0"/>
              <a:cs typeface="Arial" charset="0"/>
            </a:endParaRPr>
          </a:p>
        </p:txBody>
      </p:sp>
    </p:spTree>
    <p:extLst>
      <p:ext uri="{BB962C8B-B14F-4D97-AF65-F5344CB8AC3E}">
        <p14:creationId xmlns:p14="http://schemas.microsoft.com/office/powerpoint/2010/main" val="1516050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17940" y="4903697"/>
            <a:ext cx="8033499" cy="689799"/>
            <a:chOff x="1797275" y="4069553"/>
            <a:chExt cx="8033499" cy="689798"/>
          </a:xfrm>
        </p:grpSpPr>
        <p:sp>
          <p:nvSpPr>
            <p:cNvPr id="60" name="Rectangle 59"/>
            <p:cNvSpPr/>
            <p:nvPr/>
          </p:nvSpPr>
          <p:spPr>
            <a:xfrm>
              <a:off x="1797275" y="4069553"/>
              <a:ext cx="8033499" cy="689798"/>
            </a:xfrm>
            <a:prstGeom prst="rect">
              <a:avLst/>
            </a:prstGeom>
            <a:solidFill>
              <a:srgbClr val="92D050"/>
            </a:solidFill>
            <a:ln w="3175">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grpSp>
          <p:nvGrpSpPr>
            <p:cNvPr id="9" name="Group 8"/>
            <p:cNvGrpSpPr/>
            <p:nvPr/>
          </p:nvGrpSpPr>
          <p:grpSpPr>
            <a:xfrm>
              <a:off x="1957315" y="4228733"/>
              <a:ext cx="7732341" cy="371439"/>
              <a:chOff x="1957316" y="4228733"/>
              <a:chExt cx="5165286" cy="371439"/>
            </a:xfrm>
          </p:grpSpPr>
          <p:grpSp>
            <p:nvGrpSpPr>
              <p:cNvPr id="71" name="Group 70"/>
              <p:cNvGrpSpPr/>
              <p:nvPr/>
            </p:nvGrpSpPr>
            <p:grpSpPr>
              <a:xfrm>
                <a:off x="1957316" y="4228733"/>
                <a:ext cx="4917651" cy="113840"/>
                <a:chOff x="4935719" y="2585971"/>
                <a:chExt cx="707911" cy="27432"/>
              </a:xfrm>
              <a:solidFill>
                <a:srgbClr val="F8F8F8"/>
              </a:solidFill>
            </p:grpSpPr>
            <p:sp>
              <p:nvSpPr>
                <p:cNvPr id="105" name="Rounded Rectangle 104"/>
                <p:cNvSpPr/>
                <p:nvPr/>
              </p:nvSpPr>
              <p:spPr>
                <a:xfrm>
                  <a:off x="49357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6" name="Rounded Rectangle 105"/>
                <p:cNvSpPr/>
                <p:nvPr/>
              </p:nvSpPr>
              <p:spPr>
                <a:xfrm>
                  <a:off x="50878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7" name="Rounded Rectangle 106"/>
                <p:cNvSpPr/>
                <p:nvPr/>
              </p:nvSpPr>
              <p:spPr>
                <a:xfrm>
                  <a:off x="52399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8" name="Rounded Rectangle 107"/>
                <p:cNvSpPr/>
                <p:nvPr/>
              </p:nvSpPr>
              <p:spPr>
                <a:xfrm>
                  <a:off x="53920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9" name="Rounded Rectangle 108"/>
                <p:cNvSpPr/>
                <p:nvPr/>
              </p:nvSpPr>
              <p:spPr>
                <a:xfrm>
                  <a:off x="55441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10" name="Rounded Rectangle 109"/>
                <p:cNvSpPr/>
                <p:nvPr/>
              </p:nvSpPr>
              <p:spPr>
                <a:xfrm>
                  <a:off x="50117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11" name="Rounded Rectangle 110"/>
                <p:cNvSpPr/>
                <p:nvPr/>
              </p:nvSpPr>
              <p:spPr>
                <a:xfrm>
                  <a:off x="51638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12" name="Rounded Rectangle 111"/>
                <p:cNvSpPr/>
                <p:nvPr/>
              </p:nvSpPr>
              <p:spPr>
                <a:xfrm>
                  <a:off x="53159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13" name="Rounded Rectangle 112"/>
                <p:cNvSpPr/>
                <p:nvPr/>
              </p:nvSpPr>
              <p:spPr>
                <a:xfrm>
                  <a:off x="54680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14" name="Rounded Rectangle 113"/>
                <p:cNvSpPr/>
                <p:nvPr/>
              </p:nvSpPr>
              <p:spPr>
                <a:xfrm>
                  <a:off x="56201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grpSp>
          <p:grpSp>
            <p:nvGrpSpPr>
              <p:cNvPr id="72" name="Group 71"/>
              <p:cNvGrpSpPr/>
              <p:nvPr/>
            </p:nvGrpSpPr>
            <p:grpSpPr>
              <a:xfrm>
                <a:off x="1957316" y="4486332"/>
                <a:ext cx="4917651" cy="113840"/>
                <a:chOff x="4940199" y="2704751"/>
                <a:chExt cx="707911" cy="27432"/>
              </a:xfrm>
              <a:solidFill>
                <a:srgbClr val="F8F8F8"/>
              </a:solidFill>
            </p:grpSpPr>
            <p:sp>
              <p:nvSpPr>
                <p:cNvPr id="95" name="Rounded Rectangle 94"/>
                <p:cNvSpPr/>
                <p:nvPr/>
              </p:nvSpPr>
              <p:spPr>
                <a:xfrm>
                  <a:off x="49401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6" name="Rounded Rectangle 95"/>
                <p:cNvSpPr/>
                <p:nvPr/>
              </p:nvSpPr>
              <p:spPr>
                <a:xfrm>
                  <a:off x="50922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7" name="Rounded Rectangle 96"/>
                <p:cNvSpPr/>
                <p:nvPr/>
              </p:nvSpPr>
              <p:spPr>
                <a:xfrm>
                  <a:off x="52443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8" name="Rounded Rectangle 97"/>
                <p:cNvSpPr/>
                <p:nvPr/>
              </p:nvSpPr>
              <p:spPr>
                <a:xfrm>
                  <a:off x="53964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9" name="Rounded Rectangle 98"/>
                <p:cNvSpPr/>
                <p:nvPr/>
              </p:nvSpPr>
              <p:spPr>
                <a:xfrm>
                  <a:off x="55485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0" name="Rounded Rectangle 99"/>
                <p:cNvSpPr/>
                <p:nvPr/>
              </p:nvSpPr>
              <p:spPr>
                <a:xfrm>
                  <a:off x="50162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1" name="Rounded Rectangle 100"/>
                <p:cNvSpPr/>
                <p:nvPr/>
              </p:nvSpPr>
              <p:spPr>
                <a:xfrm>
                  <a:off x="51683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2" name="Rounded Rectangle 101"/>
                <p:cNvSpPr/>
                <p:nvPr/>
              </p:nvSpPr>
              <p:spPr>
                <a:xfrm>
                  <a:off x="53204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3" name="Rounded Rectangle 102"/>
                <p:cNvSpPr/>
                <p:nvPr/>
              </p:nvSpPr>
              <p:spPr>
                <a:xfrm>
                  <a:off x="54725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104" name="Rounded Rectangle 103"/>
                <p:cNvSpPr/>
                <p:nvPr/>
              </p:nvSpPr>
              <p:spPr>
                <a:xfrm>
                  <a:off x="56246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grpSp>
          <p:grpSp>
            <p:nvGrpSpPr>
              <p:cNvPr id="73" name="Group 72"/>
              <p:cNvGrpSpPr/>
              <p:nvPr/>
            </p:nvGrpSpPr>
            <p:grpSpPr>
              <a:xfrm>
                <a:off x="2204951" y="4228733"/>
                <a:ext cx="4917651" cy="113840"/>
                <a:chOff x="4935719" y="2585971"/>
                <a:chExt cx="707911" cy="27432"/>
              </a:xfrm>
              <a:solidFill>
                <a:srgbClr val="F8F8F8"/>
              </a:solidFill>
            </p:grpSpPr>
            <p:sp>
              <p:nvSpPr>
                <p:cNvPr id="85" name="Rounded Rectangle 84"/>
                <p:cNvSpPr/>
                <p:nvPr/>
              </p:nvSpPr>
              <p:spPr>
                <a:xfrm>
                  <a:off x="49357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6" name="Rounded Rectangle 85"/>
                <p:cNvSpPr/>
                <p:nvPr/>
              </p:nvSpPr>
              <p:spPr>
                <a:xfrm>
                  <a:off x="50878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7" name="Rounded Rectangle 86"/>
                <p:cNvSpPr/>
                <p:nvPr/>
              </p:nvSpPr>
              <p:spPr>
                <a:xfrm>
                  <a:off x="52399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8" name="Rounded Rectangle 87"/>
                <p:cNvSpPr/>
                <p:nvPr/>
              </p:nvSpPr>
              <p:spPr>
                <a:xfrm>
                  <a:off x="53920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9" name="Rounded Rectangle 88"/>
                <p:cNvSpPr/>
                <p:nvPr/>
              </p:nvSpPr>
              <p:spPr>
                <a:xfrm>
                  <a:off x="554411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0" name="Rounded Rectangle 89"/>
                <p:cNvSpPr/>
                <p:nvPr/>
              </p:nvSpPr>
              <p:spPr>
                <a:xfrm>
                  <a:off x="50117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1" name="Rounded Rectangle 90"/>
                <p:cNvSpPr/>
                <p:nvPr/>
              </p:nvSpPr>
              <p:spPr>
                <a:xfrm>
                  <a:off x="51638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2" name="Rounded Rectangle 91"/>
                <p:cNvSpPr/>
                <p:nvPr/>
              </p:nvSpPr>
              <p:spPr>
                <a:xfrm>
                  <a:off x="53159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3" name="Rounded Rectangle 92"/>
                <p:cNvSpPr/>
                <p:nvPr/>
              </p:nvSpPr>
              <p:spPr>
                <a:xfrm>
                  <a:off x="54680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94" name="Rounded Rectangle 93"/>
                <p:cNvSpPr/>
                <p:nvPr/>
              </p:nvSpPr>
              <p:spPr>
                <a:xfrm>
                  <a:off x="5620169" y="258597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grpSp>
          <p:grpSp>
            <p:nvGrpSpPr>
              <p:cNvPr id="74" name="Group 73"/>
              <p:cNvGrpSpPr/>
              <p:nvPr/>
            </p:nvGrpSpPr>
            <p:grpSpPr>
              <a:xfrm>
                <a:off x="2204951" y="4486332"/>
                <a:ext cx="4917651" cy="113840"/>
                <a:chOff x="4940199" y="2704751"/>
                <a:chExt cx="707911" cy="27432"/>
              </a:xfrm>
              <a:solidFill>
                <a:srgbClr val="F8F8F8"/>
              </a:solidFill>
            </p:grpSpPr>
            <p:sp>
              <p:nvSpPr>
                <p:cNvPr id="75" name="Rounded Rectangle 74"/>
                <p:cNvSpPr/>
                <p:nvPr/>
              </p:nvSpPr>
              <p:spPr>
                <a:xfrm>
                  <a:off x="49401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76" name="Rounded Rectangle 75"/>
                <p:cNvSpPr/>
                <p:nvPr/>
              </p:nvSpPr>
              <p:spPr>
                <a:xfrm>
                  <a:off x="50922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77" name="Rounded Rectangle 76"/>
                <p:cNvSpPr/>
                <p:nvPr/>
              </p:nvSpPr>
              <p:spPr>
                <a:xfrm>
                  <a:off x="52443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78" name="Rounded Rectangle 77"/>
                <p:cNvSpPr/>
                <p:nvPr/>
              </p:nvSpPr>
              <p:spPr>
                <a:xfrm>
                  <a:off x="53964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79" name="Rounded Rectangle 78"/>
                <p:cNvSpPr/>
                <p:nvPr/>
              </p:nvSpPr>
              <p:spPr>
                <a:xfrm>
                  <a:off x="554859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0" name="Rounded Rectangle 79"/>
                <p:cNvSpPr/>
                <p:nvPr/>
              </p:nvSpPr>
              <p:spPr>
                <a:xfrm>
                  <a:off x="50162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1" name="Rounded Rectangle 80"/>
                <p:cNvSpPr/>
                <p:nvPr/>
              </p:nvSpPr>
              <p:spPr>
                <a:xfrm>
                  <a:off x="51683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2" name="Rounded Rectangle 81"/>
                <p:cNvSpPr/>
                <p:nvPr/>
              </p:nvSpPr>
              <p:spPr>
                <a:xfrm>
                  <a:off x="53204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3" name="Rounded Rectangle 82"/>
                <p:cNvSpPr/>
                <p:nvPr/>
              </p:nvSpPr>
              <p:spPr>
                <a:xfrm>
                  <a:off x="54725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sp>
              <p:nvSpPr>
                <p:cNvPr id="84" name="Rounded Rectangle 83"/>
                <p:cNvSpPr/>
                <p:nvPr/>
              </p:nvSpPr>
              <p:spPr>
                <a:xfrm>
                  <a:off x="5624649" y="2704751"/>
                  <a:ext cx="23461" cy="27432"/>
                </a:xfrm>
                <a:prstGeom prst="roundRect">
                  <a:avLst/>
                </a:prstGeom>
                <a:grpFill/>
                <a:ln>
                  <a:noFill/>
                </a:ln>
                <a:effectLst/>
                <a:scene3d>
                  <a:camera prst="orthographicFront" fov="0">
                    <a:rot lat="0" lon="0" rev="0"/>
                  </a:camera>
                  <a:lightRig rig="brightRoom" dir="tl">
                    <a:rot lat="0" lon="0" rev="8700000"/>
                  </a:lightRig>
                </a:scene3d>
                <a:sp3d>
                  <a:contourClr>
                    <a:schemeClr val="accent1">
                      <a:shade val="80000"/>
                    </a:schemeClr>
                  </a:contourClr>
                </a:sp3d>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noAutofit/>
                </a:bodyPr>
                <a:lstStyle/>
                <a:p>
                  <a:pPr algn="ctr" defTabSz="609585"/>
                  <a:endParaRPr lang="en-US" sz="1067">
                    <a:solidFill>
                      <a:prstClr val="white"/>
                    </a:solidFill>
                    <a:cs typeface="Arial" panose="020B0604020202020204" pitchFamily="34" charset="0"/>
                  </a:endParaRPr>
                </a:p>
              </p:txBody>
            </p:sp>
          </p:grpSp>
        </p:grpSp>
      </p:grpSp>
      <p:sp>
        <p:nvSpPr>
          <p:cNvPr id="3" name="Content Placeholder 2"/>
          <p:cNvSpPr>
            <a:spLocks noGrp="1"/>
          </p:cNvSpPr>
          <p:nvPr>
            <p:ph idx="1"/>
          </p:nvPr>
        </p:nvSpPr>
        <p:spPr>
          <a:xfrm>
            <a:off x="665672" y="2173857"/>
            <a:ext cx="10841966" cy="4175635"/>
          </a:xfrm>
        </p:spPr>
        <p:txBody>
          <a:bodyPr/>
          <a:lstStyle/>
          <a:p>
            <a:endParaRPr lang="en-US"/>
          </a:p>
        </p:txBody>
      </p:sp>
      <p:sp>
        <p:nvSpPr>
          <p:cNvPr id="2" name="Title 1"/>
          <p:cNvSpPr>
            <a:spLocks noGrp="1"/>
          </p:cNvSpPr>
          <p:nvPr>
            <p:ph type="title" idx="4294967295"/>
          </p:nvPr>
        </p:nvSpPr>
        <p:spPr>
          <a:xfrm>
            <a:off x="-34532" y="6429"/>
            <a:ext cx="11258550" cy="987425"/>
          </a:xfrm>
          <a:prstGeom prst="rect">
            <a:avLst/>
          </a:prstGeom>
        </p:spPr>
        <p:txBody>
          <a:bodyPr>
            <a:noAutofit/>
          </a:bodyPr>
          <a:lstStyle/>
          <a:p>
            <a:pPr defTabSz="457200">
              <a:defRPr/>
            </a:pPr>
            <a:r>
              <a:rPr lang="en-US" sz="3733" b="1" kern="0" dirty="0">
                <a:solidFill>
                  <a:schemeClr val="bg1"/>
                </a:solidFill>
                <a:latin typeface="Intel Clear Light" panose="020B0404020203020204" pitchFamily="34" charset="0"/>
                <a:ea typeface="+mn-ea"/>
                <a:cs typeface="+mn-cs"/>
              </a:rPr>
              <a:t>Service Function Chaining Overview in NFV Systems</a:t>
            </a:r>
          </a:p>
        </p:txBody>
      </p:sp>
      <p:sp>
        <p:nvSpPr>
          <p:cNvPr id="122" name="Slide Number Placeholder 2"/>
          <p:cNvSpPr>
            <a:spLocks noGrp="1"/>
          </p:cNvSpPr>
          <p:nvPr>
            <p:ph type="sldNum" sz="quarter" idx="4294967295"/>
          </p:nvPr>
        </p:nvSpPr>
        <p:spPr>
          <a:xfrm>
            <a:off x="9347200" y="6630480"/>
            <a:ext cx="2844800" cy="365125"/>
          </a:xfrm>
          <a:prstGeom prst="rect">
            <a:avLst/>
          </a:prstGeom>
        </p:spPr>
        <p:txBody>
          <a:bodyPr/>
          <a:lstStyle/>
          <a:p>
            <a:r>
              <a:rPr lang="en-US" dirty="0" smtClean="0"/>
              <a:t>8</a:t>
            </a:r>
            <a:endParaRPr lang="en-US" dirty="0"/>
          </a:p>
        </p:txBody>
      </p:sp>
      <p:grpSp>
        <p:nvGrpSpPr>
          <p:cNvPr id="21" name="Group 20"/>
          <p:cNvGrpSpPr/>
          <p:nvPr/>
        </p:nvGrpSpPr>
        <p:grpSpPr>
          <a:xfrm>
            <a:off x="1951112" y="2737987"/>
            <a:ext cx="2067859" cy="1984188"/>
            <a:chOff x="1201271" y="1057835"/>
            <a:chExt cx="1550894" cy="1488141"/>
          </a:xfrm>
        </p:grpSpPr>
        <p:sp>
          <p:nvSpPr>
            <p:cNvPr id="15" name="Rectangle 14"/>
            <p:cNvSpPr/>
            <p:nvPr/>
          </p:nvSpPr>
          <p:spPr>
            <a:xfrm>
              <a:off x="1201271" y="1057835"/>
              <a:ext cx="1550894" cy="1488141"/>
            </a:xfrm>
            <a:prstGeom prst="rect">
              <a:avLst/>
            </a:prstGeom>
            <a:solidFill>
              <a:schemeClr val="bg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609585"/>
              <a:r>
                <a:rPr lang="en-US" sz="1867" dirty="0">
                  <a:solidFill>
                    <a:prstClr val="black"/>
                  </a:solidFill>
                </a:rPr>
                <a:t>Server A</a:t>
              </a:r>
            </a:p>
          </p:txBody>
        </p:sp>
        <p:sp>
          <p:nvSpPr>
            <p:cNvPr id="5" name="Rounded Rectangle 4"/>
            <p:cNvSpPr/>
            <p:nvPr/>
          </p:nvSpPr>
          <p:spPr>
            <a:xfrm>
              <a:off x="1290484"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a:solidFill>
                    <a:prstClr val="white"/>
                  </a:solidFill>
                </a:rPr>
                <a:t>VNF1</a:t>
              </a:r>
            </a:p>
          </p:txBody>
        </p:sp>
        <p:sp>
          <p:nvSpPr>
            <p:cNvPr id="11" name="Rounded Rectangle 10"/>
            <p:cNvSpPr/>
            <p:nvPr/>
          </p:nvSpPr>
          <p:spPr>
            <a:xfrm>
              <a:off x="1720790"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a:solidFill>
                    <a:prstClr val="white"/>
                  </a:solidFill>
                </a:rPr>
                <a:t>VNF2</a:t>
              </a:r>
            </a:p>
          </p:txBody>
        </p:sp>
        <p:sp>
          <p:nvSpPr>
            <p:cNvPr id="13" name="Rounded Rectangle 12"/>
            <p:cNvSpPr/>
            <p:nvPr/>
          </p:nvSpPr>
          <p:spPr>
            <a:xfrm>
              <a:off x="1290484" y="1592826"/>
              <a:ext cx="1355843" cy="507805"/>
            </a:xfrm>
            <a:prstGeom prst="roundRect">
              <a:avLst/>
            </a:prstGeom>
            <a:solidFill>
              <a:schemeClr val="accent4"/>
            </a:solidFill>
            <a:ln/>
          </p:spPr>
          <p:style>
            <a:lnRef idx="0">
              <a:schemeClr val="accent3"/>
            </a:lnRef>
            <a:fillRef idx="3">
              <a:schemeClr val="accent3"/>
            </a:fillRef>
            <a:effectRef idx="3">
              <a:schemeClr val="accent3"/>
            </a:effectRef>
            <a:fontRef idx="minor">
              <a:schemeClr val="lt1"/>
            </a:fontRef>
          </p:style>
          <p:txBody>
            <a:bodyPr rtlCol="0" anchor="ctr"/>
            <a:lstStyle/>
            <a:p>
              <a:pPr algn="ctr" defTabSz="609585"/>
              <a:r>
                <a:rPr lang="en-US" sz="1600" dirty="0">
                  <a:solidFill>
                    <a:prstClr val="black"/>
                  </a:solidFill>
                </a:rPr>
                <a:t>vSwitch</a:t>
              </a:r>
            </a:p>
          </p:txBody>
        </p:sp>
        <p:sp>
          <p:nvSpPr>
            <p:cNvPr id="14" name="Rounded Rectangle 13"/>
            <p:cNvSpPr/>
            <p:nvPr/>
          </p:nvSpPr>
          <p:spPr>
            <a:xfrm>
              <a:off x="1290485" y="2100632"/>
              <a:ext cx="1355842" cy="358750"/>
            </a:xfrm>
            <a:prstGeom prst="roundRect">
              <a:avLst/>
            </a:prstGeom>
            <a:solidFill>
              <a:schemeClr val="accent1"/>
            </a:solidFill>
            <a:ln/>
          </p:spPr>
          <p:style>
            <a:lnRef idx="0">
              <a:schemeClr val="accent5"/>
            </a:lnRef>
            <a:fillRef idx="3">
              <a:schemeClr val="accent5"/>
            </a:fillRef>
            <a:effectRef idx="3">
              <a:schemeClr val="accent5"/>
            </a:effectRef>
            <a:fontRef idx="minor">
              <a:schemeClr val="lt1"/>
            </a:fontRef>
          </p:style>
          <p:txBody>
            <a:bodyPr lIns="0" rIns="0" rtlCol="0" anchor="ctr"/>
            <a:lstStyle/>
            <a:p>
              <a:pPr algn="ctr" defTabSz="609585"/>
              <a:r>
                <a:rPr lang="en-US" sz="1600" dirty="0">
                  <a:solidFill>
                    <a:prstClr val="black"/>
                  </a:solidFill>
                </a:rPr>
                <a:t>NIC</a:t>
              </a:r>
            </a:p>
          </p:txBody>
        </p:sp>
        <p:cxnSp>
          <p:nvCxnSpPr>
            <p:cNvPr id="17" name="Straight Connector 16"/>
            <p:cNvCxnSpPr/>
            <p:nvPr/>
          </p:nvCxnSpPr>
          <p:spPr>
            <a:xfrm>
              <a:off x="2109020" y="1461537"/>
              <a:ext cx="142427" cy="0"/>
            </a:xfrm>
            <a:prstGeom prst="line">
              <a:avLst/>
            </a:prstGeom>
            <a:ln>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2284992"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err="1">
                  <a:solidFill>
                    <a:prstClr val="white"/>
                  </a:solidFill>
                </a:rPr>
                <a:t>VNFn</a:t>
              </a:r>
              <a:endParaRPr lang="en-US" sz="1333" dirty="0">
                <a:solidFill>
                  <a:prstClr val="white"/>
                </a:solidFill>
              </a:endParaRPr>
            </a:p>
          </p:txBody>
        </p:sp>
      </p:grpSp>
      <p:grpSp>
        <p:nvGrpSpPr>
          <p:cNvPr id="22" name="Group 21"/>
          <p:cNvGrpSpPr/>
          <p:nvPr/>
        </p:nvGrpSpPr>
        <p:grpSpPr>
          <a:xfrm>
            <a:off x="4289460" y="2737987"/>
            <a:ext cx="2067859" cy="1984188"/>
            <a:chOff x="1201271" y="1057835"/>
            <a:chExt cx="1550894" cy="1488141"/>
          </a:xfrm>
        </p:grpSpPr>
        <p:sp>
          <p:nvSpPr>
            <p:cNvPr id="23" name="Rectangle 22"/>
            <p:cNvSpPr/>
            <p:nvPr/>
          </p:nvSpPr>
          <p:spPr>
            <a:xfrm>
              <a:off x="1201271" y="1057835"/>
              <a:ext cx="1550894" cy="1488141"/>
            </a:xfrm>
            <a:prstGeom prst="rect">
              <a:avLst/>
            </a:prstGeom>
            <a:solidFill>
              <a:schemeClr val="bg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609585"/>
              <a:r>
                <a:rPr lang="en-US" sz="1867" dirty="0">
                  <a:solidFill>
                    <a:prstClr val="black"/>
                  </a:solidFill>
                </a:rPr>
                <a:t>Server B</a:t>
              </a:r>
            </a:p>
          </p:txBody>
        </p:sp>
        <p:sp>
          <p:nvSpPr>
            <p:cNvPr id="24" name="Rounded Rectangle 23"/>
            <p:cNvSpPr/>
            <p:nvPr/>
          </p:nvSpPr>
          <p:spPr>
            <a:xfrm>
              <a:off x="1290484"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a:solidFill>
                    <a:prstClr val="white"/>
                  </a:solidFill>
                </a:rPr>
                <a:t>VNF1</a:t>
              </a:r>
            </a:p>
          </p:txBody>
        </p:sp>
        <p:sp>
          <p:nvSpPr>
            <p:cNvPr id="25" name="Rounded Rectangle 24"/>
            <p:cNvSpPr/>
            <p:nvPr/>
          </p:nvSpPr>
          <p:spPr>
            <a:xfrm>
              <a:off x="1720790"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a:solidFill>
                    <a:prstClr val="white"/>
                  </a:solidFill>
                </a:rPr>
                <a:t>VNF2</a:t>
              </a:r>
            </a:p>
          </p:txBody>
        </p:sp>
        <p:sp>
          <p:nvSpPr>
            <p:cNvPr id="26" name="Rounded Rectangle 25"/>
            <p:cNvSpPr/>
            <p:nvPr/>
          </p:nvSpPr>
          <p:spPr>
            <a:xfrm>
              <a:off x="2284992"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err="1">
                  <a:solidFill>
                    <a:prstClr val="white"/>
                  </a:solidFill>
                </a:rPr>
                <a:t>VNFn</a:t>
              </a:r>
              <a:endParaRPr lang="en-US" sz="1333" dirty="0">
                <a:solidFill>
                  <a:prstClr val="white"/>
                </a:solidFill>
              </a:endParaRPr>
            </a:p>
          </p:txBody>
        </p:sp>
        <p:sp>
          <p:nvSpPr>
            <p:cNvPr id="27" name="Rounded Rectangle 26"/>
            <p:cNvSpPr/>
            <p:nvPr/>
          </p:nvSpPr>
          <p:spPr>
            <a:xfrm>
              <a:off x="1290484" y="1592826"/>
              <a:ext cx="1355843" cy="507805"/>
            </a:xfrm>
            <a:prstGeom prst="roundRect">
              <a:avLst/>
            </a:prstGeom>
            <a:solidFill>
              <a:schemeClr val="accent4"/>
            </a:solidFill>
            <a:ln/>
          </p:spPr>
          <p:style>
            <a:lnRef idx="0">
              <a:schemeClr val="accent3"/>
            </a:lnRef>
            <a:fillRef idx="3">
              <a:schemeClr val="accent3"/>
            </a:fillRef>
            <a:effectRef idx="3">
              <a:schemeClr val="accent3"/>
            </a:effectRef>
            <a:fontRef idx="minor">
              <a:schemeClr val="lt1"/>
            </a:fontRef>
          </p:style>
          <p:txBody>
            <a:bodyPr rtlCol="0" anchor="ctr"/>
            <a:lstStyle/>
            <a:p>
              <a:pPr algn="ctr" defTabSz="609585"/>
              <a:r>
                <a:rPr lang="en-US" sz="1600" dirty="0">
                  <a:solidFill>
                    <a:prstClr val="black"/>
                  </a:solidFill>
                </a:rPr>
                <a:t>vSwitch</a:t>
              </a:r>
            </a:p>
          </p:txBody>
        </p:sp>
        <p:sp>
          <p:nvSpPr>
            <p:cNvPr id="28" name="Rounded Rectangle 27"/>
            <p:cNvSpPr/>
            <p:nvPr/>
          </p:nvSpPr>
          <p:spPr>
            <a:xfrm>
              <a:off x="1290485" y="2100632"/>
              <a:ext cx="1355842" cy="358750"/>
            </a:xfrm>
            <a:prstGeom prst="roundRect">
              <a:avLst/>
            </a:prstGeom>
            <a:solidFill>
              <a:schemeClr val="accent1"/>
            </a:solidFill>
            <a:ln/>
          </p:spPr>
          <p:style>
            <a:lnRef idx="0">
              <a:schemeClr val="accent5"/>
            </a:lnRef>
            <a:fillRef idx="3">
              <a:schemeClr val="accent5"/>
            </a:fillRef>
            <a:effectRef idx="3">
              <a:schemeClr val="accent5"/>
            </a:effectRef>
            <a:fontRef idx="minor">
              <a:schemeClr val="lt1"/>
            </a:fontRef>
          </p:style>
          <p:txBody>
            <a:bodyPr lIns="0" rIns="0" rtlCol="0" anchor="ctr"/>
            <a:lstStyle/>
            <a:p>
              <a:pPr algn="ctr" defTabSz="609585"/>
              <a:r>
                <a:rPr lang="en-US" sz="1600" dirty="0">
                  <a:solidFill>
                    <a:prstClr val="black"/>
                  </a:solidFill>
                </a:rPr>
                <a:t>NIC</a:t>
              </a:r>
            </a:p>
          </p:txBody>
        </p:sp>
        <p:cxnSp>
          <p:nvCxnSpPr>
            <p:cNvPr id="29" name="Straight Connector 28"/>
            <p:cNvCxnSpPr/>
            <p:nvPr/>
          </p:nvCxnSpPr>
          <p:spPr>
            <a:xfrm>
              <a:off x="2109020" y="1461537"/>
              <a:ext cx="142427" cy="0"/>
            </a:xfrm>
            <a:prstGeom prst="line">
              <a:avLst/>
            </a:prstGeom>
            <a:ln>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7783580" y="2737985"/>
            <a:ext cx="2067859" cy="1984188"/>
            <a:chOff x="1201271" y="1057835"/>
            <a:chExt cx="1550894" cy="1488141"/>
          </a:xfrm>
        </p:grpSpPr>
        <p:sp>
          <p:nvSpPr>
            <p:cNvPr id="31" name="Rectangle 30"/>
            <p:cNvSpPr/>
            <p:nvPr/>
          </p:nvSpPr>
          <p:spPr>
            <a:xfrm>
              <a:off x="1201271" y="1057835"/>
              <a:ext cx="1550894" cy="1488141"/>
            </a:xfrm>
            <a:prstGeom prst="rect">
              <a:avLst/>
            </a:prstGeom>
            <a:solidFill>
              <a:schemeClr val="bg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609585"/>
              <a:r>
                <a:rPr lang="en-US" sz="1867" dirty="0">
                  <a:solidFill>
                    <a:prstClr val="black"/>
                  </a:solidFill>
                </a:rPr>
                <a:t>Server C</a:t>
              </a:r>
            </a:p>
          </p:txBody>
        </p:sp>
        <p:sp>
          <p:nvSpPr>
            <p:cNvPr id="32" name="Rounded Rectangle 31"/>
            <p:cNvSpPr/>
            <p:nvPr/>
          </p:nvSpPr>
          <p:spPr>
            <a:xfrm>
              <a:off x="1290484"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a:solidFill>
                    <a:prstClr val="white"/>
                  </a:solidFill>
                </a:rPr>
                <a:t>VNF1</a:t>
              </a:r>
            </a:p>
          </p:txBody>
        </p:sp>
        <p:sp>
          <p:nvSpPr>
            <p:cNvPr id="33" name="Rounded Rectangle 32"/>
            <p:cNvSpPr/>
            <p:nvPr/>
          </p:nvSpPr>
          <p:spPr>
            <a:xfrm>
              <a:off x="1720790"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a:solidFill>
                    <a:prstClr val="white"/>
                  </a:solidFill>
                </a:rPr>
                <a:t>VNF2</a:t>
              </a:r>
            </a:p>
          </p:txBody>
        </p:sp>
        <p:sp>
          <p:nvSpPr>
            <p:cNvPr id="34" name="Rounded Rectangle 33"/>
            <p:cNvSpPr/>
            <p:nvPr/>
          </p:nvSpPr>
          <p:spPr>
            <a:xfrm>
              <a:off x="2284992" y="1356852"/>
              <a:ext cx="361335" cy="235974"/>
            </a:xfrm>
            <a:prstGeom prst="roundRect">
              <a:avLst/>
            </a:prstGeom>
            <a:solidFill>
              <a:schemeClr val="accent2"/>
            </a:solid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609585"/>
              <a:r>
                <a:rPr lang="en-US" sz="1333" dirty="0" err="1">
                  <a:solidFill>
                    <a:prstClr val="white"/>
                  </a:solidFill>
                </a:rPr>
                <a:t>VNFn</a:t>
              </a:r>
              <a:endParaRPr lang="en-US" sz="1333" dirty="0">
                <a:solidFill>
                  <a:prstClr val="white"/>
                </a:solidFill>
              </a:endParaRPr>
            </a:p>
          </p:txBody>
        </p:sp>
        <p:sp>
          <p:nvSpPr>
            <p:cNvPr id="35" name="Rounded Rectangle 34"/>
            <p:cNvSpPr/>
            <p:nvPr/>
          </p:nvSpPr>
          <p:spPr>
            <a:xfrm>
              <a:off x="1290484" y="1592826"/>
              <a:ext cx="1355843" cy="507805"/>
            </a:xfrm>
            <a:prstGeom prst="roundRect">
              <a:avLst/>
            </a:prstGeom>
            <a:solidFill>
              <a:schemeClr val="accent4"/>
            </a:solidFill>
            <a:ln/>
          </p:spPr>
          <p:style>
            <a:lnRef idx="0">
              <a:schemeClr val="accent3"/>
            </a:lnRef>
            <a:fillRef idx="3">
              <a:schemeClr val="accent3"/>
            </a:fillRef>
            <a:effectRef idx="3">
              <a:schemeClr val="accent3"/>
            </a:effectRef>
            <a:fontRef idx="minor">
              <a:schemeClr val="lt1"/>
            </a:fontRef>
          </p:style>
          <p:txBody>
            <a:bodyPr rtlCol="0" anchor="ctr"/>
            <a:lstStyle/>
            <a:p>
              <a:pPr algn="ctr" defTabSz="609585"/>
              <a:r>
                <a:rPr lang="en-US" sz="1600" dirty="0">
                  <a:solidFill>
                    <a:prstClr val="black"/>
                  </a:solidFill>
                </a:rPr>
                <a:t>vSwitch</a:t>
              </a:r>
            </a:p>
          </p:txBody>
        </p:sp>
        <p:sp>
          <p:nvSpPr>
            <p:cNvPr id="36" name="Rounded Rectangle 35"/>
            <p:cNvSpPr/>
            <p:nvPr/>
          </p:nvSpPr>
          <p:spPr>
            <a:xfrm>
              <a:off x="1290485" y="2100632"/>
              <a:ext cx="1355842" cy="358750"/>
            </a:xfrm>
            <a:prstGeom prst="roundRect">
              <a:avLst/>
            </a:prstGeom>
            <a:solidFill>
              <a:schemeClr val="accent1"/>
            </a:solidFill>
            <a:ln/>
          </p:spPr>
          <p:style>
            <a:lnRef idx="0">
              <a:schemeClr val="accent5"/>
            </a:lnRef>
            <a:fillRef idx="3">
              <a:schemeClr val="accent5"/>
            </a:fillRef>
            <a:effectRef idx="3">
              <a:schemeClr val="accent5"/>
            </a:effectRef>
            <a:fontRef idx="minor">
              <a:schemeClr val="lt1"/>
            </a:fontRef>
          </p:style>
          <p:txBody>
            <a:bodyPr lIns="0" rIns="0" rtlCol="0" anchor="ctr"/>
            <a:lstStyle/>
            <a:p>
              <a:pPr algn="ctr" defTabSz="609585"/>
              <a:r>
                <a:rPr lang="en-US" sz="1600" dirty="0">
                  <a:solidFill>
                    <a:prstClr val="black"/>
                  </a:solidFill>
                </a:rPr>
                <a:t>NIC</a:t>
              </a:r>
            </a:p>
          </p:txBody>
        </p:sp>
        <p:cxnSp>
          <p:nvCxnSpPr>
            <p:cNvPr id="37" name="Straight Connector 36"/>
            <p:cNvCxnSpPr/>
            <p:nvPr/>
          </p:nvCxnSpPr>
          <p:spPr>
            <a:xfrm>
              <a:off x="2109020" y="1461537"/>
              <a:ext cx="142427" cy="0"/>
            </a:xfrm>
            <a:prstGeom prst="line">
              <a:avLst/>
            </a:prstGeom>
            <a:ln>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9" name="Freeform 38"/>
          <p:cNvSpPr/>
          <p:nvPr/>
        </p:nvSpPr>
        <p:spPr>
          <a:xfrm>
            <a:off x="2507127" y="3446197"/>
            <a:ext cx="956235" cy="180163"/>
          </a:xfrm>
          <a:custGeom>
            <a:avLst/>
            <a:gdLst>
              <a:gd name="connsiteX0" fmla="*/ 0 w 717176"/>
              <a:gd name="connsiteY0" fmla="*/ 0 h 206204"/>
              <a:gd name="connsiteX1" fmla="*/ 349623 w 717176"/>
              <a:gd name="connsiteY1" fmla="*/ 206188 h 206204"/>
              <a:gd name="connsiteX2" fmla="*/ 717176 w 717176"/>
              <a:gd name="connsiteY2" fmla="*/ 8964 h 206204"/>
            </a:gdLst>
            <a:ahLst/>
            <a:cxnLst>
              <a:cxn ang="0">
                <a:pos x="connsiteX0" y="connsiteY0"/>
              </a:cxn>
              <a:cxn ang="0">
                <a:pos x="connsiteX1" y="connsiteY1"/>
              </a:cxn>
              <a:cxn ang="0">
                <a:pos x="connsiteX2" y="connsiteY2"/>
              </a:cxn>
            </a:cxnLst>
            <a:rect l="l" t="t" r="r" b="b"/>
            <a:pathLst>
              <a:path w="717176" h="206204">
                <a:moveTo>
                  <a:pt x="0" y="0"/>
                </a:moveTo>
                <a:cubicBezTo>
                  <a:pt x="115047" y="102347"/>
                  <a:pt x="230094" y="204694"/>
                  <a:pt x="349623" y="206188"/>
                </a:cubicBezTo>
                <a:cubicBezTo>
                  <a:pt x="469152" y="207682"/>
                  <a:pt x="593164" y="108323"/>
                  <a:pt x="717176" y="8964"/>
                </a:cubicBezTo>
              </a:path>
            </a:pathLst>
          </a:custGeom>
          <a:noFill/>
          <a:ln w="28575">
            <a:solidFill>
              <a:schemeClr val="tx2"/>
            </a:solidFill>
            <a:prstDash val="sysDash"/>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cxnSp>
        <p:nvCxnSpPr>
          <p:cNvPr id="41" name="Straight Arrow Connector 40"/>
          <p:cNvCxnSpPr/>
          <p:nvPr/>
        </p:nvCxnSpPr>
        <p:spPr>
          <a:xfrm flipV="1">
            <a:off x="2288295" y="3446196"/>
            <a:ext cx="3680" cy="2390588"/>
          </a:xfrm>
          <a:prstGeom prst="straightConnector1">
            <a:avLst/>
          </a:prstGeom>
          <a:ln w="28575">
            <a:solidFill>
              <a:schemeClr val="tx2"/>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3569759" y="3419304"/>
            <a:ext cx="3680" cy="2390588"/>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Freeform 53"/>
          <p:cNvSpPr/>
          <p:nvPr/>
        </p:nvSpPr>
        <p:spPr>
          <a:xfrm>
            <a:off x="5304781" y="3446207"/>
            <a:ext cx="2755839" cy="1876624"/>
          </a:xfrm>
          <a:custGeom>
            <a:avLst/>
            <a:gdLst>
              <a:gd name="connsiteX0" fmla="*/ 0 w 1156447"/>
              <a:gd name="connsiteY0" fmla="*/ 0 h 1407468"/>
              <a:gd name="connsiteX1" fmla="*/ 591670 w 1156447"/>
              <a:gd name="connsiteY1" fmla="*/ 1407459 h 1407468"/>
              <a:gd name="connsiteX2" fmla="*/ 1156447 w 1156447"/>
              <a:gd name="connsiteY2" fmla="*/ 17929 h 1407468"/>
            </a:gdLst>
            <a:ahLst/>
            <a:cxnLst>
              <a:cxn ang="0">
                <a:pos x="connsiteX0" y="connsiteY0"/>
              </a:cxn>
              <a:cxn ang="0">
                <a:pos x="connsiteX1" y="connsiteY1"/>
              </a:cxn>
              <a:cxn ang="0">
                <a:pos x="connsiteX2" y="connsiteY2"/>
              </a:cxn>
            </a:cxnLst>
            <a:rect l="l" t="t" r="r" b="b"/>
            <a:pathLst>
              <a:path w="1156447" h="1407468">
                <a:moveTo>
                  <a:pt x="0" y="0"/>
                </a:moveTo>
                <a:cubicBezTo>
                  <a:pt x="199464" y="702235"/>
                  <a:pt x="398929" y="1404471"/>
                  <a:pt x="591670" y="1407459"/>
                </a:cubicBezTo>
                <a:cubicBezTo>
                  <a:pt x="784411" y="1410447"/>
                  <a:pt x="970429" y="714188"/>
                  <a:pt x="1156447" y="17929"/>
                </a:cubicBezTo>
              </a:path>
            </a:pathLst>
          </a:custGeom>
          <a:noFill/>
          <a:ln w="28575">
            <a:solidFill>
              <a:schemeClr val="tx2"/>
            </a:solidFill>
            <a:prstDash val="sysDash"/>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sp>
        <p:nvSpPr>
          <p:cNvPr id="55" name="Freeform 54"/>
          <p:cNvSpPr/>
          <p:nvPr/>
        </p:nvSpPr>
        <p:spPr>
          <a:xfrm>
            <a:off x="3785695" y="3401447"/>
            <a:ext cx="766152" cy="1909419"/>
          </a:xfrm>
          <a:custGeom>
            <a:avLst/>
            <a:gdLst>
              <a:gd name="connsiteX0" fmla="*/ 0 w 1156447"/>
              <a:gd name="connsiteY0" fmla="*/ 0 h 1407468"/>
              <a:gd name="connsiteX1" fmla="*/ 591670 w 1156447"/>
              <a:gd name="connsiteY1" fmla="*/ 1407459 h 1407468"/>
              <a:gd name="connsiteX2" fmla="*/ 1156447 w 1156447"/>
              <a:gd name="connsiteY2" fmla="*/ 17929 h 1407468"/>
            </a:gdLst>
            <a:ahLst/>
            <a:cxnLst>
              <a:cxn ang="0">
                <a:pos x="connsiteX0" y="connsiteY0"/>
              </a:cxn>
              <a:cxn ang="0">
                <a:pos x="connsiteX1" y="connsiteY1"/>
              </a:cxn>
              <a:cxn ang="0">
                <a:pos x="connsiteX2" y="connsiteY2"/>
              </a:cxn>
            </a:cxnLst>
            <a:rect l="l" t="t" r="r" b="b"/>
            <a:pathLst>
              <a:path w="1156447" h="1407468">
                <a:moveTo>
                  <a:pt x="0" y="0"/>
                </a:moveTo>
                <a:cubicBezTo>
                  <a:pt x="199464" y="702235"/>
                  <a:pt x="398929" y="1404471"/>
                  <a:pt x="591670" y="1407459"/>
                </a:cubicBezTo>
                <a:cubicBezTo>
                  <a:pt x="784411" y="1410447"/>
                  <a:pt x="970429" y="714188"/>
                  <a:pt x="1156447" y="17929"/>
                </a:cubicBezTo>
              </a:path>
            </a:pathLst>
          </a:custGeom>
          <a:noFill/>
          <a:ln w="28575">
            <a:solidFill>
              <a:srgbClr val="C00000"/>
            </a:solidFill>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sp>
        <p:nvSpPr>
          <p:cNvPr id="56" name="Freeform 55"/>
          <p:cNvSpPr/>
          <p:nvPr/>
        </p:nvSpPr>
        <p:spPr>
          <a:xfrm>
            <a:off x="4827831" y="3446197"/>
            <a:ext cx="956235" cy="180163"/>
          </a:xfrm>
          <a:custGeom>
            <a:avLst/>
            <a:gdLst>
              <a:gd name="connsiteX0" fmla="*/ 0 w 717176"/>
              <a:gd name="connsiteY0" fmla="*/ 0 h 206204"/>
              <a:gd name="connsiteX1" fmla="*/ 349623 w 717176"/>
              <a:gd name="connsiteY1" fmla="*/ 206188 h 206204"/>
              <a:gd name="connsiteX2" fmla="*/ 717176 w 717176"/>
              <a:gd name="connsiteY2" fmla="*/ 8964 h 206204"/>
            </a:gdLst>
            <a:ahLst/>
            <a:cxnLst>
              <a:cxn ang="0">
                <a:pos x="connsiteX0" y="connsiteY0"/>
              </a:cxn>
              <a:cxn ang="0">
                <a:pos x="connsiteX1" y="connsiteY1"/>
              </a:cxn>
              <a:cxn ang="0">
                <a:pos x="connsiteX2" y="connsiteY2"/>
              </a:cxn>
            </a:cxnLst>
            <a:rect l="l" t="t" r="r" b="b"/>
            <a:pathLst>
              <a:path w="717176" h="206204">
                <a:moveTo>
                  <a:pt x="0" y="0"/>
                </a:moveTo>
                <a:cubicBezTo>
                  <a:pt x="115047" y="102347"/>
                  <a:pt x="230094" y="204694"/>
                  <a:pt x="349623" y="206188"/>
                </a:cubicBezTo>
                <a:cubicBezTo>
                  <a:pt x="469152" y="207682"/>
                  <a:pt x="593164" y="108323"/>
                  <a:pt x="717176" y="8964"/>
                </a:cubicBezTo>
              </a:path>
            </a:pathLst>
          </a:custGeom>
          <a:noFill/>
          <a:ln w="28575">
            <a:solidFill>
              <a:srgbClr val="C00000"/>
            </a:solidFill>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sp>
        <p:nvSpPr>
          <p:cNvPr id="57" name="Freeform 56"/>
          <p:cNvSpPr/>
          <p:nvPr/>
        </p:nvSpPr>
        <p:spPr>
          <a:xfrm>
            <a:off x="5985333" y="3446207"/>
            <a:ext cx="2755839" cy="1876624"/>
          </a:xfrm>
          <a:custGeom>
            <a:avLst/>
            <a:gdLst>
              <a:gd name="connsiteX0" fmla="*/ 0 w 1156447"/>
              <a:gd name="connsiteY0" fmla="*/ 0 h 1407468"/>
              <a:gd name="connsiteX1" fmla="*/ 591670 w 1156447"/>
              <a:gd name="connsiteY1" fmla="*/ 1407459 h 1407468"/>
              <a:gd name="connsiteX2" fmla="*/ 1156447 w 1156447"/>
              <a:gd name="connsiteY2" fmla="*/ 17929 h 1407468"/>
            </a:gdLst>
            <a:ahLst/>
            <a:cxnLst>
              <a:cxn ang="0">
                <a:pos x="connsiteX0" y="connsiteY0"/>
              </a:cxn>
              <a:cxn ang="0">
                <a:pos x="connsiteX1" y="connsiteY1"/>
              </a:cxn>
              <a:cxn ang="0">
                <a:pos x="connsiteX2" y="connsiteY2"/>
              </a:cxn>
            </a:cxnLst>
            <a:rect l="l" t="t" r="r" b="b"/>
            <a:pathLst>
              <a:path w="1156447" h="1407468">
                <a:moveTo>
                  <a:pt x="0" y="0"/>
                </a:moveTo>
                <a:cubicBezTo>
                  <a:pt x="199464" y="702235"/>
                  <a:pt x="398929" y="1404471"/>
                  <a:pt x="591670" y="1407459"/>
                </a:cubicBezTo>
                <a:cubicBezTo>
                  <a:pt x="784411" y="1410447"/>
                  <a:pt x="970429" y="714188"/>
                  <a:pt x="1156447" y="17929"/>
                </a:cubicBezTo>
              </a:path>
            </a:pathLst>
          </a:custGeom>
          <a:noFill/>
          <a:ln w="28575">
            <a:solidFill>
              <a:srgbClr val="C00000"/>
            </a:solidFill>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sp>
        <p:nvSpPr>
          <p:cNvPr id="59" name="Freeform 58"/>
          <p:cNvSpPr/>
          <p:nvPr/>
        </p:nvSpPr>
        <p:spPr>
          <a:xfrm>
            <a:off x="3702420" y="3434243"/>
            <a:ext cx="1374589" cy="2026591"/>
          </a:xfrm>
          <a:custGeom>
            <a:avLst/>
            <a:gdLst>
              <a:gd name="connsiteX0" fmla="*/ 0 w 1030942"/>
              <a:gd name="connsiteY0" fmla="*/ 0 h 1559859"/>
              <a:gd name="connsiteX1" fmla="*/ 367553 w 1030942"/>
              <a:gd name="connsiteY1" fmla="*/ 1559859 h 1559859"/>
              <a:gd name="connsiteX2" fmla="*/ 1030942 w 1030942"/>
              <a:gd name="connsiteY2" fmla="*/ 0 h 1559859"/>
            </a:gdLst>
            <a:ahLst/>
            <a:cxnLst>
              <a:cxn ang="0">
                <a:pos x="connsiteX0" y="connsiteY0"/>
              </a:cxn>
              <a:cxn ang="0">
                <a:pos x="connsiteX1" y="connsiteY1"/>
              </a:cxn>
              <a:cxn ang="0">
                <a:pos x="connsiteX2" y="connsiteY2"/>
              </a:cxn>
            </a:cxnLst>
            <a:rect l="l" t="t" r="r" b="b"/>
            <a:pathLst>
              <a:path w="1030942" h="1559859">
                <a:moveTo>
                  <a:pt x="0" y="0"/>
                </a:moveTo>
                <a:cubicBezTo>
                  <a:pt x="97864" y="779929"/>
                  <a:pt x="195729" y="1559859"/>
                  <a:pt x="367553" y="1559859"/>
                </a:cubicBezTo>
                <a:cubicBezTo>
                  <a:pt x="539377" y="1559859"/>
                  <a:pt x="785159" y="779929"/>
                  <a:pt x="1030942" y="0"/>
                </a:cubicBezTo>
              </a:path>
            </a:pathLst>
          </a:custGeom>
          <a:noFill/>
          <a:ln w="28575">
            <a:solidFill>
              <a:schemeClr val="tx2"/>
            </a:solidFill>
            <a:prstDash val="sysDash"/>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sp>
        <p:nvSpPr>
          <p:cNvPr id="115" name="Title 1"/>
          <p:cNvSpPr txBox="1">
            <a:spLocks/>
          </p:cNvSpPr>
          <p:nvPr/>
        </p:nvSpPr>
        <p:spPr>
          <a:xfrm>
            <a:off x="99227" y="80438"/>
            <a:ext cx="10035747" cy="678353"/>
          </a:xfrm>
          <a:prstGeom prst="rect">
            <a:avLst/>
          </a:prstGeom>
        </p:spPr>
        <p:txBody>
          <a:bodyPr vert="horz" lIns="0" tIns="0" rIns="0" bIns="0" rtlCol="0" anchor="t" anchorCtr="0">
            <a:noAutofit/>
          </a:bodyPr>
          <a:lstStyle>
            <a:lvl1pPr algn="l" defTabSz="609555" rtl="0" eaLnBrk="1" latinLnBrk="0" hangingPunct="1">
              <a:lnSpc>
                <a:spcPct val="100000"/>
              </a:lnSpc>
              <a:spcBef>
                <a:spcPct val="0"/>
              </a:spcBef>
              <a:buNone/>
              <a:defRPr sz="3733" b="0" i="0" kern="1200" spc="0" baseline="0">
                <a:solidFill>
                  <a:srgbClr val="003C71"/>
                </a:solidFill>
                <a:latin typeface="Intel Clear"/>
                <a:ea typeface="Intel Clear"/>
                <a:cs typeface="Intel Clear"/>
              </a:defRPr>
            </a:lvl1pPr>
          </a:lstStyle>
          <a:p>
            <a:endParaRPr lang="en-US" sz="4977" dirty="0">
              <a:latin typeface="Neo Sans Intel"/>
            </a:endParaRPr>
          </a:p>
        </p:txBody>
      </p:sp>
      <p:sp>
        <p:nvSpPr>
          <p:cNvPr id="116" name="Rectangular Callout 115"/>
          <p:cNvSpPr/>
          <p:nvPr/>
        </p:nvSpPr>
        <p:spPr>
          <a:xfrm>
            <a:off x="268131" y="4157584"/>
            <a:ext cx="1578355" cy="1091012"/>
          </a:xfrm>
          <a:prstGeom prst="wedgeRectCallout">
            <a:avLst>
              <a:gd name="adj1" fmla="val 92032"/>
              <a:gd name="adj2" fmla="val -83258"/>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09585"/>
            <a:r>
              <a:rPr lang="en-US" sz="1600" i="1" dirty="0">
                <a:solidFill>
                  <a:prstClr val="black"/>
                </a:solidFill>
              </a:rPr>
              <a:t>Classification</a:t>
            </a:r>
            <a:r>
              <a:rPr lang="en-US" sz="1600" dirty="0">
                <a:solidFill>
                  <a:prstClr val="black"/>
                </a:solidFill>
              </a:rPr>
              <a:t> &amp; NSH </a:t>
            </a:r>
            <a:br>
              <a:rPr lang="en-US" sz="1600" dirty="0">
                <a:solidFill>
                  <a:prstClr val="black"/>
                </a:solidFill>
              </a:rPr>
            </a:br>
            <a:r>
              <a:rPr lang="en-US" sz="1600" dirty="0" err="1">
                <a:solidFill>
                  <a:prstClr val="black"/>
                </a:solidFill>
              </a:rPr>
              <a:t>VxLAN</a:t>
            </a:r>
            <a:r>
              <a:rPr lang="en-US" sz="1600" dirty="0">
                <a:solidFill>
                  <a:prstClr val="black"/>
                </a:solidFill>
              </a:rPr>
              <a:t>-GPE </a:t>
            </a:r>
            <a:r>
              <a:rPr lang="en-US" sz="1600" b="1" dirty="0">
                <a:solidFill>
                  <a:srgbClr val="0070C0"/>
                </a:solidFill>
              </a:rPr>
              <a:t>Encapsulation</a:t>
            </a:r>
          </a:p>
        </p:txBody>
      </p:sp>
      <p:sp>
        <p:nvSpPr>
          <p:cNvPr id="117" name="Rectangular Callout 116"/>
          <p:cNvSpPr/>
          <p:nvPr/>
        </p:nvSpPr>
        <p:spPr>
          <a:xfrm>
            <a:off x="-7616" y="1743483"/>
            <a:ext cx="1958728" cy="888375"/>
          </a:xfrm>
          <a:prstGeom prst="wedgeRectCallout">
            <a:avLst>
              <a:gd name="adj1" fmla="val 97828"/>
              <a:gd name="adj2" fmla="val 184451"/>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09585"/>
            <a:r>
              <a:rPr lang="en-US" sz="1600" dirty="0">
                <a:solidFill>
                  <a:prstClr val="black"/>
                </a:solidFill>
              </a:rPr>
              <a:t>NSH </a:t>
            </a:r>
            <a:br>
              <a:rPr lang="en-US" sz="1600" dirty="0">
                <a:solidFill>
                  <a:prstClr val="black"/>
                </a:solidFill>
              </a:rPr>
            </a:br>
            <a:r>
              <a:rPr lang="en-US" sz="1600" dirty="0" err="1">
                <a:solidFill>
                  <a:prstClr val="black"/>
                </a:solidFill>
              </a:rPr>
              <a:t>VxLAN</a:t>
            </a:r>
            <a:r>
              <a:rPr lang="en-US" sz="1600" dirty="0">
                <a:solidFill>
                  <a:prstClr val="black"/>
                </a:solidFill>
              </a:rPr>
              <a:t>-GPE</a:t>
            </a:r>
            <a:br>
              <a:rPr lang="en-US" sz="1600" dirty="0">
                <a:solidFill>
                  <a:prstClr val="black"/>
                </a:solidFill>
              </a:rPr>
            </a:br>
            <a:r>
              <a:rPr lang="en-US" sz="1600" b="1" dirty="0">
                <a:solidFill>
                  <a:srgbClr val="0070C0"/>
                </a:solidFill>
              </a:rPr>
              <a:t>De-encapsulation</a:t>
            </a:r>
          </a:p>
        </p:txBody>
      </p:sp>
      <p:sp>
        <p:nvSpPr>
          <p:cNvPr id="118" name="Rectangular Callout 117"/>
          <p:cNvSpPr/>
          <p:nvPr/>
        </p:nvSpPr>
        <p:spPr>
          <a:xfrm>
            <a:off x="269993" y="3220594"/>
            <a:ext cx="1578355" cy="681317"/>
          </a:xfrm>
          <a:prstGeom prst="wedgeRectCallout">
            <a:avLst>
              <a:gd name="adj1" fmla="val 107757"/>
              <a:gd name="adj2" fmla="val 3374"/>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09585"/>
            <a:r>
              <a:rPr lang="en-US" sz="1600" dirty="0">
                <a:solidFill>
                  <a:prstClr val="black"/>
                </a:solidFill>
              </a:rPr>
              <a:t>NSH Forwarding</a:t>
            </a:r>
          </a:p>
        </p:txBody>
      </p:sp>
      <p:sp>
        <p:nvSpPr>
          <p:cNvPr id="119" name="Rectangular Callout 118"/>
          <p:cNvSpPr/>
          <p:nvPr/>
        </p:nvSpPr>
        <p:spPr>
          <a:xfrm>
            <a:off x="6515511" y="3639256"/>
            <a:ext cx="1101520" cy="681317"/>
          </a:xfrm>
          <a:prstGeom prst="wedgeRectCallout">
            <a:avLst>
              <a:gd name="adj1" fmla="val -2673"/>
              <a:gd name="adj2" fmla="val 166755"/>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defTabSz="609585"/>
            <a:r>
              <a:rPr lang="en-US" sz="1600" dirty="0">
                <a:solidFill>
                  <a:prstClr val="black"/>
                </a:solidFill>
              </a:rPr>
              <a:t>L2/L3 Forwarding</a:t>
            </a:r>
          </a:p>
        </p:txBody>
      </p:sp>
      <p:sp>
        <p:nvSpPr>
          <p:cNvPr id="120" name="Rectangular Callout 119"/>
          <p:cNvSpPr/>
          <p:nvPr/>
        </p:nvSpPr>
        <p:spPr>
          <a:xfrm>
            <a:off x="6503271" y="2796016"/>
            <a:ext cx="1254643" cy="681317"/>
          </a:xfrm>
          <a:prstGeom prst="wedgeRectCallout">
            <a:avLst>
              <a:gd name="adj1" fmla="val -173507"/>
              <a:gd name="adj2" fmla="val 117725"/>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09585"/>
            <a:r>
              <a:rPr lang="en-US" sz="1600" dirty="0">
                <a:solidFill>
                  <a:prstClr val="black"/>
                </a:solidFill>
              </a:rPr>
              <a:t>L2/L3 Forwarding</a:t>
            </a:r>
          </a:p>
        </p:txBody>
      </p:sp>
      <p:sp>
        <p:nvSpPr>
          <p:cNvPr id="6" name="Rectangle 5"/>
          <p:cNvSpPr/>
          <p:nvPr/>
        </p:nvSpPr>
        <p:spPr>
          <a:xfrm>
            <a:off x="5665669" y="6079646"/>
            <a:ext cx="4956806" cy="769634"/>
          </a:xfrm>
          <a:prstGeom prst="rect">
            <a:avLst/>
          </a:prstGeom>
        </p:spPr>
        <p:txBody>
          <a:bodyPr wrap="none" lIns="91440" tIns="45720" rIns="91440" bIns="45720">
            <a:spAutoFit/>
          </a:bodyPr>
          <a:lstStyle/>
          <a:p>
            <a:pPr defTabSz="609585"/>
            <a:r>
              <a:rPr lang="en-US" sz="1467" b="1" dirty="0">
                <a:solidFill>
                  <a:srgbClr val="000000"/>
                </a:solidFill>
              </a:rPr>
              <a:t>NSH: </a:t>
            </a:r>
            <a:r>
              <a:rPr lang="en-US" sz="1467" dirty="0">
                <a:solidFill>
                  <a:srgbClr val="000000"/>
                </a:solidFill>
              </a:rPr>
              <a:t>Network Services Header</a:t>
            </a:r>
          </a:p>
          <a:p>
            <a:pPr defTabSz="609585"/>
            <a:r>
              <a:rPr lang="en-US" sz="1467" b="1" dirty="0">
                <a:solidFill>
                  <a:srgbClr val="000000"/>
                </a:solidFill>
              </a:rPr>
              <a:t>VNF: </a:t>
            </a:r>
            <a:r>
              <a:rPr lang="en-US" sz="1467" dirty="0">
                <a:solidFill>
                  <a:srgbClr val="000000"/>
                </a:solidFill>
              </a:rPr>
              <a:t>Virtual Network Function</a:t>
            </a:r>
          </a:p>
          <a:p>
            <a:pPr defTabSz="609585"/>
            <a:r>
              <a:rPr lang="en-US" sz="1467" i="1" dirty="0">
                <a:solidFill>
                  <a:srgbClr val="FF0000"/>
                </a:solidFill>
              </a:rPr>
              <a:t>Service Function Chain starts and ends with the classifier</a:t>
            </a:r>
          </a:p>
        </p:txBody>
      </p:sp>
      <p:sp>
        <p:nvSpPr>
          <p:cNvPr id="4" name="TextBox 3"/>
          <p:cNvSpPr txBox="1"/>
          <p:nvPr/>
        </p:nvSpPr>
        <p:spPr>
          <a:xfrm>
            <a:off x="1575376" y="5873065"/>
            <a:ext cx="989373" cy="636200"/>
          </a:xfrm>
          <a:prstGeom prst="rect">
            <a:avLst/>
          </a:prstGeom>
          <a:solidFill>
            <a:schemeClr val="bg2">
              <a:lumMod val="20000"/>
              <a:lumOff val="80000"/>
            </a:schemeClr>
          </a:solidFill>
          <a:ln w="19050">
            <a:solidFill>
              <a:srgbClr val="002060"/>
            </a:solidFill>
            <a:prstDash val="sysDash"/>
          </a:ln>
        </p:spPr>
        <p:txBody>
          <a:bodyPr vert="horz" wrap="none" lIns="91440" tIns="91440" rIns="91440" bIns="91440" rtlCol="0">
            <a:spAutoFit/>
          </a:bodyPr>
          <a:lstStyle/>
          <a:p>
            <a:pPr algn="ctr" defTabSz="609585"/>
            <a:r>
              <a:rPr lang="en-US" sz="1467" dirty="0">
                <a:solidFill>
                  <a:srgbClr val="003C71"/>
                </a:solidFill>
              </a:rPr>
              <a:t>Service</a:t>
            </a:r>
            <a:br>
              <a:rPr lang="en-US" sz="1467" dirty="0">
                <a:solidFill>
                  <a:srgbClr val="003C71"/>
                </a:solidFill>
              </a:rPr>
            </a:br>
            <a:r>
              <a:rPr lang="en-US" sz="1467" dirty="0">
                <a:solidFill>
                  <a:srgbClr val="003C71"/>
                </a:solidFill>
              </a:rPr>
              <a:t>Chain #1 </a:t>
            </a:r>
          </a:p>
        </p:txBody>
      </p:sp>
      <p:sp>
        <p:nvSpPr>
          <p:cNvPr id="121" name="TextBox 120"/>
          <p:cNvSpPr txBox="1"/>
          <p:nvPr/>
        </p:nvSpPr>
        <p:spPr>
          <a:xfrm>
            <a:off x="3302759" y="5835555"/>
            <a:ext cx="989373" cy="636200"/>
          </a:xfrm>
          <a:prstGeom prst="rect">
            <a:avLst/>
          </a:prstGeom>
          <a:solidFill>
            <a:schemeClr val="accent6">
              <a:lumMod val="20000"/>
              <a:lumOff val="80000"/>
            </a:schemeClr>
          </a:solidFill>
          <a:ln w="19050">
            <a:solidFill>
              <a:schemeClr val="accent6"/>
            </a:solidFill>
          </a:ln>
        </p:spPr>
        <p:txBody>
          <a:bodyPr vert="horz" wrap="none" lIns="91440" tIns="91440" rIns="91440" bIns="91440" rtlCol="0">
            <a:spAutoFit/>
          </a:bodyPr>
          <a:lstStyle/>
          <a:p>
            <a:pPr algn="ctr" defTabSz="609585"/>
            <a:r>
              <a:rPr lang="en-US" sz="1467" dirty="0">
                <a:solidFill>
                  <a:srgbClr val="FF0000"/>
                </a:solidFill>
              </a:rPr>
              <a:t>Service</a:t>
            </a:r>
            <a:br>
              <a:rPr lang="en-US" sz="1467" dirty="0">
                <a:solidFill>
                  <a:srgbClr val="FF0000"/>
                </a:solidFill>
              </a:rPr>
            </a:br>
            <a:r>
              <a:rPr lang="en-US" sz="1467" dirty="0">
                <a:solidFill>
                  <a:srgbClr val="FF0000"/>
                </a:solidFill>
              </a:rPr>
              <a:t>Chain #2 </a:t>
            </a:r>
          </a:p>
        </p:txBody>
      </p:sp>
      <p:sp>
        <p:nvSpPr>
          <p:cNvPr id="130" name="Rounded Rectangle 129"/>
          <p:cNvSpPr/>
          <p:nvPr/>
        </p:nvSpPr>
        <p:spPr bwMode="auto">
          <a:xfrm>
            <a:off x="1951113" y="1264731"/>
            <a:ext cx="7900327" cy="922937"/>
          </a:xfrm>
          <a:prstGeom prst="roundRect">
            <a:avLst/>
          </a:prstGeom>
          <a:solidFill>
            <a:schemeClr val="accent6"/>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121920" tIns="60960" rIns="121920" bIns="60960" numCol="1" rtlCol="0" anchor="ctr"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Verdana" pitchFamily="34" charset="0"/>
                <a:ea typeface="+mn-ea"/>
                <a:cs typeface="Arial" charset="0"/>
              </a:defRPr>
            </a:lvl1pPr>
            <a:lvl2pPr marL="457200" algn="l" rtl="0" fontAlgn="base">
              <a:spcBef>
                <a:spcPct val="0"/>
              </a:spcBef>
              <a:spcAft>
                <a:spcPct val="0"/>
              </a:spcAft>
              <a:defRPr sz="1600" kern="1200">
                <a:solidFill>
                  <a:schemeClr val="tx1"/>
                </a:solidFill>
                <a:latin typeface="Verdana" pitchFamily="34" charset="0"/>
                <a:ea typeface="+mn-ea"/>
                <a:cs typeface="Arial" charset="0"/>
              </a:defRPr>
            </a:lvl2pPr>
            <a:lvl3pPr marL="914400" algn="l" rtl="0" fontAlgn="base">
              <a:spcBef>
                <a:spcPct val="0"/>
              </a:spcBef>
              <a:spcAft>
                <a:spcPct val="0"/>
              </a:spcAft>
              <a:defRPr sz="1600" kern="1200">
                <a:solidFill>
                  <a:schemeClr val="tx1"/>
                </a:solidFill>
                <a:latin typeface="Verdana" pitchFamily="34" charset="0"/>
                <a:ea typeface="+mn-ea"/>
                <a:cs typeface="Arial" charset="0"/>
              </a:defRPr>
            </a:lvl3pPr>
            <a:lvl4pPr marL="1371600" algn="l" rtl="0" fontAlgn="base">
              <a:spcBef>
                <a:spcPct val="0"/>
              </a:spcBef>
              <a:spcAft>
                <a:spcPct val="0"/>
              </a:spcAft>
              <a:defRPr sz="1600" kern="1200">
                <a:solidFill>
                  <a:schemeClr val="tx1"/>
                </a:solidFill>
                <a:latin typeface="Verdana" pitchFamily="34" charset="0"/>
                <a:ea typeface="+mn-ea"/>
                <a:cs typeface="Arial" charset="0"/>
              </a:defRPr>
            </a:lvl4pPr>
            <a:lvl5pPr marL="1828800" algn="l" rtl="0" fontAlgn="base">
              <a:spcBef>
                <a:spcPct val="0"/>
              </a:spcBef>
              <a:spcAft>
                <a:spcPct val="0"/>
              </a:spcAft>
              <a:defRPr sz="1600" kern="1200">
                <a:solidFill>
                  <a:schemeClr val="tx1"/>
                </a:solidFill>
                <a:latin typeface="Verdana" pitchFamily="34" charset="0"/>
                <a:ea typeface="+mn-ea"/>
                <a:cs typeface="Arial" charset="0"/>
              </a:defRPr>
            </a:lvl5pPr>
            <a:lvl6pPr marL="2286000" algn="l" defTabSz="914400" rtl="0" eaLnBrk="1" latinLnBrk="0" hangingPunct="1">
              <a:defRPr sz="1600" kern="1200">
                <a:solidFill>
                  <a:schemeClr val="tx1"/>
                </a:solidFill>
                <a:latin typeface="Verdana" pitchFamily="34" charset="0"/>
                <a:ea typeface="+mn-ea"/>
                <a:cs typeface="Arial" charset="0"/>
              </a:defRPr>
            </a:lvl6pPr>
            <a:lvl7pPr marL="2743200" algn="l" defTabSz="914400" rtl="0" eaLnBrk="1" latinLnBrk="0" hangingPunct="1">
              <a:defRPr sz="1600" kern="1200">
                <a:solidFill>
                  <a:schemeClr val="tx1"/>
                </a:solidFill>
                <a:latin typeface="Verdana" pitchFamily="34" charset="0"/>
                <a:ea typeface="+mn-ea"/>
                <a:cs typeface="Arial" charset="0"/>
              </a:defRPr>
            </a:lvl7pPr>
            <a:lvl8pPr marL="3200400" algn="l" defTabSz="914400" rtl="0" eaLnBrk="1" latinLnBrk="0" hangingPunct="1">
              <a:defRPr sz="1600" kern="1200">
                <a:solidFill>
                  <a:schemeClr val="tx1"/>
                </a:solidFill>
                <a:latin typeface="Verdana" pitchFamily="34" charset="0"/>
                <a:ea typeface="+mn-ea"/>
                <a:cs typeface="Arial" charset="0"/>
              </a:defRPr>
            </a:lvl8pPr>
            <a:lvl9pPr marL="3657600" algn="l" defTabSz="914400" rtl="0" eaLnBrk="1" latinLnBrk="0" hangingPunct="1">
              <a:defRPr sz="1600" kern="1200">
                <a:solidFill>
                  <a:schemeClr val="tx1"/>
                </a:solidFill>
                <a:latin typeface="Verdana" pitchFamily="34" charset="0"/>
                <a:ea typeface="+mn-ea"/>
                <a:cs typeface="Arial" charset="0"/>
              </a:defRPr>
            </a:lvl9pPr>
          </a:lstStyle>
          <a:p>
            <a:pPr algn="ctr" defTabSz="609585"/>
            <a:endParaRPr lang="en-US" altLang="zh-CN" sz="2400" i="1" dirty="0">
              <a:solidFill>
                <a:prstClr val="black"/>
              </a:solidFill>
              <a:latin typeface="Neo Sans Intel"/>
            </a:endParaRPr>
          </a:p>
          <a:p>
            <a:pPr algn="ctr" defTabSz="609585"/>
            <a:endParaRPr lang="en-US" altLang="zh-CN" sz="2400" i="1" dirty="0">
              <a:solidFill>
                <a:prstClr val="black"/>
              </a:solidFill>
              <a:latin typeface="Neo Sans Intel"/>
            </a:endParaRPr>
          </a:p>
          <a:p>
            <a:pPr algn="ctr" defTabSz="609585"/>
            <a:endParaRPr lang="en-US" altLang="zh-CN" sz="2400" i="1" dirty="0">
              <a:solidFill>
                <a:prstClr val="black"/>
              </a:solidFill>
              <a:latin typeface="Neo Sans Intel"/>
            </a:endParaRPr>
          </a:p>
          <a:p>
            <a:pPr algn="ctr" defTabSz="609585"/>
            <a:endParaRPr lang="en-US" altLang="zh-CN" sz="2400" i="1" dirty="0">
              <a:solidFill>
                <a:prstClr val="black"/>
              </a:solidFill>
              <a:latin typeface="Neo Sans Intel"/>
            </a:endParaRPr>
          </a:p>
          <a:p>
            <a:pPr algn="ctr" defTabSz="609585"/>
            <a:endParaRPr lang="en-US" altLang="zh-CN" sz="2400" dirty="0">
              <a:solidFill>
                <a:prstClr val="black"/>
              </a:solidFill>
              <a:latin typeface="Neo Sans Intel"/>
            </a:endParaRPr>
          </a:p>
          <a:p>
            <a:pPr algn="ctr" defTabSz="609585"/>
            <a:r>
              <a:rPr lang="en-US" altLang="zh-CN" sz="2400" dirty="0">
                <a:solidFill>
                  <a:prstClr val="black"/>
                </a:solidFill>
                <a:latin typeface="Neo Sans Intel"/>
              </a:rPr>
              <a:t>VNF Orchestrator (e.g. OpenStack) + </a:t>
            </a:r>
          </a:p>
          <a:p>
            <a:pPr algn="ctr" defTabSz="609585"/>
            <a:r>
              <a:rPr lang="en-US" altLang="zh-CN" sz="2400" dirty="0">
                <a:solidFill>
                  <a:prstClr val="black"/>
                </a:solidFill>
                <a:latin typeface="Neo Sans Intel"/>
              </a:rPr>
              <a:t>SDN Controller (e.g. ODL)</a:t>
            </a:r>
          </a:p>
          <a:p>
            <a:pPr algn="ctr" defTabSz="609585"/>
            <a:endParaRPr lang="en-US" altLang="zh-CN" sz="2400" dirty="0">
              <a:solidFill>
                <a:prstClr val="black"/>
              </a:solidFill>
              <a:latin typeface="Neo Sans Intel"/>
            </a:endParaRPr>
          </a:p>
          <a:p>
            <a:pPr algn="ctr" defTabSz="609585"/>
            <a:endParaRPr lang="en-US" altLang="zh-CN" sz="2400" dirty="0">
              <a:solidFill>
                <a:prstClr val="black"/>
              </a:solidFill>
              <a:latin typeface="Neo Sans Intel"/>
            </a:endParaRPr>
          </a:p>
          <a:p>
            <a:pPr defTabSz="609585"/>
            <a:endParaRPr lang="en-US" altLang="zh-CN" sz="2400" i="1" dirty="0">
              <a:solidFill>
                <a:prstClr val="black"/>
              </a:solidFill>
              <a:latin typeface="Neo Sans Intel"/>
            </a:endParaRPr>
          </a:p>
          <a:p>
            <a:pPr defTabSz="609585"/>
            <a:endParaRPr lang="en-US" altLang="zh-CN" sz="2400" i="1" dirty="0">
              <a:solidFill>
                <a:prstClr val="black"/>
              </a:solidFill>
              <a:latin typeface="Neo Sans Intel"/>
            </a:endParaRPr>
          </a:p>
          <a:p>
            <a:pPr defTabSz="609585"/>
            <a:endParaRPr lang="zh-CN" altLang="en-US" sz="2400" i="1" dirty="0">
              <a:solidFill>
                <a:prstClr val="black"/>
              </a:solidFill>
              <a:latin typeface="Neo Sans Intel"/>
            </a:endParaRPr>
          </a:p>
        </p:txBody>
      </p:sp>
      <p:cxnSp>
        <p:nvCxnSpPr>
          <p:cNvPr id="8" name="Straight Arrow Connector 7"/>
          <p:cNvCxnSpPr/>
          <p:nvPr/>
        </p:nvCxnSpPr>
        <p:spPr>
          <a:xfrm flipH="1">
            <a:off x="2985244" y="2187668"/>
            <a:ext cx="1311077" cy="550317"/>
          </a:xfrm>
          <a:prstGeom prst="straightConnector1">
            <a:avLst/>
          </a:prstGeom>
          <a:ln w="28575" cap="rnd">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287515" y="2187669"/>
            <a:ext cx="0" cy="550316"/>
          </a:xfrm>
          <a:prstGeom prst="straightConnector1">
            <a:avLst/>
          </a:prstGeom>
          <a:ln w="28575" cap="rnd">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6491482" y="2187670"/>
            <a:ext cx="1800769" cy="550315"/>
          </a:xfrm>
          <a:prstGeom prst="straightConnector1">
            <a:avLst/>
          </a:prstGeom>
          <a:ln w="28575" cap="rnd">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4035441" y="2264934"/>
            <a:ext cx="3058353" cy="318100"/>
          </a:xfrm>
          <a:prstGeom prst="rect">
            <a:avLst/>
          </a:prstGeom>
        </p:spPr>
        <p:txBody>
          <a:bodyPr wrap="square" lIns="91440" tIns="45720" rIns="91440" bIns="45720">
            <a:spAutoFit/>
          </a:bodyPr>
          <a:lstStyle/>
          <a:p>
            <a:pPr defTabSz="609585"/>
            <a:r>
              <a:rPr lang="en-US" sz="1467" dirty="0">
                <a:solidFill>
                  <a:prstClr val="black"/>
                </a:solidFill>
                <a:latin typeface="Intel Clear" panose="020B0604020203020204" pitchFamily="34" charset="0"/>
                <a:ea typeface="Intel Clear" panose="020B0604020203020204" pitchFamily="34" charset="0"/>
                <a:cs typeface="Intel Clear" panose="020B0604020203020204" pitchFamily="34" charset="0"/>
              </a:rPr>
              <a:t>Deployment,   Chaining,  Steering</a:t>
            </a:r>
          </a:p>
        </p:txBody>
      </p:sp>
      <p:sp>
        <p:nvSpPr>
          <p:cNvPr id="123" name="Freeform 122"/>
          <p:cNvSpPr/>
          <p:nvPr/>
        </p:nvSpPr>
        <p:spPr>
          <a:xfrm flipH="1">
            <a:off x="2825909" y="3979914"/>
            <a:ext cx="5849588" cy="2007397"/>
          </a:xfrm>
          <a:custGeom>
            <a:avLst/>
            <a:gdLst>
              <a:gd name="connsiteX0" fmla="*/ 0 w 1156447"/>
              <a:gd name="connsiteY0" fmla="*/ 0 h 1407468"/>
              <a:gd name="connsiteX1" fmla="*/ 591670 w 1156447"/>
              <a:gd name="connsiteY1" fmla="*/ 1407459 h 1407468"/>
              <a:gd name="connsiteX2" fmla="*/ 1156447 w 1156447"/>
              <a:gd name="connsiteY2" fmla="*/ 17929 h 1407468"/>
            </a:gdLst>
            <a:ahLst/>
            <a:cxnLst>
              <a:cxn ang="0">
                <a:pos x="connsiteX0" y="connsiteY0"/>
              </a:cxn>
              <a:cxn ang="0">
                <a:pos x="connsiteX1" y="connsiteY1"/>
              </a:cxn>
              <a:cxn ang="0">
                <a:pos x="connsiteX2" y="connsiteY2"/>
              </a:cxn>
            </a:cxnLst>
            <a:rect l="l" t="t" r="r" b="b"/>
            <a:pathLst>
              <a:path w="1156447" h="1407468">
                <a:moveTo>
                  <a:pt x="0" y="0"/>
                </a:moveTo>
                <a:cubicBezTo>
                  <a:pt x="199464" y="702235"/>
                  <a:pt x="398929" y="1404471"/>
                  <a:pt x="591670" y="1407459"/>
                </a:cubicBezTo>
                <a:cubicBezTo>
                  <a:pt x="784411" y="1410447"/>
                  <a:pt x="970429" y="714188"/>
                  <a:pt x="1156447" y="17929"/>
                </a:cubicBezTo>
              </a:path>
            </a:pathLst>
          </a:custGeom>
          <a:noFill/>
          <a:ln w="28575">
            <a:solidFill>
              <a:srgbClr val="C00000"/>
            </a:solidFill>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sp>
        <p:nvSpPr>
          <p:cNvPr id="124" name="Freeform 123"/>
          <p:cNvSpPr/>
          <p:nvPr/>
        </p:nvSpPr>
        <p:spPr>
          <a:xfrm flipH="1">
            <a:off x="2825907" y="3599353"/>
            <a:ext cx="5180725" cy="2426059"/>
          </a:xfrm>
          <a:custGeom>
            <a:avLst/>
            <a:gdLst>
              <a:gd name="connsiteX0" fmla="*/ 0 w 1156447"/>
              <a:gd name="connsiteY0" fmla="*/ 0 h 1407468"/>
              <a:gd name="connsiteX1" fmla="*/ 591670 w 1156447"/>
              <a:gd name="connsiteY1" fmla="*/ 1407459 h 1407468"/>
              <a:gd name="connsiteX2" fmla="*/ 1156447 w 1156447"/>
              <a:gd name="connsiteY2" fmla="*/ 17929 h 1407468"/>
            </a:gdLst>
            <a:ahLst/>
            <a:cxnLst>
              <a:cxn ang="0">
                <a:pos x="connsiteX0" y="connsiteY0"/>
              </a:cxn>
              <a:cxn ang="0">
                <a:pos x="connsiteX1" y="connsiteY1"/>
              </a:cxn>
              <a:cxn ang="0">
                <a:pos x="connsiteX2" y="connsiteY2"/>
              </a:cxn>
            </a:cxnLst>
            <a:rect l="l" t="t" r="r" b="b"/>
            <a:pathLst>
              <a:path w="1156447" h="1407468">
                <a:moveTo>
                  <a:pt x="0" y="0"/>
                </a:moveTo>
                <a:cubicBezTo>
                  <a:pt x="199464" y="702235"/>
                  <a:pt x="398929" y="1404471"/>
                  <a:pt x="591670" y="1407459"/>
                </a:cubicBezTo>
                <a:cubicBezTo>
                  <a:pt x="784411" y="1410447"/>
                  <a:pt x="970429" y="714188"/>
                  <a:pt x="1156447" y="17929"/>
                </a:cubicBezTo>
              </a:path>
            </a:pathLst>
          </a:custGeom>
          <a:noFill/>
          <a:ln w="28575">
            <a:solidFill>
              <a:schemeClr val="tx2"/>
            </a:solidFill>
            <a:prstDash val="sysDash"/>
            <a:tailEnd type="triangle"/>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609585"/>
            <a:endParaRPr lang="en-US" sz="2400" dirty="0">
              <a:solidFill>
                <a:prstClr val="white"/>
              </a:solidFill>
            </a:endParaRPr>
          </a:p>
        </p:txBody>
      </p:sp>
      <p:cxnSp>
        <p:nvCxnSpPr>
          <p:cNvPr id="125" name="Straight Arrow Connector 124"/>
          <p:cNvCxnSpPr/>
          <p:nvPr/>
        </p:nvCxnSpPr>
        <p:spPr>
          <a:xfrm>
            <a:off x="2768833" y="3901911"/>
            <a:ext cx="28537" cy="2874619"/>
          </a:xfrm>
          <a:prstGeom prst="straightConnector1">
            <a:avLst/>
          </a:prstGeom>
          <a:ln w="28575">
            <a:solidFill>
              <a:schemeClr val="tx2"/>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3124497" y="3979914"/>
            <a:ext cx="1" cy="2796616"/>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19344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4" grpId="0" animBg="1"/>
      <p:bldP spid="55" grpId="0" animBg="1"/>
      <p:bldP spid="56" grpId="0" animBg="1"/>
      <p:bldP spid="57" grpId="0" animBg="1"/>
      <p:bldP spid="59" grpId="0" animBg="1"/>
      <p:bldP spid="116" grpId="0" animBg="1"/>
      <p:bldP spid="117" grpId="0" animBg="1"/>
      <p:bldP spid="118" grpId="0" animBg="1"/>
      <p:bldP spid="119" grpId="0" animBg="1"/>
      <p:bldP spid="120" grpId="0" animBg="1"/>
      <p:bldP spid="4" grpId="0" animBg="1"/>
      <p:bldP spid="121" grpId="0" animBg="1"/>
      <p:bldP spid="123" grpId="0" animBg="1"/>
      <p:bldP spid="1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data:image/jpeg;base64,/9j/4AAQSkZJRgABAQAAAQABAAD/2wBDAAkGBwgHBgkIBwgKCgkLDRYPDQwMDRsUFRAWIB0iIiAdHx8kKDQsJCYxJx8fLT0tMTU3Ojo6Iys/RD84QzQ5Ojf/2wBDAQoKCg0MDRoPDxo3JR8lNzc3Nzc3Nzc3Nzc3Nzc3Nzc3Nzc3Nzc3Nzc3Nzc3Nzc3Nzc3Nzc3Nzc3Nzc3Nzc3Nzf/wAARCABaAFgDASIAAhEBAxEB/8QAHAABAQADAQEBAQAAAAAAAAAAAAcEBQgGAwEC/8QAORAAAQMDAgMGBAIJBQAAAAAAAQIDBAAFEQYSByExE0FRYXGBFCKRoSMyFRczNEJSYoKxQ0RywdH/xAAZAQEAAwEBAAAAAAAAAAAAAAAAAQIDBAX/xAAnEQACAgECBQQDAQAAAAAAAAAAAQIRAwQxEhMUIUEiMlGhM3GB4f/aAAwDAQACEQMRAD8AuNKUoBSlaTUGrbFp1J/S9yYYcxkMg7nFeiBk/apSbdIG7r+HHENIU46tKEJGVKUcADzNRrUPGx1W5rTltCB0EibzPshJ/wAn2qaX3Ud51A4VXi4vyk5yGlKw2n0QMJ+1dMNJOW/Yq5IvGoeK+mbQVNxn13OQn+CGAUg+az8v0JNeUt/HFapyRcrIhqGpWFLYkFa2x44KRu+1R6tvp3TN41LJQzaYbriFK2qklJDTfiVK6cvDr5V09NijH1FeJnVjDzchlt5lYW24kKQodFAjINfSsS0wW7Za4dvZJLURhDCCepCUhI/xWXXmGgpSlAKUpQGo1fOkWvS12nw/3iNEdcbJGcKCSQceXX2rlF1xx51brzi3HXFFS3FqKlLJ6kk9TXYTzaHmltOoSttaSlSVDIUD1BqazuEej4b7lwmTJcaCk7lMuSkoaSPDcRuA/uz511abNHHdlZKyEMMuyHksR2nHnl/lbaQVKV6AczXutP8ACXUl1CXJyWrXHPPMj5nMeTY/7Ir2b3EHQ+kGVxdLW5Ml3oTFb2IUf6nVc1eo3V4fUHFTU94Cm48hFsjq5bIeQvHm4eefNO2urjzT9qr9laS3Pfs6J0DotpMjUUpmS/jI+PWFbv8AiyOv0UazIHF3Sa5yICEy4sfIQiS4wlDI8Oh3JHmUjHfiufnXFvOreeWtx1ZypxaipSj5k8zX0gwZVzmNwYDCn5L52oaQMk58fAeJ6CoemTVzlY4vg7ABzzHSv2sW1xlw7bEiuL3rYYQ2pf8AMUpAJ+1ZVeYaClKUApSlAarVV1Nj05crolsOLix1OIQeilAcgfLOK5avF3uN7lGTdpj0p0nI7RWUo8kp6JHkK6xucFi526TAlp3R5LSmnEg4JSoYOD3daj36jZHxxAvzfwW7kfhiXceH5sZ8/t3V16bJjhfFuVkmSEkAZPIVv9PaO1BqIpVa7a6phX+5d/Dax47j1/tzVWTbOG2gVAznWpdxR3PH4h4HyQBtR64HrWlv3GuU5ua09bEMI6JfmHcr2QnkPqfSujnTn+OP9ZWl5M+xcF4MVAk6muangn5lMxz2bY9VnmR6ba9fpy66Et0kWnT8y0svrO3YwtO51Xhu/jPuTXPN71BeL+vdeblIljqELVhseiBhI+la0JWohLSVKcJAQED5iruA889Kh6ec165C0tjsfNKxbUmQm2REzTmUGEB4+K9o3ffNZVeaaClKUApSlAYF9ujNls025yQVNRGVOqSnqrA6DzPSub9R8QNSagW4JFwcjRlnlGins0geBI+ZXufaukL/AGtq9WWdbH1FLcthTRUBkpyORHoeftUG/U/qv44sbYXY7v3kv4QR47cbvbHvXXpniVue5WV+CfgBIwAAPKsmBBmXKSI1uiPynz/psNlZHmcdB5nlVv09wYs8Pa7fJT1xdHPs05aaHsDuP1x5VRbbbYNrjCNbYbEVgdG2GwgeuBW09ZFe1WQokO09wavc7a7epDVtZPMtpw66R7HaPqfSqhpjh5pzTjjciLDL8xHSVJVvWD4gdEn0Ar1lK5J58k92WSSFKUrEkUpSgFKjcnVesZ2r75arXe7VCZgvqDfx4QgFO7AAVtOTWdq/VGqNOaEts5dzgSLk9OU25IiJS40pG1ZAHIDPyju7q25MrSvciyrUqS2zV2qrbra1WS8T7XdWbhjKoSRlsHdzyAMEbcnIPKvpbOIlwiL1tJuykyWLRJDMJlKAjJU66hKSQP6U5PgDUPDLwLKtSpTZHuJ+oLY3e4t0tUVp8b2IbjHJae7J2kgHu5k+lY+otY6gna6l6dtt7gWBiL8qXpaE/jKwk4yoEZO7kOXId9FhbdWhZXqVJ9a6s1Np2HYbQ7cILVxmpUZN1KMtJG8AEDbgDCgSdv8A7WwN9v8ApbRtzvF5vEC+/s0292MAEqUokfNtABGSDyPQGnKlSfyLKRSorIvfES0achavl3WNKhSNji4JYSAlteNmSEg88gcjkZHXnX7rfiXfIN1trticQmDKtrE3sHGUqJ3FRUCrqOScHHTFWWnk3Sdiy00qdq1nLm690vDtshP6HusFUhbZbBUTsdPXqCCkAjypWUouNWLJ/doHYa51BIu+jbleor0pZYDSHm0g7vzBSU/MCK2WsYr1x4Y2pmyaYn29LFzXtgbHHXEDY4dxyN2CVd/jVypW3UPs62IojbWmV6F4k2aTY7fMdtMxnsnyltTvYlRwrJA5AHs1ZPcFViWzSNxvauIcFUZ6M5JmpeiOPtqQh1SXnlDBI5gggZH8wNW+lV6iW/n/AGyaJFpvW9803ZGLHc9G3h+ZCb7Fox2SUuJT+XJwe7AyNwPXyr4cTZEO5zrhDlaIuj89tPZw7nGaXhz5QQSQnmASRj5und3WSlFlSlxJfYojDbL1l0NZrTqzSM+8NL7dzDCVKchDcNicp/KSCf4hjp6avTeib3cdIanaZgyYTEl1p63RJR2rWptSlYIVjmUkJ3HGTjuFXumKnqGl2XmyOEhU+76hvmi4WiWNK3Fua0lmO8860pLexojackYGdqck8uuM1sFaUejcR9MW6TDelW6PZhEkyAyrsVfgvpUCrGBkq6Z7xVlpTnvZKt/sUQbRunL1ZOKNsgyosxyDbnZCGZRYV2fZqbcUDvxjmVDv6kilXnFKzyZXN2yUj//Z"/>
          <p:cNvSpPr>
            <a:spLocks noChangeAspect="1" noChangeArrowheads="1"/>
          </p:cNvSpPr>
          <p:nvPr/>
        </p:nvSpPr>
        <p:spPr bwMode="auto">
          <a:xfrm>
            <a:off x="4292600" y="639365"/>
            <a:ext cx="838200" cy="642939"/>
          </a:xfrm>
          <a:prstGeom prst="rect">
            <a:avLst/>
          </a:prstGeom>
          <a:noFill/>
          <a:extLst>
            <a:ext uri="{909E8E84-426E-40DD-AFC4-6F175D3DCCD1}">
              <a14:hiddenFill xmlns:a14="http://schemas.microsoft.com/office/drawing/2010/main">
                <a:solidFill>
                  <a:srgbClr val="FFFFFF"/>
                </a:solidFill>
              </a14:hiddenFill>
            </a:ext>
          </a:extLst>
        </p:spPr>
        <p:txBody>
          <a:bodyPr lIns="91440" tIns="45720" rIns="91440" bIns="45720"/>
          <a:lstStyle/>
          <a:p>
            <a:pPr defTabSz="609585">
              <a:defRPr/>
            </a:pPr>
            <a:endParaRPr lang="en-GB" sz="2400" dirty="0">
              <a:solidFill>
                <a:prstClr val="black"/>
              </a:solidFill>
            </a:endParaRPr>
          </a:p>
        </p:txBody>
      </p:sp>
      <p:sp>
        <p:nvSpPr>
          <p:cNvPr id="5" name="AutoShape 6" descr="data:image/jpeg;base64,/9j/4AAQSkZJRgABAQAAAQABAAD/2wBDAAkGBwgHBgkIBwgKCgkLDRYPDQwMDRsUFRAWIB0iIiAdHx8kKDQsJCYxJx8fLT0tMTU3Ojo6Iys/RD84QzQ5Ojf/2wBDAQoKCg0MDRoPDxo3JR8lNzc3Nzc3Nzc3Nzc3Nzc3Nzc3Nzc3Nzc3Nzc3Nzc3Nzc3Nzc3Nzc3Nzc3Nzc3Nzc3Nzf/wAARCABaAFgDASIAAhEBAxEB/8QAHAABAQADAQEBAQAAAAAAAAAAAAcEBQgGAwEC/8QAORAAAQMDAgMGBAIJBQAAAAAAAQIDBAAFEQYSByExE0FRYXGBFCKRoSMyFRczNEJSYoKxQ0RywdH/xAAZAQEAAwEBAAAAAAAAAAAAAAAAAQIDBAX/xAAnEQACAgECBQQDAQAAAAAAAAAAAQIRAwQxEhMUIUEiMlGhM3GB4f/aAAwDAQACEQMRAD8AuNKUoBSlaTUGrbFp1J/S9yYYcxkMg7nFeiBk/apSbdIG7r+HHENIU46tKEJGVKUcADzNRrUPGx1W5rTltCB0EibzPshJ/wAn2qaX3Ud51A4VXi4vyk5yGlKw2n0QMJ+1dMNJOW/Yq5IvGoeK+mbQVNxn13OQn+CGAUg+az8v0JNeUt/HFapyRcrIhqGpWFLYkFa2x44KRu+1R6tvp3TN41LJQzaYbriFK2qklJDTfiVK6cvDr5V09NijH1FeJnVjDzchlt5lYW24kKQodFAjINfSsS0wW7Za4dvZJLURhDCCepCUhI/xWXXmGgpSlAKUpQGo1fOkWvS12nw/3iNEdcbJGcKCSQceXX2rlF1xx51brzi3HXFFS3FqKlLJ6kk9TXYTzaHmltOoSttaSlSVDIUD1BqazuEej4b7lwmTJcaCk7lMuSkoaSPDcRuA/uz511abNHHdlZKyEMMuyHksR2nHnl/lbaQVKV6AczXutP8ACXUl1CXJyWrXHPPMj5nMeTY/7Ir2b3EHQ+kGVxdLW5Ml3oTFb2IUf6nVc1eo3V4fUHFTU94Cm48hFsjq5bIeQvHm4eefNO2urjzT9qr9laS3Pfs6J0DotpMjUUpmS/jI+PWFbv8AiyOv0UazIHF3Sa5yICEy4sfIQiS4wlDI8Oh3JHmUjHfiufnXFvOreeWtx1ZypxaipSj5k8zX0gwZVzmNwYDCn5L52oaQMk58fAeJ6CoemTVzlY4vg7ABzzHSv2sW1xlw7bEiuL3rYYQ2pf8AMUpAJ+1ZVeYaClKUApSlAarVV1Nj05crolsOLix1OIQeilAcgfLOK5avF3uN7lGTdpj0p0nI7RWUo8kp6JHkK6xucFi526TAlp3R5LSmnEg4JSoYOD3daj36jZHxxAvzfwW7kfhiXceH5sZ8/t3V16bJjhfFuVkmSEkAZPIVv9PaO1BqIpVa7a6phX+5d/Dax47j1/tzVWTbOG2gVAznWpdxR3PH4h4HyQBtR64HrWlv3GuU5ua09bEMI6JfmHcr2QnkPqfSujnTn+OP9ZWl5M+xcF4MVAk6muangn5lMxz2bY9VnmR6ba9fpy66Et0kWnT8y0svrO3YwtO51Xhu/jPuTXPN71BeL+vdeblIljqELVhseiBhI+la0JWohLSVKcJAQED5iruA889Kh6ec165C0tjsfNKxbUmQm2REzTmUGEB4+K9o3ffNZVeaaClKUApSlAYF9ujNls025yQVNRGVOqSnqrA6DzPSub9R8QNSagW4JFwcjRlnlGins0geBI+ZXufaukL/AGtq9WWdbH1FLcthTRUBkpyORHoeftUG/U/qv44sbYXY7v3kv4QR47cbvbHvXXpniVue5WV+CfgBIwAAPKsmBBmXKSI1uiPynz/psNlZHmcdB5nlVv09wYs8Pa7fJT1xdHPs05aaHsDuP1x5VRbbbYNrjCNbYbEVgdG2GwgeuBW09ZFe1WQokO09wavc7a7epDVtZPMtpw66R7HaPqfSqhpjh5pzTjjciLDL8xHSVJVvWD4gdEn0Ar1lK5J58k92WSSFKUrEkUpSgFKjcnVesZ2r75arXe7VCZgvqDfx4QgFO7AAVtOTWdq/VGqNOaEts5dzgSLk9OU25IiJS40pG1ZAHIDPyju7q25MrSvciyrUqS2zV2qrbra1WS8T7XdWbhjKoSRlsHdzyAMEbcnIPKvpbOIlwiL1tJuykyWLRJDMJlKAjJU66hKSQP6U5PgDUPDLwLKtSpTZHuJ+oLY3e4t0tUVp8b2IbjHJae7J2kgHu5k+lY+otY6gna6l6dtt7gWBiL8qXpaE/jKwk4yoEZO7kOXId9FhbdWhZXqVJ9a6s1Np2HYbQ7cILVxmpUZN1KMtJG8AEDbgDCgSdv8A7WwN9v8ApbRtzvF5vEC+/s0292MAEqUokfNtABGSDyPQGnKlSfyLKRSorIvfES0achavl3WNKhSNji4JYSAlteNmSEg88gcjkZHXnX7rfiXfIN1trticQmDKtrE3sHGUqJ3FRUCrqOScHHTFWWnk3Sdiy00qdq1nLm690vDtshP6HusFUhbZbBUTsdPXqCCkAjypWUouNWLJ/doHYa51BIu+jbleor0pZYDSHm0g7vzBSU/MCK2WsYr1x4Y2pmyaYn29LFzXtgbHHXEDY4dxyN2CVd/jVypW3UPs62IojbWmV6F4k2aTY7fMdtMxnsnyltTvYlRwrJA5AHs1ZPcFViWzSNxvauIcFUZ6M5JmpeiOPtqQh1SXnlDBI5gggZH8wNW+lV6iW/n/AGyaJFpvW9803ZGLHc9G3h+ZCb7Fox2SUuJT+XJwe7AyNwPXyr4cTZEO5zrhDlaIuj89tPZw7nGaXhz5QQSQnmASRj5und3WSlFlSlxJfYojDbL1l0NZrTqzSM+8NL7dzDCVKchDcNicp/KSCf4hjp6avTeib3cdIanaZgyYTEl1p63RJR2rWptSlYIVjmUkJ3HGTjuFXumKnqGl2XmyOEhU+76hvmi4WiWNK3Fua0lmO8860pLexojackYGdqck8uuM1sFaUejcR9MW6TDelW6PZhEkyAyrsVfgvpUCrGBkq6Z7xVlpTnvZKt/sUQbRunL1ZOKNsgyosxyDbnZCGZRYV2fZqbcUDvxjmVDv6kilXnFKzyZXN2yUj//Z"/>
          <p:cNvSpPr>
            <a:spLocks noChangeAspect="1" noChangeArrowheads="1"/>
          </p:cNvSpPr>
          <p:nvPr/>
        </p:nvSpPr>
        <p:spPr bwMode="auto">
          <a:xfrm>
            <a:off x="6070600" y="639365"/>
            <a:ext cx="838200" cy="642939"/>
          </a:xfrm>
          <a:prstGeom prst="rect">
            <a:avLst/>
          </a:prstGeom>
          <a:noFill/>
          <a:extLst>
            <a:ext uri="{909E8E84-426E-40DD-AFC4-6F175D3DCCD1}">
              <a14:hiddenFill xmlns:a14="http://schemas.microsoft.com/office/drawing/2010/main">
                <a:solidFill>
                  <a:srgbClr val="FFFFFF"/>
                </a:solidFill>
              </a14:hiddenFill>
            </a:ext>
          </a:extLst>
        </p:spPr>
        <p:txBody>
          <a:bodyPr lIns="91440" tIns="45720" rIns="91440" bIns="45720"/>
          <a:lstStyle/>
          <a:p>
            <a:pPr defTabSz="609585">
              <a:defRPr/>
            </a:pPr>
            <a:endParaRPr lang="en-GB" sz="2400" dirty="0">
              <a:solidFill>
                <a:prstClr val="black"/>
              </a:solidFill>
            </a:endParaRPr>
          </a:p>
        </p:txBody>
      </p:sp>
      <p:sp>
        <p:nvSpPr>
          <p:cNvPr id="122" name="Rectangle 2"/>
          <p:cNvSpPr txBox="1">
            <a:spLocks noChangeArrowheads="1"/>
          </p:cNvSpPr>
          <p:nvPr/>
        </p:nvSpPr>
        <p:spPr>
          <a:xfrm>
            <a:off x="925322" y="274462"/>
            <a:ext cx="8237537" cy="666751"/>
          </a:xfrm>
          <a:prstGeom prst="rect">
            <a:avLst/>
          </a:prstGeom>
        </p:spPr>
        <p:txBody>
          <a:bodyPr lIns="91440" tIns="45720" rIns="91440" bIns="45720"/>
          <a:lstStyle/>
          <a:p>
            <a:pPr defTabSz="761952">
              <a:defRPr/>
            </a:pPr>
            <a:r>
              <a:rPr lang="en-US" sz="3733" b="1" kern="0" dirty="0">
                <a:solidFill>
                  <a:schemeClr val="bg1"/>
                </a:solidFill>
                <a:latin typeface="Intel Clear Light" panose="020B0404020203020204" pitchFamily="34" charset="0"/>
              </a:rPr>
              <a:t>NSH Structure</a:t>
            </a:r>
          </a:p>
        </p:txBody>
      </p:sp>
      <p:sp>
        <p:nvSpPr>
          <p:cNvPr id="8" name="Rectangle 69"/>
          <p:cNvSpPr>
            <a:spLocks noChangeArrowheads="1"/>
          </p:cNvSpPr>
          <p:nvPr/>
        </p:nvSpPr>
        <p:spPr bwMode="auto">
          <a:xfrm>
            <a:off x="2103437" y="18265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609585"/>
            <a:endParaRPr lang="en-US" sz="2400">
              <a:solidFill>
                <a:prstClr val="black"/>
              </a:solidFill>
            </a:endParaRPr>
          </a:p>
        </p:txBody>
      </p:sp>
      <p:sp>
        <p:nvSpPr>
          <p:cNvPr id="4" name="Rectangle 2"/>
          <p:cNvSpPr>
            <a:spLocks noChangeArrowheads="1"/>
          </p:cNvSpPr>
          <p:nvPr/>
        </p:nvSpPr>
        <p:spPr bwMode="auto">
          <a:xfrm>
            <a:off x="172820" y="73000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609585"/>
            <a:endParaRPr lang="en-US" sz="2400">
              <a:solidFill>
                <a:prstClr val="black"/>
              </a:solidFill>
            </a:endParaRPr>
          </a:p>
        </p:txBody>
      </p:sp>
      <p:grpSp>
        <p:nvGrpSpPr>
          <p:cNvPr id="13" name="Group 12"/>
          <p:cNvGrpSpPr/>
          <p:nvPr/>
        </p:nvGrpSpPr>
        <p:grpSpPr>
          <a:xfrm>
            <a:off x="563515" y="1583345"/>
            <a:ext cx="4736179" cy="3379817"/>
            <a:chOff x="676274" y="1085179"/>
            <a:chExt cx="4255649" cy="2068786"/>
          </a:xfrm>
        </p:grpSpPr>
        <p:pic>
          <p:nvPicPr>
            <p:cNvPr id="9" name="Picture 8"/>
            <p:cNvPicPr>
              <a:picLocks noChangeAspect="1"/>
            </p:cNvPicPr>
            <p:nvPr/>
          </p:nvPicPr>
          <p:blipFill>
            <a:blip r:embed="rId3"/>
            <a:stretch>
              <a:fillRect/>
            </a:stretch>
          </p:blipFill>
          <p:spPr>
            <a:xfrm>
              <a:off x="728055" y="1085179"/>
              <a:ext cx="4148218" cy="1169346"/>
            </a:xfrm>
            <a:prstGeom prst="rect">
              <a:avLst/>
            </a:prstGeom>
          </p:spPr>
        </p:pic>
        <p:pic>
          <p:nvPicPr>
            <p:cNvPr id="10" name="Picture 9"/>
            <p:cNvPicPr>
              <a:picLocks noChangeAspect="1"/>
            </p:cNvPicPr>
            <p:nvPr/>
          </p:nvPicPr>
          <p:blipFill>
            <a:blip r:embed="rId4"/>
            <a:stretch>
              <a:fillRect/>
            </a:stretch>
          </p:blipFill>
          <p:spPr>
            <a:xfrm>
              <a:off x="676274" y="2219325"/>
              <a:ext cx="4255649" cy="934640"/>
            </a:xfrm>
            <a:prstGeom prst="rect">
              <a:avLst/>
            </a:prstGeom>
          </p:spPr>
        </p:pic>
      </p:grpSp>
      <p:pic>
        <p:nvPicPr>
          <p:cNvPr id="12" name="Picture 11"/>
          <p:cNvPicPr>
            <a:picLocks noChangeAspect="1"/>
          </p:cNvPicPr>
          <p:nvPr/>
        </p:nvPicPr>
        <p:blipFill>
          <a:blip r:embed="rId5"/>
          <a:stretch>
            <a:fillRect/>
          </a:stretch>
        </p:blipFill>
        <p:spPr>
          <a:xfrm>
            <a:off x="5299694" y="3306261"/>
            <a:ext cx="6364499" cy="740315"/>
          </a:xfrm>
          <a:prstGeom prst="rect">
            <a:avLst/>
          </a:prstGeom>
        </p:spPr>
      </p:pic>
      <p:sp>
        <p:nvSpPr>
          <p:cNvPr id="15" name="Rectangle 3"/>
          <p:cNvSpPr txBox="1">
            <a:spLocks noChangeArrowheads="1"/>
          </p:cNvSpPr>
          <p:nvPr/>
        </p:nvSpPr>
        <p:spPr>
          <a:xfrm>
            <a:off x="5417762" y="4065544"/>
            <a:ext cx="7826619" cy="1464181"/>
          </a:xfrm>
          <a:prstGeom prst="rect">
            <a:avLst/>
          </a:prstGeom>
        </p:spPr>
        <p:txBody>
          <a:bodyPr lIns="91440" tIns="45720" rIns="91440" bIns="45720"/>
          <a:lstStyle>
            <a:lvl1pPr marL="265113" indent="-265113" algn="l" rtl="0" fontAlgn="base">
              <a:lnSpc>
                <a:spcPct val="90000"/>
              </a:lnSpc>
              <a:spcBef>
                <a:spcPct val="30000"/>
              </a:spcBef>
              <a:spcAft>
                <a:spcPct val="0"/>
              </a:spcAft>
              <a:buClr>
                <a:schemeClr val="tx2"/>
              </a:buClr>
              <a:buSzPct val="90000"/>
              <a:buFont typeface="Wingdings" pitchFamily="2" charset="2"/>
              <a:buChar char=""/>
              <a:defRPr sz="2400">
                <a:solidFill>
                  <a:schemeClr val="tx1"/>
                </a:solidFill>
                <a:latin typeface="+mn-lt"/>
                <a:ea typeface="+mn-ea"/>
                <a:cs typeface="+mn-cs"/>
              </a:defRPr>
            </a:lvl1pPr>
            <a:lvl2pPr marL="712788" indent="-268288" algn="l" rtl="0" fontAlgn="base">
              <a:lnSpc>
                <a:spcPct val="90000"/>
              </a:lnSpc>
              <a:spcBef>
                <a:spcPct val="30000"/>
              </a:spcBef>
              <a:spcAft>
                <a:spcPct val="0"/>
              </a:spcAft>
              <a:buClr>
                <a:schemeClr val="tx2"/>
              </a:buClr>
              <a:buSzPct val="110000"/>
              <a:buFont typeface="Neo Sans Intel" pitchFamily="34" charset="0"/>
              <a:buChar char="–"/>
              <a:defRPr sz="2000">
                <a:solidFill>
                  <a:srgbClr val="4D4D4D"/>
                </a:solidFill>
                <a:latin typeface="+mn-lt"/>
                <a:cs typeface="+mn-cs"/>
              </a:defRPr>
            </a:lvl2pPr>
            <a:lvl3pPr marL="1435100" indent="-273050" algn="l" rtl="0" fontAlgn="base">
              <a:lnSpc>
                <a:spcPct val="90000"/>
              </a:lnSpc>
              <a:spcBef>
                <a:spcPct val="30000"/>
              </a:spcBef>
              <a:spcAft>
                <a:spcPct val="0"/>
              </a:spcAft>
              <a:buClr>
                <a:schemeClr val="tx2"/>
              </a:buClr>
              <a:buSzPct val="110000"/>
              <a:buFont typeface="Neo Sans Intel" pitchFamily="34" charset="0"/>
              <a:buChar char="–"/>
              <a:defRPr>
                <a:solidFill>
                  <a:schemeClr val="tx1"/>
                </a:solidFill>
                <a:latin typeface="+mn-lt"/>
                <a:cs typeface="+mn-cs"/>
              </a:defRPr>
            </a:lvl3pPr>
            <a:lvl4pPr marL="2238375" indent="-239713" algn="l" rtl="0" fontAlgn="base">
              <a:lnSpc>
                <a:spcPct val="90000"/>
              </a:lnSpc>
              <a:spcBef>
                <a:spcPct val="30000"/>
              </a:spcBef>
              <a:spcAft>
                <a:spcPct val="0"/>
              </a:spcAft>
              <a:buClr>
                <a:schemeClr val="tx2"/>
              </a:buClr>
              <a:buSzPct val="110000"/>
              <a:buFont typeface="Neo Sans Intel" pitchFamily="34" charset="0"/>
              <a:buChar char="–"/>
              <a:defRPr sz="1600">
                <a:solidFill>
                  <a:srgbClr val="4D4D4D"/>
                </a:solidFill>
                <a:latin typeface="+mn-lt"/>
                <a:cs typeface="+mn-cs"/>
              </a:defRPr>
            </a:lvl4pPr>
            <a:lvl5pPr marL="28305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5pPr>
            <a:lvl6pPr marL="32877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6pPr>
            <a:lvl7pPr marL="37449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7pPr>
            <a:lvl8pPr marL="42021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8pPr>
            <a:lvl9pPr marL="46593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9pPr>
          </a:lstStyle>
          <a:p>
            <a:pPr marL="0" indent="0" defTabSz="609585">
              <a:buClr>
                <a:srgbClr val="004280"/>
              </a:buClr>
              <a:buNone/>
            </a:pPr>
            <a:r>
              <a:rPr lang="en-GB" sz="2133" kern="0" dirty="0">
                <a:solidFill>
                  <a:srgbClr val="0071C5"/>
                </a:solidFill>
              </a:rPr>
              <a:t>Abstracted ID for Service Chain		SC TTL</a:t>
            </a:r>
          </a:p>
          <a:p>
            <a:pPr marL="0" indent="0" defTabSz="609585">
              <a:buClr>
                <a:srgbClr val="004280"/>
              </a:buClr>
              <a:buNone/>
            </a:pPr>
            <a:r>
              <a:rPr lang="en-GB" sz="2133" kern="0" dirty="0">
                <a:solidFill>
                  <a:srgbClr val="0071C5"/>
                </a:solidFill>
              </a:rPr>
              <a:t>Examples:</a:t>
            </a:r>
          </a:p>
          <a:p>
            <a:pPr marL="0" indent="0" defTabSz="609585">
              <a:buClr>
                <a:srgbClr val="004280"/>
              </a:buClr>
              <a:buNone/>
            </a:pPr>
            <a:r>
              <a:rPr lang="en-GB" sz="2133" kern="0" dirty="0">
                <a:solidFill>
                  <a:srgbClr val="0071C5"/>
                </a:solidFill>
              </a:rPr>
              <a:t>TCP port 80,21,23 = SPI 12</a:t>
            </a:r>
          </a:p>
          <a:p>
            <a:pPr marL="0" indent="0" defTabSz="609585">
              <a:buClr>
                <a:srgbClr val="004280"/>
              </a:buClr>
              <a:buNone/>
            </a:pPr>
            <a:r>
              <a:rPr lang="en-GB" sz="2133" kern="0" dirty="0">
                <a:solidFill>
                  <a:srgbClr val="0071C5"/>
                </a:solidFill>
              </a:rPr>
              <a:t>IMEI iPhone6= SPI 10</a:t>
            </a:r>
          </a:p>
        </p:txBody>
      </p:sp>
      <p:sp>
        <p:nvSpPr>
          <p:cNvPr id="17" name="Rectangle 3"/>
          <p:cNvSpPr txBox="1">
            <a:spLocks noChangeArrowheads="1"/>
          </p:cNvSpPr>
          <p:nvPr/>
        </p:nvSpPr>
        <p:spPr>
          <a:xfrm>
            <a:off x="621143" y="5917812"/>
            <a:ext cx="7826619" cy="623773"/>
          </a:xfrm>
          <a:prstGeom prst="rect">
            <a:avLst/>
          </a:prstGeom>
        </p:spPr>
        <p:txBody>
          <a:bodyPr lIns="91440" tIns="45720" rIns="91440" bIns="45720"/>
          <a:lstStyle>
            <a:lvl1pPr marL="265113" indent="-265113" algn="l" rtl="0" fontAlgn="base">
              <a:lnSpc>
                <a:spcPct val="90000"/>
              </a:lnSpc>
              <a:spcBef>
                <a:spcPct val="30000"/>
              </a:spcBef>
              <a:spcAft>
                <a:spcPct val="0"/>
              </a:spcAft>
              <a:buClr>
                <a:schemeClr val="tx2"/>
              </a:buClr>
              <a:buSzPct val="90000"/>
              <a:buFont typeface="Wingdings" pitchFamily="2" charset="2"/>
              <a:buChar char=""/>
              <a:defRPr sz="2400">
                <a:solidFill>
                  <a:schemeClr val="tx1"/>
                </a:solidFill>
                <a:latin typeface="+mn-lt"/>
                <a:ea typeface="+mn-ea"/>
                <a:cs typeface="+mn-cs"/>
              </a:defRPr>
            </a:lvl1pPr>
            <a:lvl2pPr marL="712788" indent="-268288" algn="l" rtl="0" fontAlgn="base">
              <a:lnSpc>
                <a:spcPct val="90000"/>
              </a:lnSpc>
              <a:spcBef>
                <a:spcPct val="30000"/>
              </a:spcBef>
              <a:spcAft>
                <a:spcPct val="0"/>
              </a:spcAft>
              <a:buClr>
                <a:schemeClr val="tx2"/>
              </a:buClr>
              <a:buSzPct val="110000"/>
              <a:buFont typeface="Neo Sans Intel" pitchFamily="34" charset="0"/>
              <a:buChar char="–"/>
              <a:defRPr sz="2000">
                <a:solidFill>
                  <a:srgbClr val="4D4D4D"/>
                </a:solidFill>
                <a:latin typeface="+mn-lt"/>
                <a:cs typeface="+mn-cs"/>
              </a:defRPr>
            </a:lvl2pPr>
            <a:lvl3pPr marL="1435100" indent="-273050" algn="l" rtl="0" fontAlgn="base">
              <a:lnSpc>
                <a:spcPct val="90000"/>
              </a:lnSpc>
              <a:spcBef>
                <a:spcPct val="30000"/>
              </a:spcBef>
              <a:spcAft>
                <a:spcPct val="0"/>
              </a:spcAft>
              <a:buClr>
                <a:schemeClr val="tx2"/>
              </a:buClr>
              <a:buSzPct val="110000"/>
              <a:buFont typeface="Neo Sans Intel" pitchFamily="34" charset="0"/>
              <a:buChar char="–"/>
              <a:defRPr>
                <a:solidFill>
                  <a:schemeClr val="tx1"/>
                </a:solidFill>
                <a:latin typeface="+mn-lt"/>
                <a:cs typeface="+mn-cs"/>
              </a:defRPr>
            </a:lvl3pPr>
            <a:lvl4pPr marL="2238375" indent="-239713" algn="l" rtl="0" fontAlgn="base">
              <a:lnSpc>
                <a:spcPct val="90000"/>
              </a:lnSpc>
              <a:spcBef>
                <a:spcPct val="30000"/>
              </a:spcBef>
              <a:spcAft>
                <a:spcPct val="0"/>
              </a:spcAft>
              <a:buClr>
                <a:schemeClr val="tx2"/>
              </a:buClr>
              <a:buSzPct val="110000"/>
              <a:buFont typeface="Neo Sans Intel" pitchFamily="34" charset="0"/>
              <a:buChar char="–"/>
              <a:defRPr sz="1600">
                <a:solidFill>
                  <a:srgbClr val="4D4D4D"/>
                </a:solidFill>
                <a:latin typeface="+mn-lt"/>
                <a:cs typeface="+mn-cs"/>
              </a:defRPr>
            </a:lvl4pPr>
            <a:lvl5pPr marL="28305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5pPr>
            <a:lvl6pPr marL="32877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6pPr>
            <a:lvl7pPr marL="37449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7pPr>
            <a:lvl8pPr marL="42021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8pPr>
            <a:lvl9pPr marL="46593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9pPr>
          </a:lstStyle>
          <a:p>
            <a:pPr marL="0" indent="0" defTabSz="609585">
              <a:buClr>
                <a:srgbClr val="004280"/>
              </a:buClr>
              <a:buNone/>
            </a:pPr>
            <a:r>
              <a:rPr lang="en-GB" sz="2000" kern="0" dirty="0">
                <a:solidFill>
                  <a:srgbClr val="0071C5"/>
                </a:solidFill>
              </a:rPr>
              <a:t>16 bytes of mandatory context headers. These pass information between network nodes, classifiers and service functions</a:t>
            </a:r>
            <a:r>
              <a:rPr lang="en-GB" sz="2000" kern="0" dirty="0" smtClean="0">
                <a:solidFill>
                  <a:srgbClr val="0071C5"/>
                </a:solidFill>
              </a:rPr>
              <a:t>.</a:t>
            </a:r>
            <a:endParaRPr lang="en-GB" sz="3200" kern="0" dirty="0">
              <a:solidFill>
                <a:srgbClr val="0071C5"/>
              </a:solidFill>
            </a:endParaRPr>
          </a:p>
        </p:txBody>
      </p:sp>
      <p:pic>
        <p:nvPicPr>
          <p:cNvPr id="2" name="Picture 1"/>
          <p:cNvPicPr>
            <a:picLocks noChangeAspect="1"/>
          </p:cNvPicPr>
          <p:nvPr/>
        </p:nvPicPr>
        <p:blipFill>
          <a:blip r:embed="rId6"/>
          <a:stretch>
            <a:fillRect/>
          </a:stretch>
        </p:blipFill>
        <p:spPr>
          <a:xfrm rot="10800000" flipH="1" flipV="1">
            <a:off x="5299694" y="1594814"/>
            <a:ext cx="6468717" cy="905271"/>
          </a:xfrm>
          <a:prstGeom prst="rect">
            <a:avLst/>
          </a:prstGeom>
        </p:spPr>
      </p:pic>
      <p:sp>
        <p:nvSpPr>
          <p:cNvPr id="14" name="Rectangle 3"/>
          <p:cNvSpPr txBox="1">
            <a:spLocks noChangeArrowheads="1"/>
          </p:cNvSpPr>
          <p:nvPr/>
        </p:nvSpPr>
        <p:spPr>
          <a:xfrm>
            <a:off x="5417762" y="2511400"/>
            <a:ext cx="7826619" cy="1464181"/>
          </a:xfrm>
          <a:prstGeom prst="rect">
            <a:avLst/>
          </a:prstGeom>
        </p:spPr>
        <p:txBody>
          <a:bodyPr lIns="91440" tIns="45720" rIns="91440" bIns="45720"/>
          <a:lstStyle>
            <a:lvl1pPr marL="265113" indent="-265113" algn="l" rtl="0" fontAlgn="base">
              <a:lnSpc>
                <a:spcPct val="90000"/>
              </a:lnSpc>
              <a:spcBef>
                <a:spcPct val="30000"/>
              </a:spcBef>
              <a:spcAft>
                <a:spcPct val="0"/>
              </a:spcAft>
              <a:buClr>
                <a:schemeClr val="tx2"/>
              </a:buClr>
              <a:buSzPct val="90000"/>
              <a:buFont typeface="Wingdings" pitchFamily="2" charset="2"/>
              <a:buChar char=""/>
              <a:defRPr sz="2400">
                <a:solidFill>
                  <a:schemeClr val="tx1"/>
                </a:solidFill>
                <a:latin typeface="+mn-lt"/>
                <a:ea typeface="+mn-ea"/>
                <a:cs typeface="+mn-cs"/>
              </a:defRPr>
            </a:lvl1pPr>
            <a:lvl2pPr marL="712788" indent="-268288" algn="l" rtl="0" fontAlgn="base">
              <a:lnSpc>
                <a:spcPct val="90000"/>
              </a:lnSpc>
              <a:spcBef>
                <a:spcPct val="30000"/>
              </a:spcBef>
              <a:spcAft>
                <a:spcPct val="0"/>
              </a:spcAft>
              <a:buClr>
                <a:schemeClr val="tx2"/>
              </a:buClr>
              <a:buSzPct val="110000"/>
              <a:buFont typeface="Neo Sans Intel" pitchFamily="34" charset="0"/>
              <a:buChar char="–"/>
              <a:defRPr sz="2000">
                <a:solidFill>
                  <a:srgbClr val="4D4D4D"/>
                </a:solidFill>
                <a:latin typeface="+mn-lt"/>
                <a:cs typeface="+mn-cs"/>
              </a:defRPr>
            </a:lvl2pPr>
            <a:lvl3pPr marL="1435100" indent="-273050" algn="l" rtl="0" fontAlgn="base">
              <a:lnSpc>
                <a:spcPct val="90000"/>
              </a:lnSpc>
              <a:spcBef>
                <a:spcPct val="30000"/>
              </a:spcBef>
              <a:spcAft>
                <a:spcPct val="0"/>
              </a:spcAft>
              <a:buClr>
                <a:schemeClr val="tx2"/>
              </a:buClr>
              <a:buSzPct val="110000"/>
              <a:buFont typeface="Neo Sans Intel" pitchFamily="34" charset="0"/>
              <a:buChar char="–"/>
              <a:defRPr>
                <a:solidFill>
                  <a:schemeClr val="tx1"/>
                </a:solidFill>
                <a:latin typeface="+mn-lt"/>
                <a:cs typeface="+mn-cs"/>
              </a:defRPr>
            </a:lvl3pPr>
            <a:lvl4pPr marL="2238375" indent="-239713" algn="l" rtl="0" fontAlgn="base">
              <a:lnSpc>
                <a:spcPct val="90000"/>
              </a:lnSpc>
              <a:spcBef>
                <a:spcPct val="30000"/>
              </a:spcBef>
              <a:spcAft>
                <a:spcPct val="0"/>
              </a:spcAft>
              <a:buClr>
                <a:schemeClr val="tx2"/>
              </a:buClr>
              <a:buSzPct val="110000"/>
              <a:buFont typeface="Neo Sans Intel" pitchFamily="34" charset="0"/>
              <a:buChar char="–"/>
              <a:defRPr sz="1600">
                <a:solidFill>
                  <a:srgbClr val="4D4D4D"/>
                </a:solidFill>
                <a:latin typeface="+mn-lt"/>
                <a:cs typeface="+mn-cs"/>
              </a:defRPr>
            </a:lvl4pPr>
            <a:lvl5pPr marL="28305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5pPr>
            <a:lvl6pPr marL="32877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6pPr>
            <a:lvl7pPr marL="37449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7pPr>
            <a:lvl8pPr marL="42021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8pPr>
            <a:lvl9pPr marL="4659313" indent="-230188" algn="l" rtl="0" fontAlgn="base">
              <a:spcBef>
                <a:spcPct val="20000"/>
              </a:spcBef>
              <a:spcAft>
                <a:spcPct val="0"/>
              </a:spcAft>
              <a:buChar char="•"/>
              <a:defRPr sz="2000">
                <a:solidFill>
                  <a:schemeClr val="tx1"/>
                </a:solidFill>
                <a:effectLst>
                  <a:outerShdw blurRad="38100" dist="38100" dir="2700000" algn="tl">
                    <a:srgbClr val="C0C0C0"/>
                  </a:outerShdw>
                </a:effectLst>
                <a:latin typeface="Arial" charset="0"/>
                <a:cs typeface="+mn-cs"/>
              </a:defRPr>
            </a:lvl9pPr>
          </a:lstStyle>
          <a:p>
            <a:pPr marL="0" indent="0" defTabSz="609585">
              <a:buClr>
                <a:srgbClr val="004280"/>
              </a:buClr>
              <a:buNone/>
            </a:pPr>
            <a:r>
              <a:rPr lang="en-GB" kern="0" dirty="0">
                <a:solidFill>
                  <a:srgbClr val="0071C5"/>
                </a:solidFill>
              </a:rPr>
              <a:t>Metadata Type indicates what context is being </a:t>
            </a:r>
          </a:p>
          <a:p>
            <a:pPr marL="0" indent="0" defTabSz="609585">
              <a:buClr>
                <a:srgbClr val="004280"/>
              </a:buClr>
              <a:buNone/>
            </a:pPr>
            <a:r>
              <a:rPr lang="en-GB" kern="0" dirty="0">
                <a:solidFill>
                  <a:srgbClr val="0071C5"/>
                </a:solidFill>
              </a:rPr>
              <a:t>included</a:t>
            </a:r>
          </a:p>
        </p:txBody>
      </p:sp>
    </p:spTree>
    <p:extLst>
      <p:ext uri="{BB962C8B-B14F-4D97-AF65-F5344CB8AC3E}">
        <p14:creationId xmlns:p14="http://schemas.microsoft.com/office/powerpoint/2010/main" val="243914593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789821"/>
            <a:ext cx="12116920" cy="3783247"/>
          </a:xfrm>
          <a:prstGeom prst="rect">
            <a:avLst/>
          </a:prstGeom>
        </p:spPr>
      </p:pic>
      <p:sp>
        <p:nvSpPr>
          <p:cNvPr id="4" name="Title 1"/>
          <p:cNvSpPr txBox="1">
            <a:spLocks/>
          </p:cNvSpPr>
          <p:nvPr/>
        </p:nvSpPr>
        <p:spPr>
          <a:xfrm>
            <a:off x="75080" y="500141"/>
            <a:ext cx="11258550" cy="9874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1"/>
                </a:solidFill>
              </a:rPr>
              <a:t>Running “</a:t>
            </a:r>
            <a:r>
              <a:rPr lang="en-US" sz="4000" dirty="0" err="1">
                <a:solidFill>
                  <a:schemeClr val="bg1"/>
                </a:solidFill>
              </a:rPr>
              <a:t>ovs-ofctl</a:t>
            </a:r>
            <a:r>
              <a:rPr lang="en-US" sz="4000" dirty="0">
                <a:solidFill>
                  <a:schemeClr val="bg1"/>
                </a:solidFill>
              </a:rPr>
              <a:t> dump-flows SW4” on Server4</a:t>
            </a:r>
          </a:p>
        </p:txBody>
      </p:sp>
      <p:sp>
        <p:nvSpPr>
          <p:cNvPr id="6" name="Oval 5"/>
          <p:cNvSpPr/>
          <p:nvPr/>
        </p:nvSpPr>
        <p:spPr>
          <a:xfrm>
            <a:off x="5446643" y="3180521"/>
            <a:ext cx="1550505" cy="3289852"/>
          </a:xfrm>
          <a:prstGeom prst="ellipse">
            <a:avLst/>
          </a:prstGeom>
          <a:noFill/>
          <a:ln w="57150">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Content Placeholder 6"/>
          <p:cNvSpPr>
            <a:spLocks noGrp="1"/>
          </p:cNvSpPr>
          <p:nvPr>
            <p:ph idx="1"/>
          </p:nvPr>
        </p:nvSpPr>
        <p:spPr>
          <a:xfrm>
            <a:off x="283372" y="1487566"/>
            <a:ext cx="10841966" cy="4175635"/>
          </a:xfrm>
        </p:spPr>
        <p:txBody>
          <a:bodyPr/>
          <a:lstStyle/>
          <a:p>
            <a:r>
              <a:rPr lang="en-US" dirty="0" smtClean="0"/>
              <a:t>OVS-DPDK on Server4 has a table of </a:t>
            </a:r>
            <a:r>
              <a:rPr lang="en-US" dirty="0" err="1" smtClean="0"/>
              <a:t>OpenFlow</a:t>
            </a:r>
            <a:r>
              <a:rPr lang="en-US" dirty="0" smtClean="0"/>
              <a:t> rules for each of the Service Function Paths</a:t>
            </a:r>
          </a:p>
          <a:p>
            <a:r>
              <a:rPr lang="en-US" dirty="0" smtClean="0"/>
              <a:t>Rules show the ingress and egress points given a particular Index</a:t>
            </a:r>
            <a:endParaRPr lang="en-US" dirty="0"/>
          </a:p>
        </p:txBody>
      </p:sp>
    </p:spTree>
    <p:extLst>
      <p:ext uri="{BB962C8B-B14F-4D97-AF65-F5344CB8AC3E}">
        <p14:creationId xmlns:p14="http://schemas.microsoft.com/office/powerpoint/2010/main" val="202052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198" y="2001327"/>
            <a:ext cx="11984966" cy="4739107"/>
          </a:xfrm>
        </p:spPr>
        <p:txBody>
          <a:bodyPr/>
          <a:lstStyle/>
          <a:p>
            <a:pPr marL="285750" lvl="1" indent="-285750">
              <a:spcBef>
                <a:spcPts val="600"/>
              </a:spcBef>
              <a:buFont typeface="Arial" panose="020B0604020202020204" pitchFamily="34" charset="0"/>
              <a:buChar char="•"/>
            </a:pPr>
            <a:r>
              <a:rPr lang="en-US" i="1" dirty="0" smtClean="0"/>
              <a:t>Demo ODL-provisioned Network Service Header (NSH) Service Function Chaining using F5 commercial VNFs</a:t>
            </a:r>
          </a:p>
          <a:p>
            <a:pPr marL="511175" lvl="1" indent="-285750">
              <a:spcBef>
                <a:spcPts val="600"/>
              </a:spcBef>
              <a:buFont typeface="Arial" panose="020B0604020202020204" pitchFamily="34" charset="0"/>
              <a:buChar char="•"/>
            </a:pPr>
            <a:r>
              <a:rPr lang="en-US" sz="1800" dirty="0"/>
              <a:t>Primary goal of use case is </a:t>
            </a:r>
            <a:r>
              <a:rPr lang="en-US" sz="1800" b="1" dirty="0"/>
              <a:t>functional</a:t>
            </a:r>
            <a:r>
              <a:rPr lang="en-US" sz="1800" dirty="0"/>
              <a:t> integration of all disparate components  </a:t>
            </a:r>
          </a:p>
          <a:p>
            <a:pPr marL="511175" lvl="1" indent="-285750">
              <a:spcBef>
                <a:spcPts val="600"/>
              </a:spcBef>
              <a:buFont typeface="Arial" panose="020B0604020202020204" pitchFamily="34" charset="0"/>
              <a:buChar char="•"/>
            </a:pPr>
            <a:r>
              <a:rPr lang="en-US" sz="1800" dirty="0" smtClean="0"/>
              <a:t>Using </a:t>
            </a:r>
            <a:r>
              <a:rPr lang="en-US" sz="1800" u="sng" dirty="0"/>
              <a:t>existing</a:t>
            </a:r>
            <a:r>
              <a:rPr lang="en-US" sz="1800" dirty="0"/>
              <a:t> open source technologies and F5 </a:t>
            </a:r>
            <a:r>
              <a:rPr lang="en-US" sz="1800" dirty="0" smtClean="0"/>
              <a:t>VNFs</a:t>
            </a:r>
            <a:endParaRPr lang="en-US" sz="1800" dirty="0"/>
          </a:p>
          <a:p>
            <a:pPr marL="511175" lvl="1" indent="-285750">
              <a:spcBef>
                <a:spcPts val="600"/>
              </a:spcBef>
              <a:buFont typeface="Arial" panose="020B0604020202020204" pitchFamily="34" charset="0"/>
              <a:buChar char="•"/>
            </a:pPr>
            <a:r>
              <a:rPr lang="en-US" sz="1800" dirty="0" smtClean="0"/>
              <a:t>Based </a:t>
            </a:r>
            <a:r>
              <a:rPr lang="en-US" sz="1800" dirty="0"/>
              <a:t>on publicly available open source technology as of Q1 2016 (ODL Lithium SR1</a:t>
            </a:r>
            <a:r>
              <a:rPr lang="en-US" sz="1800" dirty="0" smtClean="0"/>
              <a:t>)</a:t>
            </a:r>
          </a:p>
          <a:p>
            <a:pPr marL="511175" lvl="1" indent="-285750">
              <a:spcBef>
                <a:spcPts val="600"/>
              </a:spcBef>
              <a:buFont typeface="Arial" panose="020B0604020202020204" pitchFamily="34" charset="0"/>
              <a:buChar char="•"/>
            </a:pPr>
            <a:r>
              <a:rPr lang="en-US" sz="1800" dirty="0"/>
              <a:t>Open Daylight Controller provisioning of Service Function Classifiers and </a:t>
            </a:r>
            <a:r>
              <a:rPr lang="en-US" sz="1800" dirty="0" smtClean="0"/>
              <a:t>Forwarders</a:t>
            </a:r>
          </a:p>
          <a:p>
            <a:pPr marL="511175" lvl="1" indent="-285750">
              <a:spcBef>
                <a:spcPts val="600"/>
              </a:spcBef>
              <a:buFont typeface="Arial" panose="020B0604020202020204" pitchFamily="34" charset="0"/>
              <a:buChar char="•"/>
            </a:pPr>
            <a:r>
              <a:rPr lang="en-US" sz="1800" dirty="0" smtClean="0"/>
              <a:t>Show case this solution with VNFs typically in </a:t>
            </a:r>
            <a:r>
              <a:rPr lang="en-US" sz="1800" dirty="0" err="1" smtClean="0"/>
              <a:t>Gi</a:t>
            </a:r>
            <a:r>
              <a:rPr lang="en-US" sz="1800" dirty="0" smtClean="0"/>
              <a:t>-LAN (applicable to other use-cases as well)</a:t>
            </a:r>
            <a:endParaRPr lang="en-US" sz="1800" dirty="0"/>
          </a:p>
          <a:p>
            <a:pPr marL="511175" lvl="1" indent="-285750">
              <a:spcBef>
                <a:spcPts val="600"/>
              </a:spcBef>
              <a:buFont typeface="Arial" panose="020B0604020202020204" pitchFamily="34" charset="0"/>
              <a:buChar char="•"/>
            </a:pPr>
            <a:endParaRPr lang="en-US" sz="1800" dirty="0"/>
          </a:p>
          <a:p>
            <a:pPr marL="285750" indent="-285750">
              <a:spcBef>
                <a:spcPts val="600"/>
              </a:spcBef>
              <a:buFont typeface="Arial" panose="020B0604020202020204" pitchFamily="34" charset="0"/>
              <a:buChar char="•"/>
            </a:pPr>
            <a:r>
              <a:rPr lang="en-US" sz="2000" b="1" dirty="0" smtClean="0"/>
              <a:t>Target Solution Outputs</a:t>
            </a:r>
          </a:p>
          <a:p>
            <a:pPr marL="511175" lvl="1" indent="-285750">
              <a:spcBef>
                <a:spcPts val="600"/>
              </a:spcBef>
              <a:buFont typeface="Arial" panose="020B0604020202020204" pitchFamily="34" charset="0"/>
              <a:buChar char="•"/>
            </a:pPr>
            <a:r>
              <a:rPr lang="en-US" sz="1800" dirty="0" smtClean="0"/>
              <a:t>Upstream patches and fixes as required</a:t>
            </a:r>
            <a:endParaRPr lang="en-US" sz="1800" dirty="0"/>
          </a:p>
          <a:p>
            <a:pPr marL="511175" lvl="1" indent="-285750">
              <a:spcBef>
                <a:spcPts val="600"/>
              </a:spcBef>
              <a:buFont typeface="Arial" panose="020B0604020202020204" pitchFamily="34" charset="0"/>
              <a:buChar char="•"/>
            </a:pPr>
            <a:r>
              <a:rPr lang="en-US" sz="1800" dirty="0" smtClean="0"/>
              <a:t>Share Key Learnings and Interoperability considerations </a:t>
            </a:r>
          </a:p>
          <a:p>
            <a:pPr marL="225425" lvl="1" indent="0">
              <a:spcBef>
                <a:spcPts val="600"/>
              </a:spcBef>
              <a:buNone/>
            </a:pPr>
            <a:endParaRPr lang="en-US" sz="1800" dirty="0" smtClean="0"/>
          </a:p>
          <a:p>
            <a:pPr marL="225425" lvl="1" indent="0">
              <a:spcBef>
                <a:spcPts val="600"/>
              </a:spcBef>
              <a:buNone/>
            </a:pPr>
            <a:r>
              <a:rPr lang="en-US" sz="1800" dirty="0" smtClean="0"/>
              <a:t>For more information about NSH in </a:t>
            </a:r>
            <a:r>
              <a:rPr lang="en-US" sz="1800" dirty="0" err="1" smtClean="0"/>
              <a:t>Gi</a:t>
            </a:r>
            <a:r>
              <a:rPr lang="en-US" sz="1800" dirty="0"/>
              <a:t>-LAN see </a:t>
            </a:r>
            <a:r>
              <a:rPr lang="en-US" sz="1800" dirty="0">
                <a:hlinkClick r:id="rId2"/>
              </a:rPr>
              <a:t>https://</a:t>
            </a:r>
            <a:r>
              <a:rPr lang="en-US" sz="1800" dirty="0" smtClean="0">
                <a:hlinkClick r:id="rId2"/>
              </a:rPr>
              <a:t>networkbuilders.intel.com/docs/Intel_evaluation_of_SFC_for_Gi-LAN_use_case.pdf</a:t>
            </a:r>
            <a:r>
              <a:rPr lang="en-US" sz="1800" dirty="0" smtClean="0"/>
              <a:t> </a:t>
            </a:r>
            <a:endParaRPr lang="en-US" sz="1800" dirty="0"/>
          </a:p>
        </p:txBody>
      </p:sp>
      <p:sp>
        <p:nvSpPr>
          <p:cNvPr id="3" name="TextBox 2"/>
          <p:cNvSpPr txBox="1"/>
          <p:nvPr/>
        </p:nvSpPr>
        <p:spPr>
          <a:xfrm>
            <a:off x="544286" y="544287"/>
            <a:ext cx="9361714" cy="646331"/>
          </a:xfrm>
          <a:prstGeom prst="rect">
            <a:avLst/>
          </a:prstGeom>
          <a:noFill/>
        </p:spPr>
        <p:txBody>
          <a:bodyPr wrap="square" rtlCol="0" anchor="ctr" anchorCtr="0">
            <a:noAutofit/>
          </a:bodyPr>
          <a:lstStyle/>
          <a:p>
            <a:r>
              <a:rPr lang="en-US" sz="4000" dirty="0" smtClean="0">
                <a:solidFill>
                  <a:prstClr val="white"/>
                </a:solidFill>
                <a:latin typeface="Arial" charset="0"/>
                <a:ea typeface="Arial" charset="0"/>
                <a:cs typeface="Arial" charset="0"/>
              </a:rPr>
              <a:t>Problem Statement</a:t>
            </a:r>
            <a:endParaRPr lang="en-US" sz="4000" dirty="0">
              <a:solidFill>
                <a:prstClr val="white"/>
              </a:solidFill>
              <a:latin typeface="Arial" charset="0"/>
              <a:ea typeface="Arial" charset="0"/>
              <a:cs typeface="Arial" charset="0"/>
            </a:endParaRPr>
          </a:p>
        </p:txBody>
      </p:sp>
    </p:spTree>
    <p:extLst>
      <p:ext uri="{BB962C8B-B14F-4D97-AF65-F5344CB8AC3E}">
        <p14:creationId xmlns:p14="http://schemas.microsoft.com/office/powerpoint/2010/main" val="1528239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920" y="1608292"/>
            <a:ext cx="11961080" cy="466319"/>
          </a:xfrm>
        </p:spPr>
        <p:txBody>
          <a:bodyPr/>
          <a:lstStyle/>
          <a:p>
            <a:r>
              <a:rPr lang="en-US" sz="1800" dirty="0"/>
              <a:t>F5 have S/W defined applications that work in a S/W Defined Data Center (SDDC)</a:t>
            </a:r>
          </a:p>
          <a:p>
            <a:r>
              <a:rPr lang="en-US" sz="1800" dirty="0" smtClean="0"/>
              <a:t>F5 BIG-IP Virtual Edition has a portfolio of </a:t>
            </a:r>
            <a:r>
              <a:rPr lang="en-US" sz="1800" dirty="0"/>
              <a:t>VNFs </a:t>
            </a:r>
            <a:r>
              <a:rPr lang="en-US" sz="1800" dirty="0" smtClean="0"/>
              <a:t>that can be used in </a:t>
            </a:r>
            <a:r>
              <a:rPr lang="en-US" sz="1800" dirty="0" err="1" smtClean="0"/>
              <a:t>Gi</a:t>
            </a:r>
            <a:r>
              <a:rPr lang="en-US" sz="1800" dirty="0" smtClean="0"/>
              <a:t>-LAN &amp; Enterprise infrastructures</a:t>
            </a:r>
            <a:endParaRPr lang="en-US" sz="1800" dirty="0"/>
          </a:p>
        </p:txBody>
      </p:sp>
      <p:sp>
        <p:nvSpPr>
          <p:cNvPr id="4" name="Title 1"/>
          <p:cNvSpPr txBox="1">
            <a:spLocks/>
          </p:cNvSpPr>
          <p:nvPr/>
        </p:nvSpPr>
        <p:spPr>
          <a:xfrm>
            <a:off x="230920" y="295719"/>
            <a:ext cx="9407525" cy="1158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rgbClr val="FFFFFF"/>
                </a:solidFill>
                <a:latin typeface="Arial"/>
                <a:cs typeface="Arial"/>
              </a:rPr>
              <a:t>F5 Virtual Network Functions (VNFs)</a:t>
            </a:r>
            <a:endParaRPr lang="en-US" sz="4000" b="1" dirty="0">
              <a:solidFill>
                <a:srgbClr val="FFFFFF"/>
              </a:solidFill>
              <a:latin typeface="Arial"/>
              <a:cs typeface="Arial"/>
            </a:endParaRPr>
          </a:p>
        </p:txBody>
      </p:sp>
      <p:sp>
        <p:nvSpPr>
          <p:cNvPr id="7" name="Content Placeholder 2"/>
          <p:cNvSpPr txBox="1">
            <a:spLocks/>
          </p:cNvSpPr>
          <p:nvPr/>
        </p:nvSpPr>
        <p:spPr>
          <a:xfrm>
            <a:off x="5999569" y="2609113"/>
            <a:ext cx="5584372" cy="3481263"/>
          </a:xfrm>
          <a:prstGeom prst="rect">
            <a:avLst/>
          </a:prstGeom>
        </p:spPr>
        <p:txBody>
          <a:bodyPr/>
          <a:lstStyle>
            <a:lvl1pPr marL="228600" indent="-228600" algn="l" defTabSz="914400" rtl="0" eaLnBrk="1" latinLnBrk="0" hangingPunct="1">
              <a:lnSpc>
                <a:spcPct val="90000"/>
              </a:lnSpc>
              <a:spcBef>
                <a:spcPts val="1000"/>
              </a:spcBef>
              <a:buClr>
                <a:srgbClr val="EE5B24"/>
              </a:buClr>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EE5B24"/>
              </a:buClr>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EE5B24"/>
              </a:buClr>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EE5B24"/>
              </a:buClr>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EE5B24"/>
              </a:buClr>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mj-lt"/>
              <a:buAutoNum type="arabicPeriod" startAt="8"/>
            </a:pPr>
            <a:r>
              <a:rPr lang="en-US" sz="1600" dirty="0">
                <a:solidFill>
                  <a:prstClr val="black"/>
                </a:solidFill>
              </a:rPr>
              <a:t>Virtual CGNAT (</a:t>
            </a:r>
            <a:r>
              <a:rPr lang="en-US" sz="1600" dirty="0" err="1">
                <a:solidFill>
                  <a:prstClr val="black"/>
                </a:solidFill>
              </a:rPr>
              <a:t>vCGN</a:t>
            </a:r>
            <a:r>
              <a:rPr lang="en-US" sz="1600" dirty="0">
                <a:solidFill>
                  <a:prstClr val="black"/>
                </a:solidFill>
              </a:rPr>
              <a:t>)</a:t>
            </a:r>
          </a:p>
          <a:p>
            <a:pPr marL="342900" indent="-342900">
              <a:buFont typeface="+mj-lt"/>
              <a:buAutoNum type="arabicPeriod" startAt="8"/>
            </a:pPr>
            <a:r>
              <a:rPr lang="en-US" sz="1600" dirty="0">
                <a:solidFill>
                  <a:prstClr val="black"/>
                </a:solidFill>
              </a:rPr>
              <a:t>Virtual </a:t>
            </a:r>
            <a:r>
              <a:rPr lang="en-US" sz="1600" dirty="0" smtClean="0">
                <a:solidFill>
                  <a:prstClr val="black"/>
                </a:solidFill>
              </a:rPr>
              <a:t>Traffic Detection Function (</a:t>
            </a:r>
            <a:r>
              <a:rPr lang="en-US" sz="1600" dirty="0" err="1" smtClean="0">
                <a:solidFill>
                  <a:prstClr val="black"/>
                </a:solidFill>
              </a:rPr>
              <a:t>vTDF</a:t>
            </a:r>
            <a:r>
              <a:rPr lang="en-US" sz="1600" dirty="0" smtClean="0">
                <a:solidFill>
                  <a:prstClr val="black"/>
                </a:solidFill>
              </a:rPr>
              <a:t>)</a:t>
            </a:r>
          </a:p>
          <a:p>
            <a:pPr marL="342900" indent="-342900">
              <a:buFont typeface="+mj-lt"/>
              <a:buAutoNum type="arabicPeriod" startAt="8"/>
            </a:pPr>
            <a:r>
              <a:rPr lang="en-US" sz="1600" dirty="0" smtClean="0">
                <a:solidFill>
                  <a:prstClr val="black"/>
                </a:solidFill>
              </a:rPr>
              <a:t>Virtual Content Insertion (</a:t>
            </a:r>
            <a:r>
              <a:rPr lang="en-US" sz="1600" dirty="0" err="1" smtClean="0">
                <a:solidFill>
                  <a:prstClr val="black"/>
                </a:solidFill>
              </a:rPr>
              <a:t>vCI</a:t>
            </a:r>
            <a:r>
              <a:rPr lang="en-US" sz="1600" dirty="0" smtClean="0">
                <a:solidFill>
                  <a:prstClr val="black"/>
                </a:solidFill>
              </a:rPr>
              <a:t>)</a:t>
            </a:r>
          </a:p>
          <a:p>
            <a:pPr marL="342900" indent="-342900">
              <a:buFont typeface="+mj-lt"/>
              <a:buAutoNum type="arabicPeriod" startAt="8"/>
            </a:pPr>
            <a:r>
              <a:rPr lang="en-US" sz="1600" dirty="0" smtClean="0">
                <a:solidFill>
                  <a:prstClr val="black"/>
                </a:solidFill>
              </a:rPr>
              <a:t>Virtual TCP Optimization (</a:t>
            </a:r>
            <a:r>
              <a:rPr lang="en-US" sz="1600" dirty="0" err="1" smtClean="0">
                <a:solidFill>
                  <a:prstClr val="black"/>
                </a:solidFill>
              </a:rPr>
              <a:t>vTCPO</a:t>
            </a:r>
            <a:r>
              <a:rPr lang="en-US" sz="1600" dirty="0" smtClean="0">
                <a:solidFill>
                  <a:prstClr val="black"/>
                </a:solidFill>
              </a:rPr>
              <a:t>)</a:t>
            </a:r>
          </a:p>
          <a:p>
            <a:pPr marL="342900" indent="-342900">
              <a:buFont typeface="+mj-lt"/>
              <a:buAutoNum type="arabicPeriod" startAt="8"/>
            </a:pPr>
            <a:r>
              <a:rPr lang="en-US" sz="1600" dirty="0" smtClean="0">
                <a:solidFill>
                  <a:prstClr val="black"/>
                </a:solidFill>
              </a:rPr>
              <a:t>Virtual SIP Routing and Load Balancing (</a:t>
            </a:r>
            <a:r>
              <a:rPr lang="en-US" sz="1600" dirty="0" err="1" smtClean="0">
                <a:solidFill>
                  <a:prstClr val="black"/>
                </a:solidFill>
              </a:rPr>
              <a:t>vSRLB</a:t>
            </a:r>
            <a:r>
              <a:rPr lang="en-US" sz="1600" dirty="0" smtClean="0">
                <a:solidFill>
                  <a:prstClr val="black"/>
                </a:solidFill>
              </a:rPr>
              <a:t>)</a:t>
            </a:r>
          </a:p>
          <a:p>
            <a:pPr marL="342900" indent="-342900">
              <a:buFont typeface="+mj-lt"/>
              <a:buAutoNum type="arabicPeriod" startAt="8"/>
            </a:pPr>
            <a:r>
              <a:rPr lang="en-US" sz="1600" dirty="0" smtClean="0">
                <a:solidFill>
                  <a:prstClr val="black"/>
                </a:solidFill>
              </a:rPr>
              <a:t>Virtual Secure Web Gateway (</a:t>
            </a:r>
            <a:r>
              <a:rPr lang="en-US" sz="1600" dirty="0" err="1" smtClean="0">
                <a:solidFill>
                  <a:prstClr val="black"/>
                </a:solidFill>
              </a:rPr>
              <a:t>vSWG</a:t>
            </a:r>
            <a:r>
              <a:rPr lang="en-US" sz="1600" dirty="0" smtClean="0">
                <a:solidFill>
                  <a:prstClr val="black"/>
                </a:solidFill>
              </a:rPr>
              <a:t>)</a:t>
            </a:r>
          </a:p>
        </p:txBody>
      </p:sp>
      <p:sp>
        <p:nvSpPr>
          <p:cNvPr id="8" name="Content Placeholder 2"/>
          <p:cNvSpPr txBox="1">
            <a:spLocks/>
          </p:cNvSpPr>
          <p:nvPr/>
        </p:nvSpPr>
        <p:spPr>
          <a:xfrm>
            <a:off x="554709" y="2694629"/>
            <a:ext cx="5656751" cy="3481263"/>
          </a:xfrm>
          <a:prstGeom prst="rect">
            <a:avLst/>
          </a:prstGeom>
        </p:spPr>
        <p:txBody>
          <a:bodyPr/>
          <a:lstStyle>
            <a:lvl1pPr marL="228600" indent="-228600" algn="l" defTabSz="914400" rtl="0" eaLnBrk="1" latinLnBrk="0" hangingPunct="1">
              <a:lnSpc>
                <a:spcPct val="90000"/>
              </a:lnSpc>
              <a:spcBef>
                <a:spcPts val="1000"/>
              </a:spcBef>
              <a:buClr>
                <a:srgbClr val="EE5B24"/>
              </a:buClr>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EE5B24"/>
              </a:buClr>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EE5B24"/>
              </a:buClr>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EE5B24"/>
              </a:buClr>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EE5B24"/>
              </a:buClr>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mj-lt"/>
              <a:buAutoNum type="arabicPeriod"/>
            </a:pPr>
            <a:r>
              <a:rPr lang="en-US" sz="1600" b="1" dirty="0" smtClean="0"/>
              <a:t>Virtual Firewall (</a:t>
            </a:r>
            <a:r>
              <a:rPr lang="en-US" sz="1600" b="1" dirty="0" err="1" smtClean="0"/>
              <a:t>vFW</a:t>
            </a:r>
            <a:r>
              <a:rPr lang="en-US" sz="1600" b="1" dirty="0" smtClean="0"/>
              <a:t>)</a:t>
            </a:r>
          </a:p>
          <a:p>
            <a:pPr marL="342900" indent="-342900">
              <a:buFont typeface="+mj-lt"/>
              <a:buAutoNum type="arabicPeriod"/>
            </a:pPr>
            <a:r>
              <a:rPr lang="en-US" sz="1600" b="1" dirty="0" smtClean="0">
                <a:solidFill>
                  <a:prstClr val="black"/>
                </a:solidFill>
              </a:rPr>
              <a:t>Virtual </a:t>
            </a:r>
            <a:r>
              <a:rPr lang="en-US" sz="1600" b="1" dirty="0">
                <a:solidFill>
                  <a:prstClr val="black"/>
                </a:solidFill>
              </a:rPr>
              <a:t>URL Filtering (</a:t>
            </a:r>
            <a:r>
              <a:rPr lang="en-US" sz="1600" b="1" dirty="0" err="1">
                <a:solidFill>
                  <a:prstClr val="black"/>
                </a:solidFill>
              </a:rPr>
              <a:t>vURL</a:t>
            </a:r>
            <a:r>
              <a:rPr lang="en-US" sz="1600" b="1" dirty="0">
                <a:solidFill>
                  <a:prstClr val="black"/>
                </a:solidFill>
              </a:rPr>
              <a:t> </a:t>
            </a:r>
            <a:r>
              <a:rPr lang="en-US" sz="1600" b="1" dirty="0" smtClean="0">
                <a:solidFill>
                  <a:prstClr val="black"/>
                </a:solidFill>
              </a:rPr>
              <a:t>Filtering)</a:t>
            </a:r>
          </a:p>
          <a:p>
            <a:pPr marL="342900" indent="-342900">
              <a:buFont typeface="+mj-lt"/>
              <a:buAutoNum type="arabicPeriod"/>
            </a:pPr>
            <a:r>
              <a:rPr lang="en-US" sz="1600" b="1" dirty="0" smtClean="0">
                <a:solidFill>
                  <a:prstClr val="black"/>
                </a:solidFill>
              </a:rPr>
              <a:t>Virtual </a:t>
            </a:r>
            <a:r>
              <a:rPr lang="en-US" sz="1600" b="1" dirty="0">
                <a:solidFill>
                  <a:prstClr val="black"/>
                </a:solidFill>
              </a:rPr>
              <a:t>Bandwidth Controller (</a:t>
            </a:r>
            <a:r>
              <a:rPr lang="en-US" sz="1600" b="1" dirty="0" err="1" smtClean="0">
                <a:solidFill>
                  <a:prstClr val="black"/>
                </a:solidFill>
              </a:rPr>
              <a:t>vBWC</a:t>
            </a:r>
            <a:r>
              <a:rPr lang="en-US" sz="1600" b="1" dirty="0" smtClean="0">
                <a:solidFill>
                  <a:prstClr val="black"/>
                </a:solidFill>
              </a:rPr>
              <a:t>)</a:t>
            </a:r>
          </a:p>
          <a:p>
            <a:pPr marL="342900" indent="-342900">
              <a:buFont typeface="+mj-lt"/>
              <a:buAutoNum type="arabicPeriod"/>
            </a:pPr>
            <a:r>
              <a:rPr lang="en-US" sz="1600" dirty="0" smtClean="0">
                <a:solidFill>
                  <a:prstClr val="black"/>
                </a:solidFill>
              </a:rPr>
              <a:t>Virtual Application Delivery Controller (</a:t>
            </a:r>
            <a:r>
              <a:rPr lang="en-US" sz="1600" dirty="0" err="1" smtClean="0">
                <a:solidFill>
                  <a:prstClr val="black"/>
                </a:solidFill>
              </a:rPr>
              <a:t>vADC</a:t>
            </a:r>
            <a:r>
              <a:rPr lang="en-US" sz="1600" dirty="0" smtClean="0">
                <a:solidFill>
                  <a:prstClr val="black"/>
                </a:solidFill>
              </a:rPr>
              <a:t>)</a:t>
            </a:r>
          </a:p>
          <a:p>
            <a:pPr marL="342900" indent="-342900">
              <a:buFont typeface="+mj-lt"/>
              <a:buAutoNum type="arabicPeriod"/>
            </a:pPr>
            <a:r>
              <a:rPr lang="en-US" sz="1600" dirty="0" smtClean="0">
                <a:solidFill>
                  <a:prstClr val="black"/>
                </a:solidFill>
              </a:rPr>
              <a:t>Virtual DNS (</a:t>
            </a:r>
            <a:r>
              <a:rPr lang="en-US" sz="1600" dirty="0" err="1" smtClean="0">
                <a:solidFill>
                  <a:prstClr val="black"/>
                </a:solidFill>
              </a:rPr>
              <a:t>vDNS</a:t>
            </a:r>
            <a:r>
              <a:rPr lang="en-US" sz="1600" dirty="0" smtClean="0">
                <a:solidFill>
                  <a:prstClr val="black"/>
                </a:solidFill>
              </a:rPr>
              <a:t>)</a:t>
            </a:r>
          </a:p>
          <a:p>
            <a:pPr marL="342900" indent="-342900">
              <a:buFont typeface="+mj-lt"/>
              <a:buAutoNum type="arabicPeriod"/>
            </a:pPr>
            <a:r>
              <a:rPr lang="en-US" sz="1600" dirty="0" smtClean="0">
                <a:solidFill>
                  <a:prstClr val="black"/>
                </a:solidFill>
              </a:rPr>
              <a:t>Virtual Web Application Firewall (</a:t>
            </a:r>
            <a:r>
              <a:rPr lang="en-US" sz="1600" dirty="0" err="1" smtClean="0">
                <a:solidFill>
                  <a:prstClr val="black"/>
                </a:solidFill>
              </a:rPr>
              <a:t>vWAF</a:t>
            </a:r>
            <a:r>
              <a:rPr lang="en-US" sz="1600" dirty="0" smtClean="0">
                <a:solidFill>
                  <a:prstClr val="black"/>
                </a:solidFill>
              </a:rPr>
              <a:t>)</a:t>
            </a:r>
          </a:p>
          <a:p>
            <a:pPr marL="342900" indent="-342900">
              <a:buFont typeface="+mj-lt"/>
              <a:buAutoNum type="arabicPeriod"/>
            </a:pPr>
            <a:r>
              <a:rPr lang="en-US" sz="1600" dirty="0" smtClean="0">
                <a:solidFill>
                  <a:prstClr val="black"/>
                </a:solidFill>
              </a:rPr>
              <a:t>Virtual Access Policy Manager (</a:t>
            </a:r>
            <a:r>
              <a:rPr lang="en-US" sz="1600" dirty="0" err="1" smtClean="0">
                <a:solidFill>
                  <a:prstClr val="black"/>
                </a:solidFill>
              </a:rPr>
              <a:t>vAPM</a:t>
            </a:r>
            <a:r>
              <a:rPr lang="en-US" sz="1600" dirty="0" smtClean="0">
                <a:solidFill>
                  <a:prstClr val="black"/>
                </a:solidFill>
              </a:rPr>
              <a:t>)</a:t>
            </a:r>
          </a:p>
        </p:txBody>
      </p:sp>
      <p:sp>
        <p:nvSpPr>
          <p:cNvPr id="2" name="TextBox 1"/>
          <p:cNvSpPr txBox="1"/>
          <p:nvPr/>
        </p:nvSpPr>
        <p:spPr>
          <a:xfrm>
            <a:off x="300588" y="5806560"/>
            <a:ext cx="11891412" cy="738664"/>
          </a:xfrm>
          <a:prstGeom prst="rect">
            <a:avLst/>
          </a:prstGeom>
          <a:noFill/>
        </p:spPr>
        <p:txBody>
          <a:bodyPr wrap="square" rtlCol="0">
            <a:spAutoFit/>
          </a:bodyPr>
          <a:lstStyle/>
          <a:p>
            <a:r>
              <a:rPr lang="en-US" sz="1400" dirty="0"/>
              <a:t>Note </a:t>
            </a:r>
            <a:endParaRPr lang="en-US" sz="1400" dirty="0" smtClean="0"/>
          </a:p>
          <a:p>
            <a:pPr marL="285750" indent="-285750">
              <a:buFont typeface="Arial" panose="020B0604020202020204" pitchFamily="34" charset="0"/>
              <a:buChar char="•"/>
            </a:pPr>
            <a:r>
              <a:rPr lang="en-US" sz="1400" dirty="0" smtClean="0"/>
              <a:t>in </a:t>
            </a:r>
            <a:r>
              <a:rPr lang="en-US" sz="1400" dirty="0"/>
              <a:t>this demo, instead of using the F5 L4-L7 TDF, F5 implemented an </a:t>
            </a:r>
            <a:r>
              <a:rPr lang="en-US" sz="1400" b="1" dirty="0" err="1"/>
              <a:t>nsh_classifier</a:t>
            </a:r>
            <a:r>
              <a:rPr lang="en-US" sz="1400" b="1" dirty="0"/>
              <a:t> </a:t>
            </a:r>
            <a:r>
              <a:rPr lang="en-US" sz="1400" dirty="0" err="1"/>
              <a:t>iRule</a:t>
            </a:r>
            <a:r>
              <a:rPr lang="en-US" sz="1400" dirty="0"/>
              <a:t> in the </a:t>
            </a:r>
            <a:r>
              <a:rPr lang="en-US" sz="1400" dirty="0" err="1"/>
              <a:t>v</a:t>
            </a:r>
            <a:r>
              <a:rPr lang="en-US" sz="1400" dirty="0" err="1" smtClean="0"/>
              <a:t>ADC</a:t>
            </a:r>
            <a:r>
              <a:rPr lang="en-US" sz="1400" dirty="0" smtClean="0"/>
              <a:t> to </a:t>
            </a:r>
            <a:r>
              <a:rPr lang="en-US" sz="1400" dirty="0"/>
              <a:t>create a simpler L3 </a:t>
            </a:r>
            <a:r>
              <a:rPr lang="en-US" sz="1400" dirty="0" smtClean="0"/>
              <a:t>classifier</a:t>
            </a:r>
          </a:p>
          <a:p>
            <a:pPr marL="285750" indent="-285750">
              <a:buFont typeface="Arial" panose="020B0604020202020204" pitchFamily="34" charset="0"/>
              <a:buChar char="•"/>
            </a:pPr>
            <a:r>
              <a:rPr lang="en-US" sz="1400" dirty="0" smtClean="0"/>
              <a:t>For more information about </a:t>
            </a:r>
            <a:r>
              <a:rPr lang="en-US" sz="1400" dirty="0"/>
              <a:t>the above, see </a:t>
            </a:r>
            <a:r>
              <a:rPr lang="en-US" sz="1400" dirty="0">
                <a:hlinkClick r:id="rId3"/>
              </a:rPr>
              <a:t>https://</a:t>
            </a:r>
            <a:r>
              <a:rPr lang="en-US" sz="1400" dirty="0" smtClean="0">
                <a:hlinkClick r:id="rId3"/>
              </a:rPr>
              <a:t>www.f5.com/pdf/solution-center/network-functions-virtualization-nfv-solution-overview.pdf</a:t>
            </a:r>
            <a:r>
              <a:rPr lang="en-US" sz="1400" dirty="0" smtClean="0"/>
              <a:t> </a:t>
            </a:r>
          </a:p>
        </p:txBody>
      </p:sp>
    </p:spTree>
    <p:extLst>
      <p:ext uri="{BB962C8B-B14F-4D97-AF65-F5344CB8AC3E}">
        <p14:creationId xmlns:p14="http://schemas.microsoft.com/office/powerpoint/2010/main" val="280395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8100" y="2438399"/>
            <a:ext cx="9512300" cy="1937657"/>
          </a:xfrm>
          <a:prstGeom prst="rect">
            <a:avLst/>
          </a:prstGeom>
          <a:noFill/>
        </p:spPr>
        <p:txBody>
          <a:bodyPr wrap="square" rtlCol="0" anchor="ctr" anchorCtr="0">
            <a:normAutofit/>
          </a:bodyPr>
          <a:lstStyle/>
          <a:p>
            <a:pPr algn="ctr"/>
            <a:r>
              <a:rPr lang="en-US" sz="3200" b="1" dirty="0" smtClean="0">
                <a:solidFill>
                  <a:prstClr val="white"/>
                </a:solidFill>
                <a:latin typeface="Arial" charset="0"/>
                <a:ea typeface="Arial" charset="0"/>
                <a:cs typeface="Arial" charset="0"/>
              </a:rPr>
              <a:t>Demo Topology and Flow</a:t>
            </a:r>
            <a:endParaRPr lang="en-US" sz="3200" b="1" dirty="0">
              <a:solidFill>
                <a:prstClr val="white"/>
              </a:solidFill>
              <a:latin typeface="Arial" charset="0"/>
              <a:ea typeface="Arial" charset="0"/>
              <a:cs typeface="Arial" charset="0"/>
            </a:endParaRPr>
          </a:p>
        </p:txBody>
      </p:sp>
    </p:spTree>
    <p:extLst>
      <p:ext uri="{BB962C8B-B14F-4D97-AF65-F5344CB8AC3E}">
        <p14:creationId xmlns:p14="http://schemas.microsoft.com/office/powerpoint/2010/main" val="338834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4254500" y="2218798"/>
            <a:ext cx="4241800" cy="2305318"/>
            <a:chOff x="4254500" y="2320397"/>
            <a:chExt cx="4241800" cy="2365903"/>
          </a:xfrm>
        </p:grpSpPr>
        <p:sp>
          <p:nvSpPr>
            <p:cNvPr id="178" name="Rounded Rectangle 177"/>
            <p:cNvSpPr/>
            <p:nvPr/>
          </p:nvSpPr>
          <p:spPr>
            <a:xfrm>
              <a:off x="4254500" y="2320397"/>
              <a:ext cx="4241800" cy="236590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bIns="0" rtlCol="0" anchor="b" anchorCtr="1"/>
            <a:lstStyle/>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100" dirty="0" smtClean="0">
                <a:solidFill>
                  <a:schemeClr val="tx1"/>
                </a:solidFill>
              </a:endParaRPr>
            </a:p>
            <a:p>
              <a:pPr algn="ctr"/>
              <a:endParaRPr lang="en-US" sz="1100" dirty="0">
                <a:solidFill>
                  <a:schemeClr val="tx1"/>
                </a:solidFill>
              </a:endParaRPr>
            </a:p>
            <a:p>
              <a:pPr algn="ctr"/>
              <a:endParaRPr lang="en-US" sz="1100" dirty="0" smtClean="0">
                <a:solidFill>
                  <a:schemeClr val="tx1"/>
                </a:solidFill>
              </a:endParaRPr>
            </a:p>
          </p:txBody>
        </p:sp>
        <p:sp>
          <p:nvSpPr>
            <p:cNvPr id="128" name="TextBox 127"/>
            <p:cNvSpPr txBox="1"/>
            <p:nvPr/>
          </p:nvSpPr>
          <p:spPr>
            <a:xfrm>
              <a:off x="5844419" y="4364105"/>
              <a:ext cx="1079233" cy="261610"/>
            </a:xfrm>
            <a:prstGeom prst="rect">
              <a:avLst/>
            </a:prstGeom>
            <a:noFill/>
          </p:spPr>
          <p:txBody>
            <a:bodyPr wrap="square" rtlCol="0">
              <a:spAutoFit/>
            </a:bodyPr>
            <a:lstStyle/>
            <a:p>
              <a:pPr algn="ctr"/>
              <a:r>
                <a:rPr lang="en-US" sz="1100" dirty="0" err="1"/>
                <a:t>Gi</a:t>
              </a:r>
              <a:r>
                <a:rPr lang="en-US" sz="1100" dirty="0"/>
                <a:t>-</a:t>
              </a:r>
              <a:r>
                <a:rPr lang="en-US" sz="1100" dirty="0" smtClean="0"/>
                <a:t>LAN</a:t>
              </a:r>
              <a:endParaRPr lang="en-US" sz="1100" dirty="0"/>
            </a:p>
          </p:txBody>
        </p:sp>
      </p:grpSp>
      <p:sp>
        <p:nvSpPr>
          <p:cNvPr id="183" name="Rounded Rectangle 182"/>
          <p:cNvSpPr/>
          <p:nvPr/>
        </p:nvSpPr>
        <p:spPr>
          <a:xfrm>
            <a:off x="1525345" y="2527038"/>
            <a:ext cx="2355450" cy="1938045"/>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bIns="0" rtlCol="0" anchor="b" anchorCtr="1"/>
          <a:lstStyle/>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r>
              <a:rPr lang="en-US" sz="1100" dirty="0" smtClean="0">
                <a:solidFill>
                  <a:schemeClr val="tx1"/>
                </a:solidFill>
              </a:rPr>
              <a:t>Evolved Packet Core</a:t>
            </a:r>
            <a:endParaRPr lang="en-US" sz="1100" dirty="0">
              <a:solidFill>
                <a:schemeClr val="tx1"/>
              </a:solidFill>
            </a:endParaRPr>
          </a:p>
        </p:txBody>
      </p:sp>
      <p:sp>
        <p:nvSpPr>
          <p:cNvPr id="3" name="TextBox 2"/>
          <p:cNvSpPr txBox="1"/>
          <p:nvPr/>
        </p:nvSpPr>
        <p:spPr>
          <a:xfrm>
            <a:off x="544286" y="544287"/>
            <a:ext cx="9361714" cy="646331"/>
          </a:xfrm>
          <a:prstGeom prst="rect">
            <a:avLst/>
          </a:prstGeom>
          <a:noFill/>
        </p:spPr>
        <p:txBody>
          <a:bodyPr wrap="square" rtlCol="0" anchor="ctr" anchorCtr="0">
            <a:noAutofit/>
          </a:bodyPr>
          <a:lstStyle/>
          <a:p>
            <a:r>
              <a:rPr lang="en-US" sz="4000" b="1" dirty="0" smtClean="0">
                <a:solidFill>
                  <a:schemeClr val="bg1"/>
                </a:solidFill>
                <a:latin typeface="Arial" charset="0"/>
                <a:ea typeface="Arial" charset="0"/>
                <a:cs typeface="Arial" charset="0"/>
              </a:rPr>
              <a:t>Service Function Demo Overview</a:t>
            </a:r>
          </a:p>
        </p:txBody>
      </p:sp>
      <p:sp>
        <p:nvSpPr>
          <p:cNvPr id="39" name="Text Box 60"/>
          <p:cNvSpPr txBox="1">
            <a:spLocks noChangeArrowheads="1"/>
          </p:cNvSpPr>
          <p:nvPr/>
        </p:nvSpPr>
        <p:spPr bwMode="auto">
          <a:xfrm>
            <a:off x="368301" y="1625211"/>
            <a:ext cx="3575994" cy="784830"/>
          </a:xfrm>
          <a:prstGeom prst="rect">
            <a:avLst/>
          </a:prstGeom>
          <a:solidFill>
            <a:schemeClr val="accent1"/>
          </a:solidFill>
          <a:ln>
            <a:noFill/>
          </a:ln>
        </p:spPr>
        <p:txBody>
          <a:bodyPr wrap="square">
            <a:spAutoFit/>
          </a:bodyPr>
          <a:lstStyle>
            <a:lvl1pPr algn="l">
              <a:spcBef>
                <a:spcPct val="0"/>
              </a:spcBef>
              <a:defRPr sz="2400">
                <a:solidFill>
                  <a:schemeClr val="tx1"/>
                </a:solidFill>
                <a:latin typeface="Times New Roman" charset="0"/>
                <a:ea typeface="ＭＳ Ｐゴシック" charset="0"/>
              </a:defRPr>
            </a:lvl1pPr>
            <a:lvl2pPr marL="742950" indent="-285750" algn="l">
              <a:spcBef>
                <a:spcPct val="0"/>
              </a:spcBef>
              <a:defRPr sz="2400">
                <a:solidFill>
                  <a:schemeClr val="tx1"/>
                </a:solidFill>
                <a:latin typeface="Times New Roman" charset="0"/>
                <a:ea typeface="ＭＳ Ｐゴシック" charset="0"/>
              </a:defRPr>
            </a:lvl2pPr>
            <a:lvl3pPr marL="1143000" indent="-228600" algn="l">
              <a:spcBef>
                <a:spcPct val="0"/>
              </a:spcBef>
              <a:defRPr sz="2400">
                <a:solidFill>
                  <a:schemeClr val="tx1"/>
                </a:solidFill>
                <a:latin typeface="Times New Roman" charset="0"/>
                <a:ea typeface="ＭＳ Ｐゴシック" charset="0"/>
              </a:defRPr>
            </a:lvl3pPr>
            <a:lvl4pPr marL="1600200" indent="-228600" algn="l">
              <a:spcBef>
                <a:spcPct val="0"/>
              </a:spcBef>
              <a:defRPr sz="2400">
                <a:solidFill>
                  <a:schemeClr val="tx1"/>
                </a:solidFill>
                <a:latin typeface="Times New Roman" charset="0"/>
                <a:ea typeface="ＭＳ Ｐゴシック" charset="0"/>
              </a:defRPr>
            </a:lvl4pPr>
            <a:lvl5pPr marL="2057400" indent="-228600" algn="l">
              <a:spcBef>
                <a:spcPct val="0"/>
              </a:spcBef>
              <a:defRPr sz="2400">
                <a:solidFill>
                  <a:schemeClr val="tx1"/>
                </a:solidFill>
                <a:latin typeface="Times New Roman" charset="0"/>
                <a:ea typeface="ＭＳ Ｐゴシック" charset="0"/>
              </a:defRPr>
            </a:lvl5pPr>
            <a:lvl6pPr marL="2514600" indent="-228600" fontAlgn="base">
              <a:spcBef>
                <a:spcPct val="0"/>
              </a:spcBef>
              <a:spcAft>
                <a:spcPct val="0"/>
              </a:spcAft>
              <a:defRPr sz="2400">
                <a:solidFill>
                  <a:schemeClr val="tx1"/>
                </a:solidFill>
                <a:latin typeface="Times New Roman" charset="0"/>
                <a:ea typeface="ＭＳ Ｐゴシック" charset="0"/>
              </a:defRPr>
            </a:lvl6pPr>
            <a:lvl7pPr marL="2971800" indent="-228600" fontAlgn="base">
              <a:spcBef>
                <a:spcPct val="0"/>
              </a:spcBef>
              <a:spcAft>
                <a:spcPct val="0"/>
              </a:spcAft>
              <a:defRPr sz="2400">
                <a:solidFill>
                  <a:schemeClr val="tx1"/>
                </a:solidFill>
                <a:latin typeface="Times New Roman" charset="0"/>
                <a:ea typeface="ＭＳ Ｐゴシック" charset="0"/>
              </a:defRPr>
            </a:lvl7pPr>
            <a:lvl8pPr marL="3429000" indent="-228600" fontAlgn="base">
              <a:spcBef>
                <a:spcPct val="0"/>
              </a:spcBef>
              <a:spcAft>
                <a:spcPct val="0"/>
              </a:spcAft>
              <a:defRPr sz="2400">
                <a:solidFill>
                  <a:schemeClr val="tx1"/>
                </a:solidFill>
                <a:latin typeface="Times New Roman" charset="0"/>
                <a:ea typeface="ＭＳ Ｐゴシック" charset="0"/>
              </a:defRPr>
            </a:lvl8pPr>
            <a:lvl9pPr marL="3886200" indent="-22860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900" dirty="0" smtClean="0">
                <a:solidFill>
                  <a:schemeClr val="bg1"/>
                </a:solidFill>
                <a:latin typeface="Arial" charset="0"/>
                <a:cs typeface="ＭＳ Ｐゴシック" charset="0"/>
              </a:rPr>
              <a:t>During mobile session establishment, the PGW</a:t>
            </a:r>
            <a:r>
              <a:rPr lang="en-US" sz="900" b="0" dirty="0" smtClean="0">
                <a:solidFill>
                  <a:schemeClr val="bg1"/>
                </a:solidFill>
                <a:latin typeface="Arial" charset="0"/>
                <a:cs typeface="ＭＳ Ｐゴシック" charset="0"/>
              </a:rPr>
              <a:t> </a:t>
            </a:r>
            <a:r>
              <a:rPr lang="en-US" sz="900" b="0" dirty="0">
                <a:solidFill>
                  <a:schemeClr val="bg1"/>
                </a:solidFill>
                <a:latin typeface="Arial" charset="0"/>
                <a:cs typeface="ＭＳ Ｐゴシック" charset="0"/>
              </a:rPr>
              <a:t>assigns IP </a:t>
            </a:r>
            <a:r>
              <a:rPr lang="en-US" sz="900" b="0" dirty="0" smtClean="0">
                <a:solidFill>
                  <a:schemeClr val="bg1"/>
                </a:solidFill>
                <a:latin typeface="Arial" charset="0"/>
                <a:cs typeface="ＭＳ Ｐゴシック" charset="0"/>
              </a:rPr>
              <a:t>address</a:t>
            </a:r>
            <a:r>
              <a:rPr lang="en-US" sz="900" dirty="0">
                <a:solidFill>
                  <a:schemeClr val="bg1"/>
                </a:solidFill>
                <a:latin typeface="Arial" charset="0"/>
                <a:cs typeface="ＭＳ Ｐゴシック" charset="0"/>
              </a:rPr>
              <a:t> </a:t>
            </a:r>
            <a:r>
              <a:rPr lang="en-US" sz="900" b="0" dirty="0" smtClean="0">
                <a:solidFill>
                  <a:schemeClr val="bg1"/>
                </a:solidFill>
                <a:latin typeface="Arial" charset="0"/>
                <a:cs typeface="ＭＳ Ｐゴシック" charset="0"/>
              </a:rPr>
              <a:t>and </a:t>
            </a:r>
            <a:r>
              <a:rPr lang="en-US" sz="900" b="0" dirty="0">
                <a:solidFill>
                  <a:schemeClr val="bg1"/>
                </a:solidFill>
                <a:latin typeface="Arial" charset="0"/>
                <a:cs typeface="ＭＳ Ｐゴシック" charset="0"/>
              </a:rPr>
              <a:t>binds bearer to </a:t>
            </a:r>
            <a:r>
              <a:rPr lang="en-US" sz="900" b="0" dirty="0" smtClean="0">
                <a:solidFill>
                  <a:schemeClr val="bg1"/>
                </a:solidFill>
                <a:latin typeface="Arial" charset="0"/>
                <a:cs typeface="ＭＳ Ｐゴシック" charset="0"/>
              </a:rPr>
              <a:t>the traffic policy.  </a:t>
            </a:r>
            <a:r>
              <a:rPr lang="en-US" sz="900" dirty="0" smtClean="0">
                <a:solidFill>
                  <a:schemeClr val="bg1"/>
                </a:solidFill>
                <a:latin typeface="Arial" charset="0"/>
                <a:cs typeface="ＭＳ Ｐゴシック" charset="0"/>
              </a:rPr>
              <a:t>PGW </a:t>
            </a:r>
            <a:r>
              <a:rPr lang="en-US" sz="900" dirty="0">
                <a:solidFill>
                  <a:schemeClr val="bg1"/>
                </a:solidFill>
                <a:latin typeface="Arial" charset="0"/>
                <a:cs typeface="ＭＳ Ｐゴシック" charset="0"/>
              </a:rPr>
              <a:t>APN </a:t>
            </a:r>
            <a:r>
              <a:rPr lang="en-US" sz="900" dirty="0" smtClean="0">
                <a:solidFill>
                  <a:schemeClr val="bg1"/>
                </a:solidFill>
                <a:latin typeface="Arial" charset="0"/>
                <a:cs typeface="ＭＳ Ｐゴシック" charset="0"/>
              </a:rPr>
              <a:t>definition provides </a:t>
            </a:r>
            <a:r>
              <a:rPr lang="en-US" sz="900" dirty="0">
                <a:solidFill>
                  <a:schemeClr val="bg1"/>
                </a:solidFill>
                <a:latin typeface="Arial" charset="0"/>
                <a:cs typeface="ＭＳ Ｐゴシック" charset="0"/>
              </a:rPr>
              <a:t>IP Pool </a:t>
            </a:r>
            <a:r>
              <a:rPr lang="en-US" sz="900" dirty="0" smtClean="0">
                <a:solidFill>
                  <a:schemeClr val="bg1"/>
                </a:solidFill>
                <a:latin typeface="Arial" charset="0"/>
                <a:cs typeface="ＭＳ Ｐゴシック" charset="0"/>
              </a:rPr>
              <a:t>info, either provisioned locally on the PGW or retrieved from AAA during </a:t>
            </a:r>
            <a:r>
              <a:rPr lang="en-US" sz="900" dirty="0">
                <a:solidFill>
                  <a:schemeClr val="bg1"/>
                </a:solidFill>
                <a:latin typeface="Arial" charset="0"/>
                <a:cs typeface="ＭＳ Ｐゴシック" charset="0"/>
              </a:rPr>
              <a:t>authentication/</a:t>
            </a:r>
            <a:r>
              <a:rPr lang="en-US" sz="900" dirty="0" smtClean="0">
                <a:solidFill>
                  <a:schemeClr val="bg1"/>
                </a:solidFill>
                <a:latin typeface="Arial" charset="0"/>
                <a:cs typeface="ＭＳ Ｐゴシック" charset="0"/>
              </a:rPr>
              <a:t>authorization. The PGW also retrieves </a:t>
            </a:r>
            <a:r>
              <a:rPr lang="en-US" sz="900" dirty="0">
                <a:solidFill>
                  <a:schemeClr val="bg1"/>
                </a:solidFill>
                <a:latin typeface="Arial" charset="0"/>
                <a:cs typeface="ＭＳ Ｐゴシック" charset="0"/>
              </a:rPr>
              <a:t>additional policy rules for bearer from </a:t>
            </a:r>
            <a:r>
              <a:rPr lang="en-US" sz="900" dirty="0" smtClean="0">
                <a:solidFill>
                  <a:schemeClr val="bg1"/>
                </a:solidFill>
                <a:latin typeface="Arial" charset="0"/>
                <a:cs typeface="ＭＳ Ｐゴシック" charset="0"/>
              </a:rPr>
              <a:t>PCRF.   </a:t>
            </a:r>
            <a:endParaRPr lang="en-US" sz="900" dirty="0">
              <a:solidFill>
                <a:schemeClr val="bg1"/>
              </a:solidFill>
              <a:latin typeface="Arial" charset="0"/>
              <a:cs typeface="ＭＳ Ｐゴシック" charset="0"/>
            </a:endParaRPr>
          </a:p>
        </p:txBody>
      </p:sp>
      <p:sp>
        <p:nvSpPr>
          <p:cNvPr id="42" name="Rectangle 2"/>
          <p:cNvSpPr txBox="1">
            <a:spLocks noChangeArrowheads="1"/>
          </p:cNvSpPr>
          <p:nvPr/>
        </p:nvSpPr>
        <p:spPr>
          <a:xfrm>
            <a:off x="476251" y="68263"/>
            <a:ext cx="8500533" cy="1022350"/>
          </a:xfrm>
          <a:prstGeom prst="rect">
            <a:avLst/>
          </a:prstGeom>
        </p:spPr>
        <p:txBody>
          <a:bodyPr/>
          <a:lstStyle/>
          <a:p>
            <a:pPr algn="l">
              <a:lnSpc>
                <a:spcPct val="90000"/>
              </a:lnSpc>
              <a:spcBef>
                <a:spcPct val="0"/>
              </a:spcBef>
              <a:defRPr/>
            </a:pPr>
            <a:endParaRPr lang="en-US" sz="3200" kern="0" dirty="0">
              <a:solidFill>
                <a:schemeClr val="tx2"/>
              </a:solidFill>
              <a:latin typeface="+mj-lt"/>
              <a:ea typeface="ＭＳ Ｐゴシック" pitchFamily="34" charset="-128"/>
              <a:cs typeface="+mj-cs"/>
            </a:endParaRPr>
          </a:p>
        </p:txBody>
      </p:sp>
      <p:sp>
        <p:nvSpPr>
          <p:cNvPr id="46" name="Cube 45"/>
          <p:cNvSpPr/>
          <p:nvPr/>
        </p:nvSpPr>
        <p:spPr>
          <a:xfrm>
            <a:off x="2362200" y="2641600"/>
            <a:ext cx="553229" cy="260806"/>
          </a:xfrm>
          <a:prstGeom prst="cub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AAA</a:t>
            </a:r>
            <a:endParaRPr lang="en-US" sz="1000" dirty="0"/>
          </a:p>
        </p:txBody>
      </p:sp>
      <p:sp>
        <p:nvSpPr>
          <p:cNvPr id="48" name="Cube 47"/>
          <p:cNvSpPr/>
          <p:nvPr/>
        </p:nvSpPr>
        <p:spPr>
          <a:xfrm>
            <a:off x="2988477" y="2641600"/>
            <a:ext cx="631022" cy="260806"/>
          </a:xfrm>
          <a:prstGeom prst="cub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PCRF</a:t>
            </a:r>
            <a:endParaRPr lang="en-US" sz="1000" dirty="0"/>
          </a:p>
        </p:txBody>
      </p:sp>
      <p:pic>
        <p:nvPicPr>
          <p:cNvPr id="52" name="Picture 51"/>
          <p:cNvPicPr>
            <a:picLocks noChangeAspect="1"/>
          </p:cNvPicPr>
          <p:nvPr/>
        </p:nvPicPr>
        <p:blipFill>
          <a:blip r:embed="rId3"/>
          <a:stretch>
            <a:fillRect/>
          </a:stretch>
        </p:blipFill>
        <p:spPr>
          <a:xfrm flipH="1">
            <a:off x="620486" y="2861138"/>
            <a:ext cx="264348" cy="392425"/>
          </a:xfrm>
          <a:prstGeom prst="rect">
            <a:avLst/>
          </a:prstGeom>
          <a:ln w="28575" cmpd="sng">
            <a:noFill/>
          </a:ln>
        </p:spPr>
      </p:pic>
      <p:sp>
        <p:nvSpPr>
          <p:cNvPr id="58" name="Line Callout 2 57"/>
          <p:cNvSpPr/>
          <p:nvPr/>
        </p:nvSpPr>
        <p:spPr>
          <a:xfrm>
            <a:off x="1092200" y="2525131"/>
            <a:ext cx="800772" cy="393300"/>
          </a:xfrm>
          <a:prstGeom prst="borderCallout2">
            <a:avLst>
              <a:gd name="adj1" fmla="val 55696"/>
              <a:gd name="adj2" fmla="val 101513"/>
              <a:gd name="adj3" fmla="val 109644"/>
              <a:gd name="adj4" fmla="val 128895"/>
              <a:gd name="adj5" fmla="val 253171"/>
              <a:gd name="adj6" fmla="val 141782"/>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APN </a:t>
            </a:r>
          </a:p>
          <a:p>
            <a:pPr algn="ctr"/>
            <a:r>
              <a:rPr lang="en-US" sz="800" dirty="0" smtClean="0">
                <a:solidFill>
                  <a:schemeClr val="tx1"/>
                </a:solidFill>
              </a:rPr>
              <a:t>Default Bearer</a:t>
            </a:r>
            <a:endParaRPr lang="en-US" sz="800" dirty="0">
              <a:solidFill>
                <a:schemeClr val="tx1"/>
              </a:solidFill>
            </a:endParaRPr>
          </a:p>
        </p:txBody>
      </p:sp>
      <p:sp>
        <p:nvSpPr>
          <p:cNvPr id="67" name="TextBox 66"/>
          <p:cNvSpPr txBox="1"/>
          <p:nvPr/>
        </p:nvSpPr>
        <p:spPr>
          <a:xfrm>
            <a:off x="1512645" y="4613015"/>
            <a:ext cx="9193455" cy="2185214"/>
          </a:xfrm>
          <a:prstGeom prst="rect">
            <a:avLst/>
          </a:prstGeom>
          <a:noFill/>
          <a:ln>
            <a:noFill/>
          </a:ln>
        </p:spPr>
        <p:txBody>
          <a:bodyPr wrap="square" rtlCol="0">
            <a:spAutoFit/>
          </a:bodyPr>
          <a:lstStyle/>
          <a:p>
            <a:r>
              <a:rPr lang="en-US" sz="1400" b="1" dirty="0"/>
              <a:t>For Demo Purposes, Service Function Classification is based on Source IP Address</a:t>
            </a:r>
          </a:p>
          <a:p>
            <a:endParaRPr lang="en-US" sz="1000" b="1" dirty="0" smtClean="0"/>
          </a:p>
          <a:p>
            <a:r>
              <a:rPr lang="en-US" sz="1400" b="1" dirty="0" smtClean="0">
                <a:solidFill>
                  <a:srgbClr val="00B050"/>
                </a:solidFill>
              </a:rPr>
              <a:t>Scenario </a:t>
            </a:r>
            <a:r>
              <a:rPr lang="en-US" sz="1400" b="1" dirty="0">
                <a:solidFill>
                  <a:srgbClr val="00B050"/>
                </a:solidFill>
              </a:rPr>
              <a:t>#1</a:t>
            </a:r>
            <a:r>
              <a:rPr lang="en-US" sz="1400" dirty="0" smtClean="0"/>
              <a:t>: </a:t>
            </a:r>
            <a:r>
              <a:rPr lang="en-US" sz="1400" b="1" dirty="0" smtClean="0"/>
              <a:t>Default</a:t>
            </a:r>
            <a:r>
              <a:rPr lang="en-US" sz="1400" dirty="0" smtClean="0"/>
              <a:t> path</a:t>
            </a:r>
            <a:r>
              <a:rPr lang="en-US" sz="1400" dirty="0"/>
              <a:t> </a:t>
            </a:r>
            <a:r>
              <a:rPr lang="en-US" sz="1400" dirty="0" smtClean="0"/>
              <a:t>SSH to </a:t>
            </a:r>
            <a:r>
              <a:rPr lang="en-US" sz="1400" dirty="0" err="1" smtClean="0"/>
              <a:t>WebServer</a:t>
            </a:r>
            <a:r>
              <a:rPr lang="en-US" sz="1400" dirty="0" smtClean="0"/>
              <a:t>. </a:t>
            </a:r>
            <a:r>
              <a:rPr lang="en-US" sz="1400" b="1" dirty="0" smtClean="0">
                <a:solidFill>
                  <a:srgbClr val="00B050"/>
                </a:solidFill>
              </a:rPr>
              <a:t>(no service function policy match)</a:t>
            </a:r>
          </a:p>
          <a:p>
            <a:r>
              <a:rPr lang="en-US" sz="1200" dirty="0" smtClean="0"/>
              <a:t>Based </a:t>
            </a:r>
            <a:r>
              <a:rPr lang="en-US" sz="1200" dirty="0"/>
              <a:t>on Source IP from </a:t>
            </a:r>
            <a:r>
              <a:rPr lang="en-US" sz="1200" dirty="0" smtClean="0"/>
              <a:t>APN1,</a:t>
            </a:r>
            <a:r>
              <a:rPr lang="en-US" sz="1200" dirty="0"/>
              <a:t> no service function policy </a:t>
            </a:r>
            <a:r>
              <a:rPr lang="en-US" sz="1200" dirty="0" smtClean="0"/>
              <a:t>match in classifier, SSH request does not traverse any SF VNFs</a:t>
            </a:r>
            <a:endParaRPr lang="en-US" sz="1000" dirty="0"/>
          </a:p>
          <a:p>
            <a:endParaRPr lang="en-US" sz="1000" dirty="0"/>
          </a:p>
          <a:p>
            <a:r>
              <a:rPr lang="en-US" sz="1400" b="1" dirty="0">
                <a:solidFill>
                  <a:srgbClr val="FF0000"/>
                </a:solidFill>
              </a:rPr>
              <a:t>Scenario #2:  </a:t>
            </a:r>
            <a:r>
              <a:rPr lang="en-US" sz="1400" dirty="0"/>
              <a:t>Secure Web traffic scenario</a:t>
            </a:r>
            <a:r>
              <a:rPr lang="en-US" sz="1400" dirty="0">
                <a:solidFill>
                  <a:srgbClr val="203864"/>
                </a:solidFill>
              </a:rPr>
              <a:t>. </a:t>
            </a:r>
            <a:r>
              <a:rPr lang="en-US" sz="1400" b="1" dirty="0">
                <a:solidFill>
                  <a:srgbClr val="FF0000"/>
                </a:solidFill>
              </a:rPr>
              <a:t>(SFC_A = Firewall)</a:t>
            </a:r>
          </a:p>
          <a:p>
            <a:r>
              <a:rPr lang="en-US" sz="1200" dirty="0" smtClean="0"/>
              <a:t>Based </a:t>
            </a:r>
            <a:r>
              <a:rPr lang="en-US" sz="1200" dirty="0"/>
              <a:t>on Source </a:t>
            </a:r>
            <a:r>
              <a:rPr lang="en-US" sz="1200" dirty="0" smtClean="0"/>
              <a:t>IP from APN2 IP Pool, SFC resolves to assign </a:t>
            </a:r>
            <a:r>
              <a:rPr lang="en-US" sz="1200" b="1" dirty="0" smtClean="0"/>
              <a:t>SFC_</a:t>
            </a:r>
            <a:r>
              <a:rPr lang="en-US" sz="1200" b="1" dirty="0"/>
              <a:t>A</a:t>
            </a:r>
            <a:r>
              <a:rPr lang="en-US" sz="1200" dirty="0" smtClean="0"/>
              <a:t>:  Using </a:t>
            </a:r>
            <a:r>
              <a:rPr lang="en-US" sz="1200" b="1" dirty="0"/>
              <a:t>1</a:t>
            </a:r>
            <a:r>
              <a:rPr lang="en-US" sz="1200" b="1" dirty="0" smtClean="0"/>
              <a:t> </a:t>
            </a:r>
            <a:r>
              <a:rPr lang="en-US" sz="1200" b="1" dirty="0"/>
              <a:t>SFs</a:t>
            </a:r>
            <a:r>
              <a:rPr lang="en-US" sz="1200" dirty="0"/>
              <a:t> to </a:t>
            </a:r>
            <a:r>
              <a:rPr lang="en-US" sz="1200" dirty="0" smtClean="0"/>
              <a:t>secure delivery </a:t>
            </a:r>
            <a:r>
              <a:rPr lang="en-US" sz="1200" dirty="0"/>
              <a:t>of </a:t>
            </a:r>
            <a:r>
              <a:rPr lang="en-US" sz="1200" dirty="0" smtClean="0"/>
              <a:t>HTTP and block SSH </a:t>
            </a:r>
            <a:r>
              <a:rPr lang="en-US" sz="1200" dirty="0"/>
              <a:t>based traffic</a:t>
            </a:r>
            <a:r>
              <a:rPr lang="en-US" sz="1200" dirty="0" smtClean="0"/>
              <a:t>.</a:t>
            </a:r>
          </a:p>
          <a:p>
            <a:endParaRPr lang="en-US" sz="1200" dirty="0" smtClean="0"/>
          </a:p>
          <a:p>
            <a:r>
              <a:rPr lang="en-US" sz="1400" b="1" dirty="0">
                <a:solidFill>
                  <a:schemeClr val="accent5">
                    <a:lumMod val="50000"/>
                  </a:schemeClr>
                </a:solidFill>
              </a:rPr>
              <a:t>Scenario #3</a:t>
            </a:r>
            <a:r>
              <a:rPr lang="en-US" sz="1400" dirty="0" smtClean="0"/>
              <a:t>: </a:t>
            </a:r>
            <a:r>
              <a:rPr lang="en-US" sz="1400" dirty="0"/>
              <a:t>Video/media delivery scenario. </a:t>
            </a:r>
            <a:r>
              <a:rPr lang="en-US" sz="1400" b="1" dirty="0">
                <a:solidFill>
                  <a:schemeClr val="accent5">
                    <a:lumMod val="50000"/>
                  </a:schemeClr>
                </a:solidFill>
              </a:rPr>
              <a:t>(SFC_B = Firewall, URL Filtering, BW Control)</a:t>
            </a:r>
          </a:p>
          <a:p>
            <a:r>
              <a:rPr lang="en-US" sz="1200" dirty="0"/>
              <a:t> Based on Source IP from </a:t>
            </a:r>
            <a:r>
              <a:rPr lang="en-US" sz="1200" dirty="0" smtClean="0"/>
              <a:t>APN3 </a:t>
            </a:r>
            <a:r>
              <a:rPr lang="en-US" sz="1200" dirty="0"/>
              <a:t>IP Pool, SFC resolves to assign </a:t>
            </a:r>
            <a:r>
              <a:rPr lang="en-US" sz="1200" b="1" dirty="0" smtClean="0"/>
              <a:t>SFC_B.  </a:t>
            </a:r>
            <a:r>
              <a:rPr lang="en-US" sz="1200" dirty="0"/>
              <a:t>Using </a:t>
            </a:r>
            <a:r>
              <a:rPr lang="en-US" sz="1200" b="1" dirty="0"/>
              <a:t>3 SFs</a:t>
            </a:r>
            <a:r>
              <a:rPr lang="en-US" sz="1200" dirty="0"/>
              <a:t> to secure, enrich and optimized the delivery of </a:t>
            </a:r>
            <a:r>
              <a:rPr lang="en-US" sz="1200" dirty="0" smtClean="0"/>
              <a:t>video</a:t>
            </a:r>
          </a:p>
          <a:p>
            <a:r>
              <a:rPr lang="en-US" sz="1200" dirty="0" smtClean="0"/>
              <a:t>  </a:t>
            </a:r>
            <a:endParaRPr lang="en-US" sz="1200" dirty="0"/>
          </a:p>
        </p:txBody>
      </p:sp>
      <p:sp>
        <p:nvSpPr>
          <p:cNvPr id="68" name="Cube 67"/>
          <p:cNvSpPr/>
          <p:nvPr/>
        </p:nvSpPr>
        <p:spPr>
          <a:xfrm>
            <a:off x="10351184" y="3151963"/>
            <a:ext cx="1218516" cy="739909"/>
          </a:xfrm>
          <a:prstGeom prst="cube">
            <a:avLst>
              <a:gd name="adj" fmla="val 28433"/>
            </a:avLst>
          </a:prstGeom>
          <a:solidFill>
            <a:schemeClr val="accent5">
              <a:alpha val="3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Web Server</a:t>
            </a:r>
          </a:p>
        </p:txBody>
      </p:sp>
      <p:sp>
        <p:nvSpPr>
          <p:cNvPr id="69" name="Rounded Rectangle 68"/>
          <p:cNvSpPr/>
          <p:nvPr/>
        </p:nvSpPr>
        <p:spPr>
          <a:xfrm>
            <a:off x="846734" y="3008869"/>
            <a:ext cx="474066" cy="227056"/>
          </a:xfrm>
          <a:prstGeom prst="roundRect">
            <a:avLst/>
          </a:prstGeom>
          <a:solidFill>
            <a:schemeClr val="accent6"/>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APN 1</a:t>
            </a:r>
            <a:endParaRPr lang="en-US" sz="800" dirty="0">
              <a:solidFill>
                <a:schemeClr val="bg1"/>
              </a:solidFill>
            </a:endParaRPr>
          </a:p>
        </p:txBody>
      </p:sp>
      <p:sp>
        <p:nvSpPr>
          <p:cNvPr id="71" name="Rounded Rectangle 70"/>
          <p:cNvSpPr/>
          <p:nvPr/>
        </p:nvSpPr>
        <p:spPr>
          <a:xfrm>
            <a:off x="834034" y="3882996"/>
            <a:ext cx="474066" cy="227056"/>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APN 3</a:t>
            </a:r>
            <a:endParaRPr lang="en-US" sz="800" dirty="0">
              <a:solidFill>
                <a:schemeClr val="bg1"/>
              </a:solidFill>
            </a:endParaRPr>
          </a:p>
        </p:txBody>
      </p:sp>
      <p:sp>
        <p:nvSpPr>
          <p:cNvPr id="72" name="Rounded Rectangle 71"/>
          <p:cNvSpPr/>
          <p:nvPr/>
        </p:nvSpPr>
        <p:spPr>
          <a:xfrm>
            <a:off x="834034" y="3410689"/>
            <a:ext cx="474066" cy="227056"/>
          </a:xfrm>
          <a:prstGeom prst="roundRect">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APN 2</a:t>
            </a:r>
            <a:endParaRPr lang="en-US" sz="800" dirty="0">
              <a:solidFill>
                <a:schemeClr val="bg1"/>
              </a:solidFill>
            </a:endParaRPr>
          </a:p>
        </p:txBody>
      </p:sp>
      <p:cxnSp>
        <p:nvCxnSpPr>
          <p:cNvPr id="81" name="Elbow Connector 80"/>
          <p:cNvCxnSpPr>
            <a:stCxn id="139" idx="4"/>
            <a:endCxn id="64" idx="3"/>
          </p:cNvCxnSpPr>
          <p:nvPr/>
        </p:nvCxnSpPr>
        <p:spPr>
          <a:xfrm flipV="1">
            <a:off x="5018171" y="3249181"/>
            <a:ext cx="748394" cy="383009"/>
          </a:xfrm>
          <a:prstGeom prst="bentConnector2">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9" name="Elbow Connector 88"/>
          <p:cNvCxnSpPr/>
          <p:nvPr/>
        </p:nvCxnSpPr>
        <p:spPr>
          <a:xfrm>
            <a:off x="5915629" y="2422741"/>
            <a:ext cx="5150002" cy="792722"/>
          </a:xfrm>
          <a:prstGeom prst="bentConnector2">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139" idx="3"/>
            <a:endCxn id="68" idx="3"/>
          </p:cNvCxnSpPr>
          <p:nvPr/>
        </p:nvCxnSpPr>
        <p:spPr>
          <a:xfrm rot="5400000" flipH="1" flipV="1">
            <a:off x="7766560" y="807691"/>
            <a:ext cx="4511" cy="6172873"/>
          </a:xfrm>
          <a:prstGeom prst="bentConnector3">
            <a:avLst>
              <a:gd name="adj1" fmla="val -5067613"/>
            </a:avLst>
          </a:prstGeom>
          <a:ln w="38100" cmpd="sng">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70" name="Elbow Connector 169"/>
          <p:cNvCxnSpPr>
            <a:stCxn id="139" idx="4"/>
            <a:endCxn id="66" idx="3"/>
          </p:cNvCxnSpPr>
          <p:nvPr/>
        </p:nvCxnSpPr>
        <p:spPr>
          <a:xfrm flipV="1">
            <a:off x="5018171" y="3206155"/>
            <a:ext cx="2721378" cy="426035"/>
          </a:xfrm>
          <a:prstGeom prst="bentConnector2">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80" name="Cube 179"/>
          <p:cNvSpPr/>
          <p:nvPr/>
        </p:nvSpPr>
        <p:spPr>
          <a:xfrm>
            <a:off x="5397856" y="1587160"/>
            <a:ext cx="904187" cy="431800"/>
          </a:xfrm>
          <a:prstGeom prst="cub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ODL</a:t>
            </a:r>
            <a:endParaRPr lang="en-US" sz="900" dirty="0">
              <a:solidFill>
                <a:srgbClr val="000000"/>
              </a:solidFill>
            </a:endParaRPr>
          </a:p>
        </p:txBody>
      </p:sp>
      <p:cxnSp>
        <p:nvCxnSpPr>
          <p:cNvPr id="184" name="Straight Connector 183"/>
          <p:cNvCxnSpPr>
            <a:stCxn id="46" idx="3"/>
            <a:endCxn id="47" idx="0"/>
          </p:cNvCxnSpPr>
          <p:nvPr/>
        </p:nvCxnSpPr>
        <p:spPr>
          <a:xfrm>
            <a:off x="2606214" y="2902406"/>
            <a:ext cx="431937" cy="335062"/>
          </a:xfrm>
          <a:prstGeom prst="line">
            <a:avLst/>
          </a:prstGeom>
          <a:ln>
            <a:solidFill>
              <a:schemeClr val="tx1"/>
            </a:solidFill>
            <a:prstDash val="sysDash"/>
          </a:ln>
          <a:effectLst>
            <a:glow rad="63500">
              <a:schemeClr val="accent4">
                <a:alpha val="75000"/>
              </a:schemeClr>
            </a:glow>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48" idx="3"/>
            <a:endCxn id="47" idx="0"/>
          </p:cNvCxnSpPr>
          <p:nvPr/>
        </p:nvCxnSpPr>
        <p:spPr>
          <a:xfrm flipH="1">
            <a:off x="3038151" y="2902406"/>
            <a:ext cx="233236" cy="335062"/>
          </a:xfrm>
          <a:prstGeom prst="line">
            <a:avLst/>
          </a:prstGeom>
          <a:ln>
            <a:solidFill>
              <a:schemeClr val="tx1"/>
            </a:solidFill>
            <a:prstDash val="sysDash"/>
          </a:ln>
          <a:effectLst>
            <a:glow rad="63500">
              <a:schemeClr val="accent4">
                <a:alpha val="75000"/>
              </a:schemeClr>
            </a:glow>
          </a:effectLst>
        </p:spPr>
        <p:style>
          <a:lnRef idx="2">
            <a:schemeClr val="accent1"/>
          </a:lnRef>
          <a:fillRef idx="0">
            <a:schemeClr val="accent1"/>
          </a:fillRef>
          <a:effectRef idx="1">
            <a:schemeClr val="accent1"/>
          </a:effectRef>
          <a:fontRef idx="minor">
            <a:schemeClr val="tx1"/>
          </a:fontRef>
        </p:style>
      </p:cxnSp>
      <p:sp>
        <p:nvSpPr>
          <p:cNvPr id="59" name="Line 13"/>
          <p:cNvSpPr>
            <a:spLocks noChangeShapeType="1"/>
          </p:cNvSpPr>
          <p:nvPr/>
        </p:nvSpPr>
        <p:spPr bwMode="auto">
          <a:xfrm>
            <a:off x="1590351" y="3604180"/>
            <a:ext cx="2756237" cy="0"/>
          </a:xfrm>
          <a:prstGeom prst="line">
            <a:avLst/>
          </a:prstGeom>
          <a:noFill/>
          <a:ln w="9525">
            <a:solidFill>
              <a:schemeClr val="tx1"/>
            </a:solidFill>
            <a:round/>
            <a:headEnd/>
            <a:tailEnd/>
          </a:ln>
          <a:effectLst>
            <a:glow rad="63500">
              <a:schemeClr val="accent4">
                <a:alpha val="75000"/>
              </a:schemeClr>
            </a:glow>
          </a:effectLst>
        </p:spPr>
        <p:txBody>
          <a:bodyPr/>
          <a:lstStyle/>
          <a:p>
            <a:pPr algn="l">
              <a:defRPr/>
            </a:pPr>
            <a:endParaRPr lang="en-US">
              <a:latin typeface="Arial" pitchFamily="34" charset="0"/>
              <a:ea typeface="ＭＳ Ｐゴシック" pitchFamily="34" charset="-128"/>
            </a:endParaRPr>
          </a:p>
        </p:txBody>
      </p:sp>
      <p:cxnSp>
        <p:nvCxnSpPr>
          <p:cNvPr id="60" name="Elbow Connector 59"/>
          <p:cNvCxnSpPr>
            <a:stCxn id="66" idx="3"/>
            <a:endCxn id="68" idx="2"/>
          </p:cNvCxnSpPr>
          <p:nvPr/>
        </p:nvCxnSpPr>
        <p:spPr>
          <a:xfrm rot="16200000" flipH="1">
            <a:off x="8834890" y="2110813"/>
            <a:ext cx="420952" cy="2611635"/>
          </a:xfrm>
          <a:prstGeom prst="bentConnector2">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2" name="Elbow Connector 61"/>
          <p:cNvCxnSpPr>
            <a:stCxn id="139" idx="4"/>
            <a:endCxn id="65" idx="3"/>
          </p:cNvCxnSpPr>
          <p:nvPr/>
        </p:nvCxnSpPr>
        <p:spPr>
          <a:xfrm flipV="1">
            <a:off x="5018171" y="3224769"/>
            <a:ext cx="1667935" cy="407421"/>
          </a:xfrm>
          <a:prstGeom prst="bentConnector2">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139" idx="0"/>
            <a:endCxn id="64" idx="0"/>
          </p:cNvCxnSpPr>
          <p:nvPr/>
        </p:nvCxnSpPr>
        <p:spPr>
          <a:xfrm rot="5400000" flipH="1" flipV="1">
            <a:off x="5117598" y="2393836"/>
            <a:ext cx="538942" cy="1057120"/>
          </a:xfrm>
          <a:prstGeom prst="bentConnector3">
            <a:avLst>
              <a:gd name="adj1" fmla="val 142416"/>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78" name="Picture 77"/>
          <p:cNvPicPr>
            <a:picLocks noChangeAspect="1"/>
          </p:cNvPicPr>
          <p:nvPr/>
        </p:nvPicPr>
        <p:blipFill>
          <a:blip r:embed="rId3"/>
          <a:stretch>
            <a:fillRect/>
          </a:stretch>
        </p:blipFill>
        <p:spPr>
          <a:xfrm flipH="1">
            <a:off x="620486" y="3298637"/>
            <a:ext cx="264348" cy="392425"/>
          </a:xfrm>
          <a:prstGeom prst="rect">
            <a:avLst/>
          </a:prstGeom>
          <a:ln w="28575" cmpd="sng">
            <a:noFill/>
          </a:ln>
        </p:spPr>
      </p:pic>
      <p:pic>
        <p:nvPicPr>
          <p:cNvPr id="79" name="Picture 78"/>
          <p:cNvPicPr>
            <a:picLocks noChangeAspect="1"/>
          </p:cNvPicPr>
          <p:nvPr/>
        </p:nvPicPr>
        <p:blipFill>
          <a:blip r:embed="rId3"/>
          <a:stretch>
            <a:fillRect/>
          </a:stretch>
        </p:blipFill>
        <p:spPr>
          <a:xfrm flipH="1">
            <a:off x="633186" y="3768427"/>
            <a:ext cx="264348" cy="392425"/>
          </a:xfrm>
          <a:prstGeom prst="rect">
            <a:avLst/>
          </a:prstGeom>
          <a:ln w="28575" cmpd="sng">
            <a:noFill/>
          </a:ln>
        </p:spPr>
      </p:pic>
      <p:sp>
        <p:nvSpPr>
          <p:cNvPr id="82" name="Cube 81"/>
          <p:cNvSpPr/>
          <p:nvPr/>
        </p:nvSpPr>
        <p:spPr>
          <a:xfrm>
            <a:off x="5484414" y="3035871"/>
            <a:ext cx="2833907" cy="457320"/>
          </a:xfrm>
          <a:prstGeom prst="cube">
            <a:avLst>
              <a:gd name="adj" fmla="val 54538"/>
            </a:avLst>
          </a:prstGeom>
          <a:solidFill>
            <a:schemeClr val="accent5">
              <a:alpha val="3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0000"/>
              </a:solidFill>
            </a:endParaRPr>
          </a:p>
        </p:txBody>
      </p:sp>
      <p:sp>
        <p:nvSpPr>
          <p:cNvPr id="88" name="Cube 87"/>
          <p:cNvSpPr/>
          <p:nvPr/>
        </p:nvSpPr>
        <p:spPr>
          <a:xfrm>
            <a:off x="4250265" y="3730326"/>
            <a:ext cx="1045635" cy="430526"/>
          </a:xfrm>
          <a:prstGeom prst="cube">
            <a:avLst>
              <a:gd name="adj" fmla="val 63355"/>
            </a:avLst>
          </a:prstGeom>
          <a:solidFill>
            <a:schemeClr val="accent5">
              <a:alpha val="3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000000"/>
              </a:solidFill>
            </a:endParaRPr>
          </a:p>
        </p:txBody>
      </p:sp>
      <p:sp>
        <p:nvSpPr>
          <p:cNvPr id="51" name="Cloud 50"/>
          <p:cNvSpPr/>
          <p:nvPr/>
        </p:nvSpPr>
        <p:spPr>
          <a:xfrm>
            <a:off x="8610600" y="2295742"/>
            <a:ext cx="1473200" cy="2060358"/>
          </a:xfrm>
          <a:prstGeom prst="cloud">
            <a:avLst/>
          </a:prstGeom>
          <a:solidFill>
            <a:schemeClr val="bg1">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External Packet Data Network</a:t>
            </a:r>
            <a:endParaRPr lang="en-US" sz="1100" dirty="0"/>
          </a:p>
        </p:txBody>
      </p:sp>
      <p:sp>
        <p:nvSpPr>
          <p:cNvPr id="139" name="Cube 138"/>
          <p:cNvSpPr/>
          <p:nvPr/>
        </p:nvSpPr>
        <p:spPr>
          <a:xfrm>
            <a:off x="4346589" y="3191867"/>
            <a:ext cx="847711" cy="704516"/>
          </a:xfrm>
          <a:prstGeom prst="cube">
            <a:avLst/>
          </a:prstGeom>
          <a:solidFill>
            <a:schemeClr val="accent3">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rPr>
              <a:t>Service Function</a:t>
            </a:r>
          </a:p>
          <a:p>
            <a:pPr algn="ctr"/>
            <a:r>
              <a:rPr lang="en-US" sz="900" dirty="0" smtClean="0">
                <a:solidFill>
                  <a:schemeClr val="bg1"/>
                </a:solidFill>
              </a:rPr>
              <a:t>Classifier</a:t>
            </a:r>
            <a:endParaRPr lang="en-US" sz="900" dirty="0">
              <a:solidFill>
                <a:schemeClr val="bg1"/>
              </a:solidFill>
            </a:endParaRPr>
          </a:p>
        </p:txBody>
      </p:sp>
      <p:sp>
        <p:nvSpPr>
          <p:cNvPr id="64" name="Cube 63"/>
          <p:cNvSpPr/>
          <p:nvPr/>
        </p:nvSpPr>
        <p:spPr>
          <a:xfrm>
            <a:off x="5459194" y="2652925"/>
            <a:ext cx="763806" cy="596256"/>
          </a:xfrm>
          <a:prstGeom prst="cube">
            <a:avLst/>
          </a:prstGeom>
          <a:solidFill>
            <a:schemeClr val="accent2">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Firewall</a:t>
            </a:r>
            <a:endParaRPr lang="en-US" sz="900" dirty="0">
              <a:solidFill>
                <a:srgbClr val="000000"/>
              </a:solidFill>
            </a:endParaRPr>
          </a:p>
        </p:txBody>
      </p:sp>
      <p:sp>
        <p:nvSpPr>
          <p:cNvPr id="65" name="Cube 64"/>
          <p:cNvSpPr/>
          <p:nvPr/>
        </p:nvSpPr>
        <p:spPr>
          <a:xfrm>
            <a:off x="6384036" y="2627869"/>
            <a:ext cx="753364" cy="596900"/>
          </a:xfrm>
          <a:prstGeom prst="cube">
            <a:avLst/>
          </a:prstGeom>
          <a:solidFill>
            <a:schemeClr val="accent2">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URL Filtering</a:t>
            </a:r>
            <a:endParaRPr lang="en-US" sz="900" dirty="0">
              <a:solidFill>
                <a:srgbClr val="000000"/>
              </a:solidFill>
            </a:endParaRPr>
          </a:p>
        </p:txBody>
      </p:sp>
      <p:sp>
        <p:nvSpPr>
          <p:cNvPr id="66" name="Cube 65"/>
          <p:cNvSpPr/>
          <p:nvPr/>
        </p:nvSpPr>
        <p:spPr>
          <a:xfrm>
            <a:off x="7381370" y="2627868"/>
            <a:ext cx="860930" cy="578287"/>
          </a:xfrm>
          <a:prstGeom prst="cube">
            <a:avLst/>
          </a:prstGeom>
          <a:solidFill>
            <a:schemeClr val="accent2">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Bandwidth Control</a:t>
            </a:r>
            <a:endParaRPr lang="en-US" sz="900" dirty="0">
              <a:solidFill>
                <a:srgbClr val="000000"/>
              </a:solidFill>
            </a:endParaRPr>
          </a:p>
        </p:txBody>
      </p:sp>
      <p:sp>
        <p:nvSpPr>
          <p:cNvPr id="47" name="Cube 46"/>
          <p:cNvSpPr/>
          <p:nvPr/>
        </p:nvSpPr>
        <p:spPr>
          <a:xfrm>
            <a:off x="2349500" y="3237468"/>
            <a:ext cx="1269999" cy="857605"/>
          </a:xfrm>
          <a:prstGeom prst="cube">
            <a:avLst>
              <a:gd name="adj" fmla="val 12512"/>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100" dirty="0" smtClean="0"/>
              <a:t>PGW</a:t>
            </a:r>
          </a:p>
          <a:p>
            <a:pPr algn="ctr"/>
            <a:r>
              <a:rPr lang="en-US" sz="800" dirty="0" smtClean="0"/>
              <a:t> </a:t>
            </a:r>
            <a:endParaRPr lang="en-US" sz="800" dirty="0"/>
          </a:p>
        </p:txBody>
      </p:sp>
      <p:sp>
        <p:nvSpPr>
          <p:cNvPr id="70" name="TextBox 69"/>
          <p:cNvSpPr txBox="1"/>
          <p:nvPr/>
        </p:nvSpPr>
        <p:spPr>
          <a:xfrm>
            <a:off x="2553645" y="3646108"/>
            <a:ext cx="749300" cy="369332"/>
          </a:xfrm>
          <a:prstGeom prst="rect">
            <a:avLst/>
          </a:prstGeom>
          <a:solidFill>
            <a:schemeClr val="bg1">
              <a:lumMod val="75000"/>
            </a:schemeClr>
          </a:solidFill>
        </p:spPr>
        <p:txBody>
          <a:bodyPr wrap="square" lIns="0" tIns="0" rIns="0" bIns="0" rtlCol="0">
            <a:spAutoFit/>
          </a:bodyPr>
          <a:lstStyle/>
          <a:p>
            <a:pPr algn="ctr"/>
            <a:r>
              <a:rPr lang="en-US" sz="800" b="1" dirty="0" smtClean="0">
                <a:solidFill>
                  <a:srgbClr val="00B050"/>
                </a:solidFill>
              </a:rPr>
              <a:t>APN_1 </a:t>
            </a:r>
            <a:r>
              <a:rPr lang="en-US" sz="800" b="1" dirty="0">
                <a:solidFill>
                  <a:srgbClr val="00B050"/>
                </a:solidFill>
              </a:rPr>
              <a:t>IP Pool</a:t>
            </a:r>
          </a:p>
          <a:p>
            <a:pPr algn="ctr"/>
            <a:r>
              <a:rPr lang="en-US" sz="800" dirty="0" smtClean="0">
                <a:solidFill>
                  <a:schemeClr val="accent5"/>
                </a:solidFill>
              </a:rPr>
              <a:t>APN_2 </a:t>
            </a:r>
            <a:r>
              <a:rPr lang="en-US" sz="800" dirty="0">
                <a:solidFill>
                  <a:schemeClr val="accent5"/>
                </a:solidFill>
              </a:rPr>
              <a:t>IP Pool</a:t>
            </a:r>
          </a:p>
          <a:p>
            <a:pPr algn="ctr"/>
            <a:r>
              <a:rPr lang="en-US" sz="800" dirty="0" smtClean="0">
                <a:solidFill>
                  <a:srgbClr val="FF0000"/>
                </a:solidFill>
              </a:rPr>
              <a:t>APN_3 </a:t>
            </a:r>
            <a:r>
              <a:rPr lang="en-US" sz="800" dirty="0">
                <a:solidFill>
                  <a:srgbClr val="FF0000"/>
                </a:solidFill>
              </a:rPr>
              <a:t>IP </a:t>
            </a:r>
            <a:r>
              <a:rPr lang="en-US" sz="800" dirty="0" smtClean="0">
                <a:solidFill>
                  <a:srgbClr val="FF0000"/>
                </a:solidFill>
              </a:rPr>
              <a:t>Pool</a:t>
            </a:r>
            <a:endParaRPr lang="en-US" sz="800" dirty="0">
              <a:solidFill>
                <a:srgbClr val="FF0000"/>
              </a:solidFill>
            </a:endParaRPr>
          </a:p>
        </p:txBody>
      </p:sp>
      <p:cxnSp>
        <p:nvCxnSpPr>
          <p:cNvPr id="43" name="Straight Connector 42"/>
          <p:cNvCxnSpPr>
            <a:stCxn id="180" idx="3"/>
          </p:cNvCxnSpPr>
          <p:nvPr/>
        </p:nvCxnSpPr>
        <p:spPr>
          <a:xfrm>
            <a:off x="5795975" y="2018960"/>
            <a:ext cx="501839" cy="1179486"/>
          </a:xfrm>
          <a:prstGeom prst="line">
            <a:avLst/>
          </a:prstGeom>
          <a:ln>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2" name="Straight Connector 181"/>
          <p:cNvCxnSpPr>
            <a:stCxn id="180" idx="3"/>
            <a:endCxn id="88" idx="1"/>
          </p:cNvCxnSpPr>
          <p:nvPr/>
        </p:nvCxnSpPr>
        <p:spPr>
          <a:xfrm flipH="1">
            <a:off x="4636703" y="2018960"/>
            <a:ext cx="1159272" cy="1984126"/>
          </a:xfrm>
          <a:prstGeom prst="line">
            <a:avLst/>
          </a:prstGeom>
          <a:ln>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rot="17897959">
            <a:off x="4813620" y="2593784"/>
            <a:ext cx="823046" cy="276999"/>
          </a:xfrm>
          <a:prstGeom prst="rect">
            <a:avLst/>
          </a:prstGeom>
          <a:noFill/>
        </p:spPr>
        <p:txBody>
          <a:bodyPr wrap="none" rtlCol="0">
            <a:spAutoFit/>
          </a:bodyPr>
          <a:lstStyle/>
          <a:p>
            <a:r>
              <a:rPr lang="en-US" sz="1200" dirty="0" err="1" smtClean="0"/>
              <a:t>RestfulAPI</a:t>
            </a:r>
            <a:endParaRPr lang="en-US" sz="1200" dirty="0"/>
          </a:p>
        </p:txBody>
      </p:sp>
    </p:spTree>
    <p:extLst>
      <p:ext uri="{BB962C8B-B14F-4D97-AF65-F5344CB8AC3E}">
        <p14:creationId xmlns:p14="http://schemas.microsoft.com/office/powerpoint/2010/main" val="13898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xEl>
                                              <p:pRg st="0" end="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7">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7">
                                            <p:txEl>
                                              <p:pRg st="5" end="5"/>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7">
                                            <p:txEl>
                                              <p:pRg st="6" end="6"/>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7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7">
                                            <p:txEl>
                                              <p:pRg st="8" end="8"/>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39" grpId="0" animBg="1"/>
      <p:bldP spid="46" grpId="0" animBg="1"/>
      <p:bldP spid="48" grpId="0" animBg="1"/>
      <p:bldP spid="58" grpId="0" animBg="1"/>
      <p:bldP spid="68" grpId="0" animBg="1"/>
      <p:bldP spid="69" grpId="0" animBg="1"/>
      <p:bldP spid="71" grpId="0" animBg="1"/>
      <p:bldP spid="72" grpId="0" animBg="1"/>
      <p:bldP spid="180" grpId="0" animBg="1"/>
      <p:bldP spid="59" grpId="0" animBg="1"/>
      <p:bldP spid="82" grpId="0" animBg="1"/>
      <p:bldP spid="88" grpId="0" animBg="1"/>
      <p:bldP spid="51" grpId="0" animBg="1"/>
      <p:bldP spid="139" grpId="0" animBg="1"/>
      <p:bldP spid="64" grpId="0" animBg="1"/>
      <p:bldP spid="65" grpId="0" animBg="1"/>
      <p:bldP spid="66" grpId="0" animBg="1"/>
      <p:bldP spid="47" grpId="0" animBg="1"/>
      <p:bldP spid="7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286" y="544287"/>
            <a:ext cx="9361714" cy="646331"/>
          </a:xfrm>
          <a:prstGeom prst="rect">
            <a:avLst/>
          </a:prstGeom>
          <a:noFill/>
        </p:spPr>
        <p:txBody>
          <a:bodyPr wrap="square" rtlCol="0" anchor="ctr" anchorCtr="0">
            <a:noAutofit/>
          </a:bodyPr>
          <a:lstStyle/>
          <a:p>
            <a:r>
              <a:rPr lang="en-US" sz="4000" b="1" dirty="0" smtClean="0">
                <a:solidFill>
                  <a:schemeClr val="bg1"/>
                </a:solidFill>
                <a:latin typeface="Arial" charset="0"/>
                <a:ea typeface="Arial" charset="0"/>
                <a:cs typeface="Arial" charset="0"/>
              </a:rPr>
              <a:t>S/W and H/W Stack</a:t>
            </a:r>
          </a:p>
        </p:txBody>
      </p:sp>
      <p:grpSp>
        <p:nvGrpSpPr>
          <p:cNvPr id="44" name="Group 43"/>
          <p:cNvGrpSpPr/>
          <p:nvPr/>
        </p:nvGrpSpPr>
        <p:grpSpPr>
          <a:xfrm>
            <a:off x="2926976" y="5188470"/>
            <a:ext cx="3496473" cy="1153667"/>
            <a:chOff x="371739" y="5243579"/>
            <a:chExt cx="3496473" cy="1153667"/>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36" y="5243579"/>
              <a:ext cx="2718677" cy="464746"/>
            </a:xfrm>
            <a:prstGeom prst="rect">
              <a:avLst/>
            </a:prstGeom>
          </p:spPr>
        </p:pic>
        <p:sp>
          <p:nvSpPr>
            <p:cNvPr id="10" name="Rectangle 9"/>
            <p:cNvSpPr/>
            <p:nvPr/>
          </p:nvSpPr>
          <p:spPr>
            <a:xfrm>
              <a:off x="371739" y="5797090"/>
              <a:ext cx="3496473" cy="600156"/>
            </a:xfrm>
            <a:prstGeom prst="rect">
              <a:avLst/>
            </a:prstGeom>
          </p:spPr>
          <p:txBody>
            <a:bodyPr wrap="square" lIns="45712" tIns="22856" rIns="45712" bIns="22856">
              <a:spAutoFit/>
            </a:bodyPr>
            <a:lstStyle/>
            <a:p>
              <a:pPr algn="ctr" defTabSz="457200">
                <a:defRPr/>
              </a:pPr>
              <a:r>
                <a:rPr lang="en-US" sz="900" b="1" kern="0" dirty="0" smtClean="0">
                  <a:latin typeface="Intel Clear" panose="020B0604020203020204" pitchFamily="34" charset="0"/>
                  <a:ea typeface="Intel Clear" panose="020B0604020203020204" pitchFamily="34" charset="0"/>
                  <a:cs typeface="Intel Clear" panose="020B0604020203020204" pitchFamily="34" charset="0"/>
                </a:rPr>
                <a:t>Controller (Server2)</a:t>
              </a:r>
            </a:p>
            <a:p>
              <a:pPr algn="ctr" defTabSz="457200">
                <a:defRPr/>
              </a:pPr>
              <a:r>
                <a:rPr lang="en-US" sz="900" kern="0" dirty="0">
                  <a:latin typeface="Intel Clear" panose="020B0604020203020204" pitchFamily="34" charset="0"/>
                  <a:ea typeface="Intel Clear" panose="020B0604020203020204" pitchFamily="34" charset="0"/>
                  <a:cs typeface="Intel Clear" panose="020B0604020203020204" pitchFamily="34" charset="0"/>
                </a:rPr>
                <a:t>Intel </a:t>
              </a:r>
              <a:r>
                <a:rPr lang="en-US" sz="900" kern="0" dirty="0" err="1">
                  <a:latin typeface="Intel Clear" panose="020B0604020203020204" pitchFamily="34" charset="0"/>
                  <a:ea typeface="Intel Clear" panose="020B0604020203020204" pitchFamily="34" charset="0"/>
                  <a:cs typeface="Intel Clear" panose="020B0604020203020204" pitchFamily="34" charset="0"/>
                </a:rPr>
                <a:t>WildCat</a:t>
              </a:r>
              <a:r>
                <a:rPr lang="en-US" sz="900" kern="0" dirty="0">
                  <a:latin typeface="Intel Clear" panose="020B0604020203020204" pitchFamily="34" charset="0"/>
                  <a:ea typeface="Intel Clear" panose="020B0604020203020204" pitchFamily="34" charset="0"/>
                  <a:cs typeface="Intel Clear" panose="020B0604020203020204" pitchFamily="34" charset="0"/>
                </a:rPr>
                <a:t> Pass S2600WTT</a:t>
              </a: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Intel</a:t>
              </a:r>
              <a:r>
                <a:rPr lang="en-US" sz="900" dirty="0">
                  <a:latin typeface="Intel Clear" panose="020B0604020203020204" pitchFamily="34" charset="0"/>
                  <a:ea typeface="Intel Clear" panose="020B0604020203020204" pitchFamily="34" charset="0"/>
                  <a:cs typeface="Intel Clear" panose="020B0604020203020204" pitchFamily="34" charset="0"/>
                </a:rPr>
                <a:t>® Xeon® </a:t>
              </a:r>
              <a:r>
                <a:rPr lang="en-US" sz="900" b="1" dirty="0">
                  <a:latin typeface="Intel Clear" panose="020B0604020203020204" pitchFamily="34" charset="0"/>
                  <a:ea typeface="Intel Clear" panose="020B0604020203020204" pitchFamily="34" charset="0"/>
                  <a:cs typeface="Intel Clear" panose="020B0604020203020204" pitchFamily="34" charset="0"/>
                </a:rPr>
                <a:t>E5-2699</a:t>
              </a:r>
              <a:r>
                <a:rPr lang="en-US" sz="900" dirty="0">
                  <a:latin typeface="Intel Clear" panose="020B0604020203020204" pitchFamily="34" charset="0"/>
                  <a:ea typeface="Intel Clear" panose="020B0604020203020204" pitchFamily="34" charset="0"/>
                  <a:cs typeface="Intel Clear" panose="020B0604020203020204" pitchFamily="34" charset="0"/>
                </a:rPr>
                <a:t> </a:t>
              </a:r>
              <a:r>
                <a:rPr lang="en-US" sz="900" b="1" dirty="0">
                  <a:latin typeface="Intel Clear" panose="020B0604020203020204" pitchFamily="34" charset="0"/>
                  <a:ea typeface="Intel Clear" panose="020B0604020203020204" pitchFamily="34" charset="0"/>
                  <a:cs typeface="Intel Clear" panose="020B0604020203020204" pitchFamily="34" charset="0"/>
                </a:rPr>
                <a:t>v3</a:t>
              </a:r>
              <a:r>
                <a:rPr lang="en-US" sz="900" dirty="0">
                  <a:latin typeface="Intel Clear" panose="020B0604020203020204" pitchFamily="34" charset="0"/>
                  <a:ea typeface="Intel Clear" panose="020B0604020203020204" pitchFamily="34" charset="0"/>
                  <a:cs typeface="Intel Clear" panose="020B0604020203020204" pitchFamily="34" charset="0"/>
                </a:rPr>
                <a:t> 2.30GHz, </a:t>
              </a:r>
              <a:endParaRPr lang="en-US" sz="900" dirty="0" smtClean="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72 </a:t>
              </a:r>
              <a:r>
                <a:rPr lang="en-US" sz="900" dirty="0">
                  <a:latin typeface="Intel Clear" panose="020B0604020203020204" pitchFamily="34" charset="0"/>
                  <a:ea typeface="Intel Clear" panose="020B0604020203020204" pitchFamily="34" charset="0"/>
                  <a:cs typeface="Intel Clear" panose="020B0604020203020204" pitchFamily="34" charset="0"/>
                </a:rPr>
                <a:t>logical </a:t>
              </a:r>
              <a:r>
                <a:rPr lang="en-US" sz="900" dirty="0" smtClean="0">
                  <a:latin typeface="Intel Clear" panose="020B0604020203020204" pitchFamily="34" charset="0"/>
                  <a:ea typeface="Intel Clear" panose="020B0604020203020204" pitchFamily="34" charset="0"/>
                  <a:cs typeface="Intel Clear" panose="020B0604020203020204" pitchFamily="34" charset="0"/>
                </a:rPr>
                <a:t>cores (Haswell)</a:t>
              </a:r>
              <a:endParaRPr lang="en-US" sz="900" dirty="0">
                <a:latin typeface="Intel Clear" panose="020B0604020203020204" pitchFamily="34" charset="0"/>
                <a:ea typeface="Intel Clear" panose="020B0604020203020204" pitchFamily="34" charset="0"/>
                <a:cs typeface="Intel Clear" panose="020B0604020203020204" pitchFamily="34" charset="0"/>
              </a:endParaRPr>
            </a:p>
          </p:txBody>
        </p:sp>
      </p:grpSp>
      <p:sp>
        <p:nvSpPr>
          <p:cNvPr id="13" name="Rounded Rectangle 12"/>
          <p:cNvSpPr/>
          <p:nvPr/>
        </p:nvSpPr>
        <p:spPr>
          <a:xfrm>
            <a:off x="3475227" y="3441615"/>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2.3.90</a:t>
            </a:r>
            <a:endParaRPr lang="en-US" sz="1067" b="1" kern="0" dirty="0">
              <a:solidFill>
                <a:prstClr val="black">
                  <a:lumMod val="65000"/>
                  <a:lumOff val="35000"/>
                </a:prstClr>
              </a:solidFill>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9048" y="3500137"/>
            <a:ext cx="360929" cy="187577"/>
          </a:xfrm>
          <a:prstGeom prst="rect">
            <a:avLst/>
          </a:prstGeom>
        </p:spPr>
      </p:pic>
      <p:sp>
        <p:nvSpPr>
          <p:cNvPr id="16" name="Rounded Rectangle 15"/>
          <p:cNvSpPr/>
          <p:nvPr/>
        </p:nvSpPr>
        <p:spPr>
          <a:xfrm>
            <a:off x="3475227" y="4261374"/>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1.2.17</a:t>
            </a:r>
            <a:endParaRPr lang="pl-PL" sz="1067" b="1" kern="0" dirty="0">
              <a:solidFill>
                <a:prstClr val="black">
                  <a:lumMod val="65000"/>
                  <a:lumOff val="35000"/>
                </a:prstClr>
              </a:solidFill>
            </a:endParaRPr>
          </a:p>
        </p:txBody>
      </p:sp>
      <p:sp>
        <p:nvSpPr>
          <p:cNvPr id="25" name="Rounded Rectangle 24"/>
          <p:cNvSpPr/>
          <p:nvPr/>
        </p:nvSpPr>
        <p:spPr>
          <a:xfrm>
            <a:off x="3475227" y="3980702"/>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2.2.1</a:t>
            </a:r>
            <a:endParaRPr lang="en-US" sz="1067" b="1" kern="0" dirty="0">
              <a:solidFill>
                <a:prstClr val="black">
                  <a:lumMod val="65000"/>
                  <a:lumOff val="35000"/>
                </a:prstClr>
              </a:solidFill>
            </a:endParaRPr>
          </a:p>
        </p:txBody>
      </p:sp>
      <p:sp>
        <p:nvSpPr>
          <p:cNvPr id="31" name="Rounded Rectangle 30"/>
          <p:cNvSpPr/>
          <p:nvPr/>
        </p:nvSpPr>
        <p:spPr>
          <a:xfrm>
            <a:off x="3475227" y="4542045"/>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100" dirty="0">
                <a:solidFill>
                  <a:schemeClr val="tx1"/>
                </a:solidFill>
              </a:rPr>
              <a:t>CentOS </a:t>
            </a:r>
            <a:r>
              <a:rPr lang="en-US" sz="1100" dirty="0" smtClean="0">
                <a:solidFill>
                  <a:schemeClr val="tx1"/>
                </a:solidFill>
              </a:rPr>
              <a:t>7.1 </a:t>
            </a:r>
            <a:r>
              <a:rPr lang="en-US" sz="700" dirty="0">
                <a:solidFill>
                  <a:schemeClr val="tx1"/>
                </a:solidFill>
              </a:rPr>
              <a:t>(kernel = </a:t>
            </a:r>
            <a:r>
              <a:rPr lang="en-US" sz="700" dirty="0" smtClean="0">
                <a:solidFill>
                  <a:schemeClr val="tx1"/>
                </a:solidFill>
              </a:rPr>
              <a:t>3.16.3-1.el7)</a:t>
            </a:r>
            <a:endParaRPr lang="pl-PL" sz="700" b="1" kern="0" dirty="0">
              <a:solidFill>
                <a:schemeClr val="tx1"/>
              </a:solidFill>
            </a:endParaRPr>
          </a:p>
        </p:txBody>
      </p:sp>
      <p:sp>
        <p:nvSpPr>
          <p:cNvPr id="39" name="Rounded Rectangle 38"/>
          <p:cNvSpPr/>
          <p:nvPr/>
        </p:nvSpPr>
        <p:spPr>
          <a:xfrm>
            <a:off x="3475227" y="3160942"/>
            <a:ext cx="2571509" cy="244087"/>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Lithium SR1</a:t>
            </a:r>
            <a:endParaRPr lang="en-US" sz="1067" b="1" kern="0" dirty="0">
              <a:solidFill>
                <a:prstClr val="black">
                  <a:lumMod val="65000"/>
                  <a:lumOff val="35000"/>
                </a:prstClr>
              </a:solidFill>
            </a:endParaRPr>
          </a:p>
        </p:txBody>
      </p:sp>
      <p:pic>
        <p:nvPicPr>
          <p:cNvPr id="40" name="Picture 4" descr="https://infinera.files.wordpress.com/2014/09/open-dayl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575" y="3208073"/>
            <a:ext cx="805809" cy="17997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28572" y="5184212"/>
            <a:ext cx="3496473" cy="1153667"/>
            <a:chOff x="371739" y="5243579"/>
            <a:chExt cx="3496473" cy="1153667"/>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36" y="5243579"/>
              <a:ext cx="2718677" cy="464746"/>
            </a:xfrm>
            <a:prstGeom prst="rect">
              <a:avLst/>
            </a:prstGeom>
          </p:spPr>
        </p:pic>
        <p:sp>
          <p:nvSpPr>
            <p:cNvPr id="50" name="Rectangle 49"/>
            <p:cNvSpPr/>
            <p:nvPr/>
          </p:nvSpPr>
          <p:spPr>
            <a:xfrm>
              <a:off x="371739" y="5797090"/>
              <a:ext cx="3496473" cy="600156"/>
            </a:xfrm>
            <a:prstGeom prst="rect">
              <a:avLst/>
            </a:prstGeom>
          </p:spPr>
          <p:txBody>
            <a:bodyPr wrap="square" lIns="45712" tIns="22856" rIns="45712" bIns="22856">
              <a:spAutoFit/>
            </a:bodyPr>
            <a:lstStyle/>
            <a:p>
              <a:pPr algn="ctr" defTabSz="457200">
                <a:defRPr/>
              </a:pPr>
              <a:r>
                <a:rPr lang="en-US" sz="900" b="1" kern="0" dirty="0" smtClean="0">
                  <a:latin typeface="Intel Clear" panose="020B0604020203020204" pitchFamily="34" charset="0"/>
                  <a:ea typeface="Intel Clear" panose="020B0604020203020204" pitchFamily="34" charset="0"/>
                  <a:cs typeface="Intel Clear" panose="020B0604020203020204" pitchFamily="34" charset="0"/>
                </a:rPr>
                <a:t>Compute (Server#1)</a:t>
              </a: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 hosting user VMs and </a:t>
              </a:r>
              <a:r>
                <a:rPr lang="en-US" sz="900" kern="0" dirty="0" err="1" smtClean="0">
                  <a:latin typeface="Intel Clear" panose="020B0604020203020204" pitchFamily="34" charset="0"/>
                  <a:ea typeface="Intel Clear" panose="020B0604020203020204" pitchFamily="34" charset="0"/>
                  <a:cs typeface="Intel Clear" panose="020B0604020203020204" pitchFamily="34" charset="0"/>
                </a:rPr>
                <a:t>WebServer</a:t>
              </a:r>
              <a:endParaRPr lang="en-US" sz="900" kern="0" dirty="0" smtClean="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kern="0" dirty="0">
                  <a:latin typeface="Intel Clear" panose="020B0604020203020204" pitchFamily="34" charset="0"/>
                  <a:ea typeface="Intel Clear" panose="020B0604020203020204" pitchFamily="34" charset="0"/>
                  <a:cs typeface="Intel Clear" panose="020B0604020203020204" pitchFamily="34" charset="0"/>
                </a:rPr>
                <a:t>Intel </a:t>
              </a:r>
              <a:r>
                <a:rPr lang="en-US" sz="900" kern="0" dirty="0" err="1">
                  <a:latin typeface="Intel Clear" panose="020B0604020203020204" pitchFamily="34" charset="0"/>
                  <a:ea typeface="Intel Clear" panose="020B0604020203020204" pitchFamily="34" charset="0"/>
                  <a:cs typeface="Intel Clear" panose="020B0604020203020204" pitchFamily="34" charset="0"/>
                </a:rPr>
                <a:t>WildCat</a:t>
              </a:r>
              <a:r>
                <a:rPr lang="en-US" sz="900" kern="0" dirty="0">
                  <a:latin typeface="Intel Clear" panose="020B0604020203020204" pitchFamily="34" charset="0"/>
                  <a:ea typeface="Intel Clear" panose="020B0604020203020204" pitchFamily="34" charset="0"/>
                  <a:cs typeface="Intel Clear" panose="020B0604020203020204" pitchFamily="34" charset="0"/>
                </a:rPr>
                <a:t> Pass S2600WTT</a:t>
              </a: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Intel</a:t>
              </a:r>
              <a:r>
                <a:rPr lang="en-US" sz="900" dirty="0">
                  <a:latin typeface="Intel Clear" panose="020B0604020203020204" pitchFamily="34" charset="0"/>
                  <a:ea typeface="Intel Clear" panose="020B0604020203020204" pitchFamily="34" charset="0"/>
                  <a:cs typeface="Intel Clear" panose="020B0604020203020204" pitchFamily="34" charset="0"/>
                </a:rPr>
                <a:t>® Xeon® </a:t>
              </a:r>
              <a:r>
                <a:rPr lang="en-US" sz="900" b="1" dirty="0">
                  <a:latin typeface="Intel Clear" panose="020B0604020203020204" pitchFamily="34" charset="0"/>
                  <a:ea typeface="Intel Clear" panose="020B0604020203020204" pitchFamily="34" charset="0"/>
                  <a:cs typeface="Intel Clear" panose="020B0604020203020204" pitchFamily="34" charset="0"/>
                </a:rPr>
                <a:t>E5-2699</a:t>
              </a:r>
              <a:r>
                <a:rPr lang="en-US" sz="900" dirty="0">
                  <a:latin typeface="Intel Clear" panose="020B0604020203020204" pitchFamily="34" charset="0"/>
                  <a:ea typeface="Intel Clear" panose="020B0604020203020204" pitchFamily="34" charset="0"/>
                  <a:cs typeface="Intel Clear" panose="020B0604020203020204" pitchFamily="34" charset="0"/>
                </a:rPr>
                <a:t> </a:t>
              </a:r>
              <a:r>
                <a:rPr lang="en-US" sz="900" b="1" dirty="0">
                  <a:latin typeface="Intel Clear" panose="020B0604020203020204" pitchFamily="34" charset="0"/>
                  <a:ea typeface="Intel Clear" panose="020B0604020203020204" pitchFamily="34" charset="0"/>
                  <a:cs typeface="Intel Clear" panose="020B0604020203020204" pitchFamily="34" charset="0"/>
                </a:rPr>
                <a:t>v3</a:t>
              </a:r>
              <a:r>
                <a:rPr lang="en-US" sz="900" dirty="0">
                  <a:latin typeface="Intel Clear" panose="020B0604020203020204" pitchFamily="34" charset="0"/>
                  <a:ea typeface="Intel Clear" panose="020B0604020203020204" pitchFamily="34" charset="0"/>
                  <a:cs typeface="Intel Clear" panose="020B0604020203020204" pitchFamily="34" charset="0"/>
                </a:rPr>
                <a:t> 2.30GHz, </a:t>
              </a:r>
              <a:endParaRPr lang="en-US" sz="900" dirty="0" smtClean="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72 </a:t>
              </a:r>
              <a:r>
                <a:rPr lang="en-US" sz="900" dirty="0">
                  <a:latin typeface="Intel Clear" panose="020B0604020203020204" pitchFamily="34" charset="0"/>
                  <a:ea typeface="Intel Clear" panose="020B0604020203020204" pitchFamily="34" charset="0"/>
                  <a:cs typeface="Intel Clear" panose="020B0604020203020204" pitchFamily="34" charset="0"/>
                </a:rPr>
                <a:t>logical </a:t>
              </a:r>
              <a:r>
                <a:rPr lang="en-US" sz="900" dirty="0" smtClean="0">
                  <a:latin typeface="Intel Clear" panose="020B0604020203020204" pitchFamily="34" charset="0"/>
                  <a:ea typeface="Intel Clear" panose="020B0604020203020204" pitchFamily="34" charset="0"/>
                  <a:cs typeface="Intel Clear" panose="020B0604020203020204" pitchFamily="34" charset="0"/>
                </a:rPr>
                <a:t>cores (Haswell)</a:t>
              </a:r>
              <a:endParaRPr lang="en-US" sz="900" dirty="0">
                <a:latin typeface="Intel Clear" panose="020B0604020203020204" pitchFamily="34" charset="0"/>
                <a:ea typeface="Intel Clear" panose="020B0604020203020204" pitchFamily="34" charset="0"/>
                <a:cs typeface="Intel Clear" panose="020B0604020203020204" pitchFamily="34" charset="0"/>
              </a:endParaRPr>
            </a:p>
          </p:txBody>
        </p:sp>
      </p:grpSp>
      <p:grpSp>
        <p:nvGrpSpPr>
          <p:cNvPr id="51" name="Group 50"/>
          <p:cNvGrpSpPr/>
          <p:nvPr/>
        </p:nvGrpSpPr>
        <p:grpSpPr>
          <a:xfrm>
            <a:off x="5981285" y="5192676"/>
            <a:ext cx="3496473" cy="1153667"/>
            <a:chOff x="371739" y="5243579"/>
            <a:chExt cx="3496473" cy="1153667"/>
          </a:xfrm>
        </p:grpSpPr>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36" y="5243579"/>
              <a:ext cx="2718677" cy="464746"/>
            </a:xfrm>
            <a:prstGeom prst="rect">
              <a:avLst/>
            </a:prstGeom>
          </p:spPr>
        </p:pic>
        <p:sp>
          <p:nvSpPr>
            <p:cNvPr id="53" name="Rectangle 52"/>
            <p:cNvSpPr/>
            <p:nvPr/>
          </p:nvSpPr>
          <p:spPr>
            <a:xfrm>
              <a:off x="371739" y="5797090"/>
              <a:ext cx="3496473" cy="600156"/>
            </a:xfrm>
            <a:prstGeom prst="rect">
              <a:avLst/>
            </a:prstGeom>
          </p:spPr>
          <p:txBody>
            <a:bodyPr wrap="square" lIns="45712" tIns="22856" rIns="45712" bIns="22856">
              <a:spAutoFit/>
            </a:bodyPr>
            <a:lstStyle/>
            <a:p>
              <a:pPr algn="ctr" defTabSz="457200">
                <a:defRPr/>
              </a:pPr>
              <a:r>
                <a:rPr lang="en-US" sz="900" b="1" kern="0" dirty="0" smtClean="0">
                  <a:latin typeface="Intel Clear" panose="020B0604020203020204" pitchFamily="34" charset="0"/>
                  <a:ea typeface="Intel Clear" panose="020B0604020203020204" pitchFamily="34" charset="0"/>
                  <a:cs typeface="Intel Clear" panose="020B0604020203020204" pitchFamily="34" charset="0"/>
                </a:rPr>
                <a:t>Compute (Server#3) </a:t>
              </a: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Hosting F5 Classifier</a:t>
              </a: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Dell PowerEdge </a:t>
              </a:r>
              <a:r>
                <a:rPr lang="en-US" sz="900" dirty="0">
                  <a:latin typeface="Intel Clear" panose="020B0604020203020204" pitchFamily="34" charset="0"/>
                  <a:ea typeface="Intel Clear" panose="020B0604020203020204" pitchFamily="34" charset="0"/>
                  <a:cs typeface="Intel Clear" panose="020B0604020203020204" pitchFamily="34" charset="0"/>
                </a:rPr>
                <a:t>R730</a:t>
              </a:r>
              <a:endParaRPr lang="en-US" sz="900" kern="0" dirty="0" smtClean="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dirty="0">
                  <a:latin typeface="Intel Clear" panose="020B0604020203020204" pitchFamily="34" charset="0"/>
                  <a:ea typeface="Intel Clear" panose="020B0604020203020204" pitchFamily="34" charset="0"/>
                  <a:cs typeface="Intel Clear" panose="020B0604020203020204" pitchFamily="34" charset="0"/>
                </a:rPr>
                <a:t>Intel® Xeon® </a:t>
              </a:r>
              <a:r>
                <a:rPr lang="en-US" sz="900" b="1" dirty="0">
                  <a:latin typeface="Intel Clear" panose="020B0604020203020204" pitchFamily="34" charset="0"/>
                  <a:ea typeface="Intel Clear" panose="020B0604020203020204" pitchFamily="34" charset="0"/>
                  <a:cs typeface="Intel Clear" panose="020B0604020203020204" pitchFamily="34" charset="0"/>
                </a:rPr>
                <a:t>E5-2690 v3 </a:t>
              </a:r>
              <a:r>
                <a:rPr lang="en-US" sz="900" dirty="0">
                  <a:latin typeface="Intel Clear" panose="020B0604020203020204" pitchFamily="34" charset="0"/>
                  <a:ea typeface="Intel Clear" panose="020B0604020203020204" pitchFamily="34" charset="0"/>
                  <a:cs typeface="Intel Clear" panose="020B0604020203020204" pitchFamily="34" charset="0"/>
                </a:rPr>
                <a:t>2.60GHz, </a:t>
              </a:r>
              <a:endParaRPr lang="en-US" sz="900" dirty="0" smtClean="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48 </a:t>
              </a:r>
              <a:r>
                <a:rPr lang="en-US" sz="900" dirty="0">
                  <a:latin typeface="Intel Clear" panose="020B0604020203020204" pitchFamily="34" charset="0"/>
                  <a:ea typeface="Intel Clear" panose="020B0604020203020204" pitchFamily="34" charset="0"/>
                  <a:cs typeface="Intel Clear" panose="020B0604020203020204" pitchFamily="34" charset="0"/>
                </a:rPr>
                <a:t>logical cores (Haswell)</a:t>
              </a:r>
            </a:p>
          </p:txBody>
        </p:sp>
      </p:grpSp>
      <p:grpSp>
        <p:nvGrpSpPr>
          <p:cNvPr id="54" name="Group 53"/>
          <p:cNvGrpSpPr/>
          <p:nvPr/>
        </p:nvGrpSpPr>
        <p:grpSpPr>
          <a:xfrm>
            <a:off x="8841771" y="5192676"/>
            <a:ext cx="3496473" cy="1153667"/>
            <a:chOff x="371739" y="5243579"/>
            <a:chExt cx="3496473" cy="1153667"/>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36" y="5243579"/>
              <a:ext cx="2718677" cy="464746"/>
            </a:xfrm>
            <a:prstGeom prst="rect">
              <a:avLst/>
            </a:prstGeom>
          </p:spPr>
        </p:pic>
        <p:sp>
          <p:nvSpPr>
            <p:cNvPr id="56" name="Rectangle 55"/>
            <p:cNvSpPr/>
            <p:nvPr/>
          </p:nvSpPr>
          <p:spPr>
            <a:xfrm>
              <a:off x="371739" y="5797090"/>
              <a:ext cx="3496473" cy="600156"/>
            </a:xfrm>
            <a:prstGeom prst="rect">
              <a:avLst/>
            </a:prstGeom>
          </p:spPr>
          <p:txBody>
            <a:bodyPr wrap="square" lIns="45712" tIns="22856" rIns="45712" bIns="22856">
              <a:spAutoFit/>
            </a:bodyPr>
            <a:lstStyle/>
            <a:p>
              <a:pPr algn="ctr" defTabSz="457200">
                <a:defRPr/>
              </a:pPr>
              <a:r>
                <a:rPr lang="en-US" sz="900" b="1" kern="0" dirty="0">
                  <a:latin typeface="Intel Clear" panose="020B0604020203020204" pitchFamily="34" charset="0"/>
                  <a:ea typeface="Intel Clear" panose="020B0604020203020204" pitchFamily="34" charset="0"/>
                  <a:cs typeface="Intel Clear" panose="020B0604020203020204" pitchFamily="34" charset="0"/>
                </a:rPr>
                <a:t>Compute (</a:t>
              </a:r>
              <a:r>
                <a:rPr lang="en-US" sz="900" b="1" kern="0" dirty="0" smtClean="0">
                  <a:latin typeface="Intel Clear" panose="020B0604020203020204" pitchFamily="34" charset="0"/>
                  <a:ea typeface="Intel Clear" panose="020B0604020203020204" pitchFamily="34" charset="0"/>
                  <a:cs typeface="Intel Clear" panose="020B0604020203020204" pitchFamily="34" charset="0"/>
                </a:rPr>
                <a:t>Server#4) </a:t>
              </a: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Hosting F5 VNFs</a:t>
              </a:r>
            </a:p>
            <a:p>
              <a:pPr algn="ctr" defTabSz="457200">
                <a:defRPr/>
              </a:pPr>
              <a:r>
                <a:rPr lang="en-US" sz="900" dirty="0">
                  <a:latin typeface="Intel Clear" panose="020B0604020203020204" pitchFamily="34" charset="0"/>
                  <a:ea typeface="Intel Clear" panose="020B0604020203020204" pitchFamily="34" charset="0"/>
                  <a:cs typeface="Intel Clear" panose="020B0604020203020204" pitchFamily="34" charset="0"/>
                </a:rPr>
                <a:t>Dell PowerEdge R730</a:t>
              </a:r>
              <a:endParaRPr lang="en-US" sz="900" kern="0" dirty="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Intel</a:t>
              </a:r>
              <a:r>
                <a:rPr lang="en-US" sz="900" dirty="0">
                  <a:latin typeface="Intel Clear" panose="020B0604020203020204" pitchFamily="34" charset="0"/>
                  <a:ea typeface="Intel Clear" panose="020B0604020203020204" pitchFamily="34" charset="0"/>
                  <a:cs typeface="Intel Clear" panose="020B0604020203020204" pitchFamily="34" charset="0"/>
                </a:rPr>
                <a:t>® Xeon® </a:t>
              </a:r>
              <a:r>
                <a:rPr lang="en-US" sz="900" b="1" dirty="0">
                  <a:latin typeface="Intel Clear" panose="020B0604020203020204" pitchFamily="34" charset="0"/>
                  <a:ea typeface="Intel Clear" panose="020B0604020203020204" pitchFamily="34" charset="0"/>
                  <a:cs typeface="Intel Clear" panose="020B0604020203020204" pitchFamily="34" charset="0"/>
                </a:rPr>
                <a:t>E5-2690 v3 </a:t>
              </a:r>
              <a:r>
                <a:rPr lang="en-US" sz="900" dirty="0">
                  <a:latin typeface="Intel Clear" panose="020B0604020203020204" pitchFamily="34" charset="0"/>
                  <a:ea typeface="Intel Clear" panose="020B0604020203020204" pitchFamily="34" charset="0"/>
                  <a:cs typeface="Intel Clear" panose="020B0604020203020204" pitchFamily="34" charset="0"/>
                </a:rPr>
                <a:t>2.60GHz, </a:t>
              </a:r>
              <a:endParaRPr lang="en-US" sz="900" dirty="0" smtClean="0">
                <a:latin typeface="Intel Clear" panose="020B0604020203020204" pitchFamily="34" charset="0"/>
                <a:ea typeface="Intel Clear" panose="020B0604020203020204" pitchFamily="34" charset="0"/>
                <a:cs typeface="Intel Clear" panose="020B0604020203020204" pitchFamily="34" charset="0"/>
              </a:endParaRPr>
            </a:p>
            <a:p>
              <a:pPr algn="ctr" defTabSz="457200">
                <a:defRPr/>
              </a:pPr>
              <a:r>
                <a:rPr lang="en-US" sz="900" dirty="0" smtClean="0">
                  <a:latin typeface="Intel Clear" panose="020B0604020203020204" pitchFamily="34" charset="0"/>
                  <a:ea typeface="Intel Clear" panose="020B0604020203020204" pitchFamily="34" charset="0"/>
                  <a:cs typeface="Intel Clear" panose="020B0604020203020204" pitchFamily="34" charset="0"/>
                </a:rPr>
                <a:t>48 </a:t>
              </a:r>
              <a:r>
                <a:rPr lang="en-US" sz="900" dirty="0">
                  <a:latin typeface="Intel Clear" panose="020B0604020203020204" pitchFamily="34" charset="0"/>
                  <a:ea typeface="Intel Clear" panose="020B0604020203020204" pitchFamily="34" charset="0"/>
                  <a:cs typeface="Intel Clear" panose="020B0604020203020204" pitchFamily="34" charset="0"/>
                </a:rPr>
                <a:t>logical cores (Haswell)</a:t>
              </a:r>
            </a:p>
          </p:txBody>
        </p:sp>
      </p:grpSp>
      <p:pic>
        <p:nvPicPr>
          <p:cNvPr id="1026" name="Picture 2" descr="Image result for cen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4167" y="4556050"/>
            <a:ext cx="742934" cy="248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EMU logo"/>
          <p:cNvPicPr>
            <a:picLocks noChangeAspect="1" noChangeArrowheads="1"/>
          </p:cNvPicPr>
          <p:nvPr/>
        </p:nvPicPr>
        <p:blipFill rotWithShape="1">
          <a:blip r:embed="rId7">
            <a:extLst>
              <a:ext uri="{28A0092B-C50C-407E-A947-70E740481C1C}">
                <a14:useLocalDpi xmlns:a14="http://schemas.microsoft.com/office/drawing/2010/main" val="0"/>
              </a:ext>
            </a:extLst>
          </a:blip>
          <a:srcRect t="26134" b="20995"/>
          <a:stretch/>
        </p:blipFill>
        <p:spPr bwMode="auto">
          <a:xfrm>
            <a:off x="3589048" y="3997365"/>
            <a:ext cx="533418" cy="211516"/>
          </a:xfrm>
          <a:prstGeom prst="rect">
            <a:avLst/>
          </a:prstGeom>
          <a:noFill/>
          <a:extLst>
            <a:ext uri="{909E8E84-426E-40DD-AFC4-6F175D3DCCD1}">
              <a14:hiddenFill xmlns:a14="http://schemas.microsoft.com/office/drawing/2010/main">
                <a:solidFill>
                  <a:srgbClr val="FFFFFF"/>
                </a:solidFill>
              </a14:hiddenFill>
            </a:ext>
          </a:extLst>
        </p:spPr>
      </p:pic>
      <p:sp>
        <p:nvSpPr>
          <p:cNvPr id="79" name="Rounded Rectangle 78"/>
          <p:cNvSpPr/>
          <p:nvPr/>
        </p:nvSpPr>
        <p:spPr>
          <a:xfrm>
            <a:off x="495052" y="3439466"/>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2.4.90</a:t>
            </a:r>
            <a:endParaRPr lang="en-US" sz="1067" b="1" kern="0" dirty="0">
              <a:solidFill>
                <a:prstClr val="black">
                  <a:lumMod val="65000"/>
                  <a:lumOff val="35000"/>
                </a:prstClr>
              </a:solidFill>
            </a:endParaRP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873" y="3497988"/>
            <a:ext cx="360929" cy="187577"/>
          </a:xfrm>
          <a:prstGeom prst="rect">
            <a:avLst/>
          </a:prstGeom>
        </p:spPr>
      </p:pic>
      <p:sp>
        <p:nvSpPr>
          <p:cNvPr id="81" name="Rounded Rectangle 80"/>
          <p:cNvSpPr/>
          <p:nvPr/>
        </p:nvSpPr>
        <p:spPr>
          <a:xfrm>
            <a:off x="495052" y="4269669"/>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1.2.17</a:t>
            </a:r>
            <a:endParaRPr lang="pl-PL" sz="1067" b="1" kern="0" dirty="0">
              <a:solidFill>
                <a:prstClr val="black">
                  <a:lumMod val="65000"/>
                  <a:lumOff val="35000"/>
                </a:prstClr>
              </a:solidFill>
            </a:endParaRPr>
          </a:p>
        </p:txBody>
      </p:sp>
      <p:sp>
        <p:nvSpPr>
          <p:cNvPr id="83" name="Rounded Rectangle 82"/>
          <p:cNvSpPr/>
          <p:nvPr/>
        </p:nvSpPr>
        <p:spPr>
          <a:xfrm>
            <a:off x="495052" y="3998936"/>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2.0.0</a:t>
            </a:r>
            <a:endParaRPr lang="en-US" sz="1067" b="1" kern="0" dirty="0">
              <a:solidFill>
                <a:prstClr val="black">
                  <a:lumMod val="65000"/>
                  <a:lumOff val="35000"/>
                </a:prstClr>
              </a:solidFill>
            </a:endParaRPr>
          </a:p>
        </p:txBody>
      </p:sp>
      <p:sp>
        <p:nvSpPr>
          <p:cNvPr id="84" name="Rounded Rectangle 83"/>
          <p:cNvSpPr/>
          <p:nvPr/>
        </p:nvSpPr>
        <p:spPr>
          <a:xfrm>
            <a:off x="495052" y="4540401"/>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100" dirty="0">
                <a:solidFill>
                  <a:schemeClr val="tx1"/>
                </a:solidFill>
              </a:rPr>
              <a:t>CentOS 7.1 </a:t>
            </a:r>
            <a:r>
              <a:rPr lang="en-US" sz="800" dirty="0">
                <a:solidFill>
                  <a:schemeClr val="tx1"/>
                </a:solidFill>
              </a:rPr>
              <a:t>(kernel = 3.16.3-1.el7)</a:t>
            </a:r>
            <a:endParaRPr lang="pl-PL" sz="800" b="1" kern="0" dirty="0">
              <a:solidFill>
                <a:schemeClr val="tx1"/>
              </a:solidFill>
            </a:endParaRPr>
          </a:p>
        </p:txBody>
      </p:sp>
      <p:sp>
        <p:nvSpPr>
          <p:cNvPr id="85" name="Rounded Rectangle 84"/>
          <p:cNvSpPr/>
          <p:nvPr/>
        </p:nvSpPr>
        <p:spPr>
          <a:xfrm>
            <a:off x="6329098" y="2985215"/>
            <a:ext cx="2571509" cy="391253"/>
          </a:xfrm>
          <a:prstGeom prst="roundRect">
            <a:avLst>
              <a:gd name="adj" fmla="val 0"/>
            </a:avLst>
          </a:prstGeom>
          <a:ln/>
        </p:spPr>
        <p:style>
          <a:lnRef idx="1">
            <a:schemeClr val="accent5"/>
          </a:lnRef>
          <a:fillRef idx="2">
            <a:schemeClr val="accent5"/>
          </a:fillRef>
          <a:effectRef idx="1">
            <a:schemeClr val="accent5"/>
          </a:effectRef>
          <a:fontRef idx="minor">
            <a:schemeClr val="dk1"/>
          </a:fontRef>
        </p:style>
        <p:txBody>
          <a:bodyPr lIns="433504" tIns="0" rIns="121920" bIns="0" spcCol="0" rtlCol="0" anchor="ctr" anchorCtr="0"/>
          <a:lstStyle/>
          <a:p>
            <a:pPr algn="r" defTabSz="608899"/>
            <a:r>
              <a:rPr lang="en-US" sz="1067" b="1" kern="0" dirty="0" smtClean="0">
                <a:solidFill>
                  <a:schemeClr val="tx1"/>
                </a:solidFill>
              </a:rPr>
              <a:t>Classifier </a:t>
            </a:r>
            <a:r>
              <a:rPr lang="en-US" sz="1067" kern="0" dirty="0" smtClean="0">
                <a:solidFill>
                  <a:schemeClr val="tx1"/>
                </a:solidFill>
              </a:rPr>
              <a:t>(BIG-IP </a:t>
            </a:r>
            <a:r>
              <a:rPr lang="en-US" sz="1100" dirty="0" smtClean="0">
                <a:solidFill>
                  <a:schemeClr val="tx1"/>
                </a:solidFill>
              </a:rPr>
              <a:t>12.1.0.0.1434 + </a:t>
            </a:r>
            <a:r>
              <a:rPr lang="en-US" sz="1100" dirty="0" err="1" smtClean="0">
                <a:solidFill>
                  <a:schemeClr val="tx1"/>
                </a:solidFill>
              </a:rPr>
              <a:t>HotFix</a:t>
            </a:r>
            <a:r>
              <a:rPr lang="en-US" sz="1100" dirty="0" smtClean="0">
                <a:solidFill>
                  <a:schemeClr val="tx1"/>
                </a:solidFill>
              </a:rPr>
              <a:t> HF1-ENG19</a:t>
            </a:r>
            <a:endParaRPr lang="en-US" sz="1067" b="1" kern="0" dirty="0">
              <a:solidFill>
                <a:schemeClr val="tx1"/>
              </a:solidFill>
            </a:endParaRPr>
          </a:p>
        </p:txBody>
      </p:sp>
      <p:pic>
        <p:nvPicPr>
          <p:cNvPr id="87" name="Picture 2" descr="Image result for cen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409" y="4554406"/>
            <a:ext cx="742934" cy="24888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QEMU logo"/>
          <p:cNvPicPr>
            <a:picLocks noChangeAspect="1" noChangeArrowheads="1"/>
          </p:cNvPicPr>
          <p:nvPr/>
        </p:nvPicPr>
        <p:blipFill rotWithShape="1">
          <a:blip r:embed="rId7">
            <a:extLst>
              <a:ext uri="{28A0092B-C50C-407E-A947-70E740481C1C}">
                <a14:useLocalDpi xmlns:a14="http://schemas.microsoft.com/office/drawing/2010/main" val="0"/>
              </a:ext>
            </a:extLst>
          </a:blip>
          <a:srcRect t="26134" b="20995"/>
          <a:stretch/>
        </p:blipFill>
        <p:spPr bwMode="auto">
          <a:xfrm>
            <a:off x="631290" y="4015599"/>
            <a:ext cx="533418" cy="211516"/>
          </a:xfrm>
          <a:prstGeom prst="rect">
            <a:avLst/>
          </a:prstGeom>
          <a:noFill/>
          <a:extLst>
            <a:ext uri="{909E8E84-426E-40DD-AFC4-6F175D3DCCD1}">
              <a14:hiddenFill xmlns:a14="http://schemas.microsoft.com/office/drawing/2010/main">
                <a:solidFill>
                  <a:srgbClr val="FFFFFF"/>
                </a:solidFill>
              </a14:hiddenFill>
            </a:ext>
          </a:extLst>
        </p:spPr>
      </p:pic>
      <p:sp>
        <p:nvSpPr>
          <p:cNvPr id="89" name="Rounded Rectangle 88"/>
          <p:cNvSpPr/>
          <p:nvPr/>
        </p:nvSpPr>
        <p:spPr>
          <a:xfrm>
            <a:off x="6329098" y="3431597"/>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2.4.90</a:t>
            </a:r>
            <a:endParaRPr lang="en-US" sz="1067" b="1" kern="0" dirty="0">
              <a:solidFill>
                <a:prstClr val="black">
                  <a:lumMod val="65000"/>
                  <a:lumOff val="35000"/>
                </a:prstClr>
              </a:solidFill>
            </a:endParaRPr>
          </a:p>
        </p:txBody>
      </p:sp>
      <p:pic>
        <p:nvPicPr>
          <p:cNvPr id="90" name="Pictur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2919" y="3490119"/>
            <a:ext cx="360929" cy="187577"/>
          </a:xfrm>
          <a:prstGeom prst="rect">
            <a:avLst/>
          </a:prstGeom>
        </p:spPr>
      </p:pic>
      <p:sp>
        <p:nvSpPr>
          <p:cNvPr id="91" name="Rounded Rectangle 90"/>
          <p:cNvSpPr/>
          <p:nvPr/>
        </p:nvSpPr>
        <p:spPr>
          <a:xfrm>
            <a:off x="6329098" y="4261296"/>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1.2.17</a:t>
            </a:r>
            <a:endParaRPr lang="pl-PL" sz="1067" b="1" kern="0" dirty="0">
              <a:solidFill>
                <a:prstClr val="black">
                  <a:lumMod val="65000"/>
                  <a:lumOff val="35000"/>
                </a:prstClr>
              </a:solidFill>
            </a:endParaRPr>
          </a:p>
        </p:txBody>
      </p:sp>
      <p:sp>
        <p:nvSpPr>
          <p:cNvPr id="93" name="Rounded Rectangle 92"/>
          <p:cNvSpPr/>
          <p:nvPr/>
        </p:nvSpPr>
        <p:spPr>
          <a:xfrm>
            <a:off x="6329098" y="3980624"/>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2.2.1</a:t>
            </a:r>
            <a:endParaRPr lang="en-US" sz="1067" b="1" kern="0" dirty="0">
              <a:solidFill>
                <a:prstClr val="black">
                  <a:lumMod val="65000"/>
                  <a:lumOff val="35000"/>
                </a:prstClr>
              </a:solidFill>
            </a:endParaRPr>
          </a:p>
        </p:txBody>
      </p:sp>
      <p:sp>
        <p:nvSpPr>
          <p:cNvPr id="94" name="Rounded Rectangle 93"/>
          <p:cNvSpPr/>
          <p:nvPr/>
        </p:nvSpPr>
        <p:spPr>
          <a:xfrm>
            <a:off x="6329098" y="4541967"/>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100" dirty="0">
                <a:solidFill>
                  <a:schemeClr val="tx1"/>
                </a:solidFill>
              </a:rPr>
              <a:t>CentOS 7.1 </a:t>
            </a:r>
            <a:r>
              <a:rPr lang="en-US" sz="800" dirty="0">
                <a:solidFill>
                  <a:schemeClr val="tx1"/>
                </a:solidFill>
              </a:rPr>
              <a:t>(kernel = 3.16.3-1.el7)</a:t>
            </a:r>
            <a:endParaRPr lang="pl-PL" sz="800" b="1" kern="0" dirty="0">
              <a:solidFill>
                <a:schemeClr val="tx1"/>
              </a:solidFill>
            </a:endParaRPr>
          </a:p>
        </p:txBody>
      </p:sp>
      <p:pic>
        <p:nvPicPr>
          <p:cNvPr id="97" name="Picture 2" descr="Image result for cen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8038" y="4555972"/>
            <a:ext cx="742934" cy="2488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Image result for QEMU logo"/>
          <p:cNvPicPr>
            <a:picLocks noChangeAspect="1" noChangeArrowheads="1"/>
          </p:cNvPicPr>
          <p:nvPr/>
        </p:nvPicPr>
        <p:blipFill rotWithShape="1">
          <a:blip r:embed="rId7">
            <a:extLst>
              <a:ext uri="{28A0092B-C50C-407E-A947-70E740481C1C}">
                <a14:useLocalDpi xmlns:a14="http://schemas.microsoft.com/office/drawing/2010/main" val="0"/>
              </a:ext>
            </a:extLst>
          </a:blip>
          <a:srcRect t="26134" b="20995"/>
          <a:stretch/>
        </p:blipFill>
        <p:spPr bwMode="auto">
          <a:xfrm>
            <a:off x="6442919" y="3997287"/>
            <a:ext cx="533418" cy="211516"/>
          </a:xfrm>
          <a:prstGeom prst="rect">
            <a:avLst/>
          </a:prstGeom>
          <a:noFill/>
          <a:extLst>
            <a:ext uri="{909E8E84-426E-40DD-AFC4-6F175D3DCCD1}">
              <a14:hiddenFill xmlns:a14="http://schemas.microsoft.com/office/drawing/2010/main">
                <a:solidFill>
                  <a:srgbClr val="FFFFFF"/>
                </a:solidFill>
              </a14:hiddenFill>
            </a:ext>
          </a:extLst>
        </p:spPr>
      </p:pic>
      <p:sp>
        <p:nvSpPr>
          <p:cNvPr id="99" name="Rounded Rectangle 98"/>
          <p:cNvSpPr/>
          <p:nvPr/>
        </p:nvSpPr>
        <p:spPr>
          <a:xfrm>
            <a:off x="9169221" y="3411720"/>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2.0.0</a:t>
            </a:r>
            <a:endParaRPr lang="en-US" sz="1067" b="1" kern="0" dirty="0">
              <a:solidFill>
                <a:prstClr val="black">
                  <a:lumMod val="65000"/>
                  <a:lumOff val="35000"/>
                </a:prstClr>
              </a:solidFill>
            </a:endParaRPr>
          </a:p>
        </p:txBody>
      </p:sp>
      <p:sp>
        <p:nvSpPr>
          <p:cNvPr id="101" name="Rounded Rectangle 100"/>
          <p:cNvSpPr/>
          <p:nvPr/>
        </p:nvSpPr>
        <p:spPr>
          <a:xfrm>
            <a:off x="9169221" y="4261296"/>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1.2.8</a:t>
            </a:r>
            <a:endParaRPr lang="pl-PL" sz="1067" b="1" kern="0" dirty="0">
              <a:solidFill>
                <a:prstClr val="black">
                  <a:lumMod val="65000"/>
                  <a:lumOff val="35000"/>
                </a:prstClr>
              </a:solidFill>
            </a:endParaRPr>
          </a:p>
        </p:txBody>
      </p:sp>
      <p:sp>
        <p:nvSpPr>
          <p:cNvPr id="103" name="Rounded Rectangle 102"/>
          <p:cNvSpPr/>
          <p:nvPr/>
        </p:nvSpPr>
        <p:spPr>
          <a:xfrm>
            <a:off x="9169221" y="3980624"/>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a:solidFill>
                  <a:prstClr val="black">
                    <a:lumMod val="65000"/>
                    <a:lumOff val="35000"/>
                  </a:prstClr>
                </a:solidFill>
              </a:rPr>
              <a:t>2.0.0</a:t>
            </a:r>
          </a:p>
        </p:txBody>
      </p:sp>
      <p:sp>
        <p:nvSpPr>
          <p:cNvPr id="104" name="Rounded Rectangle 103"/>
          <p:cNvSpPr/>
          <p:nvPr/>
        </p:nvSpPr>
        <p:spPr>
          <a:xfrm>
            <a:off x="9169221" y="4541967"/>
            <a:ext cx="2571509" cy="244086"/>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100" dirty="0">
                <a:solidFill>
                  <a:schemeClr val="tx1"/>
                </a:solidFill>
              </a:rPr>
              <a:t>CentOS 7.1 </a:t>
            </a:r>
            <a:r>
              <a:rPr lang="en-US" sz="800" dirty="0">
                <a:solidFill>
                  <a:schemeClr val="tx1"/>
                </a:solidFill>
              </a:rPr>
              <a:t>(kernel = 3.16.3-1.el7)</a:t>
            </a:r>
            <a:endParaRPr lang="pl-PL" sz="800" b="1" kern="0" dirty="0">
              <a:solidFill>
                <a:schemeClr val="tx1"/>
              </a:solidFill>
            </a:endParaRPr>
          </a:p>
        </p:txBody>
      </p:sp>
      <p:sp>
        <p:nvSpPr>
          <p:cNvPr id="105" name="Rounded Rectangle 104"/>
          <p:cNvSpPr/>
          <p:nvPr/>
        </p:nvSpPr>
        <p:spPr>
          <a:xfrm>
            <a:off x="9169221" y="3131047"/>
            <a:ext cx="2571509" cy="244087"/>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2.4.90 with NSH patch</a:t>
            </a:r>
            <a:endParaRPr lang="en-US" sz="1067" b="1" kern="0" dirty="0">
              <a:solidFill>
                <a:prstClr val="black">
                  <a:lumMod val="65000"/>
                  <a:lumOff val="35000"/>
                </a:prstClr>
              </a:solidFill>
            </a:endParaRPr>
          </a:p>
        </p:txBody>
      </p:sp>
      <p:pic>
        <p:nvPicPr>
          <p:cNvPr id="107" name="Picture 2" descr="Image result for cen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8161" y="4555972"/>
            <a:ext cx="742934" cy="24888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Image result for QEMU logo"/>
          <p:cNvPicPr>
            <a:picLocks noChangeAspect="1" noChangeArrowheads="1"/>
          </p:cNvPicPr>
          <p:nvPr/>
        </p:nvPicPr>
        <p:blipFill rotWithShape="1">
          <a:blip r:embed="rId7">
            <a:extLst>
              <a:ext uri="{28A0092B-C50C-407E-A947-70E740481C1C}">
                <a14:useLocalDpi xmlns:a14="http://schemas.microsoft.com/office/drawing/2010/main" val="0"/>
              </a:ext>
            </a:extLst>
          </a:blip>
          <a:srcRect t="26134" b="20995"/>
          <a:stretch/>
        </p:blipFill>
        <p:spPr bwMode="auto">
          <a:xfrm>
            <a:off x="9283042" y="3997287"/>
            <a:ext cx="533418" cy="21151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0668" y="3169014"/>
            <a:ext cx="360929" cy="187577"/>
          </a:xfrm>
          <a:prstGeom prst="rect">
            <a:avLst/>
          </a:prstGeom>
        </p:spPr>
      </p:pic>
      <p:pic>
        <p:nvPicPr>
          <p:cNvPr id="1030" name="Picture 6" descr="DPDK: Data Plane Development Ki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6239" y="3461426"/>
            <a:ext cx="620221" cy="162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5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8038" y="3005686"/>
            <a:ext cx="360929" cy="332455"/>
          </a:xfrm>
          <a:prstGeom prst="rect">
            <a:avLst/>
          </a:prstGeom>
          <a:noFill/>
          <a:extLst>
            <a:ext uri="{909E8E84-426E-40DD-AFC4-6F175D3DCCD1}">
              <a14:hiddenFill xmlns:a14="http://schemas.microsoft.com/office/drawing/2010/main">
                <a:solidFill>
                  <a:srgbClr val="FFFFFF"/>
                </a:solidFill>
              </a14:hiddenFill>
            </a:ext>
          </a:extLst>
        </p:spPr>
      </p:pic>
      <p:sp>
        <p:nvSpPr>
          <p:cNvPr id="112" name="Rounded Rectangle 111"/>
          <p:cNvSpPr/>
          <p:nvPr/>
        </p:nvSpPr>
        <p:spPr>
          <a:xfrm>
            <a:off x="9169221" y="2690955"/>
            <a:ext cx="2571509" cy="391253"/>
          </a:xfrm>
          <a:prstGeom prst="roundRect">
            <a:avLst>
              <a:gd name="adj" fmla="val 0"/>
            </a:avLst>
          </a:prstGeom>
          <a:ln/>
        </p:spPr>
        <p:style>
          <a:lnRef idx="1">
            <a:schemeClr val="accent5"/>
          </a:lnRef>
          <a:fillRef idx="2">
            <a:schemeClr val="accent5"/>
          </a:fillRef>
          <a:effectRef idx="1">
            <a:schemeClr val="accent5"/>
          </a:effectRef>
          <a:fontRef idx="minor">
            <a:schemeClr val="dk1"/>
          </a:fontRef>
        </p:style>
        <p:txBody>
          <a:bodyPr lIns="433504" tIns="0" rIns="121920" bIns="0" spcCol="0" rtlCol="0" anchor="ctr" anchorCtr="0"/>
          <a:lstStyle/>
          <a:p>
            <a:pPr algn="r" defTabSz="608899"/>
            <a:r>
              <a:rPr lang="en-US" sz="1067" b="1" kern="0" dirty="0" smtClean="0">
                <a:solidFill>
                  <a:schemeClr val="tx1"/>
                </a:solidFill>
              </a:rPr>
              <a:t>Firewall </a:t>
            </a:r>
            <a:r>
              <a:rPr lang="en-US" sz="1067" kern="0" dirty="0" smtClean="0">
                <a:solidFill>
                  <a:schemeClr val="tx1"/>
                </a:solidFill>
              </a:rPr>
              <a:t>(BIG-IP </a:t>
            </a:r>
            <a:r>
              <a:rPr lang="en-US" sz="1100" dirty="0" smtClean="0">
                <a:solidFill>
                  <a:schemeClr val="tx1"/>
                </a:solidFill>
              </a:rPr>
              <a:t>12.1.0.0.1434 + </a:t>
            </a:r>
            <a:r>
              <a:rPr lang="en-US" sz="1100" dirty="0" err="1" smtClean="0">
                <a:solidFill>
                  <a:schemeClr val="tx1"/>
                </a:solidFill>
              </a:rPr>
              <a:t>HotFix</a:t>
            </a:r>
            <a:r>
              <a:rPr lang="en-US" sz="1100" dirty="0" smtClean="0">
                <a:solidFill>
                  <a:schemeClr val="tx1"/>
                </a:solidFill>
              </a:rPr>
              <a:t> HF1-ENG19</a:t>
            </a:r>
            <a:endParaRPr lang="en-US" sz="1067" b="1" kern="0" dirty="0">
              <a:solidFill>
                <a:schemeClr val="tx1"/>
              </a:solidFill>
            </a:endParaRPr>
          </a:p>
        </p:txBody>
      </p:sp>
      <p:pic>
        <p:nvPicPr>
          <p:cNvPr id="113" name="Picture 10" descr="Image result for f5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8161" y="2711426"/>
            <a:ext cx="360929" cy="332455"/>
          </a:xfrm>
          <a:prstGeom prst="rect">
            <a:avLst/>
          </a:prstGeom>
          <a:noFill/>
          <a:extLst>
            <a:ext uri="{909E8E84-426E-40DD-AFC4-6F175D3DCCD1}">
              <a14:hiddenFill xmlns:a14="http://schemas.microsoft.com/office/drawing/2010/main">
                <a:solidFill>
                  <a:srgbClr val="FFFFFF"/>
                </a:solidFill>
              </a14:hiddenFill>
            </a:ext>
          </a:extLst>
        </p:spPr>
      </p:pic>
      <p:sp>
        <p:nvSpPr>
          <p:cNvPr id="114" name="Rounded Rectangle 113"/>
          <p:cNvSpPr/>
          <p:nvPr/>
        </p:nvSpPr>
        <p:spPr>
          <a:xfrm>
            <a:off x="9172159" y="2240950"/>
            <a:ext cx="2571509" cy="391253"/>
          </a:xfrm>
          <a:prstGeom prst="roundRect">
            <a:avLst>
              <a:gd name="adj" fmla="val 0"/>
            </a:avLst>
          </a:prstGeom>
          <a:ln/>
        </p:spPr>
        <p:style>
          <a:lnRef idx="1">
            <a:schemeClr val="accent5"/>
          </a:lnRef>
          <a:fillRef idx="2">
            <a:schemeClr val="accent5"/>
          </a:fillRef>
          <a:effectRef idx="1">
            <a:schemeClr val="accent5"/>
          </a:effectRef>
          <a:fontRef idx="minor">
            <a:schemeClr val="dk1"/>
          </a:fontRef>
        </p:style>
        <p:txBody>
          <a:bodyPr lIns="433504" tIns="0" rIns="121920" bIns="0" spcCol="0" rtlCol="0" anchor="ctr" anchorCtr="0"/>
          <a:lstStyle/>
          <a:p>
            <a:pPr algn="r" defTabSz="608899"/>
            <a:r>
              <a:rPr lang="en-US" sz="1067" b="1" kern="0" dirty="0" smtClean="0">
                <a:solidFill>
                  <a:schemeClr val="tx1"/>
                </a:solidFill>
              </a:rPr>
              <a:t>URL Filter </a:t>
            </a:r>
            <a:r>
              <a:rPr lang="en-US" sz="1067" kern="0" dirty="0" smtClean="0">
                <a:solidFill>
                  <a:schemeClr val="tx1"/>
                </a:solidFill>
              </a:rPr>
              <a:t>(BIG-IP </a:t>
            </a:r>
            <a:r>
              <a:rPr lang="en-US" sz="1100" dirty="0" smtClean="0">
                <a:solidFill>
                  <a:schemeClr val="tx1"/>
                </a:solidFill>
              </a:rPr>
              <a:t>12.1.0.0.1434 + </a:t>
            </a:r>
            <a:r>
              <a:rPr lang="en-US" sz="1100" dirty="0" err="1" smtClean="0">
                <a:solidFill>
                  <a:schemeClr val="tx1"/>
                </a:solidFill>
              </a:rPr>
              <a:t>HotFix</a:t>
            </a:r>
            <a:r>
              <a:rPr lang="en-US" sz="1100" dirty="0" smtClean="0">
                <a:solidFill>
                  <a:schemeClr val="tx1"/>
                </a:solidFill>
              </a:rPr>
              <a:t> HF1-ENG19</a:t>
            </a:r>
            <a:endParaRPr lang="en-US" sz="1067" b="1" kern="0" dirty="0">
              <a:solidFill>
                <a:schemeClr val="tx1"/>
              </a:solidFill>
            </a:endParaRPr>
          </a:p>
        </p:txBody>
      </p:sp>
      <p:pic>
        <p:nvPicPr>
          <p:cNvPr id="115" name="Picture 10" descr="Image result for f5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11099" y="2261421"/>
            <a:ext cx="360929" cy="332455"/>
          </a:xfrm>
          <a:prstGeom prst="rect">
            <a:avLst/>
          </a:prstGeom>
          <a:noFill/>
          <a:extLst>
            <a:ext uri="{909E8E84-426E-40DD-AFC4-6F175D3DCCD1}">
              <a14:hiddenFill xmlns:a14="http://schemas.microsoft.com/office/drawing/2010/main">
                <a:solidFill>
                  <a:srgbClr val="FFFFFF"/>
                </a:solidFill>
              </a14:hiddenFill>
            </a:ext>
          </a:extLst>
        </p:spPr>
      </p:pic>
      <p:sp>
        <p:nvSpPr>
          <p:cNvPr id="116" name="Rounded Rectangle 115"/>
          <p:cNvSpPr/>
          <p:nvPr/>
        </p:nvSpPr>
        <p:spPr>
          <a:xfrm>
            <a:off x="9169221" y="1811370"/>
            <a:ext cx="2571509" cy="391253"/>
          </a:xfrm>
          <a:prstGeom prst="roundRect">
            <a:avLst>
              <a:gd name="adj" fmla="val 0"/>
            </a:avLst>
          </a:prstGeom>
          <a:ln/>
        </p:spPr>
        <p:style>
          <a:lnRef idx="1">
            <a:schemeClr val="accent5"/>
          </a:lnRef>
          <a:fillRef idx="2">
            <a:schemeClr val="accent5"/>
          </a:fillRef>
          <a:effectRef idx="1">
            <a:schemeClr val="accent5"/>
          </a:effectRef>
          <a:fontRef idx="minor">
            <a:schemeClr val="dk1"/>
          </a:fontRef>
        </p:style>
        <p:txBody>
          <a:bodyPr lIns="433504" tIns="0" rIns="121920" bIns="0" spcCol="0" rtlCol="0" anchor="ctr" anchorCtr="0"/>
          <a:lstStyle/>
          <a:p>
            <a:pPr algn="r" defTabSz="608899"/>
            <a:r>
              <a:rPr lang="en-US" sz="1067" b="1" kern="0" dirty="0" smtClean="0">
                <a:solidFill>
                  <a:schemeClr val="tx1"/>
                </a:solidFill>
              </a:rPr>
              <a:t>Bandwidth control </a:t>
            </a:r>
            <a:r>
              <a:rPr lang="en-US" sz="1067" kern="0" dirty="0" smtClean="0">
                <a:solidFill>
                  <a:schemeClr val="tx1"/>
                </a:solidFill>
              </a:rPr>
              <a:t>(BIG-IP </a:t>
            </a:r>
            <a:r>
              <a:rPr lang="en-US" sz="1100" dirty="0" smtClean="0">
                <a:solidFill>
                  <a:schemeClr val="tx1"/>
                </a:solidFill>
              </a:rPr>
              <a:t>12.1.0.0.1434 + </a:t>
            </a:r>
            <a:r>
              <a:rPr lang="en-US" sz="1100" dirty="0" err="1" smtClean="0">
                <a:solidFill>
                  <a:schemeClr val="tx1"/>
                </a:solidFill>
              </a:rPr>
              <a:t>HotFix</a:t>
            </a:r>
            <a:r>
              <a:rPr lang="en-US" sz="1100" dirty="0" smtClean="0">
                <a:solidFill>
                  <a:schemeClr val="tx1"/>
                </a:solidFill>
              </a:rPr>
              <a:t> HF1-ENG19</a:t>
            </a:r>
            <a:endParaRPr lang="en-US" sz="1067" b="1" kern="0" dirty="0">
              <a:solidFill>
                <a:schemeClr val="tx1"/>
              </a:solidFill>
            </a:endParaRPr>
          </a:p>
        </p:txBody>
      </p:sp>
      <p:pic>
        <p:nvPicPr>
          <p:cNvPr id="117" name="Picture 10" descr="Image result for f5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8161" y="1831841"/>
            <a:ext cx="360929" cy="332455"/>
          </a:xfrm>
          <a:prstGeom prst="rect">
            <a:avLst/>
          </a:prstGeom>
          <a:noFill/>
          <a:extLst>
            <a:ext uri="{909E8E84-426E-40DD-AFC4-6F175D3DCCD1}">
              <a14:hiddenFill xmlns:a14="http://schemas.microsoft.com/office/drawing/2010/main">
                <a:solidFill>
                  <a:srgbClr val="FFFFFF"/>
                </a:solidFill>
              </a14:hiddenFill>
            </a:ext>
          </a:extLst>
        </p:spPr>
      </p:pic>
      <p:sp>
        <p:nvSpPr>
          <p:cNvPr id="118" name="Rounded Rectangle 117"/>
          <p:cNvSpPr/>
          <p:nvPr/>
        </p:nvSpPr>
        <p:spPr>
          <a:xfrm>
            <a:off x="517468" y="2999589"/>
            <a:ext cx="2571509" cy="391253"/>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lIns="433504" tIns="0" rIns="121920" bIns="0" spcCol="0" rtlCol="0" anchor="ctr" anchorCtr="0"/>
          <a:lstStyle/>
          <a:p>
            <a:pPr algn="r" defTabSz="608899"/>
            <a:r>
              <a:rPr lang="en-US" sz="1067" b="1" kern="0" dirty="0" smtClean="0">
                <a:solidFill>
                  <a:schemeClr val="tx1"/>
                </a:solidFill>
              </a:rPr>
              <a:t>VM1 </a:t>
            </a:r>
            <a:r>
              <a:rPr lang="en-US" sz="1100" dirty="0" smtClean="0">
                <a:solidFill>
                  <a:prstClr val="black"/>
                </a:solidFill>
              </a:rPr>
              <a:t>(Ubuntu 16.04.01)</a:t>
            </a:r>
            <a:endParaRPr lang="en-US" sz="400" b="1" dirty="0">
              <a:solidFill>
                <a:prstClr val="black"/>
              </a:solidFill>
            </a:endParaRPr>
          </a:p>
        </p:txBody>
      </p:sp>
      <p:pic>
        <p:nvPicPr>
          <p:cNvPr id="1038" name="Picture 14" descr="Image result for ubuntu logo small"/>
          <p:cNvPicPr>
            <a:picLocks noChangeAspect="1" noChangeArrowheads="1"/>
          </p:cNvPicPr>
          <p:nvPr/>
        </p:nvPicPr>
        <p:blipFill>
          <a:blip r:embed="rId10">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566184" y="3076116"/>
            <a:ext cx="278570" cy="278570"/>
          </a:xfrm>
          <a:prstGeom prst="rect">
            <a:avLst/>
          </a:prstGeom>
          <a:noFill/>
          <a:extLst>
            <a:ext uri="{909E8E84-426E-40DD-AFC4-6F175D3DCCD1}">
              <a14:hiddenFill xmlns:a14="http://schemas.microsoft.com/office/drawing/2010/main">
                <a:solidFill>
                  <a:srgbClr val="FFFFFF"/>
                </a:solidFill>
              </a14:hiddenFill>
            </a:ext>
          </a:extLst>
        </p:spPr>
      </p:pic>
      <p:sp>
        <p:nvSpPr>
          <p:cNvPr id="121" name="Rounded Rectangle 120"/>
          <p:cNvSpPr/>
          <p:nvPr/>
        </p:nvSpPr>
        <p:spPr>
          <a:xfrm>
            <a:off x="517467" y="2568185"/>
            <a:ext cx="2571509" cy="391253"/>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lIns="433504" tIns="0" rIns="121920" bIns="0" spcCol="0" rtlCol="0" anchor="ctr" anchorCtr="0"/>
          <a:lstStyle/>
          <a:p>
            <a:pPr algn="r" defTabSz="608899"/>
            <a:r>
              <a:rPr lang="en-US" sz="1067" b="1" kern="0" dirty="0" smtClean="0">
                <a:solidFill>
                  <a:schemeClr val="tx1"/>
                </a:solidFill>
              </a:rPr>
              <a:t>VM2 </a:t>
            </a:r>
            <a:r>
              <a:rPr lang="en-US" sz="1050" dirty="0">
                <a:solidFill>
                  <a:prstClr val="black"/>
                </a:solidFill>
              </a:rPr>
              <a:t>(Ubuntu 16.04.01</a:t>
            </a:r>
            <a:r>
              <a:rPr lang="en-US" sz="1050" dirty="0" smtClean="0">
                <a:solidFill>
                  <a:prstClr val="black"/>
                </a:solidFill>
              </a:rPr>
              <a:t>)</a:t>
            </a:r>
            <a:endParaRPr lang="en-US" sz="300" b="1" dirty="0">
              <a:solidFill>
                <a:prstClr val="black"/>
              </a:solidFill>
            </a:endParaRPr>
          </a:p>
        </p:txBody>
      </p:sp>
      <p:sp>
        <p:nvSpPr>
          <p:cNvPr id="122" name="Rounded Rectangle 121"/>
          <p:cNvSpPr/>
          <p:nvPr/>
        </p:nvSpPr>
        <p:spPr>
          <a:xfrm>
            <a:off x="517466" y="2116845"/>
            <a:ext cx="2571509" cy="391253"/>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lIns="433504" tIns="0" rIns="121920" bIns="0" spcCol="0" rtlCol="0" anchor="ctr" anchorCtr="0"/>
          <a:lstStyle/>
          <a:p>
            <a:pPr algn="r" defTabSz="608899"/>
            <a:r>
              <a:rPr lang="en-US" sz="1067" b="1" kern="0" dirty="0" smtClean="0">
                <a:solidFill>
                  <a:schemeClr val="tx1"/>
                </a:solidFill>
              </a:rPr>
              <a:t>VM3 </a:t>
            </a:r>
            <a:r>
              <a:rPr lang="en-US" sz="1050" dirty="0">
                <a:solidFill>
                  <a:prstClr val="black"/>
                </a:solidFill>
              </a:rPr>
              <a:t>(Ubuntu 16.04.01</a:t>
            </a:r>
            <a:r>
              <a:rPr lang="en-US" sz="1050" dirty="0" smtClean="0">
                <a:solidFill>
                  <a:prstClr val="black"/>
                </a:solidFill>
              </a:rPr>
              <a:t>)</a:t>
            </a:r>
            <a:endParaRPr lang="en-US" sz="300" b="1" dirty="0">
              <a:solidFill>
                <a:prstClr val="black"/>
              </a:solidFill>
            </a:endParaRPr>
          </a:p>
        </p:txBody>
      </p:sp>
      <p:sp>
        <p:nvSpPr>
          <p:cNvPr id="123" name="Rounded Rectangle 122"/>
          <p:cNvSpPr/>
          <p:nvPr/>
        </p:nvSpPr>
        <p:spPr>
          <a:xfrm>
            <a:off x="517465" y="1671324"/>
            <a:ext cx="2571509" cy="391253"/>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lIns="433504" tIns="0" rIns="121920" bIns="0" spcCol="0" rtlCol="0" anchor="ctr" anchorCtr="0"/>
          <a:lstStyle/>
          <a:p>
            <a:pPr algn="r" defTabSz="608899"/>
            <a:r>
              <a:rPr lang="en-US" sz="1067" b="1" kern="0" dirty="0" err="1" smtClean="0">
                <a:solidFill>
                  <a:schemeClr val="tx1"/>
                </a:solidFill>
              </a:rPr>
              <a:t>WebServer</a:t>
            </a:r>
            <a:r>
              <a:rPr lang="en-US" sz="1067" b="1" kern="0" dirty="0" smtClean="0">
                <a:solidFill>
                  <a:schemeClr val="tx1"/>
                </a:solidFill>
              </a:rPr>
              <a:t> </a:t>
            </a:r>
            <a:r>
              <a:rPr lang="en-US" sz="1100" dirty="0" smtClean="0">
                <a:solidFill>
                  <a:prstClr val="black"/>
                </a:solidFill>
              </a:rPr>
              <a:t>(CentOS 6.6)</a:t>
            </a:r>
            <a:endParaRPr lang="en-US" sz="1067" b="1" kern="0" dirty="0">
              <a:solidFill>
                <a:schemeClr val="tx1"/>
              </a:solidFill>
            </a:endParaRPr>
          </a:p>
        </p:txBody>
      </p:sp>
      <p:pic>
        <p:nvPicPr>
          <p:cNvPr id="124" name="Picture 14" descr="Image result for ubuntu logo small"/>
          <p:cNvPicPr>
            <a:picLocks noChangeAspect="1" noChangeArrowheads="1"/>
          </p:cNvPicPr>
          <p:nvPr/>
        </p:nvPicPr>
        <p:blipFill>
          <a:blip r:embed="rId10">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572386" y="2630864"/>
            <a:ext cx="278570" cy="278570"/>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14" descr="Image result for ubuntu logo small"/>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184" y="2180546"/>
            <a:ext cx="278570" cy="278570"/>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Image result for cen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864" y="1758365"/>
            <a:ext cx="742934" cy="248883"/>
          </a:xfrm>
          <a:prstGeom prst="rect">
            <a:avLst/>
          </a:prstGeom>
          <a:noFill/>
          <a:extLst>
            <a:ext uri="{909E8E84-426E-40DD-AFC4-6F175D3DCCD1}">
              <a14:hiddenFill xmlns:a14="http://schemas.microsoft.com/office/drawing/2010/main">
                <a:solidFill>
                  <a:srgbClr val="FFFFFF"/>
                </a:solidFill>
              </a14:hiddenFill>
            </a:ext>
          </a:extLst>
        </p:spPr>
      </p:pic>
      <p:sp>
        <p:nvSpPr>
          <p:cNvPr id="127" name="Rounded Rectangle 126"/>
          <p:cNvSpPr/>
          <p:nvPr/>
        </p:nvSpPr>
        <p:spPr>
          <a:xfrm>
            <a:off x="381449" y="6367652"/>
            <a:ext cx="1010030" cy="244087"/>
          </a:xfrm>
          <a:prstGeom prst="roundRect">
            <a:avLst>
              <a:gd name="adj" fmla="val 0"/>
            </a:avLst>
          </a:prstGeom>
          <a:solidFill>
            <a:srgbClr val="FFFFFF"/>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spcCol="0" rtlCol="0" anchor="ctr" anchorCtr="0"/>
          <a:lstStyle/>
          <a:p>
            <a:pPr algn="ctr" defTabSz="608899"/>
            <a:r>
              <a:rPr lang="en-US" sz="1067" b="1" kern="0" dirty="0" smtClean="0">
                <a:solidFill>
                  <a:prstClr val="black">
                    <a:lumMod val="65000"/>
                    <a:lumOff val="35000"/>
                  </a:prstClr>
                </a:solidFill>
              </a:rPr>
              <a:t>Infrastructure</a:t>
            </a:r>
            <a:endParaRPr lang="en-US" sz="1067" b="1" kern="0" dirty="0">
              <a:solidFill>
                <a:prstClr val="black">
                  <a:lumMod val="65000"/>
                  <a:lumOff val="35000"/>
                </a:prstClr>
              </a:solidFill>
            </a:endParaRPr>
          </a:p>
        </p:txBody>
      </p:sp>
      <p:sp>
        <p:nvSpPr>
          <p:cNvPr id="128" name="Rounded Rectangle 127"/>
          <p:cNvSpPr/>
          <p:nvPr/>
        </p:nvSpPr>
        <p:spPr>
          <a:xfrm>
            <a:off x="1434466" y="6367651"/>
            <a:ext cx="1014984" cy="244087"/>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lIns="0" tIns="0" rIns="0" bIns="0" spcCol="0" rtlCol="0" anchor="ctr" anchorCtr="0"/>
          <a:lstStyle/>
          <a:p>
            <a:pPr algn="ctr" defTabSz="608899"/>
            <a:r>
              <a:rPr lang="en-US" sz="1067" b="1" kern="0" dirty="0" smtClean="0">
                <a:solidFill>
                  <a:schemeClr val="tx1"/>
                </a:solidFill>
              </a:rPr>
              <a:t>VMs</a:t>
            </a:r>
            <a:endParaRPr lang="en-US" sz="1067" b="1" kern="0" dirty="0">
              <a:solidFill>
                <a:schemeClr val="tx1"/>
              </a:solidFill>
            </a:endParaRPr>
          </a:p>
        </p:txBody>
      </p:sp>
      <p:sp>
        <p:nvSpPr>
          <p:cNvPr id="129" name="Rounded Rectangle 128"/>
          <p:cNvSpPr/>
          <p:nvPr/>
        </p:nvSpPr>
        <p:spPr>
          <a:xfrm>
            <a:off x="2509279" y="6370201"/>
            <a:ext cx="1014984" cy="244087"/>
          </a:xfrm>
          <a:prstGeom prst="roundRect">
            <a:avLst>
              <a:gd name="adj" fmla="val 0"/>
            </a:avLst>
          </a:prstGeom>
          <a:ln/>
        </p:spPr>
        <p:style>
          <a:lnRef idx="1">
            <a:schemeClr val="accent5"/>
          </a:lnRef>
          <a:fillRef idx="2">
            <a:schemeClr val="accent5"/>
          </a:fillRef>
          <a:effectRef idx="1">
            <a:schemeClr val="accent5"/>
          </a:effectRef>
          <a:fontRef idx="minor">
            <a:schemeClr val="dk1"/>
          </a:fontRef>
        </p:style>
        <p:txBody>
          <a:bodyPr lIns="0" tIns="0" rIns="0" bIns="0" spcCol="0" rtlCol="0" anchor="ctr" anchorCtr="0"/>
          <a:lstStyle/>
          <a:p>
            <a:pPr algn="ctr" defTabSz="608899"/>
            <a:r>
              <a:rPr lang="en-US" sz="1067" b="1" kern="0" dirty="0" smtClean="0">
                <a:solidFill>
                  <a:schemeClr val="tx1"/>
                </a:solidFill>
              </a:rPr>
              <a:t>VNFs</a:t>
            </a:r>
            <a:endParaRPr lang="en-US" sz="1067" b="1" kern="0" dirty="0">
              <a:solidFill>
                <a:schemeClr val="tx1"/>
              </a:solidFill>
            </a:endParaRPr>
          </a:p>
        </p:txBody>
      </p:sp>
      <p:sp>
        <p:nvSpPr>
          <p:cNvPr id="75" name="Rounded Rectangle 74"/>
          <p:cNvSpPr/>
          <p:nvPr/>
        </p:nvSpPr>
        <p:spPr>
          <a:xfrm>
            <a:off x="3475227" y="3710786"/>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1.5.3-86.el7+1.8</a:t>
            </a:r>
            <a:endParaRPr lang="pl-PL" sz="1067" b="1" kern="0" dirty="0">
              <a:solidFill>
                <a:prstClr val="black">
                  <a:lumMod val="65000"/>
                  <a:lumOff val="35000"/>
                </a:prstClr>
              </a:solidFill>
            </a:endParaRPr>
          </a:p>
        </p:txBody>
      </p:sp>
      <p:pic>
        <p:nvPicPr>
          <p:cNvPr id="76" name="Picture 7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89048" y="3805286"/>
            <a:ext cx="439640" cy="111487"/>
          </a:xfrm>
          <a:prstGeom prst="rect">
            <a:avLst/>
          </a:prstGeom>
        </p:spPr>
      </p:pic>
      <p:sp>
        <p:nvSpPr>
          <p:cNvPr id="77" name="Rounded Rectangle 76"/>
          <p:cNvSpPr/>
          <p:nvPr/>
        </p:nvSpPr>
        <p:spPr>
          <a:xfrm>
            <a:off x="495052" y="3722253"/>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1.5.3-105.el7+2.1</a:t>
            </a:r>
            <a:endParaRPr lang="pl-PL" sz="1067" b="1" kern="0" dirty="0">
              <a:solidFill>
                <a:prstClr val="black">
                  <a:lumMod val="65000"/>
                  <a:lumOff val="35000"/>
                </a:prstClr>
              </a:solidFill>
            </a:endParaRPr>
          </a:p>
        </p:txBody>
      </p:sp>
      <p:pic>
        <p:nvPicPr>
          <p:cNvPr id="78" name="Picture 7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5049" y="3816753"/>
            <a:ext cx="439640" cy="111487"/>
          </a:xfrm>
          <a:prstGeom prst="rect">
            <a:avLst/>
          </a:prstGeom>
        </p:spPr>
      </p:pic>
      <p:pic>
        <p:nvPicPr>
          <p:cNvPr id="8" name="Picture 7"/>
          <p:cNvPicPr>
            <a:picLocks noChangeAspect="1"/>
          </p:cNvPicPr>
          <p:nvPr/>
        </p:nvPicPr>
        <p:blipFill>
          <a:blip r:embed="rId12"/>
          <a:stretch>
            <a:fillRect/>
          </a:stretch>
        </p:blipFill>
        <p:spPr>
          <a:xfrm>
            <a:off x="3537025" y="4290545"/>
            <a:ext cx="666626" cy="186679"/>
          </a:xfrm>
          <a:prstGeom prst="rect">
            <a:avLst/>
          </a:prstGeom>
        </p:spPr>
      </p:pic>
      <p:pic>
        <p:nvPicPr>
          <p:cNvPr id="86" name="Picture 85"/>
          <p:cNvPicPr>
            <a:picLocks noChangeAspect="1"/>
          </p:cNvPicPr>
          <p:nvPr/>
        </p:nvPicPr>
        <p:blipFill>
          <a:blip r:embed="rId12"/>
          <a:stretch>
            <a:fillRect/>
          </a:stretch>
        </p:blipFill>
        <p:spPr>
          <a:xfrm>
            <a:off x="572386" y="4311422"/>
            <a:ext cx="666626" cy="186679"/>
          </a:xfrm>
          <a:prstGeom prst="rect">
            <a:avLst/>
          </a:prstGeom>
        </p:spPr>
      </p:pic>
      <p:pic>
        <p:nvPicPr>
          <p:cNvPr id="95" name="Picture 94"/>
          <p:cNvPicPr>
            <a:picLocks noChangeAspect="1"/>
          </p:cNvPicPr>
          <p:nvPr/>
        </p:nvPicPr>
        <p:blipFill>
          <a:blip r:embed="rId12"/>
          <a:stretch>
            <a:fillRect/>
          </a:stretch>
        </p:blipFill>
        <p:spPr>
          <a:xfrm>
            <a:off x="6417314" y="4295388"/>
            <a:ext cx="666626" cy="186679"/>
          </a:xfrm>
          <a:prstGeom prst="rect">
            <a:avLst/>
          </a:prstGeom>
        </p:spPr>
      </p:pic>
      <p:pic>
        <p:nvPicPr>
          <p:cNvPr id="96" name="Picture 95"/>
          <p:cNvPicPr>
            <a:picLocks noChangeAspect="1"/>
          </p:cNvPicPr>
          <p:nvPr/>
        </p:nvPicPr>
        <p:blipFill>
          <a:blip r:embed="rId12"/>
          <a:stretch>
            <a:fillRect/>
          </a:stretch>
        </p:blipFill>
        <p:spPr>
          <a:xfrm>
            <a:off x="9258284" y="4293329"/>
            <a:ext cx="666626" cy="186679"/>
          </a:xfrm>
          <a:prstGeom prst="rect">
            <a:avLst/>
          </a:prstGeom>
        </p:spPr>
      </p:pic>
      <p:sp>
        <p:nvSpPr>
          <p:cNvPr id="106" name="Rounded Rectangle 105"/>
          <p:cNvSpPr/>
          <p:nvPr/>
        </p:nvSpPr>
        <p:spPr>
          <a:xfrm>
            <a:off x="6329098" y="3706278"/>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a:solidFill>
                  <a:prstClr val="black">
                    <a:lumMod val="65000"/>
                    <a:lumOff val="35000"/>
                  </a:prstClr>
                </a:solidFill>
              </a:rPr>
              <a:t>1.5.3-86.el7+1.8</a:t>
            </a:r>
            <a:endParaRPr lang="pl-PL" sz="1067" b="1" kern="0" dirty="0">
              <a:solidFill>
                <a:prstClr val="black">
                  <a:lumMod val="65000"/>
                  <a:lumOff val="35000"/>
                </a:prstClr>
              </a:solidFill>
            </a:endParaRPr>
          </a:p>
        </p:txBody>
      </p:sp>
      <p:pic>
        <p:nvPicPr>
          <p:cNvPr id="109" name="Picture 10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49095" y="3800778"/>
            <a:ext cx="439640" cy="111487"/>
          </a:xfrm>
          <a:prstGeom prst="rect">
            <a:avLst/>
          </a:prstGeom>
        </p:spPr>
      </p:pic>
      <p:sp>
        <p:nvSpPr>
          <p:cNvPr id="110" name="Rounded Rectangle 109"/>
          <p:cNvSpPr/>
          <p:nvPr/>
        </p:nvSpPr>
        <p:spPr>
          <a:xfrm>
            <a:off x="9169221" y="3690028"/>
            <a:ext cx="2571509" cy="244086"/>
          </a:xfrm>
          <a:prstGeom prst="roundRect">
            <a:avLst>
              <a:gd name="adj" fmla="val 0"/>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433504" tIns="0" rIns="121920" bIns="0" spcCol="0" rtlCol="0" anchor="ctr" anchorCtr="0"/>
          <a:lstStyle/>
          <a:p>
            <a:pPr algn="r" defTabSz="608899"/>
            <a:r>
              <a:rPr lang="en-US" sz="1067" b="1" kern="0" dirty="0" smtClean="0">
                <a:solidFill>
                  <a:prstClr val="black">
                    <a:lumMod val="65000"/>
                    <a:lumOff val="35000"/>
                  </a:prstClr>
                </a:solidFill>
              </a:rPr>
              <a:t>1.5.3-105.el7+2.1</a:t>
            </a:r>
            <a:endParaRPr lang="pl-PL" sz="1067" b="1" kern="0" dirty="0">
              <a:solidFill>
                <a:prstClr val="black">
                  <a:lumMod val="65000"/>
                  <a:lumOff val="35000"/>
                </a:prstClr>
              </a:solidFill>
            </a:endParaRPr>
          </a:p>
        </p:txBody>
      </p:sp>
      <p:pic>
        <p:nvPicPr>
          <p:cNvPr id="111" name="Picture 1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89218" y="3784528"/>
            <a:ext cx="439640" cy="111487"/>
          </a:xfrm>
          <a:prstGeom prst="rect">
            <a:avLst/>
          </a:prstGeom>
        </p:spPr>
      </p:pic>
      <p:grpSp>
        <p:nvGrpSpPr>
          <p:cNvPr id="3" name="Group 2"/>
          <p:cNvGrpSpPr/>
          <p:nvPr/>
        </p:nvGrpSpPr>
        <p:grpSpPr>
          <a:xfrm>
            <a:off x="986065" y="4852156"/>
            <a:ext cx="1961569" cy="410104"/>
            <a:chOff x="547710" y="4851001"/>
            <a:chExt cx="1961569" cy="410104"/>
          </a:xfrm>
        </p:grpSpPr>
        <p:pic>
          <p:nvPicPr>
            <p:cNvPr id="2" name="Picture 2" descr="Image result for intel niantic ni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710" y="4851001"/>
              <a:ext cx="820208" cy="410104"/>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p:cNvSpPr/>
            <p:nvPr/>
          </p:nvSpPr>
          <p:spPr>
            <a:xfrm>
              <a:off x="1069400" y="4901425"/>
              <a:ext cx="1439879" cy="184658"/>
            </a:xfrm>
            <a:prstGeom prst="rect">
              <a:avLst/>
            </a:prstGeom>
          </p:spPr>
          <p:txBody>
            <a:bodyPr wrap="square" lIns="45712" tIns="22856" rIns="45712" bIns="22856">
              <a:spAutoFit/>
            </a:bodyPr>
            <a:lstStyle/>
            <a:p>
              <a:pPr algn="ctr" defTabSz="457200">
                <a:defRPr/>
              </a:pP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Niantic 10Gb NIC</a:t>
              </a:r>
              <a:endParaRPr lang="en-US" sz="900" dirty="0">
                <a:latin typeface="Intel Clear" panose="020B0604020203020204" pitchFamily="34" charset="0"/>
                <a:ea typeface="Intel Clear" panose="020B0604020203020204" pitchFamily="34" charset="0"/>
                <a:cs typeface="Intel Clear" panose="020B0604020203020204" pitchFamily="34" charset="0"/>
              </a:endParaRPr>
            </a:p>
          </p:txBody>
        </p:sp>
      </p:grpSp>
      <p:grpSp>
        <p:nvGrpSpPr>
          <p:cNvPr id="120" name="Group 119"/>
          <p:cNvGrpSpPr/>
          <p:nvPr/>
        </p:nvGrpSpPr>
        <p:grpSpPr>
          <a:xfrm>
            <a:off x="3822379" y="4852156"/>
            <a:ext cx="1961569" cy="410104"/>
            <a:chOff x="547710" y="4851001"/>
            <a:chExt cx="1961569" cy="410104"/>
          </a:xfrm>
        </p:grpSpPr>
        <p:pic>
          <p:nvPicPr>
            <p:cNvPr id="130" name="Picture 2" descr="Image result for intel niantic ni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710" y="4851001"/>
              <a:ext cx="820208" cy="410104"/>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1069400" y="4901425"/>
              <a:ext cx="1439879" cy="184658"/>
            </a:xfrm>
            <a:prstGeom prst="rect">
              <a:avLst/>
            </a:prstGeom>
          </p:spPr>
          <p:txBody>
            <a:bodyPr wrap="square" lIns="45712" tIns="22856" rIns="45712" bIns="22856">
              <a:spAutoFit/>
            </a:bodyPr>
            <a:lstStyle/>
            <a:p>
              <a:pPr algn="ctr" defTabSz="457200">
                <a:defRPr/>
              </a:pP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Niantic 10Gb NIC</a:t>
              </a:r>
              <a:endParaRPr lang="en-US" sz="900" dirty="0">
                <a:latin typeface="Intel Clear" panose="020B0604020203020204" pitchFamily="34" charset="0"/>
                <a:ea typeface="Intel Clear" panose="020B0604020203020204" pitchFamily="34" charset="0"/>
                <a:cs typeface="Intel Clear" panose="020B0604020203020204" pitchFamily="34" charset="0"/>
              </a:endParaRPr>
            </a:p>
          </p:txBody>
        </p:sp>
      </p:grpSp>
      <p:grpSp>
        <p:nvGrpSpPr>
          <p:cNvPr id="132" name="Group 131"/>
          <p:cNvGrpSpPr/>
          <p:nvPr/>
        </p:nvGrpSpPr>
        <p:grpSpPr>
          <a:xfrm>
            <a:off x="6865852" y="4852156"/>
            <a:ext cx="1961569" cy="410104"/>
            <a:chOff x="547710" y="4851001"/>
            <a:chExt cx="1961569" cy="410104"/>
          </a:xfrm>
        </p:grpSpPr>
        <p:pic>
          <p:nvPicPr>
            <p:cNvPr id="133" name="Picture 2" descr="Image result for intel niantic ni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710" y="4851001"/>
              <a:ext cx="820208" cy="410104"/>
            </a:xfrm>
            <a:prstGeom prst="rect">
              <a:avLst/>
            </a:prstGeom>
            <a:noFill/>
            <a:extLst>
              <a:ext uri="{909E8E84-426E-40DD-AFC4-6F175D3DCCD1}">
                <a14:hiddenFill xmlns:a14="http://schemas.microsoft.com/office/drawing/2010/main">
                  <a:solidFill>
                    <a:srgbClr val="FFFFFF"/>
                  </a:solidFill>
                </a14:hiddenFill>
              </a:ext>
            </a:extLst>
          </p:spPr>
        </p:pic>
        <p:sp>
          <p:nvSpPr>
            <p:cNvPr id="134" name="Rectangle 133"/>
            <p:cNvSpPr/>
            <p:nvPr/>
          </p:nvSpPr>
          <p:spPr>
            <a:xfrm>
              <a:off x="1069400" y="4901425"/>
              <a:ext cx="1439879" cy="184658"/>
            </a:xfrm>
            <a:prstGeom prst="rect">
              <a:avLst/>
            </a:prstGeom>
          </p:spPr>
          <p:txBody>
            <a:bodyPr wrap="square" lIns="45712" tIns="22856" rIns="45712" bIns="22856">
              <a:spAutoFit/>
            </a:bodyPr>
            <a:lstStyle/>
            <a:p>
              <a:pPr algn="ctr" defTabSz="457200">
                <a:defRPr/>
              </a:pP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Niantic 10Gb NIC</a:t>
              </a:r>
              <a:endParaRPr lang="en-US" sz="900" dirty="0">
                <a:latin typeface="Intel Clear" panose="020B0604020203020204" pitchFamily="34" charset="0"/>
                <a:ea typeface="Intel Clear" panose="020B0604020203020204" pitchFamily="34" charset="0"/>
                <a:cs typeface="Intel Clear" panose="020B0604020203020204" pitchFamily="34" charset="0"/>
              </a:endParaRPr>
            </a:p>
          </p:txBody>
        </p:sp>
      </p:grpSp>
      <p:grpSp>
        <p:nvGrpSpPr>
          <p:cNvPr id="135" name="Group 134"/>
          <p:cNvGrpSpPr/>
          <p:nvPr/>
        </p:nvGrpSpPr>
        <p:grpSpPr>
          <a:xfrm>
            <a:off x="9504766" y="4852156"/>
            <a:ext cx="1961569" cy="410104"/>
            <a:chOff x="547710" y="4851001"/>
            <a:chExt cx="1961569" cy="410104"/>
          </a:xfrm>
        </p:grpSpPr>
        <p:pic>
          <p:nvPicPr>
            <p:cNvPr id="136" name="Picture 2" descr="Image result for intel niantic ni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710" y="4851001"/>
              <a:ext cx="820208" cy="410104"/>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1069400" y="4901425"/>
              <a:ext cx="1439879" cy="184658"/>
            </a:xfrm>
            <a:prstGeom prst="rect">
              <a:avLst/>
            </a:prstGeom>
          </p:spPr>
          <p:txBody>
            <a:bodyPr wrap="square" lIns="45712" tIns="22856" rIns="45712" bIns="22856">
              <a:spAutoFit/>
            </a:bodyPr>
            <a:lstStyle/>
            <a:p>
              <a:pPr algn="ctr" defTabSz="457200">
                <a:defRPr/>
              </a:pPr>
              <a:r>
                <a:rPr lang="en-US" sz="900" kern="0" dirty="0" smtClean="0">
                  <a:latin typeface="Intel Clear" panose="020B0604020203020204" pitchFamily="34" charset="0"/>
                  <a:ea typeface="Intel Clear" panose="020B0604020203020204" pitchFamily="34" charset="0"/>
                  <a:cs typeface="Intel Clear" panose="020B0604020203020204" pitchFamily="34" charset="0"/>
                </a:rPr>
                <a:t>Niantic 10Gb NIC</a:t>
              </a:r>
              <a:endParaRPr lang="en-US" sz="900" dirty="0">
                <a:latin typeface="Intel Clear" panose="020B0604020203020204" pitchFamily="34" charset="0"/>
                <a:ea typeface="Intel Clear" panose="020B0604020203020204" pitchFamily="34" charset="0"/>
                <a:cs typeface="Intel Clear" panose="020B0604020203020204" pitchFamily="34" charset="0"/>
              </a:endParaRPr>
            </a:p>
          </p:txBody>
        </p:sp>
      </p:grpSp>
    </p:spTree>
    <p:extLst>
      <p:ext uri="{BB962C8B-B14F-4D97-AF65-F5344CB8AC3E}">
        <p14:creationId xmlns:p14="http://schemas.microsoft.com/office/powerpoint/2010/main" val="340238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3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3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1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1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25" grpId="0" animBg="1"/>
      <p:bldP spid="31" grpId="0" animBg="1"/>
      <p:bldP spid="39" grpId="0" animBg="1"/>
      <p:bldP spid="79" grpId="0" animBg="1"/>
      <p:bldP spid="81" grpId="0" animBg="1"/>
      <p:bldP spid="83" grpId="0" animBg="1"/>
      <p:bldP spid="84" grpId="0" animBg="1"/>
      <p:bldP spid="85" grpId="0" animBg="1"/>
      <p:bldP spid="89" grpId="0" animBg="1"/>
      <p:bldP spid="91" grpId="0" animBg="1"/>
      <p:bldP spid="93" grpId="0" animBg="1"/>
      <p:bldP spid="94" grpId="0" animBg="1"/>
      <p:bldP spid="99" grpId="0" animBg="1"/>
      <p:bldP spid="101" grpId="0" animBg="1"/>
      <p:bldP spid="103" grpId="0" animBg="1"/>
      <p:bldP spid="104" grpId="0" animBg="1"/>
      <p:bldP spid="105" grpId="0" animBg="1"/>
      <p:bldP spid="112" grpId="0" animBg="1"/>
      <p:bldP spid="114" grpId="0" animBg="1"/>
      <p:bldP spid="116" grpId="0" animBg="1"/>
      <p:bldP spid="118" grpId="0" animBg="1"/>
      <p:bldP spid="121" grpId="0" animBg="1"/>
      <p:bldP spid="122" grpId="0" animBg="1"/>
      <p:bldP spid="123" grpId="0" animBg="1"/>
      <p:bldP spid="127" grpId="0" animBg="1"/>
      <p:bldP spid="128" grpId="0" animBg="1"/>
      <p:bldP spid="129" grpId="0" animBg="1"/>
      <p:bldP spid="75" grpId="0" animBg="1"/>
      <p:bldP spid="77" grpId="0" animBg="1"/>
      <p:bldP spid="106" grpId="0" animBg="1"/>
      <p:bldP spid="1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Arrow Connector 63"/>
          <p:cNvCxnSpPr/>
          <p:nvPr/>
        </p:nvCxnSpPr>
        <p:spPr>
          <a:xfrm>
            <a:off x="5126444" y="5969883"/>
            <a:ext cx="2874" cy="5127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9" name="TextBox 148"/>
          <p:cNvSpPr txBox="1"/>
          <p:nvPr/>
        </p:nvSpPr>
        <p:spPr>
          <a:xfrm>
            <a:off x="4338405" y="1674354"/>
            <a:ext cx="4030954" cy="429837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prstClr val="black"/>
                </a:solidFill>
              </a:rPr>
              <a:t>Server 3</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a:solidFill>
                <a:prstClr val="black"/>
              </a:solidFill>
            </a:endParaRPr>
          </a:p>
        </p:txBody>
      </p:sp>
      <p:sp>
        <p:nvSpPr>
          <p:cNvPr id="12" name="TextBox 11"/>
          <p:cNvSpPr txBox="1"/>
          <p:nvPr/>
        </p:nvSpPr>
        <p:spPr>
          <a:xfrm>
            <a:off x="3728633" y="67079"/>
            <a:ext cx="5250498" cy="646331"/>
          </a:xfrm>
          <a:prstGeom prst="rect">
            <a:avLst/>
          </a:prstGeom>
          <a:noFill/>
          <a:ln w="12700">
            <a:solidFill>
              <a:schemeClr val="tx1"/>
            </a:solidFill>
          </a:ln>
        </p:spPr>
        <p:txBody>
          <a:bodyPr wrap="square" rtlCol="0">
            <a:spAutoFit/>
          </a:bodyPr>
          <a:lstStyle/>
          <a:p>
            <a:r>
              <a:rPr lang="en-US" b="1" dirty="0" smtClean="0">
                <a:solidFill>
                  <a:prstClr val="black"/>
                </a:solidFill>
              </a:rPr>
              <a:t>              Server 2</a:t>
            </a:r>
          </a:p>
          <a:p>
            <a:endParaRPr lang="en-US" dirty="0">
              <a:solidFill>
                <a:prstClr val="black"/>
              </a:solidFill>
            </a:endParaRPr>
          </a:p>
        </p:txBody>
      </p:sp>
      <p:cxnSp>
        <p:nvCxnSpPr>
          <p:cNvPr id="16" name="Elbow Connector 15"/>
          <p:cNvCxnSpPr>
            <a:stCxn id="132" idx="2"/>
            <a:endCxn id="162" idx="3"/>
          </p:cNvCxnSpPr>
          <p:nvPr/>
        </p:nvCxnSpPr>
        <p:spPr>
          <a:xfrm rot="5400000">
            <a:off x="6254912" y="855433"/>
            <a:ext cx="277624" cy="810"/>
          </a:xfrm>
          <a:prstGeom prst="bentConnector3">
            <a:avLst>
              <a:gd name="adj1" fmla="val 50000"/>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8" name="Elbow Connector 17"/>
          <p:cNvCxnSpPr>
            <a:stCxn id="162" idx="2"/>
            <a:endCxn id="9" idx="0"/>
          </p:cNvCxnSpPr>
          <p:nvPr/>
        </p:nvCxnSpPr>
        <p:spPr>
          <a:xfrm rot="10800000" flipV="1">
            <a:off x="2180442" y="1175330"/>
            <a:ext cx="2758975" cy="499023"/>
          </a:xfrm>
          <a:prstGeom prst="bentConnector2">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2" name="Elbow Connector 21"/>
          <p:cNvCxnSpPr>
            <a:stCxn id="162" idx="0"/>
            <a:endCxn id="117" idx="0"/>
          </p:cNvCxnSpPr>
          <p:nvPr/>
        </p:nvCxnSpPr>
        <p:spPr>
          <a:xfrm>
            <a:off x="7853860" y="1175331"/>
            <a:ext cx="2339434" cy="494158"/>
          </a:xfrm>
          <a:prstGeom prst="bentConnector2">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8510550" y="1666285"/>
            <a:ext cx="3681450" cy="429837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solidFill>
                  <a:prstClr val="black"/>
                </a:solidFill>
              </a:rPr>
              <a:t>Server 4</a:t>
            </a: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smtClean="0">
              <a:solidFill>
                <a:prstClr val="black"/>
              </a:solidFill>
            </a:endParaRPr>
          </a:p>
          <a:p>
            <a:endParaRPr lang="en-US" dirty="0">
              <a:solidFill>
                <a:prstClr val="black"/>
              </a:solidFill>
            </a:endParaRPr>
          </a:p>
        </p:txBody>
      </p:sp>
      <p:cxnSp>
        <p:nvCxnSpPr>
          <p:cNvPr id="29" name="Elbow Connector 28"/>
          <p:cNvCxnSpPr>
            <a:stCxn id="66" idx="2"/>
          </p:cNvCxnSpPr>
          <p:nvPr/>
        </p:nvCxnSpPr>
        <p:spPr>
          <a:xfrm>
            <a:off x="7005804" y="5965255"/>
            <a:ext cx="0" cy="51736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65" idx="2"/>
            <a:endCxn id="8" idx="1"/>
          </p:cNvCxnSpPr>
          <p:nvPr/>
        </p:nvCxnSpPr>
        <p:spPr>
          <a:xfrm rot="16200000" flipH="1">
            <a:off x="3833738" y="5553888"/>
            <a:ext cx="750228" cy="1476574"/>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654436" y="5595923"/>
            <a:ext cx="702736"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67" name="TextBox 66"/>
          <p:cNvSpPr txBox="1"/>
          <p:nvPr/>
        </p:nvSpPr>
        <p:spPr>
          <a:xfrm>
            <a:off x="4765786" y="5595086"/>
            <a:ext cx="702736"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84" name="Rounded Rectangle 83"/>
          <p:cNvSpPr/>
          <p:nvPr/>
        </p:nvSpPr>
        <p:spPr>
          <a:xfrm>
            <a:off x="4764455" y="4277445"/>
            <a:ext cx="2575146" cy="7972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prstClr val="black"/>
                </a:solidFill>
              </a:rPr>
              <a:t>OvS</a:t>
            </a:r>
            <a:r>
              <a:rPr lang="en-US" sz="1400" dirty="0" smtClean="0">
                <a:solidFill>
                  <a:prstClr val="black"/>
                </a:solidFill>
              </a:rPr>
              <a:t> bridge SW3 </a:t>
            </a:r>
          </a:p>
        </p:txBody>
      </p:sp>
      <p:sp>
        <p:nvSpPr>
          <p:cNvPr id="87" name="TextBox 86"/>
          <p:cNvSpPr txBox="1"/>
          <p:nvPr/>
        </p:nvSpPr>
        <p:spPr>
          <a:xfrm>
            <a:off x="4847125" y="2344696"/>
            <a:ext cx="2390217" cy="492443"/>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dirty="0" smtClean="0">
                <a:solidFill>
                  <a:prstClr val="white"/>
                </a:solidFill>
              </a:rPr>
              <a:t>F5 Classifier</a:t>
            </a:r>
          </a:p>
          <a:p>
            <a:pPr algn="ctr"/>
            <a:r>
              <a:rPr lang="en-US" sz="800" dirty="0" err="1" smtClean="0">
                <a:solidFill>
                  <a:prstClr val="white"/>
                </a:solidFill>
              </a:rPr>
              <a:t>Mgt</a:t>
            </a:r>
            <a:r>
              <a:rPr lang="en-US" sz="800" dirty="0" smtClean="0">
                <a:solidFill>
                  <a:prstClr val="white"/>
                </a:solidFill>
              </a:rPr>
              <a:t>-IP 10.241.105.50</a:t>
            </a:r>
            <a:endParaRPr lang="en-US" sz="800" dirty="0">
              <a:solidFill>
                <a:prstClr val="white"/>
              </a:solidFill>
            </a:endParaRPr>
          </a:p>
        </p:txBody>
      </p:sp>
      <p:cxnSp>
        <p:nvCxnSpPr>
          <p:cNvPr id="95" name="Elbow Connector 94"/>
          <p:cNvCxnSpPr>
            <a:stCxn id="66" idx="0"/>
          </p:cNvCxnSpPr>
          <p:nvPr/>
        </p:nvCxnSpPr>
        <p:spPr>
          <a:xfrm flipH="1" flipV="1">
            <a:off x="7000024" y="5066591"/>
            <a:ext cx="5780" cy="529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67" idx="0"/>
          </p:cNvCxnSpPr>
          <p:nvPr/>
        </p:nvCxnSpPr>
        <p:spPr>
          <a:xfrm flipV="1">
            <a:off x="5117154" y="5049131"/>
            <a:ext cx="8289" cy="545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789817" y="1673926"/>
            <a:ext cx="1206620" cy="615553"/>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r>
              <a:rPr lang="en-US" sz="800" dirty="0" smtClean="0">
                <a:solidFill>
                  <a:prstClr val="black"/>
                </a:solidFill>
              </a:rPr>
              <a:t>10.241.105.11</a:t>
            </a:r>
          </a:p>
          <a:p>
            <a:pPr algn="ctr"/>
            <a:r>
              <a:rPr lang="en-US" sz="800" dirty="0" smtClean="0">
                <a:solidFill>
                  <a:prstClr val="black"/>
                </a:solidFill>
              </a:rPr>
              <a:t>10.241.105.50 (floating)</a:t>
            </a:r>
          </a:p>
        </p:txBody>
      </p:sp>
      <p:sp>
        <p:nvSpPr>
          <p:cNvPr id="117" name="TextBox 116"/>
          <p:cNvSpPr txBox="1"/>
          <p:nvPr/>
        </p:nvSpPr>
        <p:spPr>
          <a:xfrm>
            <a:off x="8979131" y="1669489"/>
            <a:ext cx="2428325" cy="984885"/>
          </a:xfrm>
          <a:prstGeom prst="rect">
            <a:avLst/>
          </a:prstGeom>
          <a:noFill/>
          <a:ln>
            <a:noFill/>
          </a:ln>
        </p:spPr>
        <p:txBody>
          <a:bodyPr wrap="square" rtlCol="0">
            <a:spAutoFit/>
          </a:bodyPr>
          <a:lstStyle/>
          <a:p>
            <a:pPr algn="ctr"/>
            <a:endParaRPr lang="en-US" dirty="0" smtClean="0">
              <a:solidFill>
                <a:prstClr val="black"/>
              </a:solidFill>
            </a:endParaRPr>
          </a:p>
          <a:p>
            <a:pPr algn="ctr"/>
            <a:r>
              <a:rPr lang="en-US" sz="800" dirty="0" smtClean="0">
                <a:solidFill>
                  <a:prstClr val="black"/>
                </a:solidFill>
              </a:rPr>
              <a:t>10.241.105.14</a:t>
            </a:r>
          </a:p>
          <a:p>
            <a:pPr algn="ctr"/>
            <a:r>
              <a:rPr lang="en-US" sz="800" dirty="0" smtClean="0">
                <a:solidFill>
                  <a:prstClr val="black"/>
                </a:solidFill>
              </a:rPr>
              <a:t>10.241.105.25 </a:t>
            </a:r>
            <a:r>
              <a:rPr lang="en-US" sz="800" dirty="0">
                <a:solidFill>
                  <a:prstClr val="black"/>
                </a:solidFill>
              </a:rPr>
              <a:t>(floating)</a:t>
            </a:r>
          </a:p>
          <a:p>
            <a:pPr algn="ctr"/>
            <a:r>
              <a:rPr lang="en-US" sz="800" dirty="0" smtClean="0">
                <a:solidFill>
                  <a:prstClr val="black"/>
                </a:solidFill>
              </a:rPr>
              <a:t>10.241.105.35 </a:t>
            </a:r>
            <a:r>
              <a:rPr lang="en-US" sz="800" dirty="0">
                <a:solidFill>
                  <a:prstClr val="black"/>
                </a:solidFill>
              </a:rPr>
              <a:t>(floating</a:t>
            </a:r>
            <a:r>
              <a:rPr lang="en-US" sz="800" dirty="0" smtClean="0">
                <a:solidFill>
                  <a:prstClr val="black"/>
                </a:solidFill>
              </a:rPr>
              <a:t>)</a:t>
            </a:r>
          </a:p>
          <a:p>
            <a:pPr algn="ctr"/>
            <a:r>
              <a:rPr lang="en-US" sz="800" dirty="0" smtClean="0">
                <a:solidFill>
                  <a:prstClr val="black"/>
                </a:solidFill>
              </a:rPr>
              <a:t>10.241.105.45 (floating</a:t>
            </a:r>
            <a:r>
              <a:rPr lang="en-US" sz="800" dirty="0">
                <a:solidFill>
                  <a:prstClr val="black"/>
                </a:solidFill>
              </a:rPr>
              <a:t>)</a:t>
            </a:r>
          </a:p>
          <a:p>
            <a:pPr algn="ctr"/>
            <a:endParaRPr lang="en-US" sz="800" dirty="0" smtClean="0">
              <a:solidFill>
                <a:prstClr val="black"/>
              </a:solidFill>
            </a:endParaRPr>
          </a:p>
        </p:txBody>
      </p:sp>
      <p:sp>
        <p:nvSpPr>
          <p:cNvPr id="118" name="TextBox 117"/>
          <p:cNvSpPr txBox="1"/>
          <p:nvPr/>
        </p:nvSpPr>
        <p:spPr>
          <a:xfrm>
            <a:off x="9883623" y="5594221"/>
            <a:ext cx="730316"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135" name="Oval 134"/>
          <p:cNvSpPr/>
          <p:nvPr/>
        </p:nvSpPr>
        <p:spPr>
          <a:xfrm>
            <a:off x="7726745" y="131656"/>
            <a:ext cx="833323" cy="515132"/>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ODL</a:t>
            </a:r>
          </a:p>
          <a:p>
            <a:pPr algn="ctr"/>
            <a:r>
              <a:rPr lang="en-US" sz="1000" dirty="0" smtClean="0">
                <a:solidFill>
                  <a:prstClr val="black"/>
                </a:solidFill>
              </a:rPr>
              <a:t>Lithium</a:t>
            </a:r>
            <a:endParaRPr lang="en-US" sz="1000" dirty="0">
              <a:solidFill>
                <a:prstClr val="black"/>
              </a:solidFill>
            </a:endParaRPr>
          </a:p>
        </p:txBody>
      </p:sp>
      <p:sp>
        <p:nvSpPr>
          <p:cNvPr id="132" name="TextBox 131"/>
          <p:cNvSpPr txBox="1"/>
          <p:nvPr/>
        </p:nvSpPr>
        <p:spPr>
          <a:xfrm>
            <a:off x="5999277" y="224583"/>
            <a:ext cx="789704" cy="492443"/>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r>
              <a:rPr lang="en-US" sz="800" dirty="0" smtClean="0">
                <a:solidFill>
                  <a:prstClr val="black"/>
                </a:solidFill>
              </a:rPr>
              <a:t>10.241.105.8</a:t>
            </a:r>
          </a:p>
        </p:txBody>
      </p:sp>
      <p:sp>
        <p:nvSpPr>
          <p:cNvPr id="136" name="Rounded Rectangle 135"/>
          <p:cNvSpPr/>
          <p:nvPr/>
        </p:nvSpPr>
        <p:spPr>
          <a:xfrm>
            <a:off x="9255685" y="4484611"/>
            <a:ext cx="1992600" cy="58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prstClr val="black"/>
                </a:solidFill>
              </a:rPr>
              <a:t>OvS</a:t>
            </a:r>
            <a:r>
              <a:rPr lang="en-US" sz="1400" b="1" dirty="0" smtClean="0">
                <a:solidFill>
                  <a:prstClr val="black"/>
                </a:solidFill>
              </a:rPr>
              <a:t>-DPDK</a:t>
            </a:r>
            <a:r>
              <a:rPr lang="en-US" sz="1400" dirty="0" smtClean="0">
                <a:solidFill>
                  <a:prstClr val="black"/>
                </a:solidFill>
              </a:rPr>
              <a:t> bridge SW4</a:t>
            </a:r>
          </a:p>
          <a:p>
            <a:pPr algn="ctr"/>
            <a:r>
              <a:rPr lang="en-US" sz="1400" dirty="0" smtClean="0">
                <a:solidFill>
                  <a:prstClr val="black"/>
                </a:solidFill>
              </a:rPr>
              <a:t>( SFF )</a:t>
            </a:r>
            <a:endParaRPr lang="en-US" sz="1400" dirty="0">
              <a:solidFill>
                <a:prstClr val="black"/>
              </a:solidFill>
            </a:endParaRPr>
          </a:p>
        </p:txBody>
      </p:sp>
      <p:cxnSp>
        <p:nvCxnSpPr>
          <p:cNvPr id="138" name="Elbow Connector 137"/>
          <p:cNvCxnSpPr>
            <a:stCxn id="118" idx="0"/>
            <a:endCxn id="136" idx="2"/>
          </p:cNvCxnSpPr>
          <p:nvPr/>
        </p:nvCxnSpPr>
        <p:spPr>
          <a:xfrm rot="5400000" flipH="1" flipV="1">
            <a:off x="9986568" y="5328804"/>
            <a:ext cx="527630" cy="320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544810" y="2665321"/>
            <a:ext cx="1134632" cy="40011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smtClean="0">
                <a:solidFill>
                  <a:prstClr val="white"/>
                </a:solidFill>
              </a:rPr>
              <a:t>F5 Firewall</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10.241.105.25</a:t>
            </a:r>
            <a:endParaRPr lang="en-US" sz="800" dirty="0">
              <a:solidFill>
                <a:prstClr val="white"/>
              </a:solidFill>
            </a:endParaRPr>
          </a:p>
        </p:txBody>
      </p:sp>
      <p:sp>
        <p:nvSpPr>
          <p:cNvPr id="140" name="TextBox 139"/>
          <p:cNvSpPr txBox="1"/>
          <p:nvPr/>
        </p:nvSpPr>
        <p:spPr>
          <a:xfrm>
            <a:off x="9713703" y="2670103"/>
            <a:ext cx="1092176" cy="40011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smtClean="0">
                <a:solidFill>
                  <a:prstClr val="white"/>
                </a:solidFill>
              </a:rPr>
              <a:t>F5 URL-Filter</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10.241.105.35</a:t>
            </a:r>
            <a:endParaRPr lang="en-US" sz="800" dirty="0">
              <a:solidFill>
                <a:prstClr val="white"/>
              </a:solidFill>
            </a:endParaRPr>
          </a:p>
        </p:txBody>
      </p:sp>
      <p:sp>
        <p:nvSpPr>
          <p:cNvPr id="141" name="TextBox 140"/>
          <p:cNvSpPr txBox="1"/>
          <p:nvPr/>
        </p:nvSpPr>
        <p:spPr>
          <a:xfrm>
            <a:off x="10859863" y="2531604"/>
            <a:ext cx="1271177" cy="53860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050" dirty="0" smtClean="0">
                <a:solidFill>
                  <a:prstClr val="white"/>
                </a:solidFill>
              </a:rPr>
              <a:t>F5 Bandwidth-control</a:t>
            </a:r>
          </a:p>
          <a:p>
            <a:pPr algn="ctr"/>
            <a:r>
              <a:rPr lang="en-US" sz="800" dirty="0" err="1">
                <a:solidFill>
                  <a:prstClr val="white"/>
                </a:solidFill>
              </a:rPr>
              <a:t>Mgt</a:t>
            </a:r>
            <a:r>
              <a:rPr lang="en-US" sz="800" dirty="0">
                <a:solidFill>
                  <a:prstClr val="white"/>
                </a:solidFill>
              </a:rPr>
              <a:t>-IP </a:t>
            </a:r>
            <a:r>
              <a:rPr lang="en-US" sz="800" dirty="0" smtClean="0">
                <a:solidFill>
                  <a:prstClr val="white"/>
                </a:solidFill>
              </a:rPr>
              <a:t>10.241.105.45</a:t>
            </a:r>
            <a:endParaRPr lang="en-US" sz="800" dirty="0">
              <a:solidFill>
                <a:prstClr val="white"/>
              </a:solidFill>
            </a:endParaRPr>
          </a:p>
        </p:txBody>
      </p:sp>
      <p:sp>
        <p:nvSpPr>
          <p:cNvPr id="142" name="TextBox 141"/>
          <p:cNvSpPr txBox="1"/>
          <p:nvPr/>
        </p:nvSpPr>
        <p:spPr>
          <a:xfrm>
            <a:off x="11047975" y="4105736"/>
            <a:ext cx="732893" cy="338554"/>
          </a:xfrm>
          <a:prstGeom prst="rect">
            <a:avLst/>
          </a:prstGeom>
          <a:noFill/>
        </p:spPr>
        <p:txBody>
          <a:bodyPr wrap="none" rtlCol="0">
            <a:spAutoFit/>
          </a:bodyPr>
          <a:lstStyle/>
          <a:p>
            <a:r>
              <a:rPr lang="en-US" sz="800" dirty="0" err="1" smtClean="0">
                <a:solidFill>
                  <a:prstClr val="black"/>
                </a:solidFill>
              </a:rPr>
              <a:t>VxLAN</a:t>
            </a:r>
            <a:r>
              <a:rPr lang="en-US" sz="800" dirty="0" smtClean="0">
                <a:solidFill>
                  <a:prstClr val="black"/>
                </a:solidFill>
              </a:rPr>
              <a:t>-GPE </a:t>
            </a:r>
            <a:br>
              <a:rPr lang="en-US" sz="800" dirty="0" smtClean="0">
                <a:solidFill>
                  <a:prstClr val="black"/>
                </a:solidFill>
              </a:rPr>
            </a:br>
            <a:r>
              <a:rPr lang="en-US" sz="800" dirty="0" smtClean="0">
                <a:solidFill>
                  <a:prstClr val="black"/>
                </a:solidFill>
              </a:rPr>
              <a:t>(172.16.50.5)</a:t>
            </a:r>
            <a:endParaRPr lang="en-US" sz="800" dirty="0">
              <a:solidFill>
                <a:prstClr val="black"/>
              </a:solidFill>
            </a:endParaRPr>
          </a:p>
        </p:txBody>
      </p:sp>
      <p:sp>
        <p:nvSpPr>
          <p:cNvPr id="155" name="Oval 154"/>
          <p:cNvSpPr/>
          <p:nvPr/>
        </p:nvSpPr>
        <p:spPr>
          <a:xfrm>
            <a:off x="9301724" y="3858512"/>
            <a:ext cx="1894114" cy="356754"/>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NSH</a:t>
            </a:r>
            <a:endParaRPr lang="en-US" dirty="0">
              <a:solidFill>
                <a:prstClr val="black"/>
              </a:solidFill>
            </a:endParaRPr>
          </a:p>
        </p:txBody>
      </p:sp>
      <p:cxnSp>
        <p:nvCxnSpPr>
          <p:cNvPr id="144" name="Elbow Connector 143"/>
          <p:cNvCxnSpPr>
            <a:stCxn id="139" idx="2"/>
          </p:cNvCxnSpPr>
          <p:nvPr/>
        </p:nvCxnSpPr>
        <p:spPr>
          <a:xfrm rot="16200000" flipH="1">
            <a:off x="8733043" y="3444514"/>
            <a:ext cx="1419181" cy="66101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40" idx="2"/>
            <a:endCxn id="136" idx="0"/>
          </p:cNvCxnSpPr>
          <p:nvPr/>
        </p:nvCxnSpPr>
        <p:spPr>
          <a:xfrm flipH="1">
            <a:off x="10251985" y="3070213"/>
            <a:ext cx="7806" cy="14143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141" idx="2"/>
          </p:cNvCxnSpPr>
          <p:nvPr/>
        </p:nvCxnSpPr>
        <p:spPr>
          <a:xfrm rot="5400000">
            <a:off x="10364008" y="3468175"/>
            <a:ext cx="1529407" cy="73348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782419" y="3999231"/>
            <a:ext cx="373820" cy="215444"/>
          </a:xfrm>
          <a:prstGeom prst="rect">
            <a:avLst/>
          </a:prstGeom>
          <a:noFill/>
        </p:spPr>
        <p:txBody>
          <a:bodyPr wrap="none" rtlCol="0">
            <a:spAutoFit/>
          </a:bodyPr>
          <a:lstStyle/>
          <a:p>
            <a:r>
              <a:rPr lang="en-US" sz="800" dirty="0" smtClean="0">
                <a:solidFill>
                  <a:prstClr val="black"/>
                </a:solidFill>
              </a:rPr>
              <a:t>tap5</a:t>
            </a:r>
            <a:endParaRPr lang="en-US" sz="800" dirty="0">
              <a:solidFill>
                <a:prstClr val="black"/>
              </a:solidFill>
            </a:endParaRPr>
          </a:p>
        </p:txBody>
      </p:sp>
      <p:sp>
        <p:nvSpPr>
          <p:cNvPr id="76" name="TextBox 75"/>
          <p:cNvSpPr txBox="1"/>
          <p:nvPr/>
        </p:nvSpPr>
        <p:spPr>
          <a:xfrm>
            <a:off x="5692005" y="1489374"/>
            <a:ext cx="369012" cy="215444"/>
          </a:xfrm>
          <a:prstGeom prst="rect">
            <a:avLst/>
          </a:prstGeom>
          <a:noFill/>
        </p:spPr>
        <p:txBody>
          <a:bodyPr wrap="none" rtlCol="0">
            <a:spAutoFit/>
          </a:bodyPr>
          <a:lstStyle/>
          <a:p>
            <a:r>
              <a:rPr lang="en-US" sz="800" dirty="0" smtClean="0">
                <a:solidFill>
                  <a:prstClr val="black"/>
                </a:solidFill>
              </a:rPr>
              <a:t>em1</a:t>
            </a:r>
            <a:endParaRPr lang="en-US" sz="800" dirty="0">
              <a:solidFill>
                <a:prstClr val="black"/>
              </a:solidFill>
            </a:endParaRPr>
          </a:p>
        </p:txBody>
      </p:sp>
      <p:sp>
        <p:nvSpPr>
          <p:cNvPr id="77" name="TextBox 76"/>
          <p:cNvSpPr txBox="1"/>
          <p:nvPr/>
        </p:nvSpPr>
        <p:spPr>
          <a:xfrm>
            <a:off x="4399511" y="3418011"/>
            <a:ext cx="835485" cy="338554"/>
          </a:xfrm>
          <a:prstGeom prst="rect">
            <a:avLst/>
          </a:prstGeom>
          <a:noFill/>
        </p:spPr>
        <p:txBody>
          <a:bodyPr wrap="none" rtlCol="0">
            <a:spAutoFit/>
          </a:bodyPr>
          <a:lstStyle/>
          <a:p>
            <a:pPr algn="ctr"/>
            <a:r>
              <a:rPr lang="en-US" sz="800" dirty="0" err="1" smtClean="0">
                <a:solidFill>
                  <a:prstClr val="black"/>
                </a:solidFill>
              </a:rPr>
              <a:t>VxLAN</a:t>
            </a:r>
            <a:r>
              <a:rPr lang="en-US" sz="800" dirty="0" smtClean="0">
                <a:solidFill>
                  <a:prstClr val="black"/>
                </a:solidFill>
              </a:rPr>
              <a:t>-GPE</a:t>
            </a:r>
          </a:p>
          <a:p>
            <a:pPr algn="ctr"/>
            <a:r>
              <a:rPr lang="en-US" sz="800" dirty="0" smtClean="0">
                <a:solidFill>
                  <a:prstClr val="black"/>
                </a:solidFill>
              </a:rPr>
              <a:t>(172.16.50.100)</a:t>
            </a:r>
            <a:endParaRPr lang="en-US" sz="800" dirty="0">
              <a:solidFill>
                <a:prstClr val="black"/>
              </a:solidFill>
            </a:endParaRPr>
          </a:p>
        </p:txBody>
      </p:sp>
      <p:sp>
        <p:nvSpPr>
          <p:cNvPr id="4" name="TextBox 3"/>
          <p:cNvSpPr txBox="1"/>
          <p:nvPr/>
        </p:nvSpPr>
        <p:spPr>
          <a:xfrm>
            <a:off x="6563992" y="664321"/>
            <a:ext cx="570990" cy="215444"/>
          </a:xfrm>
          <a:prstGeom prst="rect">
            <a:avLst/>
          </a:prstGeom>
          <a:noFill/>
        </p:spPr>
        <p:txBody>
          <a:bodyPr wrap="none" rtlCol="0">
            <a:spAutoFit/>
          </a:bodyPr>
          <a:lstStyle/>
          <a:p>
            <a:r>
              <a:rPr lang="en-US" sz="800" dirty="0">
                <a:solidFill>
                  <a:prstClr val="black"/>
                </a:solidFill>
              </a:rPr>
              <a:t>enp3s0f0</a:t>
            </a:r>
          </a:p>
        </p:txBody>
      </p:sp>
      <p:sp>
        <p:nvSpPr>
          <p:cNvPr id="59" name="TextBox 58"/>
          <p:cNvSpPr txBox="1"/>
          <p:nvPr/>
        </p:nvSpPr>
        <p:spPr>
          <a:xfrm>
            <a:off x="9861497" y="1497205"/>
            <a:ext cx="369012" cy="215444"/>
          </a:xfrm>
          <a:prstGeom prst="rect">
            <a:avLst/>
          </a:prstGeom>
          <a:noFill/>
        </p:spPr>
        <p:txBody>
          <a:bodyPr wrap="none" rtlCol="0">
            <a:spAutoFit/>
          </a:bodyPr>
          <a:lstStyle/>
          <a:p>
            <a:r>
              <a:rPr lang="en-US" sz="800" dirty="0" smtClean="0">
                <a:solidFill>
                  <a:prstClr val="black"/>
                </a:solidFill>
              </a:rPr>
              <a:t>em1</a:t>
            </a:r>
            <a:endParaRPr lang="en-US" sz="800" dirty="0">
              <a:solidFill>
                <a:prstClr val="black"/>
              </a:solidFill>
            </a:endParaRPr>
          </a:p>
        </p:txBody>
      </p:sp>
      <p:sp>
        <p:nvSpPr>
          <p:cNvPr id="89" name="Rectangle 88"/>
          <p:cNvSpPr/>
          <p:nvPr/>
        </p:nvSpPr>
        <p:spPr>
          <a:xfrm>
            <a:off x="6546500" y="3321278"/>
            <a:ext cx="184731" cy="215444"/>
          </a:xfrm>
          <a:prstGeom prst="rect">
            <a:avLst/>
          </a:prstGeom>
        </p:spPr>
        <p:txBody>
          <a:bodyPr wrap="none">
            <a:spAutoFit/>
          </a:bodyPr>
          <a:lstStyle/>
          <a:p>
            <a:endParaRPr lang="en-US" sz="800" dirty="0">
              <a:solidFill>
                <a:prstClr val="black"/>
              </a:solidFill>
            </a:endParaRPr>
          </a:p>
        </p:txBody>
      </p:sp>
      <p:sp>
        <p:nvSpPr>
          <p:cNvPr id="9" name="TextBox 8"/>
          <p:cNvSpPr txBox="1"/>
          <p:nvPr/>
        </p:nvSpPr>
        <p:spPr>
          <a:xfrm>
            <a:off x="187161" y="1674354"/>
            <a:ext cx="3986560" cy="424731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prstClr val="black"/>
                </a:solidFill>
              </a:rPr>
              <a:t>Server 1</a:t>
            </a: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a:solidFill>
                <a:prstClr val="black"/>
              </a:solidFill>
            </a:endParaRPr>
          </a:p>
        </p:txBody>
      </p:sp>
      <p:sp>
        <p:nvSpPr>
          <p:cNvPr id="39" name="Rounded Rectangle 38"/>
          <p:cNvSpPr/>
          <p:nvPr/>
        </p:nvSpPr>
        <p:spPr>
          <a:xfrm>
            <a:off x="1295772" y="4516125"/>
            <a:ext cx="2485533" cy="50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prstClr val="black"/>
                </a:solidFill>
              </a:rPr>
              <a:t>OvS</a:t>
            </a:r>
            <a:r>
              <a:rPr lang="en-US" sz="1400" dirty="0" smtClean="0">
                <a:solidFill>
                  <a:prstClr val="black"/>
                </a:solidFill>
              </a:rPr>
              <a:t> bridge SW1</a:t>
            </a:r>
            <a:endParaRPr lang="en-US" sz="1400" dirty="0">
              <a:solidFill>
                <a:prstClr val="black"/>
              </a:solidFill>
            </a:endParaRPr>
          </a:p>
        </p:txBody>
      </p:sp>
      <p:sp>
        <p:nvSpPr>
          <p:cNvPr id="35" name="TextBox 34"/>
          <p:cNvSpPr txBox="1"/>
          <p:nvPr/>
        </p:nvSpPr>
        <p:spPr>
          <a:xfrm>
            <a:off x="248728" y="2198502"/>
            <a:ext cx="1149097" cy="800219"/>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smtClean="0">
                <a:solidFill>
                  <a:prstClr val="black"/>
                </a:solidFill>
              </a:rPr>
              <a:t>VM1</a:t>
            </a:r>
          </a:p>
          <a:p>
            <a:pPr algn="ctr"/>
            <a:r>
              <a:rPr lang="en-US" sz="1200" dirty="0" smtClean="0">
                <a:solidFill>
                  <a:prstClr val="black"/>
                </a:solidFill>
              </a:rPr>
              <a:t>Default traffic</a:t>
            </a:r>
          </a:p>
          <a:p>
            <a:pPr algn="ctr"/>
            <a:r>
              <a:rPr lang="en-US" sz="800" dirty="0" smtClean="0">
                <a:solidFill>
                  <a:srgbClr val="5B9BD5"/>
                </a:solidFill>
              </a:rPr>
              <a:t>172.16.40.101</a:t>
            </a:r>
          </a:p>
          <a:p>
            <a:pPr algn="ctr"/>
            <a:r>
              <a:rPr lang="en-US" sz="800" b="1" dirty="0" smtClean="0">
                <a:solidFill>
                  <a:prstClr val="black"/>
                </a:solidFill>
              </a:rPr>
              <a:t>VNC port 1</a:t>
            </a:r>
            <a:endParaRPr lang="en-US" sz="800" b="1" dirty="0">
              <a:solidFill>
                <a:prstClr val="black"/>
              </a:solidFill>
            </a:endParaRPr>
          </a:p>
        </p:txBody>
      </p:sp>
      <p:sp>
        <p:nvSpPr>
          <p:cNvPr id="36" name="TextBox 35"/>
          <p:cNvSpPr txBox="1"/>
          <p:nvPr/>
        </p:nvSpPr>
        <p:spPr>
          <a:xfrm>
            <a:off x="1484966" y="2198502"/>
            <a:ext cx="1142109" cy="984885"/>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smtClean="0">
                <a:solidFill>
                  <a:prstClr val="black"/>
                </a:solidFill>
              </a:rPr>
              <a:t>VM2</a:t>
            </a:r>
          </a:p>
          <a:p>
            <a:pPr algn="ctr"/>
            <a:r>
              <a:rPr lang="en-US" sz="1200" dirty="0">
                <a:solidFill>
                  <a:prstClr val="black"/>
                </a:solidFill>
              </a:rPr>
              <a:t>(Accessing Web Traffic)</a:t>
            </a:r>
            <a:endParaRPr lang="en-US" sz="1200" dirty="0" smtClean="0">
              <a:solidFill>
                <a:prstClr val="black"/>
              </a:solidFill>
            </a:endParaRPr>
          </a:p>
          <a:p>
            <a:pPr algn="ctr"/>
            <a:r>
              <a:rPr lang="en-US" sz="800" dirty="0" smtClean="0">
                <a:solidFill>
                  <a:srgbClr val="00B0F0"/>
                </a:solidFill>
              </a:rPr>
              <a:t>172.16.40.102</a:t>
            </a:r>
          </a:p>
          <a:p>
            <a:pPr algn="ctr"/>
            <a:r>
              <a:rPr lang="en-US" sz="800" b="1" dirty="0">
                <a:solidFill>
                  <a:prstClr val="black"/>
                </a:solidFill>
              </a:rPr>
              <a:t>VNC port 2</a:t>
            </a:r>
          </a:p>
        </p:txBody>
      </p:sp>
      <p:sp>
        <p:nvSpPr>
          <p:cNvPr id="37" name="TextBox 36"/>
          <p:cNvSpPr txBox="1"/>
          <p:nvPr/>
        </p:nvSpPr>
        <p:spPr>
          <a:xfrm>
            <a:off x="2688216" y="2198502"/>
            <a:ext cx="1443093" cy="954107"/>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dirty="0" smtClean="0">
                <a:solidFill>
                  <a:prstClr val="black"/>
                </a:solidFill>
              </a:rPr>
              <a:t>VM3</a:t>
            </a:r>
          </a:p>
          <a:p>
            <a:pPr algn="ctr"/>
            <a:r>
              <a:rPr lang="en-US" sz="1100" dirty="0">
                <a:solidFill>
                  <a:prstClr val="black"/>
                </a:solidFill>
              </a:rPr>
              <a:t>(Accessing Video Traffic</a:t>
            </a:r>
            <a:r>
              <a:rPr lang="en-US" sz="1100" dirty="0" smtClean="0">
                <a:solidFill>
                  <a:prstClr val="black"/>
                </a:solidFill>
              </a:rPr>
              <a:t>)</a:t>
            </a:r>
          </a:p>
          <a:p>
            <a:pPr algn="ctr"/>
            <a:r>
              <a:rPr lang="en-US" sz="800" dirty="0" smtClean="0">
                <a:solidFill>
                  <a:srgbClr val="00B0F0"/>
                </a:solidFill>
              </a:rPr>
              <a:t>172.16.40.103</a:t>
            </a:r>
          </a:p>
          <a:p>
            <a:pPr algn="ctr"/>
            <a:r>
              <a:rPr lang="en-US" sz="800" b="1" dirty="0">
                <a:solidFill>
                  <a:prstClr val="black"/>
                </a:solidFill>
              </a:rPr>
              <a:t>VNC port </a:t>
            </a:r>
            <a:r>
              <a:rPr lang="en-US" sz="800" b="1" dirty="0" smtClean="0">
                <a:solidFill>
                  <a:prstClr val="black"/>
                </a:solidFill>
              </a:rPr>
              <a:t>3</a:t>
            </a:r>
            <a:endParaRPr lang="en-US" sz="800" b="1" dirty="0">
              <a:solidFill>
                <a:prstClr val="black"/>
              </a:solidFill>
            </a:endParaRPr>
          </a:p>
        </p:txBody>
      </p:sp>
      <p:sp>
        <p:nvSpPr>
          <p:cNvPr id="42" name="TextBox 41"/>
          <p:cNvSpPr txBox="1"/>
          <p:nvPr/>
        </p:nvSpPr>
        <p:spPr>
          <a:xfrm>
            <a:off x="222054" y="5207904"/>
            <a:ext cx="1202444" cy="615553"/>
          </a:xfrm>
          <a:prstGeom prst="rect">
            <a:avLst/>
          </a:prstGeom>
          <a:solidFill>
            <a:schemeClr val="accent2"/>
          </a:solidFill>
          <a:ln>
            <a:solidFill>
              <a:schemeClr val="accent1"/>
            </a:solidFill>
          </a:ln>
        </p:spPr>
        <p:txBody>
          <a:bodyPr wrap="none" rtlCol="0">
            <a:spAutoFit/>
          </a:bodyPr>
          <a:lstStyle/>
          <a:p>
            <a:pPr algn="ctr"/>
            <a:r>
              <a:rPr lang="en-US" dirty="0" smtClean="0">
                <a:solidFill>
                  <a:prstClr val="black"/>
                </a:solidFill>
              </a:rPr>
              <a:t>Webserver</a:t>
            </a:r>
          </a:p>
          <a:p>
            <a:pPr algn="ctr"/>
            <a:r>
              <a:rPr lang="en-US" sz="800" dirty="0" smtClean="0">
                <a:solidFill>
                  <a:srgbClr val="7030A0"/>
                </a:solidFill>
              </a:rPr>
              <a:t>172.16.60.101</a:t>
            </a:r>
          </a:p>
          <a:p>
            <a:pPr algn="ctr"/>
            <a:r>
              <a:rPr lang="en-US" sz="800" b="1" dirty="0" smtClean="0">
                <a:solidFill>
                  <a:prstClr val="black"/>
                </a:solidFill>
              </a:rPr>
              <a:t>VNC port 5</a:t>
            </a:r>
            <a:endParaRPr lang="en-US" sz="800" b="1" dirty="0">
              <a:solidFill>
                <a:prstClr val="black"/>
              </a:solidFill>
            </a:endParaRPr>
          </a:p>
        </p:txBody>
      </p:sp>
      <p:cxnSp>
        <p:nvCxnSpPr>
          <p:cNvPr id="50" name="Elbow Connector 49"/>
          <p:cNvCxnSpPr>
            <a:stCxn id="42" idx="0"/>
            <a:endCxn id="39" idx="1"/>
          </p:cNvCxnSpPr>
          <p:nvPr/>
        </p:nvCxnSpPr>
        <p:spPr>
          <a:xfrm rot="5400000" flipH="1" flipV="1">
            <a:off x="840685" y="4752817"/>
            <a:ext cx="437679" cy="4724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5" idx="2"/>
          </p:cNvCxnSpPr>
          <p:nvPr/>
        </p:nvCxnSpPr>
        <p:spPr>
          <a:xfrm rot="16200000" flipH="1">
            <a:off x="518798" y="3303199"/>
            <a:ext cx="1500370" cy="89141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7" idx="2"/>
          </p:cNvCxnSpPr>
          <p:nvPr/>
        </p:nvCxnSpPr>
        <p:spPr>
          <a:xfrm rot="5400000">
            <a:off x="2637800" y="3689792"/>
            <a:ext cx="1309146" cy="234781"/>
          </a:xfrm>
          <a:prstGeom prst="bentConnector3">
            <a:avLst>
              <a:gd name="adj1" fmla="val 4436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6" idx="2"/>
          </p:cNvCxnSpPr>
          <p:nvPr/>
        </p:nvCxnSpPr>
        <p:spPr>
          <a:xfrm rot="16200000" flipH="1">
            <a:off x="1574541" y="3664867"/>
            <a:ext cx="1307634" cy="344674"/>
          </a:xfrm>
          <a:prstGeom prst="bentConnector3">
            <a:avLst>
              <a:gd name="adj1" fmla="val 432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101240" y="5547729"/>
            <a:ext cx="738650"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p:txBody>
      </p:sp>
      <p:sp>
        <p:nvSpPr>
          <p:cNvPr id="69" name="TextBox 68"/>
          <p:cNvSpPr txBox="1"/>
          <p:nvPr/>
        </p:nvSpPr>
        <p:spPr>
          <a:xfrm>
            <a:off x="1663965" y="1671756"/>
            <a:ext cx="767639" cy="492443"/>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r>
              <a:rPr lang="en-US" sz="800" dirty="0" smtClean="0">
                <a:solidFill>
                  <a:prstClr val="black"/>
                </a:solidFill>
              </a:rPr>
              <a:t>10.241.105.5</a:t>
            </a:r>
          </a:p>
        </p:txBody>
      </p:sp>
      <p:cxnSp>
        <p:nvCxnSpPr>
          <p:cNvPr id="83" name="Straight Arrow Connector 82"/>
          <p:cNvCxnSpPr>
            <a:stCxn id="65" idx="0"/>
          </p:cNvCxnSpPr>
          <p:nvPr/>
        </p:nvCxnSpPr>
        <p:spPr>
          <a:xfrm flipV="1">
            <a:off x="3470565" y="4991782"/>
            <a:ext cx="0" cy="555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7667" y="4392524"/>
            <a:ext cx="867545" cy="338554"/>
          </a:xfrm>
          <a:prstGeom prst="rect">
            <a:avLst/>
          </a:prstGeom>
          <a:noFill/>
        </p:spPr>
        <p:txBody>
          <a:bodyPr wrap="none" rtlCol="0">
            <a:spAutoFit/>
          </a:bodyPr>
          <a:lstStyle/>
          <a:p>
            <a:pPr algn="ctr"/>
            <a:r>
              <a:rPr lang="en-US" sz="800" dirty="0" smtClean="0">
                <a:solidFill>
                  <a:prstClr val="black"/>
                </a:solidFill>
              </a:rPr>
              <a:t>Tap 5</a:t>
            </a:r>
          </a:p>
          <a:p>
            <a:pPr algn="ctr"/>
            <a:r>
              <a:rPr lang="en-US" sz="800" b="1" dirty="0" smtClean="0">
                <a:solidFill>
                  <a:srgbClr val="7030A0"/>
                </a:solidFill>
              </a:rPr>
              <a:t>(VLAN tag 4093)</a:t>
            </a:r>
            <a:endParaRPr lang="en-US" sz="800" b="1" dirty="0">
              <a:solidFill>
                <a:srgbClr val="7030A0"/>
              </a:solidFill>
            </a:endParaRPr>
          </a:p>
        </p:txBody>
      </p:sp>
      <p:sp>
        <p:nvSpPr>
          <p:cNvPr id="3" name="TextBox 2"/>
          <p:cNvSpPr txBox="1"/>
          <p:nvPr/>
        </p:nvSpPr>
        <p:spPr>
          <a:xfrm>
            <a:off x="2820018" y="5985507"/>
            <a:ext cx="600171" cy="215444"/>
          </a:xfrm>
          <a:prstGeom prst="rect">
            <a:avLst/>
          </a:prstGeom>
          <a:noFill/>
        </p:spPr>
        <p:txBody>
          <a:bodyPr wrap="none" rtlCol="0">
            <a:spAutoFit/>
          </a:bodyPr>
          <a:lstStyle/>
          <a:p>
            <a:r>
              <a:rPr lang="en-US" sz="800" dirty="0" smtClean="0">
                <a:solidFill>
                  <a:prstClr val="black"/>
                </a:solidFill>
              </a:rPr>
              <a:t>enp3s0f1</a:t>
            </a:r>
            <a:endParaRPr lang="en-US" sz="800" dirty="0">
              <a:solidFill>
                <a:prstClr val="black"/>
              </a:solidFill>
            </a:endParaRPr>
          </a:p>
        </p:txBody>
      </p:sp>
      <p:sp>
        <p:nvSpPr>
          <p:cNvPr id="71" name="TextBox 70"/>
          <p:cNvSpPr txBox="1"/>
          <p:nvPr/>
        </p:nvSpPr>
        <p:spPr>
          <a:xfrm>
            <a:off x="1551722" y="1465959"/>
            <a:ext cx="600171" cy="215444"/>
          </a:xfrm>
          <a:prstGeom prst="rect">
            <a:avLst/>
          </a:prstGeom>
          <a:noFill/>
        </p:spPr>
        <p:txBody>
          <a:bodyPr wrap="none" rtlCol="0">
            <a:spAutoFit/>
          </a:bodyPr>
          <a:lstStyle/>
          <a:p>
            <a:r>
              <a:rPr lang="en-US" sz="800" dirty="0" smtClean="0">
                <a:solidFill>
                  <a:prstClr val="black"/>
                </a:solidFill>
              </a:rPr>
              <a:t>enp3s0f0</a:t>
            </a:r>
            <a:endParaRPr lang="en-US" sz="800" dirty="0">
              <a:solidFill>
                <a:prstClr val="black"/>
              </a:solidFill>
            </a:endParaRPr>
          </a:p>
        </p:txBody>
      </p:sp>
      <p:sp>
        <p:nvSpPr>
          <p:cNvPr id="11" name="TextBox 10"/>
          <p:cNvSpPr txBox="1"/>
          <p:nvPr/>
        </p:nvSpPr>
        <p:spPr>
          <a:xfrm>
            <a:off x="5346152" y="2836715"/>
            <a:ext cx="774571" cy="215444"/>
          </a:xfrm>
          <a:prstGeom prst="rect">
            <a:avLst/>
          </a:prstGeom>
          <a:noFill/>
        </p:spPr>
        <p:txBody>
          <a:bodyPr wrap="none" rtlCol="0">
            <a:spAutoFit/>
          </a:bodyPr>
          <a:lstStyle/>
          <a:p>
            <a:r>
              <a:rPr lang="en-US" sz="800" dirty="0" smtClean="0">
                <a:solidFill>
                  <a:srgbClr val="7030A0"/>
                </a:solidFill>
              </a:rPr>
              <a:t>172.16.60.100</a:t>
            </a:r>
            <a:endParaRPr lang="en-US" sz="800" dirty="0">
              <a:solidFill>
                <a:srgbClr val="7030A0"/>
              </a:solidFill>
            </a:endParaRPr>
          </a:p>
        </p:txBody>
      </p:sp>
      <p:sp>
        <p:nvSpPr>
          <p:cNvPr id="13" name="TextBox 12"/>
          <p:cNvSpPr txBox="1"/>
          <p:nvPr/>
        </p:nvSpPr>
        <p:spPr>
          <a:xfrm>
            <a:off x="4367505" y="2839263"/>
            <a:ext cx="774571" cy="215444"/>
          </a:xfrm>
          <a:prstGeom prst="rect">
            <a:avLst/>
          </a:prstGeom>
          <a:noFill/>
        </p:spPr>
        <p:txBody>
          <a:bodyPr wrap="none" rtlCol="0">
            <a:spAutoFit/>
          </a:bodyPr>
          <a:lstStyle/>
          <a:p>
            <a:r>
              <a:rPr lang="en-US" sz="800" dirty="0" smtClean="0">
                <a:solidFill>
                  <a:srgbClr val="FF0000"/>
                </a:solidFill>
              </a:rPr>
              <a:t>172.16.20.200</a:t>
            </a:r>
            <a:endParaRPr lang="en-US" sz="800" dirty="0">
              <a:solidFill>
                <a:srgbClr val="FF0000"/>
              </a:solidFill>
            </a:endParaRPr>
          </a:p>
        </p:txBody>
      </p:sp>
      <p:sp>
        <p:nvSpPr>
          <p:cNvPr id="94" name="TextBox 93"/>
          <p:cNvSpPr txBox="1"/>
          <p:nvPr/>
        </p:nvSpPr>
        <p:spPr>
          <a:xfrm>
            <a:off x="6233488" y="2845905"/>
            <a:ext cx="774571" cy="215444"/>
          </a:xfrm>
          <a:prstGeom prst="rect">
            <a:avLst/>
          </a:prstGeom>
          <a:noFill/>
        </p:spPr>
        <p:txBody>
          <a:bodyPr wrap="none" rtlCol="0">
            <a:spAutoFit/>
          </a:bodyPr>
          <a:lstStyle/>
          <a:p>
            <a:r>
              <a:rPr lang="en-US" sz="800" dirty="0" smtClean="0">
                <a:solidFill>
                  <a:srgbClr val="00B0F0"/>
                </a:solidFill>
              </a:rPr>
              <a:t>172.16.40.100</a:t>
            </a:r>
            <a:endParaRPr lang="en-US" sz="800" dirty="0">
              <a:solidFill>
                <a:srgbClr val="00B0F0"/>
              </a:solidFill>
            </a:endParaRPr>
          </a:p>
        </p:txBody>
      </p:sp>
      <p:sp>
        <p:nvSpPr>
          <p:cNvPr id="122" name="TextBox 121"/>
          <p:cNvSpPr txBox="1"/>
          <p:nvPr/>
        </p:nvSpPr>
        <p:spPr>
          <a:xfrm>
            <a:off x="7192642" y="2433515"/>
            <a:ext cx="1005403" cy="584775"/>
          </a:xfrm>
          <a:prstGeom prst="rect">
            <a:avLst/>
          </a:prstGeom>
          <a:noFill/>
        </p:spPr>
        <p:txBody>
          <a:bodyPr wrap="none" rtlCol="0">
            <a:spAutoFit/>
          </a:bodyPr>
          <a:lstStyle/>
          <a:p>
            <a:r>
              <a:rPr lang="en-US" sz="800" dirty="0" smtClean="0">
                <a:solidFill>
                  <a:prstClr val="black"/>
                </a:solidFill>
              </a:rPr>
              <a:t>Virtual server pool </a:t>
            </a:r>
          </a:p>
          <a:p>
            <a:r>
              <a:rPr lang="en-US" sz="800" dirty="0" smtClean="0">
                <a:solidFill>
                  <a:prstClr val="black"/>
                </a:solidFill>
              </a:rPr>
              <a:t>Defined with IP</a:t>
            </a:r>
          </a:p>
          <a:p>
            <a:r>
              <a:rPr lang="en-US" sz="800" dirty="0" smtClean="0">
                <a:solidFill>
                  <a:srgbClr val="7030A0"/>
                </a:solidFill>
              </a:rPr>
              <a:t>172.16.60.200</a:t>
            </a:r>
            <a:r>
              <a:rPr lang="en-US" sz="800" dirty="0" smtClean="0">
                <a:solidFill>
                  <a:prstClr val="black"/>
                </a:solidFill>
              </a:rPr>
              <a:t> with </a:t>
            </a:r>
          </a:p>
          <a:p>
            <a:r>
              <a:rPr lang="en-US" sz="800" dirty="0" smtClean="0">
                <a:solidFill>
                  <a:prstClr val="black"/>
                </a:solidFill>
              </a:rPr>
              <a:t>1 Node (webserver)</a:t>
            </a:r>
            <a:endParaRPr lang="en-US" sz="800" dirty="0">
              <a:solidFill>
                <a:prstClr val="black"/>
              </a:solidFill>
            </a:endParaRPr>
          </a:p>
        </p:txBody>
      </p:sp>
      <p:sp>
        <p:nvSpPr>
          <p:cNvPr id="123" name="TextBox 122"/>
          <p:cNvSpPr txBox="1"/>
          <p:nvPr/>
        </p:nvSpPr>
        <p:spPr>
          <a:xfrm>
            <a:off x="3572635" y="6291672"/>
            <a:ext cx="779829" cy="369332"/>
          </a:xfrm>
          <a:prstGeom prst="rect">
            <a:avLst/>
          </a:prstGeom>
          <a:noFill/>
        </p:spPr>
        <p:txBody>
          <a:bodyPr wrap="none" rtlCol="0">
            <a:spAutoFit/>
          </a:bodyPr>
          <a:lstStyle/>
          <a:p>
            <a:r>
              <a:rPr lang="en-US" dirty="0" smtClean="0">
                <a:solidFill>
                  <a:prstClr val="black"/>
                </a:solidFill>
              </a:rPr>
              <a:t>1Gbps</a:t>
            </a:r>
            <a:endParaRPr lang="en-US" dirty="0">
              <a:solidFill>
                <a:prstClr val="black"/>
              </a:solidFill>
            </a:endParaRPr>
          </a:p>
        </p:txBody>
      </p:sp>
      <p:sp>
        <p:nvSpPr>
          <p:cNvPr id="125" name="TextBox 124"/>
          <p:cNvSpPr txBox="1"/>
          <p:nvPr/>
        </p:nvSpPr>
        <p:spPr>
          <a:xfrm>
            <a:off x="8781366" y="874164"/>
            <a:ext cx="779829" cy="369332"/>
          </a:xfrm>
          <a:prstGeom prst="rect">
            <a:avLst/>
          </a:prstGeom>
          <a:noFill/>
        </p:spPr>
        <p:txBody>
          <a:bodyPr wrap="none" rtlCol="0">
            <a:spAutoFit/>
          </a:bodyPr>
          <a:lstStyle/>
          <a:p>
            <a:r>
              <a:rPr lang="en-US" dirty="0" smtClean="0">
                <a:solidFill>
                  <a:srgbClr val="70AD47">
                    <a:lumMod val="75000"/>
                  </a:srgbClr>
                </a:solidFill>
              </a:rPr>
              <a:t>1Gbps</a:t>
            </a:r>
            <a:endParaRPr lang="en-US" dirty="0">
              <a:solidFill>
                <a:srgbClr val="70AD47">
                  <a:lumMod val="75000"/>
                </a:srgbClr>
              </a:solidFill>
            </a:endParaRPr>
          </a:p>
        </p:txBody>
      </p:sp>
      <p:cxnSp>
        <p:nvCxnSpPr>
          <p:cNvPr id="129" name="Elbow Connector 128"/>
          <p:cNvCxnSpPr/>
          <p:nvPr/>
        </p:nvCxnSpPr>
        <p:spPr>
          <a:xfrm flipH="1">
            <a:off x="6065164" y="2828696"/>
            <a:ext cx="2608" cy="1431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p:cNvCxnSpPr/>
          <p:nvPr/>
        </p:nvCxnSpPr>
        <p:spPr>
          <a:xfrm flipH="1">
            <a:off x="5214234" y="2830482"/>
            <a:ext cx="2608" cy="14543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flipH="1">
            <a:off x="6939173" y="2799370"/>
            <a:ext cx="6581" cy="14696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5526584" y="3429000"/>
            <a:ext cx="867545" cy="338554"/>
          </a:xfrm>
          <a:prstGeom prst="rect">
            <a:avLst/>
          </a:prstGeom>
          <a:noFill/>
        </p:spPr>
        <p:txBody>
          <a:bodyPr wrap="none" rtlCol="0">
            <a:spAutoFit/>
          </a:bodyPr>
          <a:lstStyle/>
          <a:p>
            <a:pPr algn="ctr"/>
            <a:r>
              <a:rPr lang="en-US" sz="800" dirty="0" smtClean="0">
                <a:solidFill>
                  <a:prstClr val="black"/>
                </a:solidFill>
              </a:rPr>
              <a:t>tap6</a:t>
            </a:r>
          </a:p>
          <a:p>
            <a:pPr algn="ctr"/>
            <a:r>
              <a:rPr lang="en-US" sz="800" b="1" dirty="0" smtClean="0">
                <a:solidFill>
                  <a:srgbClr val="7030A0"/>
                </a:solidFill>
              </a:rPr>
              <a:t>(VLAN tag 4093)</a:t>
            </a:r>
            <a:endParaRPr lang="en-US" sz="800" b="1" dirty="0">
              <a:solidFill>
                <a:srgbClr val="7030A0"/>
              </a:solidFill>
            </a:endParaRPr>
          </a:p>
        </p:txBody>
      </p:sp>
      <p:sp>
        <p:nvSpPr>
          <p:cNvPr id="137" name="TextBox 136"/>
          <p:cNvSpPr txBox="1"/>
          <p:nvPr/>
        </p:nvSpPr>
        <p:spPr>
          <a:xfrm>
            <a:off x="6922577" y="3936459"/>
            <a:ext cx="867545" cy="338554"/>
          </a:xfrm>
          <a:prstGeom prst="rect">
            <a:avLst/>
          </a:prstGeom>
          <a:noFill/>
        </p:spPr>
        <p:txBody>
          <a:bodyPr wrap="none" rtlCol="0">
            <a:spAutoFit/>
          </a:bodyPr>
          <a:lstStyle/>
          <a:p>
            <a:pPr algn="ctr"/>
            <a:r>
              <a:rPr lang="en-US" sz="800" dirty="0" smtClean="0">
                <a:solidFill>
                  <a:prstClr val="black"/>
                </a:solidFill>
              </a:rPr>
              <a:t>tap4</a:t>
            </a:r>
          </a:p>
          <a:p>
            <a:pPr algn="ctr"/>
            <a:r>
              <a:rPr lang="en-US" sz="800" b="1" dirty="0" smtClean="0">
                <a:solidFill>
                  <a:srgbClr val="00B050"/>
                </a:solidFill>
              </a:rPr>
              <a:t>(VLAN tag 4094)</a:t>
            </a:r>
            <a:endParaRPr lang="en-US" sz="800" b="1" dirty="0">
              <a:solidFill>
                <a:srgbClr val="00B050"/>
              </a:solidFill>
            </a:endParaRPr>
          </a:p>
        </p:txBody>
      </p:sp>
      <p:sp>
        <p:nvSpPr>
          <p:cNvPr id="143" name="TextBox 142"/>
          <p:cNvSpPr txBox="1"/>
          <p:nvPr/>
        </p:nvSpPr>
        <p:spPr>
          <a:xfrm>
            <a:off x="3369942" y="3416959"/>
            <a:ext cx="867545" cy="338554"/>
          </a:xfrm>
          <a:prstGeom prst="rect">
            <a:avLst/>
          </a:prstGeom>
          <a:noFill/>
        </p:spPr>
        <p:txBody>
          <a:bodyPr wrap="none" rtlCol="0">
            <a:spAutoFit/>
          </a:bodyPr>
          <a:lstStyle/>
          <a:p>
            <a:pPr algn="ctr"/>
            <a:r>
              <a:rPr lang="en-US" sz="800" dirty="0" smtClean="0">
                <a:solidFill>
                  <a:prstClr val="black"/>
                </a:solidFill>
              </a:rPr>
              <a:t>tap3</a:t>
            </a:r>
          </a:p>
          <a:p>
            <a:pPr algn="ctr"/>
            <a:r>
              <a:rPr lang="en-US" sz="800" b="1" dirty="0" smtClean="0">
                <a:solidFill>
                  <a:srgbClr val="00B050"/>
                </a:solidFill>
              </a:rPr>
              <a:t>(VLAN tag 4094)</a:t>
            </a:r>
            <a:endParaRPr lang="en-US" sz="800" b="1" dirty="0">
              <a:solidFill>
                <a:srgbClr val="00B050"/>
              </a:solidFill>
            </a:endParaRPr>
          </a:p>
        </p:txBody>
      </p:sp>
      <p:sp>
        <p:nvSpPr>
          <p:cNvPr id="145" name="TextBox 144"/>
          <p:cNvSpPr txBox="1"/>
          <p:nvPr/>
        </p:nvSpPr>
        <p:spPr>
          <a:xfrm>
            <a:off x="898282" y="3448484"/>
            <a:ext cx="867545" cy="338554"/>
          </a:xfrm>
          <a:prstGeom prst="rect">
            <a:avLst/>
          </a:prstGeom>
          <a:noFill/>
        </p:spPr>
        <p:txBody>
          <a:bodyPr wrap="none" rtlCol="0">
            <a:spAutoFit/>
          </a:bodyPr>
          <a:lstStyle/>
          <a:p>
            <a:pPr algn="ctr"/>
            <a:r>
              <a:rPr lang="en-US" sz="800" dirty="0" smtClean="0">
                <a:solidFill>
                  <a:prstClr val="black"/>
                </a:solidFill>
              </a:rPr>
              <a:t>tap1</a:t>
            </a:r>
          </a:p>
          <a:p>
            <a:pPr algn="ctr"/>
            <a:r>
              <a:rPr lang="en-US" sz="800" b="1" dirty="0" smtClean="0">
                <a:solidFill>
                  <a:srgbClr val="00B050"/>
                </a:solidFill>
              </a:rPr>
              <a:t>(VLAN tag 4094)</a:t>
            </a:r>
            <a:endParaRPr lang="en-US" sz="800" b="1" dirty="0">
              <a:solidFill>
                <a:srgbClr val="00B050"/>
              </a:solidFill>
            </a:endParaRPr>
          </a:p>
        </p:txBody>
      </p:sp>
      <p:sp>
        <p:nvSpPr>
          <p:cNvPr id="147" name="TextBox 146"/>
          <p:cNvSpPr txBox="1"/>
          <p:nvPr/>
        </p:nvSpPr>
        <p:spPr>
          <a:xfrm>
            <a:off x="2149818" y="3436467"/>
            <a:ext cx="867545" cy="338554"/>
          </a:xfrm>
          <a:prstGeom prst="rect">
            <a:avLst/>
          </a:prstGeom>
          <a:noFill/>
        </p:spPr>
        <p:txBody>
          <a:bodyPr wrap="none" rtlCol="0">
            <a:spAutoFit/>
          </a:bodyPr>
          <a:lstStyle/>
          <a:p>
            <a:pPr algn="ctr"/>
            <a:r>
              <a:rPr lang="en-US" sz="800" dirty="0" smtClean="0">
                <a:solidFill>
                  <a:prstClr val="black"/>
                </a:solidFill>
              </a:rPr>
              <a:t>tap2</a:t>
            </a:r>
          </a:p>
          <a:p>
            <a:pPr algn="ctr"/>
            <a:r>
              <a:rPr lang="en-US" sz="800" b="1" dirty="0" smtClean="0">
                <a:solidFill>
                  <a:srgbClr val="00B050"/>
                </a:solidFill>
              </a:rPr>
              <a:t>(VLAN tag 4094)</a:t>
            </a:r>
            <a:endParaRPr lang="en-US" sz="800" b="1" dirty="0">
              <a:solidFill>
                <a:srgbClr val="00B050"/>
              </a:solidFill>
            </a:endParaRPr>
          </a:p>
        </p:txBody>
      </p:sp>
      <p:sp>
        <p:nvSpPr>
          <p:cNvPr id="163" name="TextBox 162"/>
          <p:cNvSpPr txBox="1"/>
          <p:nvPr/>
        </p:nvSpPr>
        <p:spPr>
          <a:xfrm>
            <a:off x="7078591" y="6009692"/>
            <a:ext cx="369012" cy="215444"/>
          </a:xfrm>
          <a:prstGeom prst="rect">
            <a:avLst/>
          </a:prstGeom>
          <a:noFill/>
        </p:spPr>
        <p:txBody>
          <a:bodyPr wrap="none" rtlCol="0">
            <a:spAutoFit/>
          </a:bodyPr>
          <a:lstStyle/>
          <a:p>
            <a:r>
              <a:rPr lang="en-US" sz="800" dirty="0" smtClean="0">
                <a:solidFill>
                  <a:prstClr val="black"/>
                </a:solidFill>
              </a:rPr>
              <a:t>em2</a:t>
            </a:r>
            <a:endParaRPr lang="en-US" sz="800" dirty="0">
              <a:solidFill>
                <a:prstClr val="black"/>
              </a:solidFill>
            </a:endParaRPr>
          </a:p>
        </p:txBody>
      </p:sp>
      <p:sp>
        <p:nvSpPr>
          <p:cNvPr id="170" name="TextBox 169"/>
          <p:cNvSpPr txBox="1"/>
          <p:nvPr/>
        </p:nvSpPr>
        <p:spPr>
          <a:xfrm>
            <a:off x="4800013" y="5979519"/>
            <a:ext cx="369012" cy="215444"/>
          </a:xfrm>
          <a:prstGeom prst="rect">
            <a:avLst/>
          </a:prstGeom>
          <a:noFill/>
        </p:spPr>
        <p:txBody>
          <a:bodyPr wrap="none" rtlCol="0">
            <a:spAutoFit/>
          </a:bodyPr>
          <a:lstStyle/>
          <a:p>
            <a:r>
              <a:rPr lang="en-US" sz="800" dirty="0" smtClean="0">
                <a:solidFill>
                  <a:prstClr val="black"/>
                </a:solidFill>
              </a:rPr>
              <a:t>em3</a:t>
            </a:r>
            <a:endParaRPr lang="en-US" sz="800" dirty="0">
              <a:solidFill>
                <a:prstClr val="black"/>
              </a:solidFill>
            </a:endParaRPr>
          </a:p>
        </p:txBody>
      </p:sp>
      <p:sp>
        <p:nvSpPr>
          <p:cNvPr id="8" name="TextBox 7"/>
          <p:cNvSpPr txBox="1"/>
          <p:nvPr/>
        </p:nvSpPr>
        <p:spPr>
          <a:xfrm>
            <a:off x="4947139" y="6482623"/>
            <a:ext cx="2404454" cy="369332"/>
          </a:xfrm>
          <a:prstGeom prst="rect">
            <a:avLst/>
          </a:prstGeom>
          <a:noFill/>
          <a:ln>
            <a:solidFill>
              <a:schemeClr val="accent1"/>
            </a:solidFill>
          </a:ln>
        </p:spPr>
        <p:txBody>
          <a:bodyPr wrap="square" rtlCol="0">
            <a:spAutoFit/>
          </a:bodyPr>
          <a:lstStyle/>
          <a:p>
            <a:pPr algn="ctr"/>
            <a:r>
              <a:rPr lang="en-US" dirty="0" smtClean="0">
                <a:solidFill>
                  <a:prstClr val="black"/>
                </a:solidFill>
              </a:rPr>
              <a:t>Internal SWITCH</a:t>
            </a:r>
            <a:endParaRPr lang="en-US" dirty="0">
              <a:solidFill>
                <a:prstClr val="black"/>
              </a:solidFill>
            </a:endParaRPr>
          </a:p>
        </p:txBody>
      </p:sp>
      <p:sp>
        <p:nvSpPr>
          <p:cNvPr id="181" name="Rectangle 180"/>
          <p:cNvSpPr/>
          <p:nvPr/>
        </p:nvSpPr>
        <p:spPr>
          <a:xfrm>
            <a:off x="8455013" y="3179162"/>
            <a:ext cx="723275" cy="215444"/>
          </a:xfrm>
          <a:prstGeom prst="rect">
            <a:avLst/>
          </a:prstGeom>
        </p:spPr>
        <p:txBody>
          <a:bodyPr wrap="none">
            <a:spAutoFit/>
          </a:bodyPr>
          <a:lstStyle/>
          <a:p>
            <a:r>
              <a:rPr lang="en-US" sz="800" dirty="0">
                <a:solidFill>
                  <a:srgbClr val="FF0000"/>
                </a:solidFill>
              </a:rPr>
              <a:t>172.16.20.23</a:t>
            </a:r>
          </a:p>
        </p:txBody>
      </p:sp>
      <p:sp>
        <p:nvSpPr>
          <p:cNvPr id="184" name="Rectangle 183"/>
          <p:cNvSpPr/>
          <p:nvPr/>
        </p:nvSpPr>
        <p:spPr>
          <a:xfrm>
            <a:off x="9566275" y="3156111"/>
            <a:ext cx="723275" cy="215444"/>
          </a:xfrm>
          <a:prstGeom prst="rect">
            <a:avLst/>
          </a:prstGeom>
        </p:spPr>
        <p:txBody>
          <a:bodyPr wrap="none">
            <a:spAutoFit/>
          </a:bodyPr>
          <a:lstStyle/>
          <a:p>
            <a:r>
              <a:rPr lang="en-US" sz="800" dirty="0">
                <a:solidFill>
                  <a:srgbClr val="FF0000"/>
                </a:solidFill>
              </a:rPr>
              <a:t>172.16.20.35</a:t>
            </a:r>
          </a:p>
        </p:txBody>
      </p:sp>
      <p:sp>
        <p:nvSpPr>
          <p:cNvPr id="185" name="Rectangle 184"/>
          <p:cNvSpPr/>
          <p:nvPr/>
        </p:nvSpPr>
        <p:spPr>
          <a:xfrm>
            <a:off x="10591376" y="3131571"/>
            <a:ext cx="723275" cy="215444"/>
          </a:xfrm>
          <a:prstGeom prst="rect">
            <a:avLst/>
          </a:prstGeom>
        </p:spPr>
        <p:txBody>
          <a:bodyPr wrap="none">
            <a:spAutoFit/>
          </a:bodyPr>
          <a:lstStyle/>
          <a:p>
            <a:r>
              <a:rPr lang="en-US" sz="800" dirty="0">
                <a:solidFill>
                  <a:srgbClr val="FF0000"/>
                </a:solidFill>
              </a:rPr>
              <a:t>172.16.20.45</a:t>
            </a:r>
          </a:p>
        </p:txBody>
      </p:sp>
      <p:sp>
        <p:nvSpPr>
          <p:cNvPr id="159" name="TextBox 158"/>
          <p:cNvSpPr txBox="1"/>
          <p:nvPr/>
        </p:nvSpPr>
        <p:spPr>
          <a:xfrm>
            <a:off x="3126565" y="4808778"/>
            <a:ext cx="671882" cy="215547"/>
          </a:xfrm>
          <a:prstGeom prst="rect">
            <a:avLst/>
          </a:prstGeom>
          <a:noFill/>
        </p:spPr>
        <p:txBody>
          <a:bodyPr wrap="square" rtlCol="0">
            <a:spAutoFit/>
          </a:bodyPr>
          <a:lstStyle/>
          <a:p>
            <a:r>
              <a:rPr lang="en-US" sz="800" dirty="0" smtClean="0">
                <a:solidFill>
                  <a:prstClr val="black"/>
                </a:solidFill>
              </a:rPr>
              <a:t>172.16.10.3</a:t>
            </a:r>
            <a:endParaRPr lang="en-US" sz="800" dirty="0">
              <a:solidFill>
                <a:prstClr val="black"/>
              </a:solidFill>
            </a:endParaRPr>
          </a:p>
        </p:txBody>
      </p:sp>
      <p:cxnSp>
        <p:nvCxnSpPr>
          <p:cNvPr id="112" name="Elbow Connector 111"/>
          <p:cNvCxnSpPr>
            <a:stCxn id="118" idx="2"/>
            <a:endCxn id="8" idx="3"/>
          </p:cNvCxnSpPr>
          <p:nvPr/>
        </p:nvCxnSpPr>
        <p:spPr>
          <a:xfrm rot="5400000">
            <a:off x="8448319" y="4866827"/>
            <a:ext cx="703736" cy="2897188"/>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1" name="TextBox 160"/>
          <p:cNvSpPr txBox="1"/>
          <p:nvPr/>
        </p:nvSpPr>
        <p:spPr>
          <a:xfrm>
            <a:off x="8933874" y="6359990"/>
            <a:ext cx="779829" cy="369332"/>
          </a:xfrm>
          <a:prstGeom prst="rect">
            <a:avLst/>
          </a:prstGeom>
          <a:noFill/>
        </p:spPr>
        <p:txBody>
          <a:bodyPr wrap="none" rtlCol="0">
            <a:spAutoFit/>
          </a:bodyPr>
          <a:lstStyle/>
          <a:p>
            <a:r>
              <a:rPr lang="en-US" dirty="0" smtClean="0">
                <a:solidFill>
                  <a:prstClr val="black"/>
                </a:solidFill>
              </a:rPr>
              <a:t>1Gbps</a:t>
            </a:r>
            <a:endParaRPr lang="en-US" dirty="0">
              <a:solidFill>
                <a:prstClr val="black"/>
              </a:solidFill>
            </a:endParaRPr>
          </a:p>
        </p:txBody>
      </p:sp>
      <p:sp>
        <p:nvSpPr>
          <p:cNvPr id="162" name="Cloud 161"/>
          <p:cNvSpPr/>
          <p:nvPr/>
        </p:nvSpPr>
        <p:spPr>
          <a:xfrm>
            <a:off x="4930340" y="971321"/>
            <a:ext cx="2925958" cy="408020"/>
          </a:xfrm>
          <a:prstGeom prst="cloud">
            <a:avLst/>
          </a:prstGeom>
          <a:solidFill>
            <a:schemeClr val="bg1">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prstClr val="white"/>
                </a:solidFill>
              </a:rPr>
              <a:t>Public and Management Network</a:t>
            </a:r>
            <a:endParaRPr lang="en-US" sz="1100" dirty="0">
              <a:solidFill>
                <a:prstClr val="white"/>
              </a:solidFill>
            </a:endParaRPr>
          </a:p>
        </p:txBody>
      </p:sp>
      <p:cxnSp>
        <p:nvCxnSpPr>
          <p:cNvPr id="164" name="Elbow Connector 28"/>
          <p:cNvCxnSpPr>
            <a:stCxn id="162" idx="1"/>
            <a:endCxn id="116" idx="0"/>
          </p:cNvCxnSpPr>
          <p:nvPr/>
        </p:nvCxnSpPr>
        <p:spPr>
          <a:xfrm flipH="1">
            <a:off x="6393127" y="1378907"/>
            <a:ext cx="192" cy="29501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65" name="TextBox 164"/>
          <p:cNvSpPr txBox="1"/>
          <p:nvPr/>
        </p:nvSpPr>
        <p:spPr>
          <a:xfrm>
            <a:off x="3491900" y="870844"/>
            <a:ext cx="779829" cy="369332"/>
          </a:xfrm>
          <a:prstGeom prst="rect">
            <a:avLst/>
          </a:prstGeom>
          <a:noFill/>
        </p:spPr>
        <p:txBody>
          <a:bodyPr wrap="none" rtlCol="0">
            <a:spAutoFit/>
          </a:bodyPr>
          <a:lstStyle/>
          <a:p>
            <a:r>
              <a:rPr lang="en-US" dirty="0" smtClean="0">
                <a:solidFill>
                  <a:srgbClr val="70AD47">
                    <a:lumMod val="75000"/>
                  </a:srgbClr>
                </a:solidFill>
              </a:rPr>
              <a:t>1Gbps</a:t>
            </a:r>
            <a:endParaRPr lang="en-US" dirty="0">
              <a:solidFill>
                <a:srgbClr val="70AD47">
                  <a:lumMod val="75000"/>
                </a:srgbClr>
              </a:solidFill>
            </a:endParaRPr>
          </a:p>
        </p:txBody>
      </p:sp>
      <p:sp>
        <p:nvSpPr>
          <p:cNvPr id="171" name="TextBox 170"/>
          <p:cNvSpPr txBox="1"/>
          <p:nvPr/>
        </p:nvSpPr>
        <p:spPr>
          <a:xfrm>
            <a:off x="10356740" y="5971062"/>
            <a:ext cx="369012" cy="215444"/>
          </a:xfrm>
          <a:prstGeom prst="rect">
            <a:avLst/>
          </a:prstGeom>
          <a:noFill/>
        </p:spPr>
        <p:txBody>
          <a:bodyPr wrap="none" rtlCol="0">
            <a:spAutoFit/>
          </a:bodyPr>
          <a:lstStyle/>
          <a:p>
            <a:r>
              <a:rPr lang="en-US" sz="800" dirty="0" smtClean="0">
                <a:solidFill>
                  <a:prstClr val="black"/>
                </a:solidFill>
              </a:rPr>
              <a:t>em2</a:t>
            </a:r>
            <a:endParaRPr lang="en-US" sz="800" dirty="0">
              <a:solidFill>
                <a:prstClr val="black"/>
              </a:solidFill>
            </a:endParaRPr>
          </a:p>
        </p:txBody>
      </p:sp>
      <p:sp>
        <p:nvSpPr>
          <p:cNvPr id="172" name="TextBox 171"/>
          <p:cNvSpPr txBox="1"/>
          <p:nvPr/>
        </p:nvSpPr>
        <p:spPr>
          <a:xfrm>
            <a:off x="9561195" y="1661381"/>
            <a:ext cx="1181041" cy="861774"/>
          </a:xfrm>
          <a:prstGeom prst="rect">
            <a:avLst/>
          </a:prstGeom>
          <a:noFill/>
          <a:ln>
            <a:solidFill>
              <a:schemeClr val="accent1"/>
            </a:solidFill>
          </a:ln>
        </p:spPr>
        <p:txBody>
          <a:bodyPr wrap="square" rtlCol="0">
            <a:spAutoFit/>
          </a:bodyPr>
          <a:lstStyle/>
          <a:p>
            <a:pPr algn="ctr"/>
            <a:r>
              <a:rPr lang="en-US" dirty="0" smtClean="0">
                <a:solidFill>
                  <a:prstClr val="black"/>
                </a:solidFill>
              </a:rPr>
              <a:t>IF</a:t>
            </a:r>
          </a:p>
          <a:p>
            <a:pPr algn="ctr"/>
            <a:endParaRPr lang="en-US" sz="800" dirty="0" smtClean="0">
              <a:solidFill>
                <a:prstClr val="black"/>
              </a:solidFill>
            </a:endParaRPr>
          </a:p>
          <a:p>
            <a:pPr algn="ctr"/>
            <a:endParaRPr lang="en-US" sz="800" dirty="0">
              <a:solidFill>
                <a:prstClr val="black"/>
              </a:solidFill>
            </a:endParaRPr>
          </a:p>
          <a:p>
            <a:pPr algn="ctr"/>
            <a:endParaRPr lang="en-US" sz="800" dirty="0" smtClean="0">
              <a:solidFill>
                <a:prstClr val="black"/>
              </a:solidFill>
            </a:endParaRPr>
          </a:p>
          <a:p>
            <a:pPr algn="ctr"/>
            <a:endParaRPr lang="en-US" sz="800" dirty="0" smtClean="0">
              <a:solidFill>
                <a:prstClr val="black"/>
              </a:solidFill>
            </a:endParaRPr>
          </a:p>
        </p:txBody>
      </p:sp>
      <p:sp>
        <p:nvSpPr>
          <p:cNvPr id="92" name="TextBox 91"/>
          <p:cNvSpPr txBox="1"/>
          <p:nvPr/>
        </p:nvSpPr>
        <p:spPr>
          <a:xfrm>
            <a:off x="6533205" y="4857022"/>
            <a:ext cx="671979" cy="215444"/>
          </a:xfrm>
          <a:prstGeom prst="rect">
            <a:avLst/>
          </a:prstGeom>
          <a:noFill/>
        </p:spPr>
        <p:txBody>
          <a:bodyPr wrap="none" rtlCol="0">
            <a:spAutoFit/>
          </a:bodyPr>
          <a:lstStyle/>
          <a:p>
            <a:r>
              <a:rPr lang="en-US" sz="800" dirty="0" smtClean="0">
                <a:solidFill>
                  <a:prstClr val="black"/>
                </a:solidFill>
              </a:rPr>
              <a:t>172.16.10.6</a:t>
            </a:r>
            <a:endParaRPr lang="en-US" sz="800" dirty="0">
              <a:solidFill>
                <a:prstClr val="black"/>
              </a:solidFill>
            </a:endParaRPr>
          </a:p>
        </p:txBody>
      </p:sp>
      <p:sp>
        <p:nvSpPr>
          <p:cNvPr id="93" name="TextBox 92"/>
          <p:cNvSpPr txBox="1"/>
          <p:nvPr/>
        </p:nvSpPr>
        <p:spPr>
          <a:xfrm>
            <a:off x="5012960" y="4855808"/>
            <a:ext cx="671979" cy="215444"/>
          </a:xfrm>
          <a:prstGeom prst="rect">
            <a:avLst/>
          </a:prstGeom>
          <a:noFill/>
        </p:spPr>
        <p:txBody>
          <a:bodyPr wrap="none" rtlCol="0">
            <a:spAutoFit/>
          </a:bodyPr>
          <a:lstStyle/>
          <a:p>
            <a:r>
              <a:rPr lang="en-US" sz="800" b="1" dirty="0" smtClean="0">
                <a:solidFill>
                  <a:srgbClr val="FF0000"/>
                </a:solidFill>
              </a:rPr>
              <a:t>172.16.20.6</a:t>
            </a:r>
            <a:endParaRPr lang="en-US" sz="800" b="1" dirty="0">
              <a:solidFill>
                <a:srgbClr val="FF0000"/>
              </a:solidFill>
            </a:endParaRPr>
          </a:p>
        </p:txBody>
      </p:sp>
      <p:sp>
        <p:nvSpPr>
          <p:cNvPr id="98" name="TextBox 97"/>
          <p:cNvSpPr txBox="1"/>
          <p:nvPr/>
        </p:nvSpPr>
        <p:spPr>
          <a:xfrm>
            <a:off x="10980405" y="5102643"/>
            <a:ext cx="899916" cy="369332"/>
          </a:xfrm>
          <a:prstGeom prst="rect">
            <a:avLst/>
          </a:prstGeom>
          <a:noFill/>
        </p:spPr>
        <p:txBody>
          <a:bodyPr wrap="square" rtlCol="0">
            <a:spAutoFit/>
          </a:bodyPr>
          <a:lstStyle/>
          <a:p>
            <a:r>
              <a:rPr lang="en-US" sz="1000" b="1" dirty="0" err="1">
                <a:solidFill>
                  <a:prstClr val="black"/>
                </a:solidFill>
              </a:rPr>
              <a:t>br</a:t>
            </a:r>
            <a:r>
              <a:rPr lang="en-US" sz="1000" b="1" dirty="0">
                <a:solidFill>
                  <a:prstClr val="black"/>
                </a:solidFill>
              </a:rPr>
              <a:t>-underlay</a:t>
            </a:r>
            <a:r>
              <a:rPr lang="en-US" sz="800" dirty="0" smtClean="0">
                <a:solidFill>
                  <a:prstClr val="black"/>
                </a:solidFill>
              </a:rPr>
              <a:t>:</a:t>
            </a:r>
          </a:p>
          <a:p>
            <a:r>
              <a:rPr lang="en-US" sz="800" dirty="0" smtClean="0">
                <a:solidFill>
                  <a:srgbClr val="FF0000"/>
                </a:solidFill>
              </a:rPr>
              <a:t>172.16.20.5</a:t>
            </a:r>
            <a:endParaRPr lang="en-US" sz="800" dirty="0">
              <a:solidFill>
                <a:srgbClr val="FF0000"/>
              </a:solidFill>
            </a:endParaRPr>
          </a:p>
        </p:txBody>
      </p:sp>
      <p:sp>
        <p:nvSpPr>
          <p:cNvPr id="99" name="TextBox 98"/>
          <p:cNvSpPr txBox="1"/>
          <p:nvPr/>
        </p:nvSpPr>
        <p:spPr>
          <a:xfrm>
            <a:off x="183872" y="6165602"/>
            <a:ext cx="1492636" cy="182880"/>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US" sz="900" dirty="0" smtClean="0">
                <a:solidFill>
                  <a:prstClr val="black"/>
                </a:solidFill>
              </a:rPr>
              <a:t>Ubuntu 16.04.01 VMs</a:t>
            </a:r>
            <a:endParaRPr lang="en-US" sz="100" b="1" dirty="0">
              <a:solidFill>
                <a:prstClr val="black"/>
              </a:solidFill>
            </a:endParaRPr>
          </a:p>
        </p:txBody>
      </p:sp>
      <p:sp>
        <p:nvSpPr>
          <p:cNvPr id="100" name="TextBox 99"/>
          <p:cNvSpPr txBox="1"/>
          <p:nvPr/>
        </p:nvSpPr>
        <p:spPr>
          <a:xfrm>
            <a:off x="183872" y="6374547"/>
            <a:ext cx="1492636" cy="182880"/>
          </a:xfrm>
          <a:prstGeom prst="rect">
            <a:avLst/>
          </a:prstGeom>
          <a:solidFill>
            <a:schemeClr val="accent2"/>
          </a:solidFill>
          <a:ln>
            <a:solidFill>
              <a:schemeClr val="accent1"/>
            </a:solidFill>
          </a:ln>
        </p:spPr>
        <p:txBody>
          <a:bodyPr wrap="square" rtlCol="0">
            <a:spAutoFit/>
          </a:bodyPr>
          <a:lstStyle/>
          <a:p>
            <a:pPr algn="ctr"/>
            <a:r>
              <a:rPr lang="en-US" sz="900" dirty="0">
                <a:solidFill>
                  <a:prstClr val="black"/>
                </a:solidFill>
              </a:rPr>
              <a:t>CentOS 6.6 VM</a:t>
            </a:r>
          </a:p>
        </p:txBody>
      </p:sp>
      <p:sp>
        <p:nvSpPr>
          <p:cNvPr id="101" name="TextBox 100"/>
          <p:cNvSpPr txBox="1"/>
          <p:nvPr/>
        </p:nvSpPr>
        <p:spPr>
          <a:xfrm>
            <a:off x="183872" y="5956657"/>
            <a:ext cx="1492636" cy="18288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00" dirty="0">
                <a:solidFill>
                  <a:prstClr val="black"/>
                </a:solidFill>
              </a:rPr>
              <a:t>CentOS </a:t>
            </a:r>
            <a:r>
              <a:rPr lang="en-US" sz="900" dirty="0" smtClean="0">
                <a:solidFill>
                  <a:prstClr val="black"/>
                </a:solidFill>
              </a:rPr>
              <a:t>7.1 Core Host</a:t>
            </a:r>
            <a:endParaRPr lang="en-US" sz="900" dirty="0">
              <a:solidFill>
                <a:prstClr val="black"/>
              </a:solidFill>
            </a:endParaRPr>
          </a:p>
        </p:txBody>
      </p:sp>
      <p:sp>
        <p:nvSpPr>
          <p:cNvPr id="102" name="TextBox 101"/>
          <p:cNvSpPr txBox="1"/>
          <p:nvPr/>
        </p:nvSpPr>
        <p:spPr>
          <a:xfrm>
            <a:off x="183872" y="6583493"/>
            <a:ext cx="1492636" cy="182880"/>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smtClean="0"/>
              <a:t>F5 VNF</a:t>
            </a:r>
            <a:endParaRPr lang="en-US" sz="900" dirty="0"/>
          </a:p>
        </p:txBody>
      </p:sp>
    </p:spTree>
    <p:extLst>
      <p:ext uri="{BB962C8B-B14F-4D97-AF65-F5344CB8AC3E}">
        <p14:creationId xmlns:p14="http://schemas.microsoft.com/office/powerpoint/2010/main" val="287700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3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2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3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3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3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4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4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8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44"/>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4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5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4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2" grpId="0" animBg="1"/>
      <p:bldP spid="27" grpId="0" animBg="1"/>
      <p:bldP spid="66" grpId="0" animBg="1"/>
      <p:bldP spid="67" grpId="0" animBg="1"/>
      <p:bldP spid="84" grpId="0" animBg="1"/>
      <p:bldP spid="87" grpId="0" animBg="1"/>
      <p:bldP spid="116" grpId="0" animBg="1"/>
      <p:bldP spid="117" grpId="0"/>
      <p:bldP spid="118" grpId="0" animBg="1"/>
      <p:bldP spid="135" grpId="0" animBg="1"/>
      <p:bldP spid="132" grpId="0" animBg="1"/>
      <p:bldP spid="136" grpId="0" animBg="1"/>
      <p:bldP spid="139" grpId="0" animBg="1"/>
      <p:bldP spid="140" grpId="0" animBg="1"/>
      <p:bldP spid="141" grpId="0" animBg="1"/>
      <p:bldP spid="142" grpId="0"/>
      <p:bldP spid="155" grpId="0" animBg="1"/>
      <p:bldP spid="75" grpId="0"/>
      <p:bldP spid="76" grpId="0"/>
      <p:bldP spid="77" grpId="0"/>
      <p:bldP spid="4" grpId="0"/>
      <p:bldP spid="59" grpId="0"/>
      <p:bldP spid="9" grpId="0" animBg="1"/>
      <p:bldP spid="39" grpId="0" animBg="1"/>
      <p:bldP spid="35" grpId="0" animBg="1"/>
      <p:bldP spid="36" grpId="0" animBg="1"/>
      <p:bldP spid="37" grpId="0" animBg="1"/>
      <p:bldP spid="42" grpId="0" animBg="1"/>
      <p:bldP spid="65" grpId="0" animBg="1"/>
      <p:bldP spid="69" grpId="0" animBg="1"/>
      <p:bldP spid="63" grpId="0"/>
      <p:bldP spid="3" grpId="0"/>
      <p:bldP spid="71" grpId="0"/>
      <p:bldP spid="11" grpId="0"/>
      <p:bldP spid="13" grpId="0"/>
      <p:bldP spid="94" grpId="0"/>
      <p:bldP spid="122" grpId="0"/>
      <p:bldP spid="123" grpId="0"/>
      <p:bldP spid="125" grpId="0"/>
      <p:bldP spid="134" grpId="0"/>
      <p:bldP spid="137" grpId="0"/>
      <p:bldP spid="143" grpId="0"/>
      <p:bldP spid="145" grpId="0"/>
      <p:bldP spid="147" grpId="0"/>
      <p:bldP spid="163" grpId="0"/>
      <p:bldP spid="170" grpId="0"/>
      <p:bldP spid="8" grpId="0" animBg="1"/>
      <p:bldP spid="181" grpId="0"/>
      <p:bldP spid="184" grpId="0"/>
      <p:bldP spid="185" grpId="0"/>
      <p:bldP spid="159" grpId="0"/>
      <p:bldP spid="161" grpId="0"/>
      <p:bldP spid="162" grpId="0" animBg="1"/>
      <p:bldP spid="165" grpId="0"/>
      <p:bldP spid="171" grpId="0"/>
      <p:bldP spid="172" grpId="0" animBg="1"/>
      <p:bldP spid="92" grpId="0"/>
      <p:bldP spid="93" grpId="0"/>
      <p:bldP spid="98" grpId="0"/>
      <p:bldP spid="99" grpId="0" animBg="1"/>
      <p:bldP spid="100" grpId="0" animBg="1"/>
      <p:bldP spid="101" grpId="0" animBg="1"/>
      <p:bldP spid="1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988747"/>
          </a:xfrm>
        </p:spPr>
        <p:txBody>
          <a:bodyPr>
            <a:normAutofit/>
          </a:bodyPr>
          <a:lstStyle/>
          <a:p>
            <a:r>
              <a:rPr lang="en-US" dirty="0" smtClean="0"/>
              <a:t>Service Function Nodes/Chains/Paths in this Demo</a:t>
            </a:r>
            <a:endParaRPr lang="en-US" dirty="0"/>
          </a:p>
        </p:txBody>
      </p:sp>
      <p:sp>
        <p:nvSpPr>
          <p:cNvPr id="5" name="TextBox 4"/>
          <p:cNvSpPr txBox="1"/>
          <p:nvPr/>
        </p:nvSpPr>
        <p:spPr>
          <a:xfrm>
            <a:off x="903003" y="694862"/>
            <a:ext cx="1124026" cy="256545"/>
          </a:xfrm>
          <a:prstGeom prst="rect">
            <a:avLst/>
          </a:prstGeom>
          <a:noFill/>
        </p:spPr>
        <p:txBody>
          <a:bodyPr wrap="none" rtlCol="0">
            <a:spAutoFit/>
          </a:bodyPr>
          <a:lstStyle/>
          <a:p>
            <a:pPr defTabSz="609585"/>
            <a:r>
              <a:rPr lang="en-US" sz="1067" b="1" dirty="0" smtClean="0">
                <a:solidFill>
                  <a:srgbClr val="004280"/>
                </a:solidFill>
                <a:cs typeface="Neo Sans Intel"/>
              </a:rPr>
              <a:t>Service Nodes</a:t>
            </a:r>
            <a:endParaRPr lang="en-US" sz="1067" dirty="0" smtClean="0">
              <a:solidFill>
                <a:srgbClr val="004280"/>
              </a:solidFill>
              <a:cs typeface="Neo Sans Intel"/>
            </a:endParaRPr>
          </a:p>
        </p:txBody>
      </p:sp>
      <p:sp>
        <p:nvSpPr>
          <p:cNvPr id="13" name="TextBox 12"/>
          <p:cNvSpPr txBox="1"/>
          <p:nvPr/>
        </p:nvSpPr>
        <p:spPr>
          <a:xfrm>
            <a:off x="3361570" y="694862"/>
            <a:ext cx="1776448" cy="256545"/>
          </a:xfrm>
          <a:prstGeom prst="rect">
            <a:avLst/>
          </a:prstGeom>
          <a:noFill/>
        </p:spPr>
        <p:txBody>
          <a:bodyPr wrap="none" rtlCol="0">
            <a:spAutoFit/>
          </a:bodyPr>
          <a:lstStyle/>
          <a:p>
            <a:pPr defTabSz="609585"/>
            <a:r>
              <a:rPr lang="en-US" sz="1067" b="1" dirty="0" smtClean="0">
                <a:solidFill>
                  <a:srgbClr val="004280"/>
                </a:solidFill>
                <a:cs typeface="Neo Sans Intel"/>
              </a:rPr>
              <a:t>Service Function Chains</a:t>
            </a:r>
            <a:endParaRPr lang="en-US" sz="1067" dirty="0" smtClean="0">
              <a:solidFill>
                <a:srgbClr val="004280"/>
              </a:solidFill>
              <a:cs typeface="Neo Sans Intel"/>
            </a:endParaRPr>
          </a:p>
        </p:txBody>
      </p:sp>
      <p:sp>
        <p:nvSpPr>
          <p:cNvPr id="17" name="TextBox 16"/>
          <p:cNvSpPr txBox="1"/>
          <p:nvPr/>
        </p:nvSpPr>
        <p:spPr>
          <a:xfrm>
            <a:off x="7759551" y="694862"/>
            <a:ext cx="1691489" cy="256545"/>
          </a:xfrm>
          <a:prstGeom prst="rect">
            <a:avLst/>
          </a:prstGeom>
          <a:noFill/>
        </p:spPr>
        <p:txBody>
          <a:bodyPr wrap="none" rtlCol="0">
            <a:spAutoFit/>
          </a:bodyPr>
          <a:lstStyle/>
          <a:p>
            <a:pPr defTabSz="609585"/>
            <a:r>
              <a:rPr lang="en-US" sz="1067" b="1" dirty="0" smtClean="0">
                <a:solidFill>
                  <a:srgbClr val="004280"/>
                </a:solidFill>
                <a:cs typeface="Neo Sans Intel"/>
              </a:rPr>
              <a:t>Service Function Paths</a:t>
            </a:r>
            <a:endParaRPr lang="en-US" sz="1067" dirty="0" smtClean="0">
              <a:solidFill>
                <a:srgbClr val="004280"/>
              </a:solidFill>
              <a:cs typeface="Neo Sans Intel"/>
            </a:endParaRPr>
          </a:p>
        </p:txBody>
      </p:sp>
      <p:pic>
        <p:nvPicPr>
          <p:cNvPr id="8" name="Picture 7"/>
          <p:cNvPicPr>
            <a:picLocks noChangeAspect="1"/>
          </p:cNvPicPr>
          <p:nvPr/>
        </p:nvPicPr>
        <p:blipFill>
          <a:blip r:embed="rId3"/>
          <a:stretch>
            <a:fillRect/>
          </a:stretch>
        </p:blipFill>
        <p:spPr>
          <a:xfrm>
            <a:off x="162215" y="963603"/>
            <a:ext cx="2605603" cy="234040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4"/>
          <a:srcRect t="6003"/>
          <a:stretch/>
        </p:blipFill>
        <p:spPr>
          <a:xfrm>
            <a:off x="6059815" y="963603"/>
            <a:ext cx="5711665" cy="4401017"/>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5"/>
          <a:stretch>
            <a:fillRect/>
          </a:stretch>
        </p:blipFill>
        <p:spPr>
          <a:xfrm>
            <a:off x="2930032" y="951407"/>
            <a:ext cx="2869834" cy="23525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430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1.8|1.6|1.3|2.2|1.7|1.3|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
      </a:majorFont>
      <a:minorFont>
        <a:latin typeface="Neo Sans Int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extLst>
    <a:ext uri="{05A4C25C-085E-4340-85A3-A5531E510DB2}">
      <thm15:themeFamily xmlns:thm15="http://schemas.microsoft.com/office/thememl/2012/main" name="Intel_Presentation Template_16x9_July2013Final.potx" id="{3997562A-A39E-4FE2-9502-592CF33EBFC4}" vid="{7A290103-FA8C-44B6-A284-66B1C089869B}"/>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00060C9A6DDC4D971F2B519E4F6F3F" ma:contentTypeVersion="0" ma:contentTypeDescription="Create a new document." ma:contentTypeScope="" ma:versionID="67a604229c2b6f97d76e7f52f385768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D442D6-6673-4CB1-BA85-800341FAAD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1A45BB9-1509-404E-9F33-8B1F5F4D8113}">
  <ds:schemaRefs>
    <ds:schemaRef ds:uri="http://schemas.microsoft.com/sharepoint/v3/contenttype/forms"/>
  </ds:schemaRefs>
</ds:datastoreItem>
</file>

<file path=customXml/itemProps3.xml><?xml version="1.0" encoding="utf-8"?>
<ds:datastoreItem xmlns:ds="http://schemas.openxmlformats.org/officeDocument/2006/customXml" ds:itemID="{ED9D9B8F-1A8E-424D-8077-9FB6CA64115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2185</TotalTime>
  <Words>2277</Words>
  <Application>Microsoft Office PowerPoint</Application>
  <PresentationFormat>Widescreen</PresentationFormat>
  <Paragraphs>723</Paragraphs>
  <Slides>25</Slides>
  <Notes>14</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25</vt:i4>
      </vt:variant>
    </vt:vector>
  </HeadingPairs>
  <TitlesOfParts>
    <vt:vector size="44" baseType="lpstr">
      <vt:lpstr>ＭＳ Ｐゴシック</vt:lpstr>
      <vt:lpstr>宋体</vt:lpstr>
      <vt:lpstr>Arial</vt:lpstr>
      <vt:lpstr>Calibri</vt:lpstr>
      <vt:lpstr>Calibri Light</vt:lpstr>
      <vt:lpstr>Intel Clear</vt:lpstr>
      <vt:lpstr>Intel Clear Light</vt:lpstr>
      <vt:lpstr>Intel Clear Pro</vt:lpstr>
      <vt:lpstr>Lucida Grande</vt:lpstr>
      <vt:lpstr>Neo Sans Intel</vt:lpstr>
      <vt:lpstr>Neo Sans Intel Light</vt:lpstr>
      <vt:lpstr>Neo Sans Intel Medium</vt:lpstr>
      <vt:lpstr>Times New Roman</vt:lpstr>
      <vt:lpstr>Wingdings</vt:lpstr>
      <vt:lpstr>Office Theme</vt:lpstr>
      <vt:lpstr>3_Office Theme</vt:lpstr>
      <vt:lpstr>4_Office Theme</vt:lpstr>
      <vt:lpstr>7_Office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Function Nodes/Chains/Paths in this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Function Chaining Overview in NFV Systems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CTPClassification=CTP_IC:VisualMarkings=</cp:keywords>
  <cp:lastModifiedBy>Radi, Tarek</cp:lastModifiedBy>
  <cp:revision>191</cp:revision>
  <dcterms:created xsi:type="dcterms:W3CDTF">2016-06-10T14:04:17Z</dcterms:created>
  <dcterms:modified xsi:type="dcterms:W3CDTF">2016-09-26T23:41:53Z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0x0101002400060C9A6DDC4D971F2B519E4F6F3F</vt:lpwstr>
  </property>
  <property fmtid="{D5CDD505-2E9C-101B-9397-08002B2CF9AE}" pid="3" name="TitusGUID">
    <vt:lpwstr>1069e22a-114c-4c9b-894b-3322485db63d</vt:lpwstr>
  </property>
  <property fmtid="{D5CDD505-2E9C-101B-9397-08002B2CF9AE}" pid="4" name="CTP_BU">
    <vt:lpwstr>DATACENTER SOLUTIONS GROUP</vt:lpwstr>
  </property>
  <property fmtid="{D5CDD505-2E9C-101B-9397-08002B2CF9AE}" pid="5" name="CTP_TimeStamp">
    <vt:lpwstr>2016-09-26 23:41:52Z</vt:lpwstr>
  </property>
  <property fmtid="{D5CDD505-2E9C-101B-9397-08002B2CF9AE}" pid="6" name="CTPClassification">
    <vt:lpwstr>CTP_IC</vt:lpwstr>
  </property>
</Properties>
</file>