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86" r:id="rId5"/>
    <p:sldId id="259" r:id="rId6"/>
    <p:sldId id="260" r:id="rId7"/>
    <p:sldId id="261" r:id="rId8"/>
    <p:sldId id="262" r:id="rId9"/>
    <p:sldId id="263" r:id="rId10"/>
    <p:sldId id="283" r:id="rId11"/>
    <p:sldId id="264" r:id="rId12"/>
    <p:sldId id="265" r:id="rId13"/>
    <p:sldId id="266" r:id="rId14"/>
    <p:sldId id="267" r:id="rId15"/>
    <p:sldId id="268" r:id="rId16"/>
    <p:sldId id="269" r:id="rId17"/>
    <p:sldId id="287" r:id="rId18"/>
    <p:sldId id="288" r:id="rId19"/>
    <p:sldId id="271" r:id="rId20"/>
    <p:sldId id="272" r:id="rId21"/>
    <p:sldId id="273" r:id="rId22"/>
    <p:sldId id="274" r:id="rId23"/>
    <p:sldId id="275" r:id="rId24"/>
    <p:sldId id="276" r:id="rId25"/>
    <p:sldId id="277" r:id="rId26"/>
    <p:sldId id="289" r:id="rId27"/>
    <p:sldId id="290" r:id="rId28"/>
    <p:sldId id="280" r:id="rId29"/>
    <p:sldId id="281" r:id="rId30"/>
    <p:sldId id="284" r:id="rId31"/>
    <p:sldId id="279"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8B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F9A8-C86C-421D-9FB1-34BBBDCC28B7}" v="2" dt="2024-03-18T13:13:35.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טארק סלימאן" userId="ab71f9a9-515e-4a74-ae9c-b9f732439ab7" providerId="ADAL" clId="{21CAF9A8-C86C-421D-9FB1-34BBBDCC28B7}"/>
    <pc:docChg chg="custSel modSld">
      <pc:chgData name="טארק סלימאן" userId="ab71f9a9-515e-4a74-ae9c-b9f732439ab7" providerId="ADAL" clId="{21CAF9A8-C86C-421D-9FB1-34BBBDCC28B7}" dt="2024-03-18T13:18:07.694" v="106" actId="20577"/>
      <pc:docMkLst>
        <pc:docMk/>
      </pc:docMkLst>
      <pc:sldChg chg="modSp mod">
        <pc:chgData name="טארק סלימאן" userId="ab71f9a9-515e-4a74-ae9c-b9f732439ab7" providerId="ADAL" clId="{21CAF9A8-C86C-421D-9FB1-34BBBDCC28B7}" dt="2024-03-18T13:18:07.694" v="106" actId="20577"/>
        <pc:sldMkLst>
          <pc:docMk/>
          <pc:sldMk cId="2641164063" sldId="284"/>
        </pc:sldMkLst>
        <pc:spChg chg="mod">
          <ac:chgData name="טארק סלימאן" userId="ab71f9a9-515e-4a74-ae9c-b9f732439ab7" providerId="ADAL" clId="{21CAF9A8-C86C-421D-9FB1-34BBBDCC28B7}" dt="2024-03-18T13:18:07.694" v="106" actId="20577"/>
          <ac:spMkLst>
            <pc:docMk/>
            <pc:sldMk cId="2641164063" sldId="284"/>
            <ac:spMk id="2" creationId="{CF7D215E-5725-05EE-6E6B-5212D0456A61}"/>
          </ac:spMkLst>
        </pc:spChg>
      </pc:sldChg>
      <pc:sldChg chg="addSp delSp modSp mod">
        <pc:chgData name="טארק סלימאן" userId="ab71f9a9-515e-4a74-ae9c-b9f732439ab7" providerId="ADAL" clId="{21CAF9A8-C86C-421D-9FB1-34BBBDCC28B7}" dt="2024-03-18T13:13:29.552" v="94" actId="20577"/>
        <pc:sldMkLst>
          <pc:docMk/>
          <pc:sldMk cId="2074040688" sldId="289"/>
        </pc:sldMkLst>
        <pc:spChg chg="add mod">
          <ac:chgData name="טארק סלימאן" userId="ab71f9a9-515e-4a74-ae9c-b9f732439ab7" providerId="ADAL" clId="{21CAF9A8-C86C-421D-9FB1-34BBBDCC28B7}" dt="2024-03-18T13:13:29.552" v="94" actId="20577"/>
          <ac:spMkLst>
            <pc:docMk/>
            <pc:sldMk cId="2074040688" sldId="289"/>
            <ac:spMk id="7" creationId="{FD63C7A1-181E-4A65-2AED-D28A0CC2720D}"/>
          </ac:spMkLst>
        </pc:spChg>
        <pc:spChg chg="mod">
          <ac:chgData name="טארק סלימאן" userId="ab71f9a9-515e-4a74-ae9c-b9f732439ab7" providerId="ADAL" clId="{21CAF9A8-C86C-421D-9FB1-34BBBDCC28B7}" dt="2024-03-18T13:12:17.888" v="4" actId="14100"/>
          <ac:spMkLst>
            <pc:docMk/>
            <pc:sldMk cId="2074040688" sldId="289"/>
            <ac:spMk id="54" creationId="{E8D1F2B4-5319-98DB-D8F5-77AD25DFB75F}"/>
          </ac:spMkLst>
        </pc:spChg>
        <pc:spChg chg="mod">
          <ac:chgData name="טארק סלימאן" userId="ab71f9a9-515e-4a74-ae9c-b9f732439ab7" providerId="ADAL" clId="{21CAF9A8-C86C-421D-9FB1-34BBBDCC28B7}" dt="2024-03-18T13:11:59.450" v="0" actId="20577"/>
          <ac:spMkLst>
            <pc:docMk/>
            <pc:sldMk cId="2074040688" sldId="289"/>
            <ac:spMk id="62" creationId="{0D786C91-19C5-6608-3121-C903D607C9AC}"/>
          </ac:spMkLst>
        </pc:spChg>
        <pc:cxnChg chg="add">
          <ac:chgData name="טארק סלימאן" userId="ab71f9a9-515e-4a74-ae9c-b9f732439ab7" providerId="ADAL" clId="{21CAF9A8-C86C-421D-9FB1-34BBBDCC28B7}" dt="2024-03-18T13:12:39.116" v="8" actId="11529"/>
          <ac:cxnSpMkLst>
            <pc:docMk/>
            <pc:sldMk cId="2074040688" sldId="289"/>
            <ac:cxnSpMk id="11" creationId="{31F41F9B-A278-D098-0EEE-7093700AAE80}"/>
          </ac:cxnSpMkLst>
        </pc:cxnChg>
        <pc:cxnChg chg="add">
          <ac:chgData name="טארק סלימאן" userId="ab71f9a9-515e-4a74-ae9c-b9f732439ab7" providerId="ADAL" clId="{21CAF9A8-C86C-421D-9FB1-34BBBDCC28B7}" dt="2024-03-18T13:12:47.372" v="9" actId="11529"/>
          <ac:cxnSpMkLst>
            <pc:docMk/>
            <pc:sldMk cId="2074040688" sldId="289"/>
            <ac:cxnSpMk id="13" creationId="{02679CBE-F7E7-B3F0-FB4A-97C1B17087D4}"/>
          </ac:cxnSpMkLst>
        </pc:cxnChg>
        <pc:cxnChg chg="mod">
          <ac:chgData name="טארק סלימאן" userId="ab71f9a9-515e-4a74-ae9c-b9f732439ab7" providerId="ADAL" clId="{21CAF9A8-C86C-421D-9FB1-34BBBDCC28B7}" dt="2024-03-18T13:12:17.888" v="4" actId="14100"/>
          <ac:cxnSpMkLst>
            <pc:docMk/>
            <pc:sldMk cId="2074040688" sldId="289"/>
            <ac:cxnSpMk id="67" creationId="{6D7BA78A-302A-68B3-4FAB-C632F699236B}"/>
          </ac:cxnSpMkLst>
        </pc:cxnChg>
        <pc:cxnChg chg="del mod">
          <ac:chgData name="טארק סלימאן" userId="ab71f9a9-515e-4a74-ae9c-b9f732439ab7" providerId="ADAL" clId="{21CAF9A8-C86C-421D-9FB1-34BBBDCC28B7}" dt="2024-03-18T13:12:20.144" v="5" actId="478"/>
          <ac:cxnSpMkLst>
            <pc:docMk/>
            <pc:sldMk cId="2074040688" sldId="289"/>
            <ac:cxnSpMk id="73" creationId="{D016B589-40AC-D3CA-0B73-3B3AAD3A0CF9}"/>
          </ac:cxnSpMkLst>
        </pc:cxnChg>
      </pc:sldChg>
      <pc:sldChg chg="addSp delSp modSp mod">
        <pc:chgData name="טארק סלימאן" userId="ab71f9a9-515e-4a74-ae9c-b9f732439ab7" providerId="ADAL" clId="{21CAF9A8-C86C-421D-9FB1-34BBBDCC28B7}" dt="2024-03-18T13:14:27.250" v="102" actId="11529"/>
        <pc:sldMkLst>
          <pc:docMk/>
          <pc:sldMk cId="368988610" sldId="290"/>
        </pc:sldMkLst>
        <pc:spChg chg="add mod">
          <ac:chgData name="טארק סלימאן" userId="ab71f9a9-515e-4a74-ae9c-b9f732439ab7" providerId="ADAL" clId="{21CAF9A8-C86C-421D-9FB1-34BBBDCC28B7}" dt="2024-03-18T13:14:16.887" v="101" actId="207"/>
          <ac:spMkLst>
            <pc:docMk/>
            <pc:sldMk cId="368988610" sldId="290"/>
            <ac:spMk id="5" creationId="{F2CDA81B-E92E-AE69-2F09-BA2C1923EC84}"/>
          </ac:spMkLst>
        </pc:spChg>
        <pc:spChg chg="mod">
          <ac:chgData name="טארק סלימאן" userId="ab71f9a9-515e-4a74-ae9c-b9f732439ab7" providerId="ADAL" clId="{21CAF9A8-C86C-421D-9FB1-34BBBDCC28B7}" dt="2024-03-18T13:13:51.662" v="97" actId="14100"/>
          <ac:spMkLst>
            <pc:docMk/>
            <pc:sldMk cId="368988610" sldId="290"/>
            <ac:spMk id="54" creationId="{E8D1F2B4-5319-98DB-D8F5-77AD25DFB75F}"/>
          </ac:spMkLst>
        </pc:spChg>
        <pc:spChg chg="mod">
          <ac:chgData name="טארק סלימאן" userId="ab71f9a9-515e-4a74-ae9c-b9f732439ab7" providerId="ADAL" clId="{21CAF9A8-C86C-421D-9FB1-34BBBDCC28B7}" dt="2024-03-18T13:14:08.685" v="100" actId="20577"/>
          <ac:spMkLst>
            <pc:docMk/>
            <pc:sldMk cId="368988610" sldId="290"/>
            <ac:spMk id="62" creationId="{0D786C91-19C5-6608-3121-C903D607C9AC}"/>
          </ac:spMkLst>
        </pc:spChg>
        <pc:cxnChg chg="add">
          <ac:chgData name="טארק סלימאן" userId="ab71f9a9-515e-4a74-ae9c-b9f732439ab7" providerId="ADAL" clId="{21CAF9A8-C86C-421D-9FB1-34BBBDCC28B7}" dt="2024-03-18T13:14:03.192" v="99" actId="11529"/>
          <ac:cxnSpMkLst>
            <pc:docMk/>
            <pc:sldMk cId="368988610" sldId="290"/>
            <ac:cxnSpMk id="11" creationId="{B6A79339-C5AF-4460-E9C2-77A6A635A193}"/>
          </ac:cxnSpMkLst>
        </pc:cxnChg>
        <pc:cxnChg chg="add">
          <ac:chgData name="טארק סלימאן" userId="ab71f9a9-515e-4a74-ae9c-b9f732439ab7" providerId="ADAL" clId="{21CAF9A8-C86C-421D-9FB1-34BBBDCC28B7}" dt="2024-03-18T13:14:27.250" v="102" actId="11529"/>
          <ac:cxnSpMkLst>
            <pc:docMk/>
            <pc:sldMk cId="368988610" sldId="290"/>
            <ac:cxnSpMk id="13" creationId="{E3BF0391-DECD-B298-7574-C189C2C084B3}"/>
          </ac:cxnSpMkLst>
        </pc:cxnChg>
        <pc:cxnChg chg="mod">
          <ac:chgData name="טארק סלימאן" userId="ab71f9a9-515e-4a74-ae9c-b9f732439ab7" providerId="ADAL" clId="{21CAF9A8-C86C-421D-9FB1-34BBBDCC28B7}" dt="2024-03-18T13:13:51.662" v="97" actId="14100"/>
          <ac:cxnSpMkLst>
            <pc:docMk/>
            <pc:sldMk cId="368988610" sldId="290"/>
            <ac:cxnSpMk id="67" creationId="{6D7BA78A-302A-68B3-4FAB-C632F699236B}"/>
          </ac:cxnSpMkLst>
        </pc:cxnChg>
        <pc:cxnChg chg="del mod">
          <ac:chgData name="טארק סלימאן" userId="ab71f9a9-515e-4a74-ae9c-b9f732439ab7" providerId="ADAL" clId="{21CAF9A8-C86C-421D-9FB1-34BBBDCC28B7}" dt="2024-03-18T13:13:53.066" v="98" actId="478"/>
          <ac:cxnSpMkLst>
            <pc:docMk/>
            <pc:sldMk cId="368988610" sldId="290"/>
            <ac:cxnSpMk id="73" creationId="{D016B589-40AC-D3CA-0B73-3B3AAD3A0CF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22519-C2CB-43E1-8EC9-5ED776A09244}"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BA24F-2FE0-465A-80D0-4E732989EC9F}" type="slidenum">
              <a:rPr lang="en-US" smtClean="0"/>
              <a:t>‹#›</a:t>
            </a:fld>
            <a:endParaRPr lang="en-US"/>
          </a:p>
        </p:txBody>
      </p:sp>
    </p:spTree>
    <p:extLst>
      <p:ext uri="{BB962C8B-B14F-4D97-AF65-F5344CB8AC3E}">
        <p14:creationId xmlns:p14="http://schemas.microsoft.com/office/powerpoint/2010/main" val="274041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Wadea</a:t>
            </a:r>
            <a:r>
              <a:rPr lang="en-US" dirty="0"/>
              <a:t> 1 –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Wael 11-15</a:t>
            </a:r>
          </a:p>
          <a:p>
            <a:r>
              <a:rPr lang="en-US" dirty="0"/>
              <a:t>Boris 16-21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Tareq 22-29</a:t>
            </a:r>
          </a:p>
          <a:p>
            <a:endParaRPr lang="en-US" dirty="0"/>
          </a:p>
        </p:txBody>
      </p:sp>
      <p:sp>
        <p:nvSpPr>
          <p:cNvPr id="4" name="Slide Number Placeholder 3"/>
          <p:cNvSpPr>
            <a:spLocks noGrp="1"/>
          </p:cNvSpPr>
          <p:nvPr>
            <p:ph type="sldNum" sz="quarter" idx="5"/>
          </p:nvPr>
        </p:nvSpPr>
        <p:spPr/>
        <p:txBody>
          <a:bodyPr/>
          <a:lstStyle/>
          <a:p>
            <a:fld id="{1F1BA24F-2FE0-465A-80D0-4E732989EC9F}" type="slidenum">
              <a:rPr lang="en-US" smtClean="0"/>
              <a:t>1</a:t>
            </a:fld>
            <a:endParaRPr lang="en-US"/>
          </a:p>
        </p:txBody>
      </p:sp>
    </p:spTree>
    <p:extLst>
      <p:ext uri="{BB962C8B-B14F-4D97-AF65-F5344CB8AC3E}">
        <p14:creationId xmlns:p14="http://schemas.microsoft.com/office/powerpoint/2010/main" val="145104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1BA24F-2FE0-465A-80D0-4E732989EC9F}" type="slidenum">
              <a:rPr lang="en-US" smtClean="0"/>
              <a:t>5</a:t>
            </a:fld>
            <a:endParaRPr lang="en-US"/>
          </a:p>
        </p:txBody>
      </p:sp>
    </p:spTree>
    <p:extLst>
      <p:ext uri="{BB962C8B-B14F-4D97-AF65-F5344CB8AC3E}">
        <p14:creationId xmlns:p14="http://schemas.microsoft.com/office/powerpoint/2010/main" val="140439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58368">
              <a:spcAft>
                <a:spcPts val="864"/>
              </a:spcAft>
            </a:pPr>
            <a:r>
              <a:rPr lang="en-US" sz="1200" kern="1200" dirty="0">
                <a:solidFill>
                  <a:schemeClr val="tx1"/>
                </a:solidFill>
                <a:latin typeface="Arial" panose="020B0604020202020204" pitchFamily="34" charset="0"/>
                <a:ea typeface="+mn-ea"/>
                <a:cs typeface="+mn-cs"/>
              </a:rPr>
              <a:t>Three different round functions are used in CAST-128.  The rounds are as follows (where "D" is the data input to the f function and "</a:t>
            </a:r>
            <a:r>
              <a:rPr lang="en-US" sz="1200" kern="1200" dirty="0" err="1">
                <a:solidFill>
                  <a:schemeClr val="tx1"/>
                </a:solidFill>
                <a:latin typeface="Arial" panose="020B0604020202020204" pitchFamily="34" charset="0"/>
                <a:ea typeface="+mn-ea"/>
                <a:cs typeface="+mn-cs"/>
              </a:rPr>
              <a:t>Ia</a:t>
            </a:r>
            <a:r>
              <a:rPr lang="en-US" sz="1200" kern="1200" dirty="0">
                <a:solidFill>
                  <a:schemeClr val="tx1"/>
                </a:solidFill>
                <a:latin typeface="Arial" panose="020B0604020202020204" pitchFamily="34" charset="0"/>
                <a:ea typeface="+mn-ea"/>
                <a:cs typeface="+mn-cs"/>
              </a:rPr>
              <a:t>" - "Id" are the most significant byte through least significant byte of I, respectively).  Note that "+" and "-" are addition and subtraction modulo 2**32, "^" is bitwise XOR, and "&lt;&lt;&lt;" is the circular left-shift operation.</a:t>
            </a:r>
            <a:endParaRPr lang="en-US" sz="1200" kern="1200" dirty="0">
              <a:solidFill>
                <a:schemeClr val="tx1"/>
              </a:solidFill>
              <a:latin typeface="+mn-lt"/>
              <a:ea typeface="+mn-ea"/>
              <a:cs typeface="+mn-cs"/>
            </a:endParaRPr>
          </a:p>
          <a:p>
            <a:pPr marL="0" indent="0">
              <a:buNone/>
            </a:pPr>
            <a:endParaRPr lang="en-US" sz="1600" dirty="0"/>
          </a:p>
          <a:p>
            <a:endParaRPr lang="en-US" dirty="0"/>
          </a:p>
        </p:txBody>
      </p:sp>
      <p:sp>
        <p:nvSpPr>
          <p:cNvPr id="4" name="Slide Number Placeholder 3"/>
          <p:cNvSpPr>
            <a:spLocks noGrp="1"/>
          </p:cNvSpPr>
          <p:nvPr>
            <p:ph type="sldNum" sz="quarter" idx="5"/>
          </p:nvPr>
        </p:nvSpPr>
        <p:spPr/>
        <p:txBody>
          <a:bodyPr/>
          <a:lstStyle/>
          <a:p>
            <a:fld id="{1F1BA24F-2FE0-465A-80D0-4E732989EC9F}" type="slidenum">
              <a:rPr lang="en-US" smtClean="0"/>
              <a:t>15</a:t>
            </a:fld>
            <a:endParaRPr lang="en-US"/>
          </a:p>
        </p:txBody>
      </p:sp>
    </p:spTree>
    <p:extLst>
      <p:ext uri="{BB962C8B-B14F-4D97-AF65-F5344CB8AC3E}">
        <p14:creationId xmlns:p14="http://schemas.microsoft.com/office/powerpoint/2010/main" val="88068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latin typeface="Google Sans"/>
              </a:rPr>
              <a:t>Chaining the Blocks:</a:t>
            </a:r>
            <a:r>
              <a:rPr lang="en-US" sz="1200" b="0" i="0" dirty="0">
                <a:solidFill>
                  <a:schemeClr val="bg1"/>
                </a:solidFill>
                <a:effectLst/>
                <a:latin typeface="Google Sans"/>
              </a:rPr>
              <a:t> CBC mode encrypts information in chunks, and before scrambling each chunk (block) with the key, it mixes it with the previous chunk's scrambled version (ciphertext).</a:t>
            </a:r>
          </a:p>
          <a:p>
            <a:endParaRPr lang="en-US" dirty="0"/>
          </a:p>
        </p:txBody>
      </p:sp>
      <p:sp>
        <p:nvSpPr>
          <p:cNvPr id="4" name="Slide Number Placeholder 3"/>
          <p:cNvSpPr>
            <a:spLocks noGrp="1"/>
          </p:cNvSpPr>
          <p:nvPr>
            <p:ph type="sldNum" sz="quarter" idx="5"/>
          </p:nvPr>
        </p:nvSpPr>
        <p:spPr/>
        <p:txBody>
          <a:bodyPr/>
          <a:lstStyle/>
          <a:p>
            <a:fld id="{1F1BA24F-2FE0-465A-80D0-4E732989EC9F}" type="slidenum">
              <a:rPr lang="en-US" smtClean="0"/>
              <a:t>16</a:t>
            </a:fld>
            <a:endParaRPr lang="en-US"/>
          </a:p>
        </p:txBody>
      </p:sp>
    </p:spTree>
    <p:extLst>
      <p:ext uri="{BB962C8B-B14F-4D97-AF65-F5344CB8AC3E}">
        <p14:creationId xmlns:p14="http://schemas.microsoft.com/office/powerpoint/2010/main" val="244008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latin typeface="Google Sans"/>
              </a:rPr>
              <a:t>Chaining the Blocks:</a:t>
            </a:r>
            <a:r>
              <a:rPr lang="en-US" sz="1200" b="0" i="0" dirty="0">
                <a:solidFill>
                  <a:schemeClr val="bg1"/>
                </a:solidFill>
                <a:effectLst/>
                <a:latin typeface="Google Sans"/>
              </a:rPr>
              <a:t> CBC mode encrypts information in chunks, and before scrambling each chunk (block) with the key, it mixes it with the previous chunk's scrambled version (ciphertext).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1BA24F-2FE0-465A-80D0-4E732989EC9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24256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effectLst/>
                <a:latin typeface="Google Sans"/>
              </a:rPr>
              <a:t>Chaining the Blocks:</a:t>
            </a:r>
            <a:r>
              <a:rPr lang="en-US" sz="1200" b="0" i="0" dirty="0">
                <a:solidFill>
                  <a:schemeClr val="bg1"/>
                </a:solidFill>
                <a:effectLst/>
                <a:latin typeface="Google Sans"/>
              </a:rPr>
              <a:t> CBC mode encrypts information in chunks, and before scrambling each chunk (block) with the key, it mixes it with the previous chunk's scrambled version (ciphertext).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1BA24F-2FE0-465A-80D0-4E732989EC9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78284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1BA24F-2FE0-465A-80D0-4E732989EC9F}" type="slidenum">
              <a:rPr lang="en-US" smtClean="0"/>
              <a:t>26</a:t>
            </a:fld>
            <a:endParaRPr lang="en-US"/>
          </a:p>
        </p:txBody>
      </p:sp>
    </p:spTree>
    <p:extLst>
      <p:ext uri="{BB962C8B-B14F-4D97-AF65-F5344CB8AC3E}">
        <p14:creationId xmlns:p14="http://schemas.microsoft.com/office/powerpoint/2010/main" val="4069689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1BA24F-2FE0-465A-80D0-4E732989EC9F}" type="slidenum">
              <a:rPr lang="en-US" smtClean="0"/>
              <a:t>27</a:t>
            </a:fld>
            <a:endParaRPr lang="en-US"/>
          </a:p>
        </p:txBody>
      </p:sp>
    </p:spTree>
    <p:extLst>
      <p:ext uri="{BB962C8B-B14F-4D97-AF65-F5344CB8AC3E}">
        <p14:creationId xmlns:p14="http://schemas.microsoft.com/office/powerpoint/2010/main" val="191602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9BE2-38D3-1D68-91B5-F9FE84C28E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0592F0-B9C9-5127-C02D-35D177953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D4C96-C6D1-DCE2-C287-A090CD71E610}"/>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5" name="Footer Placeholder 4">
            <a:extLst>
              <a:ext uri="{FF2B5EF4-FFF2-40B4-BE49-F238E27FC236}">
                <a16:creationId xmlns:a16="http://schemas.microsoft.com/office/drawing/2014/main" id="{BA457A18-2863-9D4C-541F-E0DC245D3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1025B-9A02-F036-1F7C-50B9AB574D17}"/>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245978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0102-F752-947F-3E7D-A49EFCA831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0F2CAF-29B8-4603-EBC2-203BFEC1E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2C1A5-3817-7D6E-2CC3-5BFB41CD1A8F}"/>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5" name="Footer Placeholder 4">
            <a:extLst>
              <a:ext uri="{FF2B5EF4-FFF2-40B4-BE49-F238E27FC236}">
                <a16:creationId xmlns:a16="http://schemas.microsoft.com/office/drawing/2014/main" id="{00827A30-DB0C-BEF7-2CB8-13A6EA5FB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C8E01-748C-9280-946B-A719FD026A52}"/>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240615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E42E18-D194-889B-E61F-651692303E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6291B5-E864-1EC3-FB5F-CC512CB6E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CE5CF-1B6F-9B6B-8BC9-472A01772DA4}"/>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5" name="Footer Placeholder 4">
            <a:extLst>
              <a:ext uri="{FF2B5EF4-FFF2-40B4-BE49-F238E27FC236}">
                <a16:creationId xmlns:a16="http://schemas.microsoft.com/office/drawing/2014/main" id="{61FD3171-0551-5459-2142-422A13690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1A7CF-1589-F573-B352-650C8E2A76C7}"/>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311530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BD03-E123-64AE-756A-8A4E22182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55408C-2791-1B49-7313-7CD5D56DA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270E1-460F-B0BC-C8E5-1661E6B9434D}"/>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5" name="Footer Placeholder 4">
            <a:extLst>
              <a:ext uri="{FF2B5EF4-FFF2-40B4-BE49-F238E27FC236}">
                <a16:creationId xmlns:a16="http://schemas.microsoft.com/office/drawing/2014/main" id="{B38977F7-0E92-BB66-CB03-2E4A76993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033F2-3B61-E06C-42FF-9575DF84F8EF}"/>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272615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495A-F852-0FF3-6A9F-2F763F34C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49FEBE-9462-2659-4BFE-2F8E8E700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BC74D-A7E3-91B9-E19B-13141B927F89}"/>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5" name="Footer Placeholder 4">
            <a:extLst>
              <a:ext uri="{FF2B5EF4-FFF2-40B4-BE49-F238E27FC236}">
                <a16:creationId xmlns:a16="http://schemas.microsoft.com/office/drawing/2014/main" id="{5DB6639B-5D78-A84E-CE5F-16F95A72A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A125-B394-6D87-2105-5364D5587E48}"/>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166115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A1A2-726C-526A-9CC7-DB8B479FA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A9D70-EB21-D509-A903-536F02EBF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7BB338-5C77-E3EA-F627-11BC67A64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0320E-53C6-6133-52F7-E4D416061683}"/>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6" name="Footer Placeholder 5">
            <a:extLst>
              <a:ext uri="{FF2B5EF4-FFF2-40B4-BE49-F238E27FC236}">
                <a16:creationId xmlns:a16="http://schemas.microsoft.com/office/drawing/2014/main" id="{9C22B285-77D2-717A-33C3-5CEA33108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1E8C1-1365-8A31-FBCA-9A9AFADFA8F8}"/>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249104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95F-C10E-BD0E-D7F7-0EF67CCEF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36C3-3B29-7BCC-047F-BFD428948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6B9BC5-19D7-4CDB-D41D-A5CAE60CB5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7DCDD3-93AC-B0DC-CC13-5470A856E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AFC03-A57A-D07C-33D5-BE1A767E72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0D61B-D162-3BA6-B844-7ED9253D76C1}"/>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8" name="Footer Placeholder 7">
            <a:extLst>
              <a:ext uri="{FF2B5EF4-FFF2-40B4-BE49-F238E27FC236}">
                <a16:creationId xmlns:a16="http://schemas.microsoft.com/office/drawing/2014/main" id="{ED58040B-0107-5702-7C54-A3D235A05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38F92B-AE97-17FB-0D43-9B2ACF020AF8}"/>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157841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28DE-CEFA-1E77-8D7E-111D4F594E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44AEA7-1556-59B1-21AD-7114518A85F1}"/>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4" name="Footer Placeholder 3">
            <a:extLst>
              <a:ext uri="{FF2B5EF4-FFF2-40B4-BE49-F238E27FC236}">
                <a16:creationId xmlns:a16="http://schemas.microsoft.com/office/drawing/2014/main" id="{9E34F2DA-3E08-CE4D-B66F-4321849D30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EBF6D0-F78C-5A7D-FAFA-F6E4F1C2C1F7}"/>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276624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93BD8-2188-7DD5-1592-70E07F3A3A1C}"/>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3" name="Footer Placeholder 2">
            <a:extLst>
              <a:ext uri="{FF2B5EF4-FFF2-40B4-BE49-F238E27FC236}">
                <a16:creationId xmlns:a16="http://schemas.microsoft.com/office/drawing/2014/main" id="{77CBAC66-22BD-35C2-1C16-72BCD22A5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AFAF95-7F83-AE43-EC8B-04A0A2E5B1C1}"/>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5784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BD1F-3C65-A6A5-4FB2-269AC1CDC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E474D-B36E-8194-CE99-E763A3870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1085F7-5A43-D4DD-91AD-189CD5A8E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63976-2741-EC6C-B338-0DEE375D2700}"/>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6" name="Footer Placeholder 5">
            <a:extLst>
              <a:ext uri="{FF2B5EF4-FFF2-40B4-BE49-F238E27FC236}">
                <a16:creationId xmlns:a16="http://schemas.microsoft.com/office/drawing/2014/main" id="{4289CD30-E527-28CD-DE22-F30A8C946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0930E-F3F6-58E6-D2A8-BF5DCED07718}"/>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27618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40C1-F84F-5743-83DA-2AC73D3BE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81308D-9D52-E6ED-8850-0E27F23BF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B51AE1-1F56-A338-25B4-E68A05655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EBF53-0075-00EB-07F1-6150CA47643D}"/>
              </a:ext>
            </a:extLst>
          </p:cNvPr>
          <p:cNvSpPr>
            <a:spLocks noGrp="1"/>
          </p:cNvSpPr>
          <p:nvPr>
            <p:ph type="dt" sz="half" idx="10"/>
          </p:nvPr>
        </p:nvSpPr>
        <p:spPr/>
        <p:txBody>
          <a:bodyPr/>
          <a:lstStyle/>
          <a:p>
            <a:fld id="{8F10F506-5CCA-46A8-B436-98D05E340979}" type="datetimeFigureOut">
              <a:rPr lang="en-US" smtClean="0"/>
              <a:t>1/24/2025</a:t>
            </a:fld>
            <a:endParaRPr lang="en-US"/>
          </a:p>
        </p:txBody>
      </p:sp>
      <p:sp>
        <p:nvSpPr>
          <p:cNvPr id="6" name="Footer Placeholder 5">
            <a:extLst>
              <a:ext uri="{FF2B5EF4-FFF2-40B4-BE49-F238E27FC236}">
                <a16:creationId xmlns:a16="http://schemas.microsoft.com/office/drawing/2014/main" id="{DFFF4ED3-CF1C-AFBE-E4A4-C9C7186F2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7BB3F-E2D2-6CFC-51A3-57F72CB90EB8}"/>
              </a:ext>
            </a:extLst>
          </p:cNvPr>
          <p:cNvSpPr>
            <a:spLocks noGrp="1"/>
          </p:cNvSpPr>
          <p:nvPr>
            <p:ph type="sldNum" sz="quarter" idx="12"/>
          </p:nvPr>
        </p:nvSpPr>
        <p:spPr/>
        <p:txBody>
          <a:bodyPr/>
          <a:lstStyle/>
          <a:p>
            <a:fld id="{0EBD8334-D2E5-4E0E-B348-6A251CD27EB9}" type="slidenum">
              <a:rPr lang="en-US" smtClean="0"/>
              <a:t>‹#›</a:t>
            </a:fld>
            <a:endParaRPr lang="en-US"/>
          </a:p>
        </p:txBody>
      </p:sp>
    </p:spTree>
    <p:extLst>
      <p:ext uri="{BB962C8B-B14F-4D97-AF65-F5344CB8AC3E}">
        <p14:creationId xmlns:p14="http://schemas.microsoft.com/office/powerpoint/2010/main" val="216997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AE50A-DBB8-80DA-A5E7-B0C1B0F51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9BF2FA-BB7A-2CE4-38D2-71350D4F4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06CAE-98CB-2EB8-E051-362C06866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0F506-5CCA-46A8-B436-98D05E340979}" type="datetimeFigureOut">
              <a:rPr lang="en-US" smtClean="0"/>
              <a:t>1/24/2025</a:t>
            </a:fld>
            <a:endParaRPr lang="en-US"/>
          </a:p>
        </p:txBody>
      </p:sp>
      <p:sp>
        <p:nvSpPr>
          <p:cNvPr id="5" name="Footer Placeholder 4">
            <a:extLst>
              <a:ext uri="{FF2B5EF4-FFF2-40B4-BE49-F238E27FC236}">
                <a16:creationId xmlns:a16="http://schemas.microsoft.com/office/drawing/2014/main" id="{B8E2EFFE-E076-6DA8-7200-A9BF94D91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F40131-DC4F-1E0A-D047-8D4E3F59DB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D8334-D2E5-4E0E-B348-6A251CD27EB9}" type="slidenum">
              <a:rPr lang="en-US" smtClean="0"/>
              <a:t>‹#›</a:t>
            </a:fld>
            <a:endParaRPr lang="en-US"/>
          </a:p>
        </p:txBody>
      </p:sp>
    </p:spTree>
    <p:extLst>
      <p:ext uri="{BB962C8B-B14F-4D97-AF65-F5344CB8AC3E}">
        <p14:creationId xmlns:p14="http://schemas.microsoft.com/office/powerpoint/2010/main" val="205320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hyperlink" Target="https://www.allaboutcircuits.com/technical-articles/elliptic-curve-cryptography-in-embedded-systems/" TargetMode="Externa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shorturl.at/flEQX" TargetMode="External"/><Relationship Id="rId5" Type="http://schemas.openxmlformats.org/officeDocument/2006/relationships/hyperlink" Target="https://slideplayer.com/slide/13412335/" TargetMode="External"/><Relationship Id="rId4" Type="http://schemas.openxmlformats.org/officeDocument/2006/relationships/hyperlink" Target="https://www.rfc-editor.org/rfc/pdfrfc/rfc2144.txt.pdf"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BB18C15-0940-FBAA-2731-1C285FACEA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667" r="9089" b="841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05F461D-4FA5-2441-1770-96F8DDD293D4}"/>
              </a:ext>
            </a:extLst>
          </p:cNvPr>
          <p:cNvSpPr>
            <a:spLocks noGrp="1"/>
          </p:cNvSpPr>
          <p:nvPr>
            <p:ph type="subTitle" idx="1"/>
          </p:nvPr>
        </p:nvSpPr>
        <p:spPr>
          <a:xfrm>
            <a:off x="195210" y="3547326"/>
            <a:ext cx="4750488" cy="1208141"/>
          </a:xfrm>
        </p:spPr>
        <p:txBody>
          <a:bodyPr>
            <a:normAutofit/>
          </a:bodyPr>
          <a:lstStyle/>
          <a:p>
            <a:pPr algn="l"/>
            <a:r>
              <a:rPr lang="en-US" sz="2000" b="0" i="0" dirty="0">
                <a:solidFill>
                  <a:schemeClr val="bg1"/>
                </a:solidFill>
                <a:effectLst/>
                <a:latin typeface="Söhne"/>
              </a:rPr>
              <a:t>Secure Access to Dataset of Images : CAST-128 CBC Encryption, MAC Verification, and EC El-Gamal Key Delivery</a:t>
            </a:r>
            <a:endParaRPr lang="en-US" sz="2000" dirty="0">
              <a:solidFill>
                <a:schemeClr val="bg1"/>
              </a:solidFill>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C4E948D-24AD-3FD5-0EE9-1583E7AD9612}"/>
              </a:ext>
            </a:extLst>
          </p:cNvPr>
          <p:cNvSpPr txBox="1"/>
          <p:nvPr/>
        </p:nvSpPr>
        <p:spPr>
          <a:xfrm>
            <a:off x="205042" y="5320213"/>
            <a:ext cx="3769743" cy="1200329"/>
          </a:xfrm>
          <a:prstGeom prst="rect">
            <a:avLst/>
          </a:prstGeom>
          <a:noFill/>
        </p:spPr>
        <p:txBody>
          <a:bodyPr wrap="square" rtlCol="0">
            <a:spAutoFit/>
          </a:bodyPr>
          <a:lstStyle/>
          <a:p>
            <a:r>
              <a:rPr lang="en-US" sz="1800" b="0" i="0" u="none" strike="noStrike" dirty="0">
                <a:solidFill>
                  <a:srgbClr val="FFFFFF"/>
                </a:solidFill>
                <a:effectLst/>
                <a:latin typeface="Roboto" panose="02000000000000000000" pitchFamily="2" charset="0"/>
              </a:rPr>
              <a:t>Tareq Sleiman </a:t>
            </a:r>
            <a:br>
              <a:rPr lang="en-US" sz="1800" b="0" i="0" u="none" strike="noStrike" dirty="0">
                <a:solidFill>
                  <a:srgbClr val="FFFFFF"/>
                </a:solidFill>
                <a:effectLst/>
                <a:latin typeface="Roboto" panose="02000000000000000000" pitchFamily="2" charset="0"/>
              </a:rPr>
            </a:br>
            <a:r>
              <a:rPr lang="en-US" sz="1800" b="0" i="0" u="none" strike="noStrike" dirty="0" err="1">
                <a:solidFill>
                  <a:srgbClr val="FFFFFF"/>
                </a:solidFill>
                <a:effectLst/>
                <a:latin typeface="Roboto" panose="02000000000000000000" pitchFamily="2" charset="0"/>
              </a:rPr>
              <a:t>Wadea</a:t>
            </a:r>
            <a:r>
              <a:rPr lang="en-US" sz="1800" b="0" i="0" u="none" strike="noStrike" dirty="0">
                <a:solidFill>
                  <a:srgbClr val="FFFFFF"/>
                </a:solidFill>
                <a:effectLst/>
                <a:latin typeface="Roboto" panose="02000000000000000000" pitchFamily="2" charset="0"/>
              </a:rPr>
              <a:t> Tanus </a:t>
            </a:r>
            <a:endParaRPr lang="en-US" b="0" dirty="0">
              <a:effectLst/>
            </a:endParaRPr>
          </a:p>
          <a:p>
            <a:pPr rtl="0">
              <a:spcBef>
                <a:spcPts val="0"/>
              </a:spcBef>
              <a:spcAft>
                <a:spcPts val="0"/>
              </a:spcAft>
            </a:pPr>
            <a:r>
              <a:rPr lang="en-US" sz="1800" b="0" i="0" u="none" strike="noStrike" dirty="0">
                <a:solidFill>
                  <a:srgbClr val="FFFFFF"/>
                </a:solidFill>
                <a:effectLst/>
                <a:latin typeface="Roboto" panose="02000000000000000000" pitchFamily="2" charset="0"/>
              </a:rPr>
              <a:t>Boris </a:t>
            </a:r>
            <a:r>
              <a:rPr lang="en-US" sz="1800" b="0" i="0" u="none" strike="noStrike" dirty="0" err="1">
                <a:solidFill>
                  <a:srgbClr val="FFFFFF"/>
                </a:solidFill>
                <a:effectLst/>
                <a:latin typeface="Roboto" panose="02000000000000000000" pitchFamily="2" charset="0"/>
              </a:rPr>
              <a:t>Shoostin</a:t>
            </a:r>
            <a:r>
              <a:rPr lang="en-US" sz="1800" b="0" i="0" u="none" strike="noStrike" dirty="0">
                <a:solidFill>
                  <a:srgbClr val="FFFFFF"/>
                </a:solidFill>
                <a:effectLst/>
                <a:latin typeface="Roboto" panose="02000000000000000000" pitchFamily="2" charset="0"/>
              </a:rPr>
              <a:t> </a:t>
            </a:r>
            <a:endParaRPr lang="en-US" b="0" dirty="0">
              <a:effectLst/>
            </a:endParaRPr>
          </a:p>
          <a:p>
            <a:pPr rtl="0">
              <a:spcBef>
                <a:spcPts val="0"/>
              </a:spcBef>
              <a:spcAft>
                <a:spcPts val="0"/>
              </a:spcAft>
            </a:pPr>
            <a:r>
              <a:rPr lang="en-US" sz="1800" b="0" i="0" u="none" strike="noStrike" dirty="0">
                <a:solidFill>
                  <a:srgbClr val="FFFFFF"/>
                </a:solidFill>
                <a:effectLst/>
                <a:latin typeface="Roboto" panose="02000000000000000000" pitchFamily="2" charset="0"/>
              </a:rPr>
              <a:t>Wael </a:t>
            </a:r>
            <a:r>
              <a:rPr lang="en-US" sz="1800" b="0" i="0" u="none" strike="noStrike" dirty="0" err="1">
                <a:solidFill>
                  <a:srgbClr val="FFFFFF"/>
                </a:solidFill>
                <a:effectLst/>
                <a:latin typeface="Roboto" panose="02000000000000000000" pitchFamily="2" charset="0"/>
              </a:rPr>
              <a:t>Swaid</a:t>
            </a:r>
            <a:r>
              <a:rPr lang="en-US" sz="1800" b="0" i="0" u="none" strike="noStrike" dirty="0">
                <a:solidFill>
                  <a:srgbClr val="FFFFFF"/>
                </a:solidFill>
                <a:effectLst/>
                <a:latin typeface="Roboto" panose="02000000000000000000" pitchFamily="2" charset="0"/>
              </a:rPr>
              <a:t> </a:t>
            </a:r>
            <a:endParaRPr lang="en-US" b="0" dirty="0">
              <a:effectLst/>
            </a:endParaRPr>
          </a:p>
        </p:txBody>
      </p:sp>
    </p:spTree>
    <p:extLst>
      <p:ext uri="{BB962C8B-B14F-4D97-AF65-F5344CB8AC3E}">
        <p14:creationId xmlns:p14="http://schemas.microsoft.com/office/powerpoint/2010/main" val="385894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AF97E-B8A5-9A52-035F-5A27AE406EF0}"/>
              </a:ext>
            </a:extLst>
          </p:cNvPr>
          <p:cNvSpPr>
            <a:spLocks noGrp="1"/>
          </p:cNvSpPr>
          <p:nvPr>
            <p:ph type="title"/>
          </p:nvPr>
        </p:nvSpPr>
        <p:spPr>
          <a:xfrm>
            <a:off x="713963" y="960955"/>
            <a:ext cx="3018282" cy="737217"/>
          </a:xfrm>
        </p:spPr>
        <p:txBody>
          <a:bodyPr anchor="t">
            <a:normAutofit/>
          </a:bodyPr>
          <a:lstStyle/>
          <a:p>
            <a:pPr rtl="0">
              <a:spcBef>
                <a:spcPts val="0"/>
              </a:spcBef>
              <a:spcAft>
                <a:spcPts val="0"/>
              </a:spcAft>
            </a:pPr>
            <a:r>
              <a:rPr lang="en-US" sz="4000" dirty="0">
                <a:solidFill>
                  <a:schemeClr val="bg1"/>
                </a:solidFill>
              </a:rPr>
              <a:t>Decryption</a:t>
            </a:r>
          </a:p>
        </p:txBody>
      </p:sp>
      <p:sp>
        <p:nvSpPr>
          <p:cNvPr id="3" name="Content Placeholder 2">
            <a:extLst>
              <a:ext uri="{FF2B5EF4-FFF2-40B4-BE49-F238E27FC236}">
                <a16:creationId xmlns:a16="http://schemas.microsoft.com/office/drawing/2014/main" id="{EEC0AF33-E28C-945C-BDA7-04628E4AEF3B}"/>
              </a:ext>
            </a:extLst>
          </p:cNvPr>
          <p:cNvSpPr>
            <a:spLocks noGrp="1"/>
          </p:cNvSpPr>
          <p:nvPr>
            <p:ph idx="1"/>
          </p:nvPr>
        </p:nvSpPr>
        <p:spPr>
          <a:xfrm>
            <a:off x="439947" y="2441275"/>
            <a:ext cx="5192406" cy="3968151"/>
          </a:xfrm>
        </p:spPr>
        <p:txBody>
          <a:bodyPr>
            <a:noAutofit/>
          </a:bodyPr>
          <a:lstStyle/>
          <a:p>
            <a:pPr rtl="0" fontAlgn="base">
              <a:spcBef>
                <a:spcPts val="0"/>
              </a:spcBef>
              <a:spcAft>
                <a:spcPts val="0"/>
              </a:spcAft>
              <a:buFont typeface="+mj-lt"/>
              <a:buAutoNum type="arabicPeriod"/>
            </a:pPr>
            <a:r>
              <a:rPr lang="en-US" sz="1600" dirty="0">
                <a:solidFill>
                  <a:schemeClr val="bg1">
                    <a:alpha val="80000"/>
                  </a:schemeClr>
                </a:solidFill>
              </a:rPr>
              <a:t>The ciphertext is divided into 64-bit blocks.</a:t>
            </a:r>
          </a:p>
          <a:p>
            <a:pPr rtl="0" fontAlgn="base">
              <a:spcBef>
                <a:spcPts val="0"/>
              </a:spcBef>
              <a:spcAft>
                <a:spcPts val="0"/>
              </a:spcAft>
              <a:buFont typeface="+mj-lt"/>
              <a:buAutoNum type="arabicPeriod"/>
            </a:pPr>
            <a:endParaRPr lang="en-US" sz="1600" dirty="0">
              <a:solidFill>
                <a:schemeClr val="bg1">
                  <a:alpha val="80000"/>
                </a:schemeClr>
              </a:solidFill>
            </a:endParaRPr>
          </a:p>
          <a:p>
            <a:pPr rtl="0" fontAlgn="base">
              <a:spcBef>
                <a:spcPts val="0"/>
              </a:spcBef>
              <a:spcAft>
                <a:spcPts val="0"/>
              </a:spcAft>
              <a:buFont typeface="+mj-lt"/>
              <a:buAutoNum type="arabicPeriod"/>
            </a:pPr>
            <a:r>
              <a:rPr lang="en-US" sz="1600" dirty="0">
                <a:solidFill>
                  <a:schemeClr val="bg1">
                    <a:alpha val="80000"/>
                  </a:schemeClr>
                </a:solidFill>
              </a:rPr>
              <a:t>The decryption key is expanded into a set of round keys using the same key schedule algorithm used for encryption.</a:t>
            </a:r>
          </a:p>
          <a:p>
            <a:pPr rtl="0" fontAlgn="base">
              <a:spcBef>
                <a:spcPts val="0"/>
              </a:spcBef>
              <a:spcAft>
                <a:spcPts val="0"/>
              </a:spcAft>
              <a:buFont typeface="+mj-lt"/>
              <a:buAutoNum type="arabicPeriod"/>
            </a:pPr>
            <a:endParaRPr lang="en-US" sz="1600" dirty="0">
              <a:solidFill>
                <a:schemeClr val="bg1">
                  <a:alpha val="80000"/>
                </a:schemeClr>
              </a:solidFill>
            </a:endParaRPr>
          </a:p>
          <a:p>
            <a:pPr rtl="0" fontAlgn="base">
              <a:spcBef>
                <a:spcPts val="0"/>
              </a:spcBef>
              <a:spcAft>
                <a:spcPts val="0"/>
              </a:spcAft>
              <a:buFont typeface="+mj-lt"/>
              <a:buAutoNum type="arabicPeriod"/>
            </a:pPr>
            <a:r>
              <a:rPr lang="en-US" sz="1600" dirty="0">
                <a:solidFill>
                  <a:schemeClr val="bg1">
                    <a:alpha val="80000"/>
                  </a:schemeClr>
                </a:solidFill>
              </a:rPr>
              <a:t>Each 64-bit block is decrypted using the same Feistel network structure used for encryption, but with the round keys applied in reverse order.</a:t>
            </a:r>
          </a:p>
          <a:p>
            <a:pPr rtl="0" fontAlgn="base">
              <a:spcBef>
                <a:spcPts val="0"/>
              </a:spcBef>
              <a:spcAft>
                <a:spcPts val="0"/>
              </a:spcAft>
              <a:buFont typeface="+mj-lt"/>
              <a:buAutoNum type="arabicPeriod"/>
            </a:pPr>
            <a:endParaRPr lang="en-US" sz="1600" dirty="0">
              <a:solidFill>
                <a:schemeClr val="bg1">
                  <a:alpha val="80000"/>
                </a:schemeClr>
              </a:solidFill>
            </a:endParaRPr>
          </a:p>
          <a:p>
            <a:pPr rtl="0" fontAlgn="base">
              <a:spcBef>
                <a:spcPts val="0"/>
              </a:spcBef>
              <a:spcAft>
                <a:spcPts val="0"/>
              </a:spcAft>
              <a:buFont typeface="+mj-lt"/>
              <a:buAutoNum type="arabicPeriod"/>
            </a:pPr>
            <a:r>
              <a:rPr lang="en-US" sz="1600" dirty="0">
                <a:solidFill>
                  <a:schemeClr val="bg1">
                    <a:alpha val="80000"/>
                  </a:schemeClr>
                </a:solidFill>
              </a:rPr>
              <a:t>In each round, the 64-bit block is divided into two halves, and each half is decrypted using a different round key and a combination of bitwise operations.</a:t>
            </a:r>
          </a:p>
          <a:p>
            <a:pPr rtl="0" fontAlgn="base">
              <a:spcBef>
                <a:spcPts val="0"/>
              </a:spcBef>
              <a:spcAft>
                <a:spcPts val="0"/>
              </a:spcAft>
              <a:buFont typeface="+mj-lt"/>
              <a:buAutoNum type="arabicPeriod"/>
            </a:pPr>
            <a:endParaRPr lang="en-US" sz="1600" dirty="0">
              <a:solidFill>
                <a:schemeClr val="bg1">
                  <a:alpha val="80000"/>
                </a:schemeClr>
              </a:solidFill>
            </a:endParaRPr>
          </a:p>
          <a:p>
            <a:pPr rtl="0" fontAlgn="base">
              <a:spcBef>
                <a:spcPts val="0"/>
              </a:spcBef>
              <a:spcAft>
                <a:spcPts val="0"/>
              </a:spcAft>
              <a:buFont typeface="+mj-lt"/>
              <a:buAutoNum type="arabicPeriod"/>
            </a:pPr>
            <a:r>
              <a:rPr lang="en-US" sz="1600" dirty="0">
                <a:solidFill>
                  <a:schemeClr val="bg1">
                    <a:alpha val="80000"/>
                  </a:schemeClr>
                </a:solidFill>
              </a:rPr>
              <a:t>After the final round, the resulting 64-bit block is the plaintext.</a:t>
            </a:r>
          </a:p>
        </p:txBody>
      </p:sp>
      <p:grpSp>
        <p:nvGrpSpPr>
          <p:cNvPr id="2059" name="Group 2058">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054" name="Freeform: Shape 2053">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5" name="Freeform: Shape 2054">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050" name="Picture 2" descr="Decryption - Free business and finance ...">
            <a:extLst>
              <a:ext uri="{FF2B5EF4-FFF2-40B4-BE49-F238E27FC236}">
                <a16:creationId xmlns:a16="http://schemas.microsoft.com/office/drawing/2014/main" id="{EA4246A7-253C-3BDB-DDEA-DE0DEEC0E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706" y="1418155"/>
            <a:ext cx="4861347" cy="486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34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91DA6EF-8720-331C-B8E4-9AD0A8057708}"/>
              </a:ext>
            </a:extLst>
          </p:cNvPr>
          <p:cNvPicPr>
            <a:picLocks noChangeAspect="1"/>
          </p:cNvPicPr>
          <p:nvPr/>
        </p:nvPicPr>
        <p:blipFill rotWithShape="1">
          <a:blip r:embed="rId2"/>
          <a:srcRect t="13081" r="9090" b="12110"/>
          <a:stretch/>
        </p:blipFill>
        <p:spPr>
          <a:xfrm>
            <a:off x="3522468" y="10"/>
            <a:ext cx="8669532" cy="6857990"/>
          </a:xfrm>
          <a:prstGeom prst="rect">
            <a:avLst/>
          </a:prstGeom>
        </p:spPr>
      </p:pic>
      <p:sp>
        <p:nvSpPr>
          <p:cNvPr id="23" name="Rectangle 2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373523-AEB2-AA11-032C-B26D81EA5940}"/>
              </a:ext>
            </a:extLst>
          </p:cNvPr>
          <p:cNvSpPr>
            <a:spLocks noGrp="1"/>
          </p:cNvSpPr>
          <p:nvPr>
            <p:ph type="title"/>
          </p:nvPr>
        </p:nvSpPr>
        <p:spPr>
          <a:xfrm>
            <a:off x="371094" y="1161288"/>
            <a:ext cx="3438144" cy="1124712"/>
          </a:xfrm>
        </p:spPr>
        <p:txBody>
          <a:bodyPr anchor="b">
            <a:normAutofit/>
          </a:bodyPr>
          <a:lstStyle/>
          <a:p>
            <a:pPr rtl="0">
              <a:spcBef>
                <a:spcPts val="0"/>
              </a:spcBef>
              <a:spcAft>
                <a:spcPts val="0"/>
              </a:spcAft>
            </a:pPr>
            <a:r>
              <a:rPr lang="en-US" sz="2800" b="1" i="0" u="none" strike="noStrike">
                <a:solidFill>
                  <a:schemeClr val="bg1"/>
                </a:solidFill>
                <a:effectLst/>
                <a:latin typeface="Montserrat" panose="00000500000000000000" pitchFamily="2" charset="0"/>
              </a:rPr>
              <a:t>Substitution Boxes</a:t>
            </a:r>
            <a:endParaRPr lang="en-US" sz="2800" b="1">
              <a:solidFill>
                <a:schemeClr val="bg1"/>
              </a:solidFill>
            </a:endParaRP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57DC959-DF84-B517-664D-ED2240882A04}"/>
              </a:ext>
            </a:extLst>
          </p:cNvPr>
          <p:cNvSpPr>
            <a:spLocks noGrp="1"/>
          </p:cNvSpPr>
          <p:nvPr>
            <p:ph idx="1"/>
          </p:nvPr>
        </p:nvSpPr>
        <p:spPr>
          <a:xfrm>
            <a:off x="371093" y="2718054"/>
            <a:ext cx="5201571" cy="3207258"/>
          </a:xfrm>
        </p:spPr>
        <p:txBody>
          <a:bodyPr anchor="t">
            <a:normAutofit/>
          </a:bodyPr>
          <a:lstStyle/>
          <a:p>
            <a:pPr rtl="0" fontAlgn="base">
              <a:spcBef>
                <a:spcPts val="0"/>
              </a:spcBef>
              <a:spcAft>
                <a:spcPts val="1200"/>
              </a:spcAft>
              <a:buFont typeface="Arial" panose="020B0604020202020204" pitchFamily="34" charset="0"/>
              <a:buChar char="•"/>
            </a:pPr>
            <a:r>
              <a:rPr lang="en-US" sz="1600" b="0" i="0" u="none" strike="noStrike" dirty="0">
                <a:solidFill>
                  <a:schemeClr val="bg1"/>
                </a:solidFill>
                <a:effectLst/>
                <a:latin typeface="Lato" panose="020F0502020204030203" pitchFamily="34" charset="0"/>
              </a:rPr>
              <a:t>CAST-128 uses eight substitution boxes.</a:t>
            </a:r>
          </a:p>
          <a:p>
            <a:pPr rtl="0" fontAlgn="base">
              <a:spcBef>
                <a:spcPts val="0"/>
              </a:spcBef>
              <a:spcAft>
                <a:spcPts val="1200"/>
              </a:spcAft>
              <a:buFont typeface="Arial" panose="020B0604020202020204" pitchFamily="34" charset="0"/>
              <a:buChar char="•"/>
            </a:pPr>
            <a:br>
              <a:rPr lang="en-US" sz="1600" b="0" dirty="0">
                <a:solidFill>
                  <a:schemeClr val="bg1"/>
                </a:solidFill>
                <a:effectLst/>
              </a:rPr>
            </a:br>
            <a:r>
              <a:rPr lang="en-US" sz="1600" b="0" i="0" u="none" strike="noStrike" dirty="0">
                <a:solidFill>
                  <a:schemeClr val="bg1"/>
                </a:solidFill>
                <a:effectLst/>
                <a:latin typeface="Lato" panose="020F0502020204030203" pitchFamily="34" charset="0"/>
              </a:rPr>
              <a:t>S-boxes S1, S2, S3 and S4 are round function s-boxes.</a:t>
            </a:r>
          </a:p>
          <a:p>
            <a:pPr rtl="0" fontAlgn="base">
              <a:spcBef>
                <a:spcPts val="0"/>
              </a:spcBef>
              <a:spcAft>
                <a:spcPts val="1200"/>
              </a:spcAft>
              <a:buFont typeface="Arial" panose="020B0604020202020204" pitchFamily="34" charset="0"/>
              <a:buChar char="•"/>
            </a:pPr>
            <a:br>
              <a:rPr lang="en-US" sz="1600" b="0" dirty="0">
                <a:solidFill>
                  <a:schemeClr val="bg1"/>
                </a:solidFill>
                <a:effectLst/>
              </a:rPr>
            </a:br>
            <a:r>
              <a:rPr lang="en-US" sz="1600" b="0" i="0" u="none" strike="noStrike" dirty="0">
                <a:solidFill>
                  <a:schemeClr val="bg1"/>
                </a:solidFill>
                <a:effectLst/>
                <a:latin typeface="Lato" panose="020F0502020204030203" pitchFamily="34" charset="0"/>
              </a:rPr>
              <a:t>S-boxes S5, S6, S7 and S8 are key schedule s-boxes</a:t>
            </a:r>
          </a:p>
          <a:p>
            <a:pPr rtl="0" fontAlgn="base">
              <a:spcBef>
                <a:spcPts val="0"/>
              </a:spcBef>
              <a:spcAft>
                <a:spcPts val="0"/>
              </a:spcAft>
              <a:buFont typeface="Arial" panose="020B0604020202020204" pitchFamily="34" charset="0"/>
              <a:buChar char="•"/>
            </a:pPr>
            <a:br>
              <a:rPr lang="en-US" sz="1600" b="0" dirty="0">
                <a:solidFill>
                  <a:schemeClr val="bg1"/>
                </a:solidFill>
                <a:effectLst/>
              </a:rPr>
            </a:br>
            <a:r>
              <a:rPr lang="en-US" sz="1600" b="0" i="0" u="none" strike="noStrike" dirty="0">
                <a:solidFill>
                  <a:schemeClr val="bg1"/>
                </a:solidFill>
                <a:effectLst/>
                <a:latin typeface="Lato" panose="020F0502020204030203" pitchFamily="34" charset="0"/>
              </a:rPr>
              <a:t>8 S-box require a total of 8 </a:t>
            </a:r>
            <a:r>
              <a:rPr lang="en-US" sz="1600" b="0" i="0" u="none" strike="noStrike" dirty="0" err="1">
                <a:solidFill>
                  <a:schemeClr val="bg1"/>
                </a:solidFill>
                <a:effectLst/>
                <a:latin typeface="Lato" panose="020F0502020204030203" pitchFamily="34" charset="0"/>
              </a:rPr>
              <a:t>KBytes</a:t>
            </a:r>
            <a:r>
              <a:rPr lang="en-US" sz="1600" b="0" i="0" u="none" strike="noStrike" dirty="0">
                <a:solidFill>
                  <a:schemeClr val="bg1"/>
                </a:solidFill>
                <a:effectLst/>
                <a:latin typeface="Lato" panose="020F0502020204030203" pitchFamily="34" charset="0"/>
              </a:rPr>
              <a:t> of storage</a:t>
            </a:r>
          </a:p>
          <a:p>
            <a:pPr marL="742950" lvl="1" indent="-285750" rtl="0" fontAlgn="base">
              <a:spcBef>
                <a:spcPts val="0"/>
              </a:spcBef>
              <a:spcAft>
                <a:spcPts val="1200"/>
              </a:spcAft>
              <a:buFont typeface="Arial" panose="020B0604020202020204" pitchFamily="34" charset="0"/>
              <a:buChar char="•"/>
            </a:pPr>
            <a:r>
              <a:rPr lang="en-US" sz="1600" b="0" i="0" u="none" strike="noStrike" dirty="0">
                <a:solidFill>
                  <a:schemeClr val="bg1"/>
                </a:solidFill>
                <a:effectLst/>
                <a:latin typeface="Arial" panose="020B0604020202020204" pitchFamily="34" charset="0"/>
              </a:rPr>
              <a:t>only 4 </a:t>
            </a:r>
            <a:r>
              <a:rPr lang="en-US" sz="1600" b="0" i="0" u="none" strike="noStrike" dirty="0" err="1">
                <a:solidFill>
                  <a:schemeClr val="bg1"/>
                </a:solidFill>
                <a:effectLst/>
                <a:latin typeface="Arial" panose="020B0604020202020204" pitchFamily="34" charset="0"/>
              </a:rPr>
              <a:t>KBytes</a:t>
            </a:r>
            <a:r>
              <a:rPr lang="en-US" sz="1600" b="0" i="0" u="none" strike="noStrike" dirty="0">
                <a:solidFill>
                  <a:schemeClr val="bg1"/>
                </a:solidFill>
                <a:effectLst/>
                <a:latin typeface="Arial" panose="020B0604020202020204" pitchFamily="34" charset="0"/>
              </a:rPr>
              <a:t> are required during actual encryption / decryption</a:t>
            </a:r>
            <a:endParaRPr lang="en-US" sz="1600" b="0" i="0" u="none" strike="noStrike" dirty="0">
              <a:solidFill>
                <a:schemeClr val="bg1"/>
              </a:solidFill>
              <a:effectLst/>
              <a:latin typeface="Lato" panose="020F0502020204030203" pitchFamily="34" charset="0"/>
            </a:endParaRPr>
          </a:p>
          <a:p>
            <a:pPr marL="0" indent="0">
              <a:buNone/>
            </a:pPr>
            <a:endParaRPr lang="en-US" sz="1600" dirty="0">
              <a:solidFill>
                <a:schemeClr val="bg1"/>
              </a:solidFill>
            </a:endParaRPr>
          </a:p>
        </p:txBody>
      </p:sp>
    </p:spTree>
    <p:extLst>
      <p:ext uri="{BB962C8B-B14F-4D97-AF65-F5344CB8AC3E}">
        <p14:creationId xmlns:p14="http://schemas.microsoft.com/office/powerpoint/2010/main" val="229381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897F57C-252F-931F-BE42-908E4CD3F42D}"/>
              </a:ext>
            </a:extLst>
          </p:cNvPr>
          <p:cNvSpPr>
            <a:spLocks noGrp="1"/>
          </p:cNvSpPr>
          <p:nvPr>
            <p:ph type="title"/>
          </p:nvPr>
        </p:nvSpPr>
        <p:spPr>
          <a:xfrm>
            <a:off x="1712915" y="1040400"/>
            <a:ext cx="7866060" cy="707886"/>
          </a:xfrm>
        </p:spPr>
        <p:txBody>
          <a:bodyPr anchor="b">
            <a:normAutofit/>
          </a:bodyPr>
          <a:lstStyle/>
          <a:p>
            <a:pPr rtl="0">
              <a:spcBef>
                <a:spcPts val="0"/>
              </a:spcBef>
              <a:spcAft>
                <a:spcPts val="0"/>
              </a:spcAft>
            </a:pPr>
            <a:r>
              <a:rPr lang="en-US" sz="4000" b="1" i="0" u="none" strike="noStrike" dirty="0">
                <a:effectLst/>
                <a:latin typeface="Montserrat" panose="00000500000000000000" pitchFamily="2" charset="0"/>
              </a:rPr>
              <a:t>Key Schedule</a:t>
            </a:r>
            <a:endParaRPr lang="en-US" sz="4000" b="1"/>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2">
            <a:extLst>
              <a:ext uri="{FF2B5EF4-FFF2-40B4-BE49-F238E27FC236}">
                <a16:creationId xmlns:a16="http://schemas.microsoft.com/office/drawing/2014/main" id="{07090E34-990A-D563-B7B0-F12EBDB4BF41}"/>
              </a:ext>
            </a:extLst>
          </p:cNvPr>
          <p:cNvSpPr>
            <a:spLocks noGrp="1"/>
          </p:cNvSpPr>
          <p:nvPr>
            <p:ph idx="1"/>
          </p:nvPr>
        </p:nvSpPr>
        <p:spPr>
          <a:xfrm>
            <a:off x="565600" y="3070534"/>
            <a:ext cx="10700498" cy="3036783"/>
          </a:xfrm>
        </p:spPr>
        <p:txBody>
          <a:bodyPr>
            <a:normAutofit/>
          </a:bodyPr>
          <a:lstStyle/>
          <a:p>
            <a:pPr rtl="0" fontAlgn="base">
              <a:spcBef>
                <a:spcPts val="0"/>
              </a:spcBef>
              <a:spcAft>
                <a:spcPts val="0"/>
              </a:spcAft>
              <a:buFont typeface="Arial" panose="020B0604020202020204" pitchFamily="34" charset="0"/>
              <a:buChar char="•"/>
            </a:pPr>
            <a:r>
              <a:rPr lang="en-US" sz="1600" b="0" i="0" u="none" strike="noStrike" dirty="0">
                <a:solidFill>
                  <a:schemeClr val="tx1">
                    <a:alpha val="80000"/>
                  </a:schemeClr>
                </a:solidFill>
                <a:effectLst/>
                <a:latin typeface="Arial" panose="020B0604020202020204" pitchFamily="34" charset="0"/>
              </a:rPr>
              <a:t>CAST-128 uses a pair of subkeys per round:  a 32-bit quantity Km is used as a "masking" key and a 5-bit quantity Kr is used as a "rotation" key.</a:t>
            </a:r>
          </a:p>
          <a:p>
            <a:pPr marL="0" indent="0" rtl="0" fontAlgn="base">
              <a:spcBef>
                <a:spcPts val="0"/>
              </a:spcBef>
              <a:spcAft>
                <a:spcPts val="0"/>
              </a:spcAft>
              <a:buNone/>
            </a:pPr>
            <a:endParaRPr lang="en-US" sz="1600" b="0" i="0" u="none" strike="noStrike" dirty="0">
              <a:solidFill>
                <a:schemeClr val="tx1">
                  <a:alpha val="80000"/>
                </a:schemeClr>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solidFill>
                  <a:schemeClr val="tx1">
                    <a:alpha val="80000"/>
                  </a:schemeClr>
                </a:solidFill>
                <a:effectLst/>
                <a:latin typeface="Arial" panose="020B0604020202020204" pitchFamily="34" charset="0"/>
              </a:rPr>
              <a:t>Let the 128-bit key be x0x1x2x3x4x5x6x7x8x9xAxBxCxDxExF , Let z0..zF be intermediate (temporary) bytes.</a:t>
            </a:r>
          </a:p>
          <a:p>
            <a:pPr marL="0" indent="0" rtl="0" fontAlgn="base">
              <a:spcBef>
                <a:spcPts val="0"/>
              </a:spcBef>
              <a:spcAft>
                <a:spcPts val="0"/>
              </a:spcAft>
              <a:buNone/>
            </a:pPr>
            <a:endParaRPr lang="en-US" sz="1600" b="0" i="0" u="none" strike="noStrike" dirty="0">
              <a:solidFill>
                <a:schemeClr val="tx1">
                  <a:alpha val="80000"/>
                </a:schemeClr>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solidFill>
                  <a:schemeClr val="tx1">
                    <a:alpha val="80000"/>
                  </a:schemeClr>
                </a:solidFill>
                <a:effectLst/>
                <a:latin typeface="Arial" panose="020B0604020202020204" pitchFamily="34" charset="0"/>
              </a:rPr>
              <a:t>Let Si[] represent s-box </a:t>
            </a:r>
            <a:r>
              <a:rPr lang="en-US" sz="1600" b="0" i="0" u="none" strike="noStrike" dirty="0" err="1">
                <a:solidFill>
                  <a:schemeClr val="tx1">
                    <a:alpha val="80000"/>
                  </a:schemeClr>
                </a:solidFill>
                <a:effectLst/>
                <a:latin typeface="Arial" panose="020B0604020202020204" pitchFamily="34" charset="0"/>
              </a:rPr>
              <a:t>i</a:t>
            </a:r>
            <a:r>
              <a:rPr lang="en-US" sz="1600" b="0" i="0" u="none" strike="noStrike" dirty="0">
                <a:solidFill>
                  <a:schemeClr val="tx1">
                    <a:alpha val="80000"/>
                  </a:schemeClr>
                </a:solidFill>
                <a:effectLst/>
                <a:latin typeface="Arial" panose="020B0604020202020204" pitchFamily="34" charset="0"/>
              </a:rPr>
              <a:t> and let "^" represent XOR addition.</a:t>
            </a:r>
          </a:p>
          <a:p>
            <a:pPr marL="0" indent="0" rtl="0" fontAlgn="base">
              <a:spcBef>
                <a:spcPts val="0"/>
              </a:spcBef>
              <a:spcAft>
                <a:spcPts val="0"/>
              </a:spcAft>
              <a:buNone/>
            </a:pPr>
            <a:endParaRPr lang="en-US" sz="1600" b="0" i="0" u="none" strike="noStrike" dirty="0">
              <a:solidFill>
                <a:schemeClr val="tx1">
                  <a:alpha val="80000"/>
                </a:schemeClr>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600" b="0" i="0" u="none" strike="noStrike" dirty="0">
                <a:solidFill>
                  <a:schemeClr val="tx1">
                    <a:alpha val="80000"/>
                  </a:schemeClr>
                </a:solidFill>
                <a:effectLst/>
                <a:latin typeface="Arial" panose="020B0604020202020204" pitchFamily="34" charset="0"/>
              </a:rPr>
              <a:t>The subkeys are formed from the key x0x1x2x3x4x5x6x7x8x9xAxBxCxDxExF   as follows.</a:t>
            </a:r>
          </a:p>
          <a:p>
            <a:pPr marL="0" indent="0">
              <a:buNone/>
            </a:pPr>
            <a:br>
              <a:rPr lang="en-US" sz="1600" b="0" dirty="0">
                <a:solidFill>
                  <a:schemeClr val="tx1">
                    <a:alpha val="80000"/>
                  </a:schemeClr>
                </a:solidFill>
                <a:effectLst/>
              </a:rPr>
            </a:br>
            <a:endParaRPr lang="en-US" sz="1600" dirty="0">
              <a:solidFill>
                <a:schemeClr val="tx1">
                  <a:alpha val="80000"/>
                </a:schemeClr>
              </a:solidFill>
            </a:endParaRPr>
          </a:p>
        </p:txBody>
      </p:sp>
    </p:spTree>
    <p:extLst>
      <p:ext uri="{BB962C8B-B14F-4D97-AF65-F5344CB8AC3E}">
        <p14:creationId xmlns:p14="http://schemas.microsoft.com/office/powerpoint/2010/main" val="221901853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0205D939-00C4-4F2E-9797-3170DD04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38EE4E44-1403-472B-8C01-D354CB8F5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437539C1-1CC9-B65F-56B4-5F7E43D325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44" b="-3"/>
          <a:stretch/>
        </p:blipFill>
        <p:spPr bwMode="auto">
          <a:xfrm>
            <a:off x="6421035" y="643467"/>
            <a:ext cx="5129784" cy="5571066"/>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583CCE40-4C5F-42D3-86D9-7892AD1E9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BC416881-4AAE-F52C-6A14-5884CBC50F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045" b="4"/>
          <a:stretch/>
        </p:blipFill>
        <p:spPr bwMode="auto">
          <a:xfrm>
            <a:off x="641180" y="643467"/>
            <a:ext cx="512978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22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F0F734AC-1241-CFC5-AC88-5816D0319C1D}"/>
              </a:ext>
            </a:extLst>
          </p:cNvPr>
          <p:cNvSpPr>
            <a:spLocks noGrp="1"/>
          </p:cNvSpPr>
          <p:nvPr>
            <p:ph type="title"/>
          </p:nvPr>
        </p:nvSpPr>
        <p:spPr>
          <a:xfrm>
            <a:off x="827088" y="1641752"/>
            <a:ext cx="2655887" cy="3213277"/>
          </a:xfrm>
        </p:spPr>
        <p:txBody>
          <a:bodyPr anchor="t">
            <a:normAutofit/>
          </a:bodyPr>
          <a:lstStyle/>
          <a:p>
            <a:pPr rtl="0">
              <a:spcBef>
                <a:spcPts val="0"/>
              </a:spcBef>
              <a:spcAft>
                <a:spcPts val="0"/>
              </a:spcAft>
            </a:pPr>
            <a:r>
              <a:rPr lang="en-US" sz="4000" b="1" i="0" u="none" strike="noStrike" dirty="0">
                <a:effectLst/>
                <a:latin typeface="Arial" panose="020B0604020202020204" pitchFamily="34" charset="0"/>
              </a:rPr>
              <a:t>Masking Subkeys And Rotate Subkeys</a:t>
            </a:r>
            <a:endParaRPr lang="en-US" sz="4000"/>
          </a:p>
        </p:txBody>
      </p:sp>
      <p:sp>
        <p:nvSpPr>
          <p:cNvPr id="3" name="Content Placeholder 2">
            <a:extLst>
              <a:ext uri="{FF2B5EF4-FFF2-40B4-BE49-F238E27FC236}">
                <a16:creationId xmlns:a16="http://schemas.microsoft.com/office/drawing/2014/main" id="{649E7E83-2BBF-A8EC-2B8B-21BEF816358D}"/>
              </a:ext>
            </a:extLst>
          </p:cNvPr>
          <p:cNvSpPr>
            <a:spLocks noGrp="1"/>
          </p:cNvSpPr>
          <p:nvPr>
            <p:ph idx="1"/>
          </p:nvPr>
        </p:nvSpPr>
        <p:spPr>
          <a:xfrm>
            <a:off x="5232401" y="1721579"/>
            <a:ext cx="6140449" cy="3952648"/>
          </a:xfrm>
        </p:spPr>
        <p:txBody>
          <a:bodyPr>
            <a:normAutofit/>
          </a:bodyPr>
          <a:lstStyle/>
          <a:p>
            <a:pPr rtl="0" fontAlgn="base">
              <a:spcBef>
                <a:spcPts val="0"/>
              </a:spcBef>
              <a:spcAft>
                <a:spcPts val="0"/>
              </a:spcAft>
              <a:buFont typeface="Arial" panose="020B0604020202020204" pitchFamily="34" charset="0"/>
              <a:buChar char="•"/>
            </a:pPr>
            <a:r>
              <a:rPr lang="en-US" sz="1700" b="0" i="0" u="none" strike="noStrike" dirty="0">
                <a:solidFill>
                  <a:schemeClr val="tx1">
                    <a:alpha val="80000"/>
                  </a:schemeClr>
                </a:solidFill>
                <a:effectLst/>
                <a:latin typeface="Arial" panose="020B0604020202020204" pitchFamily="34" charset="0"/>
              </a:rPr>
              <a:t>Let Km1, ..., Km16 be 32-bit masking subkeys (one per round).</a:t>
            </a:r>
          </a:p>
          <a:p>
            <a:pPr marL="0" indent="0" rtl="0" fontAlgn="base">
              <a:spcBef>
                <a:spcPts val="0"/>
              </a:spcBef>
              <a:spcAft>
                <a:spcPts val="0"/>
              </a:spcAft>
              <a:buNone/>
            </a:pPr>
            <a:endParaRPr lang="en-US" sz="1700" b="0" i="0" u="none" strike="noStrike" dirty="0">
              <a:solidFill>
                <a:schemeClr val="tx1">
                  <a:alpha val="80000"/>
                </a:schemeClr>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1700" b="0" i="0" u="none" strike="noStrike" dirty="0">
                <a:solidFill>
                  <a:schemeClr val="tx1">
                    <a:alpha val="80000"/>
                  </a:schemeClr>
                </a:solidFill>
                <a:effectLst/>
                <a:latin typeface="Arial" panose="020B0604020202020204" pitchFamily="34" charset="0"/>
              </a:rPr>
              <a:t>Let Kr17,..., Kr32 be 32-bit rotate subkeys (one per round); only the  least significant 5 bits are used in each round.</a:t>
            </a:r>
          </a:p>
          <a:p>
            <a:pPr marL="0" indent="0" rtl="0" fontAlgn="base">
              <a:spcBef>
                <a:spcPts val="0"/>
              </a:spcBef>
              <a:spcAft>
                <a:spcPts val="0"/>
              </a:spcAft>
              <a:buNone/>
            </a:pPr>
            <a:endParaRPr lang="en-US" sz="1700" b="0" i="0" u="none" strike="noStrike" dirty="0">
              <a:solidFill>
                <a:schemeClr val="tx1">
                  <a:alpha val="80000"/>
                </a:schemeClr>
              </a:solidFill>
              <a:effectLst/>
              <a:latin typeface="Lato" panose="020F0502020204030203" pitchFamily="34" charset="0"/>
            </a:endParaRPr>
          </a:p>
          <a:p>
            <a:pPr rtl="0" fontAlgn="base">
              <a:spcBef>
                <a:spcPts val="0"/>
              </a:spcBef>
              <a:spcAft>
                <a:spcPts val="1200"/>
              </a:spcAft>
              <a:buFont typeface="Arial" panose="020B0604020202020204" pitchFamily="34" charset="0"/>
              <a:buChar char="•"/>
            </a:pPr>
            <a:r>
              <a:rPr lang="en-US" sz="1700" b="0" i="0" u="none" strike="noStrike" dirty="0">
                <a:solidFill>
                  <a:schemeClr val="tx1">
                    <a:alpha val="80000"/>
                  </a:schemeClr>
                </a:solidFill>
                <a:effectLst/>
                <a:latin typeface="Arial" panose="020B0604020202020204" pitchFamily="34" charset="0"/>
              </a:rPr>
              <a:t>For (</a:t>
            </a:r>
            <a:r>
              <a:rPr lang="en-US" sz="1700" b="0" i="0" u="none" strike="noStrike" dirty="0" err="1">
                <a:solidFill>
                  <a:schemeClr val="tx1">
                    <a:alpha val="80000"/>
                  </a:schemeClr>
                </a:solidFill>
                <a:effectLst/>
                <a:latin typeface="Arial" panose="020B0604020202020204" pitchFamily="34" charset="0"/>
              </a:rPr>
              <a:t>i</a:t>
            </a:r>
            <a:r>
              <a:rPr lang="en-US" sz="1700" b="0" i="0" u="none" strike="noStrike" dirty="0">
                <a:solidFill>
                  <a:schemeClr val="tx1">
                    <a:alpha val="80000"/>
                  </a:schemeClr>
                </a:solidFill>
                <a:effectLst/>
                <a:latin typeface="Arial" panose="020B0604020202020204" pitchFamily="34" charset="0"/>
              </a:rPr>
              <a:t>=1;i&lt;=16;i++) {</a:t>
            </a:r>
          </a:p>
          <a:p>
            <a:pPr marL="685800" indent="0" rtl="0">
              <a:spcBef>
                <a:spcPts val="0"/>
              </a:spcBef>
              <a:spcAft>
                <a:spcPts val="1200"/>
              </a:spcAft>
              <a:buNone/>
            </a:pPr>
            <a:r>
              <a:rPr lang="en-US" sz="1700" b="0" i="0" u="none" strike="noStrike" dirty="0">
                <a:solidFill>
                  <a:schemeClr val="tx1">
                    <a:alpha val="80000"/>
                  </a:schemeClr>
                </a:solidFill>
                <a:effectLst/>
                <a:latin typeface="Arial" panose="020B0604020202020204" pitchFamily="34" charset="0"/>
              </a:rPr>
              <a:t>	</a:t>
            </a:r>
            <a:r>
              <a:rPr lang="en-US" sz="1700" b="0" i="0" u="none" strike="noStrike" dirty="0" err="1">
                <a:solidFill>
                  <a:schemeClr val="tx1">
                    <a:alpha val="80000"/>
                  </a:schemeClr>
                </a:solidFill>
                <a:effectLst/>
                <a:latin typeface="Arial" panose="020B0604020202020204" pitchFamily="34" charset="0"/>
              </a:rPr>
              <a:t>Kmi</a:t>
            </a:r>
            <a:r>
              <a:rPr lang="en-US" sz="1700" b="0" i="0" u="none" strike="noStrike" dirty="0">
                <a:solidFill>
                  <a:schemeClr val="tx1">
                    <a:alpha val="80000"/>
                  </a:schemeClr>
                </a:solidFill>
                <a:effectLst/>
                <a:latin typeface="Arial" panose="020B0604020202020204" pitchFamily="34" charset="0"/>
              </a:rPr>
              <a:t> = Ki; </a:t>
            </a:r>
            <a:endParaRPr lang="en-US" sz="1700" b="0" dirty="0">
              <a:solidFill>
                <a:schemeClr val="tx1">
                  <a:alpha val="80000"/>
                </a:schemeClr>
              </a:solidFill>
              <a:effectLst/>
            </a:endParaRPr>
          </a:p>
          <a:p>
            <a:pPr marL="685800" indent="0" rtl="0">
              <a:spcBef>
                <a:spcPts val="0"/>
              </a:spcBef>
              <a:spcAft>
                <a:spcPts val="1200"/>
              </a:spcAft>
              <a:buNone/>
            </a:pPr>
            <a:r>
              <a:rPr lang="en-US" sz="1700" b="0" i="0" u="none" strike="noStrike" dirty="0">
                <a:solidFill>
                  <a:schemeClr val="tx1">
                    <a:alpha val="80000"/>
                  </a:schemeClr>
                </a:solidFill>
                <a:effectLst/>
                <a:latin typeface="Arial" panose="020B0604020202020204" pitchFamily="34" charset="0"/>
              </a:rPr>
              <a:t>	</a:t>
            </a:r>
            <a:r>
              <a:rPr lang="en-US" sz="1700" b="0" i="0" u="none" strike="noStrike" dirty="0" err="1">
                <a:solidFill>
                  <a:schemeClr val="tx1">
                    <a:alpha val="80000"/>
                  </a:schemeClr>
                </a:solidFill>
                <a:effectLst/>
                <a:latin typeface="Arial" panose="020B0604020202020204" pitchFamily="34" charset="0"/>
              </a:rPr>
              <a:t>Kri</a:t>
            </a:r>
            <a:r>
              <a:rPr lang="en-US" sz="1700" b="0" i="0" u="none" strike="noStrike" dirty="0">
                <a:solidFill>
                  <a:schemeClr val="tx1">
                    <a:alpha val="80000"/>
                  </a:schemeClr>
                </a:solidFill>
                <a:effectLst/>
                <a:latin typeface="Arial" panose="020B0604020202020204" pitchFamily="34" charset="0"/>
              </a:rPr>
              <a:t> = K16+i;</a:t>
            </a:r>
            <a:endParaRPr lang="en-US" sz="1700" b="0" dirty="0">
              <a:solidFill>
                <a:schemeClr val="tx1">
                  <a:alpha val="80000"/>
                </a:schemeClr>
              </a:solidFill>
              <a:effectLst/>
            </a:endParaRPr>
          </a:p>
          <a:p>
            <a:pPr marL="685800" indent="0" rtl="0">
              <a:spcBef>
                <a:spcPts val="0"/>
              </a:spcBef>
              <a:spcAft>
                <a:spcPts val="1200"/>
              </a:spcAft>
              <a:buNone/>
            </a:pPr>
            <a:r>
              <a:rPr lang="en-US" sz="1700" b="0" i="0" u="none" strike="noStrike" dirty="0">
                <a:solidFill>
                  <a:schemeClr val="tx1">
                    <a:alpha val="80000"/>
                  </a:schemeClr>
                </a:solidFill>
                <a:effectLst/>
                <a:latin typeface="Arial" panose="020B0604020202020204" pitchFamily="34" charset="0"/>
              </a:rPr>
              <a:t>	}</a:t>
            </a:r>
            <a:endParaRPr lang="en-US" sz="1700" b="0" dirty="0">
              <a:solidFill>
                <a:schemeClr val="tx1">
                  <a:alpha val="80000"/>
                </a:schemeClr>
              </a:solidFill>
              <a:effectLst/>
            </a:endParaRPr>
          </a:p>
          <a:p>
            <a:pPr marL="0" indent="0">
              <a:buNone/>
            </a:pPr>
            <a:br>
              <a:rPr lang="en-US" sz="1700" b="0" dirty="0">
                <a:solidFill>
                  <a:schemeClr val="tx1">
                    <a:alpha val="80000"/>
                  </a:schemeClr>
                </a:solidFill>
                <a:effectLst/>
              </a:rPr>
            </a:br>
            <a:endParaRPr lang="en-US" sz="1700" dirty="0">
              <a:solidFill>
                <a:schemeClr val="tx1">
                  <a:alpha val="80000"/>
                </a:schemeClr>
              </a:solidFill>
            </a:endParaRPr>
          </a:p>
        </p:txBody>
      </p:sp>
    </p:spTree>
    <p:extLst>
      <p:ext uri="{BB962C8B-B14F-4D97-AF65-F5344CB8AC3E}">
        <p14:creationId xmlns:p14="http://schemas.microsoft.com/office/powerpoint/2010/main" val="43741659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8622E-47F1-8918-0D05-C196ACEC099D}"/>
              </a:ext>
            </a:extLst>
          </p:cNvPr>
          <p:cNvSpPr>
            <a:spLocks noGrp="1"/>
          </p:cNvSpPr>
          <p:nvPr>
            <p:ph type="title"/>
          </p:nvPr>
        </p:nvSpPr>
        <p:spPr>
          <a:xfrm>
            <a:off x="1156851" y="637762"/>
            <a:ext cx="9888496" cy="900131"/>
          </a:xfrm>
        </p:spPr>
        <p:txBody>
          <a:bodyPr anchor="t">
            <a:normAutofit/>
          </a:bodyPr>
          <a:lstStyle/>
          <a:p>
            <a:pPr rtl="0">
              <a:spcBef>
                <a:spcPts val="0"/>
              </a:spcBef>
              <a:spcAft>
                <a:spcPts val="0"/>
              </a:spcAft>
            </a:pPr>
            <a:r>
              <a:rPr lang="en-US" sz="4000" b="1" i="0" u="none" strike="noStrike">
                <a:solidFill>
                  <a:schemeClr val="bg1"/>
                </a:solidFill>
                <a:effectLst/>
                <a:latin typeface="Arial" panose="020B0604020202020204" pitchFamily="34" charset="0"/>
              </a:rPr>
              <a:t>Non-Identical Rounds &amp; Function F</a:t>
            </a:r>
            <a:endParaRPr lang="en-US" sz="4000">
              <a:solidFill>
                <a:schemeClr val="bg1"/>
              </a:solidFill>
            </a:endParaRPr>
          </a:p>
        </p:txBody>
      </p:sp>
      <p:sp>
        <p:nvSpPr>
          <p:cNvPr id="4105" name="Rectangle 410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D3FB53-C52D-E3DA-43CA-0683A7F89BBF}"/>
              </a:ext>
            </a:extLst>
          </p:cNvPr>
          <p:cNvSpPr>
            <a:spLocks/>
          </p:cNvSpPr>
          <p:nvPr/>
        </p:nvSpPr>
        <p:spPr>
          <a:xfrm>
            <a:off x="2029945" y="2065849"/>
            <a:ext cx="7580505" cy="1155844"/>
          </a:xfrm>
          <a:prstGeom prst="rect">
            <a:avLst/>
          </a:prstGeom>
        </p:spPr>
        <p:txBody>
          <a:bodyPr>
            <a:normAutofit/>
          </a:bodyPr>
          <a:lstStyle/>
          <a:p>
            <a:pPr marL="0" indent="0">
              <a:buNone/>
            </a:pPr>
            <a:endParaRPr lang="en-US" sz="2000" dirty="0"/>
          </a:p>
        </p:txBody>
      </p:sp>
      <p:sp>
        <p:nvSpPr>
          <p:cNvPr id="4" name="TextBox 3">
            <a:extLst>
              <a:ext uri="{FF2B5EF4-FFF2-40B4-BE49-F238E27FC236}">
                <a16:creationId xmlns:a16="http://schemas.microsoft.com/office/drawing/2014/main" id="{482743D1-4AD2-89FC-BD28-A2E2D661DF85}"/>
              </a:ext>
            </a:extLst>
          </p:cNvPr>
          <p:cNvSpPr txBox="1"/>
          <p:nvPr/>
        </p:nvSpPr>
        <p:spPr>
          <a:xfrm>
            <a:off x="2010358" y="2553957"/>
            <a:ext cx="4085637" cy="1397819"/>
          </a:xfrm>
          <a:prstGeom prst="rect">
            <a:avLst/>
          </a:prstGeom>
          <a:noFill/>
        </p:spPr>
        <p:txBody>
          <a:bodyPr wrap="square" rtlCol="0">
            <a:spAutoFit/>
          </a:bodyPr>
          <a:lstStyle/>
          <a:p>
            <a:pPr defTabSz="658368">
              <a:spcAft>
                <a:spcPts val="600"/>
              </a:spcAft>
            </a:pPr>
            <a:r>
              <a:rPr lang="en-US" sz="1296" kern="1200" dirty="0">
                <a:solidFill>
                  <a:schemeClr val="tx1"/>
                </a:solidFill>
                <a:latin typeface="Arial" panose="020B0604020202020204" pitchFamily="34" charset="0"/>
                <a:ea typeface="+mn-ea"/>
                <a:cs typeface="+mn-cs"/>
              </a:rPr>
              <a:t>Rounds 1, 4, 7, 10, 13, and 16 use f function Type 1.</a:t>
            </a:r>
            <a:endParaRPr lang="en-US" sz="1296" kern="1200" dirty="0">
              <a:solidFill>
                <a:schemeClr val="tx1"/>
              </a:solidFill>
              <a:latin typeface="+mn-lt"/>
              <a:ea typeface="+mn-ea"/>
              <a:cs typeface="+mn-cs"/>
            </a:endParaRPr>
          </a:p>
          <a:p>
            <a:pPr defTabSz="658368">
              <a:spcAft>
                <a:spcPts val="600"/>
              </a:spcAft>
            </a:pPr>
            <a:r>
              <a:rPr lang="en-US" sz="1296" kern="1200" dirty="0">
                <a:solidFill>
                  <a:schemeClr val="tx1"/>
                </a:solidFill>
                <a:latin typeface="Arial" panose="020B0604020202020204" pitchFamily="34" charset="0"/>
                <a:ea typeface="+mn-ea"/>
                <a:cs typeface="+mn-cs"/>
              </a:rPr>
              <a:t>Rounds 2, 5, 8, 11, and 14 use f function Type 2.</a:t>
            </a:r>
            <a:endParaRPr lang="en-US" sz="1296" kern="1200" dirty="0">
              <a:solidFill>
                <a:schemeClr val="tx1"/>
              </a:solidFill>
              <a:latin typeface="+mn-lt"/>
              <a:ea typeface="+mn-ea"/>
              <a:cs typeface="+mn-cs"/>
            </a:endParaRPr>
          </a:p>
          <a:p>
            <a:pPr defTabSz="658368">
              <a:spcAft>
                <a:spcPts val="600"/>
              </a:spcAft>
            </a:pPr>
            <a:r>
              <a:rPr lang="en-US" sz="1296" kern="1200" dirty="0">
                <a:solidFill>
                  <a:schemeClr val="tx1"/>
                </a:solidFill>
                <a:latin typeface="Arial" panose="020B0604020202020204" pitchFamily="34" charset="0"/>
                <a:ea typeface="+mn-ea"/>
                <a:cs typeface="+mn-cs"/>
              </a:rPr>
              <a:t>Rounds 3, 6, 9, 12, and 15 use f function Type 3. </a:t>
            </a:r>
            <a:endParaRPr lang="en-US" sz="1296" kern="1200" dirty="0">
              <a:solidFill>
                <a:schemeClr val="tx1"/>
              </a:solidFill>
              <a:latin typeface="+mn-lt"/>
              <a:ea typeface="+mn-ea"/>
              <a:cs typeface="+mn-cs"/>
            </a:endParaRPr>
          </a:p>
          <a:p>
            <a:pPr defTabSz="658368">
              <a:spcAft>
                <a:spcPts val="600"/>
              </a:spcAft>
            </a:pPr>
            <a:br>
              <a:rPr lang="en-US" sz="1296" kern="1200" dirty="0">
                <a:solidFill>
                  <a:schemeClr val="tx1"/>
                </a:solidFill>
                <a:latin typeface="+mn-lt"/>
                <a:ea typeface="+mn-ea"/>
                <a:cs typeface="+mn-cs"/>
              </a:rPr>
            </a:br>
            <a:endParaRPr lang="en-US" dirty="0"/>
          </a:p>
        </p:txBody>
      </p:sp>
      <p:sp>
        <p:nvSpPr>
          <p:cNvPr id="5" name="TextBox 4">
            <a:extLst>
              <a:ext uri="{FF2B5EF4-FFF2-40B4-BE49-F238E27FC236}">
                <a16:creationId xmlns:a16="http://schemas.microsoft.com/office/drawing/2014/main" id="{D50AE834-FBC2-83CF-5777-6DF91DA69C22}"/>
              </a:ext>
            </a:extLst>
          </p:cNvPr>
          <p:cNvSpPr txBox="1"/>
          <p:nvPr/>
        </p:nvSpPr>
        <p:spPr>
          <a:xfrm>
            <a:off x="2010358" y="3716423"/>
            <a:ext cx="4407969" cy="2779607"/>
          </a:xfrm>
          <a:prstGeom prst="rect">
            <a:avLst/>
          </a:prstGeom>
          <a:noFill/>
        </p:spPr>
        <p:txBody>
          <a:bodyPr wrap="square" rtlCol="0">
            <a:spAutoFit/>
          </a:bodyPr>
          <a:lstStyle/>
          <a:p>
            <a:pPr defTabSz="658368">
              <a:spcAft>
                <a:spcPts val="600"/>
              </a:spcAft>
            </a:pPr>
            <a:r>
              <a:rPr lang="en-US" sz="1296" kern="1200" dirty="0">
                <a:solidFill>
                  <a:schemeClr val="tx1"/>
                </a:solidFill>
                <a:latin typeface="Arial" panose="020B0604020202020204" pitchFamily="34" charset="0"/>
                <a:ea typeface="+mn-ea"/>
                <a:cs typeface="+mn-cs"/>
              </a:rPr>
              <a:t>Type 1:	 I = ((</a:t>
            </a:r>
            <a:r>
              <a:rPr lang="en-US" sz="1296" kern="1200" dirty="0" err="1">
                <a:solidFill>
                  <a:schemeClr val="tx1"/>
                </a:solidFill>
                <a:latin typeface="Arial" panose="020B0604020202020204" pitchFamily="34" charset="0"/>
                <a:ea typeface="+mn-ea"/>
                <a:cs typeface="+mn-cs"/>
              </a:rPr>
              <a:t>Kmi</a:t>
            </a:r>
            <a:r>
              <a:rPr lang="en-US" sz="1296" kern="1200" dirty="0">
                <a:solidFill>
                  <a:schemeClr val="tx1"/>
                </a:solidFill>
                <a:latin typeface="Arial" panose="020B0604020202020204" pitchFamily="34" charset="0"/>
                <a:ea typeface="+mn-ea"/>
                <a:cs typeface="+mn-cs"/>
              </a:rPr>
              <a:t> + D) &lt;&lt;&lt; </a:t>
            </a:r>
            <a:r>
              <a:rPr lang="en-US" sz="1296" kern="1200" dirty="0" err="1">
                <a:solidFill>
                  <a:schemeClr val="tx1"/>
                </a:solidFill>
                <a:latin typeface="Arial" panose="020B0604020202020204" pitchFamily="34" charset="0"/>
                <a:ea typeface="+mn-ea"/>
                <a:cs typeface="+mn-cs"/>
              </a:rPr>
              <a:t>Kri</a:t>
            </a:r>
            <a:r>
              <a:rPr lang="en-US" sz="1296" kern="1200" dirty="0">
                <a:solidFill>
                  <a:schemeClr val="tx1"/>
                </a:solidFill>
                <a:latin typeface="Arial" panose="020B0604020202020204" pitchFamily="34" charset="0"/>
                <a:ea typeface="+mn-ea"/>
                <a:cs typeface="+mn-cs"/>
              </a:rPr>
              <a:t>)</a:t>
            </a:r>
            <a:endParaRPr lang="en-US" sz="1296" kern="1200" dirty="0">
              <a:solidFill>
                <a:schemeClr val="tx1"/>
              </a:solidFill>
              <a:latin typeface="+mn-lt"/>
              <a:ea typeface="+mn-ea"/>
              <a:cs typeface="+mn-cs"/>
            </a:endParaRPr>
          </a:p>
          <a:p>
            <a:pPr defTabSz="658368">
              <a:spcAft>
                <a:spcPts val="600"/>
              </a:spcAft>
            </a:pPr>
            <a:r>
              <a:rPr lang="en-US" sz="1296" kern="1200" dirty="0">
                <a:solidFill>
                  <a:schemeClr val="tx1"/>
                </a:solidFill>
                <a:latin typeface="Arial" panose="020B0604020202020204" pitchFamily="34" charset="0"/>
                <a:ea typeface="+mn-ea"/>
                <a:cs typeface="+mn-cs"/>
              </a:rPr>
              <a:t>  	 f = ((S1[</a:t>
            </a:r>
            <a:r>
              <a:rPr lang="en-US" sz="1296" kern="1200" dirty="0" err="1">
                <a:solidFill>
                  <a:schemeClr val="tx1"/>
                </a:solidFill>
                <a:latin typeface="Arial" panose="020B0604020202020204" pitchFamily="34" charset="0"/>
                <a:ea typeface="+mn-ea"/>
                <a:cs typeface="+mn-cs"/>
              </a:rPr>
              <a:t>Ia</a:t>
            </a:r>
            <a:r>
              <a:rPr lang="en-US" sz="1296" kern="1200" dirty="0">
                <a:solidFill>
                  <a:schemeClr val="tx1"/>
                </a:solidFill>
                <a:latin typeface="Arial" panose="020B0604020202020204" pitchFamily="34" charset="0"/>
                <a:ea typeface="+mn-ea"/>
                <a:cs typeface="+mn-cs"/>
              </a:rPr>
              <a:t>] ^ S2[</a:t>
            </a:r>
            <a:r>
              <a:rPr lang="en-US" sz="1296" kern="1200" dirty="0" err="1">
                <a:solidFill>
                  <a:schemeClr val="tx1"/>
                </a:solidFill>
                <a:latin typeface="Arial" panose="020B0604020202020204" pitchFamily="34" charset="0"/>
                <a:ea typeface="+mn-ea"/>
                <a:cs typeface="+mn-cs"/>
              </a:rPr>
              <a:t>Ib</a:t>
            </a:r>
            <a:r>
              <a:rPr lang="en-US" sz="1296" kern="1200" dirty="0">
                <a:solidFill>
                  <a:schemeClr val="tx1"/>
                </a:solidFill>
                <a:latin typeface="Arial" panose="020B0604020202020204" pitchFamily="34" charset="0"/>
                <a:ea typeface="+mn-ea"/>
                <a:cs typeface="+mn-cs"/>
              </a:rPr>
              <a:t>]) - S3[</a:t>
            </a:r>
            <a:r>
              <a:rPr lang="en-US" sz="1296" kern="1200" dirty="0" err="1">
                <a:solidFill>
                  <a:schemeClr val="tx1"/>
                </a:solidFill>
                <a:latin typeface="Arial" panose="020B0604020202020204" pitchFamily="34" charset="0"/>
                <a:ea typeface="+mn-ea"/>
                <a:cs typeface="+mn-cs"/>
              </a:rPr>
              <a:t>Ic</a:t>
            </a:r>
            <a:r>
              <a:rPr lang="en-US" sz="1296" kern="1200" dirty="0">
                <a:solidFill>
                  <a:schemeClr val="tx1"/>
                </a:solidFill>
                <a:latin typeface="Arial" panose="020B0604020202020204" pitchFamily="34" charset="0"/>
                <a:ea typeface="+mn-ea"/>
                <a:cs typeface="+mn-cs"/>
              </a:rPr>
              <a:t>]) + S4[Id]</a:t>
            </a:r>
          </a:p>
          <a:p>
            <a:pPr defTabSz="658368">
              <a:spcAft>
                <a:spcPts val="600"/>
              </a:spcAft>
            </a:pPr>
            <a:endParaRPr lang="en-US" sz="1296" kern="1200" dirty="0">
              <a:solidFill>
                <a:schemeClr val="tx1"/>
              </a:solidFill>
              <a:latin typeface="+mn-lt"/>
              <a:ea typeface="+mn-ea"/>
              <a:cs typeface="+mn-cs"/>
            </a:endParaRPr>
          </a:p>
          <a:p>
            <a:pPr defTabSz="658368">
              <a:spcAft>
                <a:spcPts val="600"/>
              </a:spcAft>
            </a:pPr>
            <a:r>
              <a:rPr lang="en-US" sz="1296" kern="1200" dirty="0">
                <a:solidFill>
                  <a:schemeClr val="tx1"/>
                </a:solidFill>
                <a:latin typeface="Arial" panose="020B0604020202020204" pitchFamily="34" charset="0"/>
                <a:ea typeface="+mn-ea"/>
                <a:cs typeface="+mn-cs"/>
              </a:rPr>
              <a:t>Type 2:	 I = ((</a:t>
            </a:r>
            <a:r>
              <a:rPr lang="en-US" sz="1296" kern="1200" dirty="0" err="1">
                <a:solidFill>
                  <a:schemeClr val="tx1"/>
                </a:solidFill>
                <a:latin typeface="Arial" panose="020B0604020202020204" pitchFamily="34" charset="0"/>
                <a:ea typeface="+mn-ea"/>
                <a:cs typeface="+mn-cs"/>
              </a:rPr>
              <a:t>Kmi</a:t>
            </a:r>
            <a:r>
              <a:rPr lang="en-US" sz="1296" kern="1200" dirty="0">
                <a:solidFill>
                  <a:schemeClr val="tx1"/>
                </a:solidFill>
                <a:latin typeface="Arial" panose="020B0604020202020204" pitchFamily="34" charset="0"/>
                <a:ea typeface="+mn-ea"/>
                <a:cs typeface="+mn-cs"/>
              </a:rPr>
              <a:t> ^ D) &lt;&lt;&lt; </a:t>
            </a:r>
            <a:r>
              <a:rPr lang="en-US" sz="1296" kern="1200" dirty="0" err="1">
                <a:solidFill>
                  <a:schemeClr val="tx1"/>
                </a:solidFill>
                <a:latin typeface="Arial" panose="020B0604020202020204" pitchFamily="34" charset="0"/>
                <a:ea typeface="+mn-ea"/>
                <a:cs typeface="+mn-cs"/>
              </a:rPr>
              <a:t>Kri</a:t>
            </a:r>
            <a:r>
              <a:rPr lang="en-US" sz="1296" kern="1200" dirty="0">
                <a:solidFill>
                  <a:schemeClr val="tx1"/>
                </a:solidFill>
                <a:latin typeface="Arial" panose="020B0604020202020204" pitchFamily="34" charset="0"/>
                <a:ea typeface="+mn-ea"/>
                <a:cs typeface="+mn-cs"/>
              </a:rPr>
              <a:t>)</a:t>
            </a:r>
            <a:endParaRPr lang="en-US" sz="1296" kern="1200" dirty="0">
              <a:solidFill>
                <a:schemeClr val="tx1"/>
              </a:solidFill>
              <a:latin typeface="+mn-lt"/>
              <a:ea typeface="+mn-ea"/>
              <a:cs typeface="+mn-cs"/>
            </a:endParaRPr>
          </a:p>
          <a:p>
            <a:pPr defTabSz="658368">
              <a:spcAft>
                <a:spcPts val="600"/>
              </a:spcAft>
            </a:pPr>
            <a:r>
              <a:rPr lang="en-US" sz="1296" kern="1200" dirty="0">
                <a:solidFill>
                  <a:schemeClr val="tx1"/>
                </a:solidFill>
                <a:latin typeface="Arial" panose="020B0604020202020204" pitchFamily="34" charset="0"/>
                <a:ea typeface="+mn-ea"/>
                <a:cs typeface="+mn-cs"/>
              </a:rPr>
              <a:t>	 f = ((S1[</a:t>
            </a:r>
            <a:r>
              <a:rPr lang="en-US" sz="1296" kern="1200" dirty="0" err="1">
                <a:solidFill>
                  <a:schemeClr val="tx1"/>
                </a:solidFill>
                <a:latin typeface="Arial" panose="020B0604020202020204" pitchFamily="34" charset="0"/>
                <a:ea typeface="+mn-ea"/>
                <a:cs typeface="+mn-cs"/>
              </a:rPr>
              <a:t>Ia</a:t>
            </a:r>
            <a:r>
              <a:rPr lang="en-US" sz="1296" kern="1200" dirty="0">
                <a:solidFill>
                  <a:schemeClr val="tx1"/>
                </a:solidFill>
                <a:latin typeface="Arial" panose="020B0604020202020204" pitchFamily="34" charset="0"/>
                <a:ea typeface="+mn-ea"/>
                <a:cs typeface="+mn-cs"/>
              </a:rPr>
              <a:t>] - S2[</a:t>
            </a:r>
            <a:r>
              <a:rPr lang="en-US" sz="1296" kern="1200" dirty="0" err="1">
                <a:solidFill>
                  <a:schemeClr val="tx1"/>
                </a:solidFill>
                <a:latin typeface="Arial" panose="020B0604020202020204" pitchFamily="34" charset="0"/>
                <a:ea typeface="+mn-ea"/>
                <a:cs typeface="+mn-cs"/>
              </a:rPr>
              <a:t>Ib</a:t>
            </a:r>
            <a:r>
              <a:rPr lang="en-US" sz="1296" kern="1200" dirty="0">
                <a:solidFill>
                  <a:schemeClr val="tx1"/>
                </a:solidFill>
                <a:latin typeface="Arial" panose="020B0604020202020204" pitchFamily="34" charset="0"/>
                <a:ea typeface="+mn-ea"/>
                <a:cs typeface="+mn-cs"/>
              </a:rPr>
              <a:t>]) + S3[</a:t>
            </a:r>
            <a:r>
              <a:rPr lang="en-US" sz="1296" kern="1200" dirty="0" err="1">
                <a:solidFill>
                  <a:schemeClr val="tx1"/>
                </a:solidFill>
                <a:latin typeface="Arial" panose="020B0604020202020204" pitchFamily="34" charset="0"/>
                <a:ea typeface="+mn-ea"/>
                <a:cs typeface="+mn-cs"/>
              </a:rPr>
              <a:t>Ic</a:t>
            </a:r>
            <a:r>
              <a:rPr lang="en-US" sz="1296" kern="1200" dirty="0">
                <a:solidFill>
                  <a:schemeClr val="tx1"/>
                </a:solidFill>
                <a:latin typeface="Arial" panose="020B0604020202020204" pitchFamily="34" charset="0"/>
                <a:ea typeface="+mn-ea"/>
                <a:cs typeface="+mn-cs"/>
              </a:rPr>
              <a:t>]) ^ S4[Id]</a:t>
            </a:r>
          </a:p>
          <a:p>
            <a:pPr defTabSz="658368">
              <a:spcAft>
                <a:spcPts val="600"/>
              </a:spcAft>
            </a:pPr>
            <a:endParaRPr lang="en-US" sz="1296" kern="1200" dirty="0">
              <a:solidFill>
                <a:schemeClr val="tx1"/>
              </a:solidFill>
              <a:latin typeface="+mn-lt"/>
              <a:ea typeface="+mn-ea"/>
              <a:cs typeface="+mn-cs"/>
            </a:endParaRPr>
          </a:p>
          <a:p>
            <a:pPr defTabSz="658368">
              <a:spcAft>
                <a:spcPts val="600"/>
              </a:spcAft>
            </a:pPr>
            <a:r>
              <a:rPr lang="en-US" sz="1296" kern="1200" dirty="0">
                <a:solidFill>
                  <a:schemeClr val="tx1"/>
                </a:solidFill>
                <a:latin typeface="Arial" panose="020B0604020202020204" pitchFamily="34" charset="0"/>
                <a:ea typeface="+mn-ea"/>
                <a:cs typeface="+mn-cs"/>
              </a:rPr>
              <a:t>Type 3: 	 I = ((</a:t>
            </a:r>
            <a:r>
              <a:rPr lang="en-US" sz="1296" kern="1200" dirty="0" err="1">
                <a:solidFill>
                  <a:schemeClr val="tx1"/>
                </a:solidFill>
                <a:latin typeface="Arial" panose="020B0604020202020204" pitchFamily="34" charset="0"/>
                <a:ea typeface="+mn-ea"/>
                <a:cs typeface="+mn-cs"/>
              </a:rPr>
              <a:t>Kmi</a:t>
            </a:r>
            <a:r>
              <a:rPr lang="en-US" sz="1296" kern="1200" dirty="0">
                <a:solidFill>
                  <a:schemeClr val="tx1"/>
                </a:solidFill>
                <a:latin typeface="Arial" panose="020B0604020202020204" pitchFamily="34" charset="0"/>
                <a:ea typeface="+mn-ea"/>
                <a:cs typeface="+mn-cs"/>
              </a:rPr>
              <a:t> - D) &lt;&lt;&lt; </a:t>
            </a:r>
            <a:r>
              <a:rPr lang="en-US" sz="1296" kern="1200" dirty="0" err="1">
                <a:solidFill>
                  <a:schemeClr val="tx1"/>
                </a:solidFill>
                <a:latin typeface="Arial" panose="020B0604020202020204" pitchFamily="34" charset="0"/>
                <a:ea typeface="+mn-ea"/>
                <a:cs typeface="+mn-cs"/>
              </a:rPr>
              <a:t>Kri</a:t>
            </a:r>
            <a:r>
              <a:rPr lang="en-US" sz="1296" kern="1200" dirty="0">
                <a:solidFill>
                  <a:schemeClr val="tx1"/>
                </a:solidFill>
                <a:latin typeface="Arial" panose="020B0604020202020204" pitchFamily="34" charset="0"/>
                <a:ea typeface="+mn-ea"/>
                <a:cs typeface="+mn-cs"/>
              </a:rPr>
              <a:t>)</a:t>
            </a:r>
            <a:endParaRPr lang="en-US" sz="1296" kern="1200" dirty="0">
              <a:solidFill>
                <a:schemeClr val="tx1"/>
              </a:solidFill>
              <a:latin typeface="+mn-lt"/>
              <a:ea typeface="+mn-ea"/>
              <a:cs typeface="+mn-cs"/>
            </a:endParaRPr>
          </a:p>
          <a:p>
            <a:pPr defTabSz="658368">
              <a:spcAft>
                <a:spcPts val="600"/>
              </a:spcAft>
            </a:pPr>
            <a:r>
              <a:rPr lang="en-US" sz="1296" kern="1200" dirty="0">
                <a:solidFill>
                  <a:schemeClr val="tx1"/>
                </a:solidFill>
                <a:latin typeface="Arial" panose="020B0604020202020204" pitchFamily="34" charset="0"/>
                <a:ea typeface="+mn-ea"/>
                <a:cs typeface="+mn-cs"/>
              </a:rPr>
              <a:t>     	 f = ((S1[</a:t>
            </a:r>
            <a:r>
              <a:rPr lang="en-US" sz="1296" kern="1200" dirty="0" err="1">
                <a:solidFill>
                  <a:schemeClr val="tx1"/>
                </a:solidFill>
                <a:latin typeface="Arial" panose="020B0604020202020204" pitchFamily="34" charset="0"/>
                <a:ea typeface="+mn-ea"/>
                <a:cs typeface="+mn-cs"/>
              </a:rPr>
              <a:t>Ia</a:t>
            </a:r>
            <a:r>
              <a:rPr lang="en-US" sz="1296" kern="1200" dirty="0">
                <a:solidFill>
                  <a:schemeClr val="tx1"/>
                </a:solidFill>
                <a:latin typeface="Arial" panose="020B0604020202020204" pitchFamily="34" charset="0"/>
                <a:ea typeface="+mn-ea"/>
                <a:cs typeface="+mn-cs"/>
              </a:rPr>
              <a:t>] + S2[</a:t>
            </a:r>
            <a:r>
              <a:rPr lang="en-US" sz="1296" kern="1200" dirty="0" err="1">
                <a:solidFill>
                  <a:schemeClr val="tx1"/>
                </a:solidFill>
                <a:latin typeface="Arial" panose="020B0604020202020204" pitchFamily="34" charset="0"/>
                <a:ea typeface="+mn-ea"/>
                <a:cs typeface="+mn-cs"/>
              </a:rPr>
              <a:t>Ib</a:t>
            </a:r>
            <a:r>
              <a:rPr lang="en-US" sz="1296" kern="1200" dirty="0">
                <a:solidFill>
                  <a:schemeClr val="tx1"/>
                </a:solidFill>
                <a:latin typeface="Arial" panose="020B0604020202020204" pitchFamily="34" charset="0"/>
                <a:ea typeface="+mn-ea"/>
                <a:cs typeface="+mn-cs"/>
              </a:rPr>
              <a:t>]) ^ S3[</a:t>
            </a:r>
            <a:r>
              <a:rPr lang="en-US" sz="1296" kern="1200" dirty="0" err="1">
                <a:solidFill>
                  <a:schemeClr val="tx1"/>
                </a:solidFill>
                <a:latin typeface="Arial" panose="020B0604020202020204" pitchFamily="34" charset="0"/>
                <a:ea typeface="+mn-ea"/>
                <a:cs typeface="+mn-cs"/>
              </a:rPr>
              <a:t>Ic</a:t>
            </a:r>
            <a:r>
              <a:rPr lang="en-US" sz="1296" kern="1200" dirty="0">
                <a:solidFill>
                  <a:schemeClr val="tx1"/>
                </a:solidFill>
                <a:latin typeface="Arial" panose="020B0604020202020204" pitchFamily="34" charset="0"/>
                <a:ea typeface="+mn-ea"/>
                <a:cs typeface="+mn-cs"/>
              </a:rPr>
              <a:t>]) - S4[Id] </a:t>
            </a:r>
            <a:endParaRPr lang="en-US" sz="1296" kern="1200" dirty="0">
              <a:solidFill>
                <a:schemeClr val="tx1"/>
              </a:solidFill>
              <a:latin typeface="+mn-lt"/>
              <a:ea typeface="+mn-ea"/>
              <a:cs typeface="+mn-cs"/>
            </a:endParaRPr>
          </a:p>
          <a:p>
            <a:pPr defTabSz="658368">
              <a:spcAft>
                <a:spcPts val="600"/>
              </a:spcAft>
            </a:pPr>
            <a:br>
              <a:rPr lang="en-US" sz="1296" kern="1200" dirty="0">
                <a:solidFill>
                  <a:schemeClr val="tx1"/>
                </a:solidFill>
                <a:latin typeface="+mn-lt"/>
                <a:ea typeface="+mn-ea"/>
                <a:cs typeface="+mn-cs"/>
              </a:rPr>
            </a:br>
            <a:endParaRPr lang="en-US" dirty="0"/>
          </a:p>
        </p:txBody>
      </p:sp>
      <p:pic>
        <p:nvPicPr>
          <p:cNvPr id="4098" name="Picture 2">
            <a:extLst>
              <a:ext uri="{FF2B5EF4-FFF2-40B4-BE49-F238E27FC236}">
                <a16:creationId xmlns:a16="http://schemas.microsoft.com/office/drawing/2014/main" id="{A5AF09EA-47DD-D45E-4441-3BC8F8A58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378" y="2012509"/>
            <a:ext cx="4407969" cy="452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58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06E4A3-D606-6CEF-7C90-528D617F19A3}"/>
              </a:ext>
            </a:extLst>
          </p:cNvPr>
          <p:cNvSpPr>
            <a:spLocks noGrp="1"/>
          </p:cNvSpPr>
          <p:nvPr>
            <p:ph type="title"/>
          </p:nvPr>
        </p:nvSpPr>
        <p:spPr>
          <a:xfrm>
            <a:off x="938907" y="282800"/>
            <a:ext cx="5217172" cy="1288673"/>
          </a:xfrm>
        </p:spPr>
        <p:txBody>
          <a:bodyPr anchor="b">
            <a:normAutofit/>
          </a:bodyPr>
          <a:lstStyle/>
          <a:p>
            <a:pPr rtl="0">
              <a:spcBef>
                <a:spcPts val="0"/>
              </a:spcBef>
              <a:spcAft>
                <a:spcPts val="0"/>
              </a:spcAft>
            </a:pPr>
            <a:r>
              <a:rPr lang="en-US" sz="4100" b="1" i="0" u="none" strike="noStrike">
                <a:solidFill>
                  <a:schemeClr val="bg1"/>
                </a:solidFill>
                <a:effectLst/>
                <a:latin typeface="Roboto" panose="02000000000000000000" pitchFamily="2" charset="0"/>
              </a:rPr>
              <a:t>Cipher Block Chaining (CBC)</a:t>
            </a:r>
            <a:endParaRPr lang="en-US" sz="4100" b="1">
              <a:solidFill>
                <a:schemeClr val="bg1"/>
              </a:solidFill>
            </a:endParaRPr>
          </a:p>
        </p:txBody>
      </p:sp>
      <p:sp>
        <p:nvSpPr>
          <p:cNvPr id="6" name="Content Placeholder 5">
            <a:extLst>
              <a:ext uri="{FF2B5EF4-FFF2-40B4-BE49-F238E27FC236}">
                <a16:creationId xmlns:a16="http://schemas.microsoft.com/office/drawing/2014/main" id="{E06359D7-264B-8A30-C772-18D4948D2E19}"/>
              </a:ext>
            </a:extLst>
          </p:cNvPr>
          <p:cNvSpPr>
            <a:spLocks noGrp="1"/>
          </p:cNvSpPr>
          <p:nvPr>
            <p:ph idx="1"/>
          </p:nvPr>
        </p:nvSpPr>
        <p:spPr>
          <a:xfrm>
            <a:off x="938906" y="1715151"/>
            <a:ext cx="5217173" cy="4351338"/>
          </a:xfrm>
        </p:spPr>
        <p:txBody>
          <a:bodyPr>
            <a:normAutofit/>
          </a:bodyPr>
          <a:lstStyle/>
          <a:p>
            <a:pPr marL="0" indent="0">
              <a:buNone/>
            </a:pPr>
            <a:endParaRPr lang="en-US" sz="2200" b="0" i="0">
              <a:solidFill>
                <a:schemeClr val="bg1"/>
              </a:solidFill>
              <a:effectLst/>
              <a:latin typeface="Google Sans"/>
            </a:endParaRPr>
          </a:p>
          <a:p>
            <a:pPr>
              <a:buFont typeface="Arial" panose="020B0604020202020204" pitchFamily="34" charset="0"/>
              <a:buChar char="•"/>
            </a:pPr>
            <a:r>
              <a:rPr lang="en-US" sz="2200" b="1" i="0">
                <a:solidFill>
                  <a:schemeClr val="bg1"/>
                </a:solidFill>
                <a:effectLst/>
                <a:latin typeface="Google Sans"/>
              </a:rPr>
              <a:t>Unique Start:</a:t>
            </a:r>
            <a:r>
              <a:rPr lang="en-US" sz="2200" b="0" i="0">
                <a:solidFill>
                  <a:schemeClr val="bg1"/>
                </a:solidFill>
                <a:effectLst/>
                <a:latin typeface="Google Sans"/>
              </a:rPr>
              <a:t> A random value (IV) is used to kick off the encryption process, making sure the same message encrypts differently each time.</a:t>
            </a:r>
          </a:p>
          <a:p>
            <a:pPr marL="0" indent="0">
              <a:buNone/>
            </a:pPr>
            <a:endParaRPr lang="en-US" sz="2200" b="0" i="0">
              <a:solidFill>
                <a:schemeClr val="bg1"/>
              </a:solidFill>
              <a:effectLst/>
              <a:latin typeface="Google Sans"/>
            </a:endParaRPr>
          </a:p>
          <a:p>
            <a:pPr>
              <a:buFont typeface="Arial" panose="020B0604020202020204" pitchFamily="34" charset="0"/>
              <a:buChar char="•"/>
            </a:pPr>
            <a:r>
              <a:rPr lang="en-US" sz="2200" b="1" i="0">
                <a:solidFill>
                  <a:schemeClr val="bg1"/>
                </a:solidFill>
                <a:effectLst/>
                <a:latin typeface="Google Sans"/>
              </a:rPr>
              <a:t>Domino Effect:</a:t>
            </a:r>
            <a:r>
              <a:rPr lang="en-US" sz="2200" b="0" i="0">
                <a:solidFill>
                  <a:schemeClr val="bg1"/>
                </a:solidFill>
                <a:effectLst/>
                <a:latin typeface="Google Sans"/>
              </a:rPr>
              <a:t> If anything changes in a block of the original info (plaintext), it messes up all the following encrypted blocks (ciphertext), adding another layer of security.</a:t>
            </a:r>
          </a:p>
        </p:txBody>
      </p:sp>
      <p:grpSp>
        <p:nvGrpSpPr>
          <p:cNvPr id="41"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42" name="Freeform: Shape 41">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8" name="Picture 7">
            <a:extLst>
              <a:ext uri="{FF2B5EF4-FFF2-40B4-BE49-F238E27FC236}">
                <a16:creationId xmlns:a16="http://schemas.microsoft.com/office/drawing/2014/main" id="{38139605-C146-C78C-284A-D430043AACBF}"/>
              </a:ext>
            </a:extLst>
          </p:cNvPr>
          <p:cNvPicPr>
            <a:picLocks noChangeAspect="1"/>
          </p:cNvPicPr>
          <p:nvPr/>
        </p:nvPicPr>
        <p:blipFill>
          <a:blip r:embed="rId3"/>
          <a:stretch>
            <a:fillRect/>
          </a:stretch>
        </p:blipFill>
        <p:spPr>
          <a:xfrm>
            <a:off x="6586389" y="847172"/>
            <a:ext cx="4763801" cy="1881701"/>
          </a:xfrm>
          <a:prstGeom prst="rect">
            <a:avLst/>
          </a:prstGeom>
        </p:spPr>
      </p:pic>
      <p:pic>
        <p:nvPicPr>
          <p:cNvPr id="10" name="Picture 9">
            <a:extLst>
              <a:ext uri="{FF2B5EF4-FFF2-40B4-BE49-F238E27FC236}">
                <a16:creationId xmlns:a16="http://schemas.microsoft.com/office/drawing/2014/main" id="{56F1AB56-88A0-72A0-6717-4474E2BD6C58}"/>
              </a:ext>
            </a:extLst>
          </p:cNvPr>
          <p:cNvPicPr>
            <a:picLocks noChangeAspect="1"/>
          </p:cNvPicPr>
          <p:nvPr/>
        </p:nvPicPr>
        <p:blipFill>
          <a:blip r:embed="rId4"/>
          <a:stretch>
            <a:fillRect/>
          </a:stretch>
        </p:blipFill>
        <p:spPr>
          <a:xfrm>
            <a:off x="6581915" y="3429000"/>
            <a:ext cx="4763801" cy="1845972"/>
          </a:xfrm>
          <a:prstGeom prst="rect">
            <a:avLst/>
          </a:prstGeom>
        </p:spPr>
      </p:pic>
      <p:sp>
        <p:nvSpPr>
          <p:cNvPr id="56" name="Oval 55">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890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E4A3-D606-6CEF-7C90-528D617F19A3}"/>
              </a:ext>
            </a:extLst>
          </p:cNvPr>
          <p:cNvSpPr>
            <a:spLocks noGrp="1"/>
          </p:cNvSpPr>
          <p:nvPr>
            <p:ph type="title"/>
          </p:nvPr>
        </p:nvSpPr>
        <p:spPr>
          <a:xfrm>
            <a:off x="3392985" y="350335"/>
            <a:ext cx="6386803" cy="651417"/>
          </a:xfrm>
        </p:spPr>
        <p:txBody>
          <a:bodyPr anchor="b">
            <a:normAutofit fontScale="90000"/>
          </a:bodyPr>
          <a:lstStyle/>
          <a:p>
            <a:pPr rtl="0">
              <a:spcBef>
                <a:spcPts val="0"/>
              </a:spcBef>
              <a:spcAft>
                <a:spcPts val="0"/>
              </a:spcAft>
            </a:pPr>
            <a:r>
              <a:rPr lang="en-US" sz="4100" b="1" i="0" u="none" strike="noStrike" dirty="0">
                <a:solidFill>
                  <a:schemeClr val="bg1"/>
                </a:solidFill>
                <a:effectLst/>
                <a:latin typeface="Roboto" panose="02000000000000000000" pitchFamily="2" charset="0"/>
              </a:rPr>
              <a:t>Cast 128 in CBC mode</a:t>
            </a:r>
            <a:endParaRPr lang="en-US" sz="4100" b="1" dirty="0">
              <a:solidFill>
                <a:schemeClr val="bg1"/>
              </a:solidFill>
            </a:endParaRPr>
          </a:p>
        </p:txBody>
      </p:sp>
      <p:sp>
        <p:nvSpPr>
          <p:cNvPr id="6" name="Content Placeholder 5">
            <a:extLst>
              <a:ext uri="{FF2B5EF4-FFF2-40B4-BE49-F238E27FC236}">
                <a16:creationId xmlns:a16="http://schemas.microsoft.com/office/drawing/2014/main" id="{E06359D7-264B-8A30-C772-18D4948D2E19}"/>
              </a:ext>
            </a:extLst>
          </p:cNvPr>
          <p:cNvSpPr>
            <a:spLocks noGrp="1"/>
          </p:cNvSpPr>
          <p:nvPr>
            <p:ph idx="1"/>
          </p:nvPr>
        </p:nvSpPr>
        <p:spPr>
          <a:xfrm>
            <a:off x="215892" y="1854273"/>
            <a:ext cx="5217173" cy="2962276"/>
          </a:xfrm>
        </p:spPr>
        <p:txBody>
          <a:bodyPr>
            <a:noAutofit/>
          </a:bodyPr>
          <a:lstStyle/>
          <a:p>
            <a:pPr marL="0" indent="0">
              <a:buNone/>
            </a:pPr>
            <a:endParaRPr lang="en-US" sz="2000" b="0" i="0" dirty="0">
              <a:solidFill>
                <a:schemeClr val="bg1"/>
              </a:solidFill>
              <a:effectLst/>
              <a:latin typeface="Google Sans"/>
            </a:endParaRPr>
          </a:p>
          <a:p>
            <a:pPr marL="0" indent="0">
              <a:buNone/>
            </a:pPr>
            <a:endParaRPr lang="en-US" sz="2000" b="0" i="0" dirty="0">
              <a:solidFill>
                <a:schemeClr val="bg1"/>
              </a:solidFill>
              <a:effectLst/>
              <a:latin typeface="Google Sans"/>
            </a:endParaRPr>
          </a:p>
        </p:txBody>
      </p:sp>
      <p:pic>
        <p:nvPicPr>
          <p:cNvPr id="5" name="Picture 4">
            <a:extLst>
              <a:ext uri="{FF2B5EF4-FFF2-40B4-BE49-F238E27FC236}">
                <a16:creationId xmlns:a16="http://schemas.microsoft.com/office/drawing/2014/main" id="{AC7EA24C-5C1C-B4D4-5BA5-57DFB0C2D79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9548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2DB88C-0407-07FC-BCCA-E635CDBE47DF}"/>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A0F159B1-DD2B-1522-BA94-BB16575DD861}"/>
              </a:ext>
            </a:extLst>
          </p:cNvPr>
          <p:cNvPicPr>
            <a:picLocks noChangeAspect="1"/>
          </p:cNvPicPr>
          <p:nvPr/>
        </p:nvPicPr>
        <p:blipFill>
          <a:blip r:embed="rId3"/>
          <a:stretch>
            <a:fillRect/>
          </a:stretch>
        </p:blipFill>
        <p:spPr>
          <a:xfrm>
            <a:off x="0" y="1"/>
            <a:ext cx="12192000" cy="6858000"/>
          </a:xfrm>
          <a:prstGeom prst="rect">
            <a:avLst/>
          </a:prstGeom>
        </p:spPr>
      </p:pic>
    </p:spTree>
    <p:extLst>
      <p:ext uri="{BB962C8B-B14F-4D97-AF65-F5344CB8AC3E}">
        <p14:creationId xmlns:p14="http://schemas.microsoft.com/office/powerpoint/2010/main" val="137667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ADCD-FD7C-1595-21DB-30474A39E5F3}"/>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General form of Elliptic Curves</a:t>
            </a:r>
            <a:endParaRPr lang="en-US" dirty="0"/>
          </a:p>
        </p:txBody>
      </p:sp>
      <p:sp>
        <p:nvSpPr>
          <p:cNvPr id="3" name="Content Placeholder 2">
            <a:extLst>
              <a:ext uri="{FF2B5EF4-FFF2-40B4-BE49-F238E27FC236}">
                <a16:creationId xmlns:a16="http://schemas.microsoft.com/office/drawing/2014/main" id="{8B10B695-E04D-1BF2-6476-6EFC16B8A74F}"/>
              </a:ext>
            </a:extLst>
          </p:cNvPr>
          <p:cNvSpPr>
            <a:spLocks noGrp="1"/>
          </p:cNvSpPr>
          <p:nvPr>
            <p:ph idx="1"/>
          </p:nvPr>
        </p:nvSpPr>
        <p:spPr>
          <a:xfrm>
            <a:off x="777815" y="1549579"/>
            <a:ext cx="10515600" cy="4351338"/>
          </a:xfrm>
        </p:spPr>
        <p:txBody>
          <a:bodyPr/>
          <a:lstStyle/>
          <a:p>
            <a:pPr algn="l" rtl="0" eaLnBrk="1" hangingPunct="1"/>
            <a:r>
              <a:rPr lang="en-US" altLang="en-US" sz="2800" dirty="0"/>
              <a:t>An </a:t>
            </a:r>
            <a:r>
              <a:rPr lang="en-US" altLang="en-US" sz="2800" i="1" dirty="0"/>
              <a:t>elliptic curve</a:t>
            </a:r>
            <a:r>
              <a:rPr lang="en-US" altLang="en-US" sz="2800" dirty="0"/>
              <a:t> is a plane curve defined by an equation of the form</a:t>
            </a:r>
          </a:p>
          <a:p>
            <a:pPr marL="0" indent="0" eaLnBrk="1" hangingPunct="1">
              <a:buNone/>
            </a:pPr>
            <a:endParaRPr lang="en-US" altLang="en-US" sz="2800" dirty="0"/>
          </a:p>
        </p:txBody>
      </p:sp>
      <p:graphicFrame>
        <p:nvGraphicFramePr>
          <p:cNvPr id="4" name="Object 4">
            <a:extLst>
              <a:ext uri="{FF2B5EF4-FFF2-40B4-BE49-F238E27FC236}">
                <a16:creationId xmlns:a16="http://schemas.microsoft.com/office/drawing/2014/main" id="{AAF1B3C5-D6C6-A06E-6D00-A1FD96DFC00A}"/>
              </a:ext>
            </a:extLst>
          </p:cNvPr>
          <p:cNvGraphicFramePr>
            <a:graphicFrameLocks noChangeAspect="1"/>
          </p:cNvGraphicFramePr>
          <p:nvPr>
            <p:extLst>
              <p:ext uri="{D42A27DB-BD31-4B8C-83A1-F6EECF244321}">
                <p14:modId xmlns:p14="http://schemas.microsoft.com/office/powerpoint/2010/main" val="611163971"/>
              </p:ext>
            </p:extLst>
          </p:nvPr>
        </p:nvGraphicFramePr>
        <p:xfrm>
          <a:off x="4088441" y="2090692"/>
          <a:ext cx="3028950" cy="700088"/>
        </p:xfrm>
        <a:graphic>
          <a:graphicData uri="http://schemas.openxmlformats.org/presentationml/2006/ole">
            <mc:AlternateContent xmlns:mc="http://schemas.openxmlformats.org/markup-compatibility/2006">
              <mc:Choice xmlns:v="urn:schemas-microsoft-com:vml" Requires="v">
                <p:oleObj name="Equation" r:id="rId2" imgW="990600" imgH="228600" progId="Equation.3">
                  <p:embed/>
                </p:oleObj>
              </mc:Choice>
              <mc:Fallback>
                <p:oleObj name="Equation" r:id="rId2" imgW="990600" imgH="228600" progId="Equation.3">
                  <p:embed/>
                  <p:pic>
                    <p:nvPicPr>
                      <p:cNvPr id="4" name="Object 4">
                        <a:extLst>
                          <a:ext uri="{FF2B5EF4-FFF2-40B4-BE49-F238E27FC236}">
                            <a16:creationId xmlns:a16="http://schemas.microsoft.com/office/drawing/2014/main" id="{AAF1B3C5-D6C6-A06E-6D00-A1FD96DFC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441" y="2090692"/>
                        <a:ext cx="3028950" cy="700088"/>
                      </a:xfrm>
                      <a:prstGeom prst="rect">
                        <a:avLst/>
                      </a:prstGeom>
                      <a:solidFill>
                        <a:schemeClr val="tx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72210414-F188-99A6-FF2C-E8ED74F15B39}"/>
              </a:ext>
            </a:extLst>
          </p:cNvPr>
          <p:cNvSpPr txBox="1"/>
          <p:nvPr/>
        </p:nvSpPr>
        <p:spPr>
          <a:xfrm>
            <a:off x="1388851" y="4138067"/>
            <a:ext cx="1861149" cy="369332"/>
          </a:xfrm>
          <a:prstGeom prst="rect">
            <a:avLst/>
          </a:prstGeom>
          <a:noFill/>
        </p:spPr>
        <p:txBody>
          <a:bodyPr wrap="square">
            <a:spAutoFit/>
          </a:bodyPr>
          <a:lstStyle/>
          <a:p>
            <a:pPr algn="ctr" eaLnBrk="1" hangingPunct="1"/>
            <a:r>
              <a:rPr lang="en-US" altLang="en-US" dirty="0"/>
              <a:t>Examples</a:t>
            </a:r>
          </a:p>
        </p:txBody>
      </p:sp>
      <p:pic>
        <p:nvPicPr>
          <p:cNvPr id="7" name="Picture 6" descr="EllipticCurves">
            <a:extLst>
              <a:ext uri="{FF2B5EF4-FFF2-40B4-BE49-F238E27FC236}">
                <a16:creationId xmlns:a16="http://schemas.microsoft.com/office/drawing/2014/main" id="{E23EB1A9-F29C-7EF9-7B62-704EC7FD16DA}"/>
              </a:ext>
            </a:extLst>
          </p:cNvPr>
          <p:cNvPicPr>
            <a:picLocks noChangeAspect="1" noChangeArrowheads="1"/>
          </p:cNvPicPr>
          <p:nvPr/>
        </p:nvPicPr>
        <p:blipFill>
          <a:blip r:embed="rId4">
            <a:lum bright="-12000" contrast="-12000"/>
            <a:extLst>
              <a:ext uri="{28A0092B-C50C-407E-A947-70E740481C1C}">
                <a14:useLocalDpi xmlns:a14="http://schemas.microsoft.com/office/drawing/2010/main" val="0"/>
              </a:ext>
            </a:extLst>
          </a:blip>
          <a:srcRect/>
          <a:stretch>
            <a:fillRect/>
          </a:stretch>
        </p:blipFill>
        <p:spPr bwMode="auto">
          <a:xfrm>
            <a:off x="1997015" y="4507399"/>
            <a:ext cx="7499176" cy="1412464"/>
          </a:xfrm>
          <a:prstGeom prst="rect">
            <a:avLst/>
          </a:prstGeom>
          <a:solidFill>
            <a:schemeClr val="tx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9EFEE82-E10A-D982-6C9E-66F4F5544A2B}"/>
              </a:ext>
            </a:extLst>
          </p:cNvPr>
          <p:cNvSpPr txBox="1"/>
          <p:nvPr/>
        </p:nvSpPr>
        <p:spPr>
          <a:xfrm>
            <a:off x="651353" y="3037975"/>
            <a:ext cx="10762831" cy="1172629"/>
          </a:xfrm>
          <a:prstGeom prst="rect">
            <a:avLst/>
          </a:prstGeom>
          <a:noFill/>
        </p:spPr>
        <p:txBody>
          <a:bodyPr wrap="square" rtlCol="0">
            <a:spAutoFit/>
          </a:bodyPr>
          <a:lstStyle/>
          <a:p>
            <a:pPr marL="153035" indent="-285750">
              <a:buFont typeface="Arial" panose="020B0604020202020204" pitchFamily="34" charset="0"/>
              <a:buChar char="•"/>
            </a:pPr>
            <a:r>
              <a:rPr lang="en-US" dirty="0">
                <a:ea typeface="+mn-lt"/>
                <a:cs typeface="+mn-lt"/>
              </a:rPr>
              <a:t>We take points on a defined curve (such as Curve 25519) and then perform point addition and subtraction. </a:t>
            </a:r>
            <a:endParaRPr lang="en-US" dirty="0"/>
          </a:p>
          <a:p>
            <a:pPr marL="172720" indent="-305435">
              <a:buFont typeface="Arial" panose="020B0604020202020204" pitchFamily="34" charset="0"/>
              <a:buChar char="•"/>
            </a:pPr>
            <a:r>
              <a:rPr lang="en-US" dirty="0">
                <a:ea typeface="+mn-lt"/>
                <a:cs typeface="+mn-lt"/>
              </a:rPr>
              <a:t>The resulting point can be used as a shared secret key exchange protocol.</a:t>
            </a:r>
          </a:p>
          <a:p>
            <a:pPr marL="285750" indent="-285750">
              <a:lnSpc>
                <a:spcPct val="90000"/>
              </a:lnSpc>
              <a:buFont typeface="Arial" panose="020B0604020202020204" pitchFamily="34" charset="0"/>
              <a:buChar char="•"/>
              <a:defRPr/>
            </a:pPr>
            <a:r>
              <a:rPr lang="en-US" altLang="he-IL" dirty="0">
                <a:latin typeface="Times New Roman" panose="02020603050405020304" pitchFamily="18" charset="0"/>
                <a:cs typeface="Times New Roman" panose="02020603050405020304" pitchFamily="18" charset="0"/>
              </a:rPr>
              <a:t>Let a </a:t>
            </a:r>
            <a:r>
              <a:rPr lang="en-US" altLang="he-IL" dirty="0">
                <a:latin typeface="Times New Roman" panose="02020603050405020304" pitchFamily="18" charset="0"/>
                <a:ea typeface="Arial Unicode MS" panose="020B0604020202020204" pitchFamily="34" charset="-128"/>
                <a:cs typeface="Times New Roman" panose="02020603050405020304" pitchFamily="18" charset="0"/>
              </a:rPr>
              <a:t>∈</a:t>
            </a:r>
            <a:r>
              <a:rPr lang="en-US" altLang="he-IL" dirty="0">
                <a:latin typeface="Times New Roman" panose="02020603050405020304" pitchFamily="18" charset="0"/>
                <a:cs typeface="Times New Roman" panose="02020603050405020304" pitchFamily="18" charset="0"/>
              </a:rPr>
              <a:t> </a:t>
            </a:r>
            <a:r>
              <a:rPr lang="en-US" altLang="he-IL" dirty="0">
                <a:latin typeface="Times New Roman" panose="02020603050405020304" pitchFamily="18" charset="0"/>
                <a:ea typeface="Arial Unicode MS" panose="020B0604020202020204" pitchFamily="34" charset="-128"/>
                <a:cs typeface="Times New Roman" panose="02020603050405020304" pitchFamily="18" charset="0"/>
              </a:rPr>
              <a:t>ℝ</a:t>
            </a:r>
            <a:r>
              <a:rPr lang="en-US" altLang="he-IL" dirty="0">
                <a:latin typeface="Times New Roman" panose="02020603050405020304" pitchFamily="18" charset="0"/>
                <a:cs typeface="Times New Roman" panose="02020603050405020304" pitchFamily="18" charset="0"/>
              </a:rPr>
              <a:t>, b </a:t>
            </a:r>
            <a:r>
              <a:rPr lang="en-US" altLang="he-IL" dirty="0">
                <a:latin typeface="Times New Roman" panose="02020603050405020304" pitchFamily="18" charset="0"/>
                <a:ea typeface="Arial Unicode MS" panose="020B0604020202020204" pitchFamily="34" charset="-128"/>
                <a:cs typeface="Times New Roman" panose="02020603050405020304" pitchFamily="18" charset="0"/>
              </a:rPr>
              <a:t>∈</a:t>
            </a:r>
            <a:r>
              <a:rPr lang="en-US" altLang="he-IL" dirty="0">
                <a:latin typeface="Times New Roman" panose="02020603050405020304" pitchFamily="18" charset="0"/>
                <a:cs typeface="Times New Roman" panose="02020603050405020304" pitchFamily="18" charset="0"/>
              </a:rPr>
              <a:t> </a:t>
            </a:r>
            <a:r>
              <a:rPr lang="en-US" altLang="he-IL" dirty="0">
                <a:latin typeface="Times New Roman" panose="02020603050405020304" pitchFamily="18" charset="0"/>
                <a:ea typeface="Arial Unicode MS" panose="020B0604020202020204" pitchFamily="34" charset="-128"/>
                <a:cs typeface="Times New Roman" panose="02020603050405020304" pitchFamily="18" charset="0"/>
              </a:rPr>
              <a:t>ℝ</a:t>
            </a:r>
            <a:r>
              <a:rPr lang="en-US" altLang="he-IL" dirty="0">
                <a:latin typeface="Times New Roman" panose="02020603050405020304" pitchFamily="18" charset="0"/>
                <a:cs typeface="Times New Roman" panose="02020603050405020304" pitchFamily="18" charset="0"/>
              </a:rPr>
              <a:t>, be constants such that 4a³ + 27b² </a:t>
            </a:r>
            <a:r>
              <a:rPr lang="en-US" altLang="he-IL" dirty="0">
                <a:latin typeface="Times New Roman" panose="02020603050405020304" pitchFamily="18" charset="0"/>
                <a:ea typeface="Arial Unicode MS" panose="020B0604020202020204" pitchFamily="34" charset="-128"/>
                <a:cs typeface="Times New Roman" panose="02020603050405020304" pitchFamily="18" charset="0"/>
              </a:rPr>
              <a:t>≠</a:t>
            </a:r>
            <a:r>
              <a:rPr lang="en-US" altLang="he-IL" dirty="0">
                <a:latin typeface="Times New Roman" panose="02020603050405020304" pitchFamily="18" charset="0"/>
                <a:cs typeface="Times New Roman" panose="02020603050405020304" pitchFamily="18" charset="0"/>
              </a:rPr>
              <a:t> 0.</a:t>
            </a:r>
            <a:endParaRPr lang="en-US" dirty="0">
              <a:ea typeface="+mn-lt"/>
              <a:cs typeface="+mn-lt"/>
            </a:endParaRPr>
          </a:p>
          <a:p>
            <a:endParaRPr lang="en-US" dirty="0"/>
          </a:p>
        </p:txBody>
      </p:sp>
    </p:spTree>
    <p:extLst>
      <p:ext uri="{BB962C8B-B14F-4D97-AF65-F5344CB8AC3E}">
        <p14:creationId xmlns:p14="http://schemas.microsoft.com/office/powerpoint/2010/main" val="180029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6" name="Group 45">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7" name="Group 46">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7651F678-D468-8EE3-9370-0FD4E6E1BF16}"/>
              </a:ext>
            </a:extLst>
          </p:cNvPr>
          <p:cNvSpPr>
            <a:spLocks noGrp="1"/>
          </p:cNvSpPr>
          <p:nvPr>
            <p:ph type="title"/>
          </p:nvPr>
        </p:nvSpPr>
        <p:spPr>
          <a:xfrm>
            <a:off x="827088" y="1641752"/>
            <a:ext cx="2655887" cy="3213277"/>
          </a:xfrm>
        </p:spPr>
        <p:txBody>
          <a:bodyPr anchor="t">
            <a:normAutofit/>
          </a:bodyPr>
          <a:lstStyle/>
          <a:p>
            <a:r>
              <a:rPr lang="en-US" sz="4000" b="1"/>
              <a:t>Table of Contents</a:t>
            </a:r>
          </a:p>
        </p:txBody>
      </p:sp>
      <p:sp>
        <p:nvSpPr>
          <p:cNvPr id="3" name="Content Placeholder 2">
            <a:extLst>
              <a:ext uri="{FF2B5EF4-FFF2-40B4-BE49-F238E27FC236}">
                <a16:creationId xmlns:a16="http://schemas.microsoft.com/office/drawing/2014/main" id="{6ED572E3-22EC-DAC3-B8F5-E57990F77B20}"/>
              </a:ext>
            </a:extLst>
          </p:cNvPr>
          <p:cNvSpPr>
            <a:spLocks noGrp="1"/>
          </p:cNvSpPr>
          <p:nvPr>
            <p:ph idx="1"/>
          </p:nvPr>
        </p:nvSpPr>
        <p:spPr>
          <a:xfrm>
            <a:off x="5232401" y="1721579"/>
            <a:ext cx="6140449" cy="3952648"/>
          </a:xfrm>
        </p:spPr>
        <p:txBody>
          <a:bodyPr>
            <a:normAutofit/>
          </a:bodyPr>
          <a:lstStyle/>
          <a:p>
            <a:pPr marL="514350" indent="-514350">
              <a:buFont typeface="+mj-lt"/>
              <a:buAutoNum type="arabicPeriod"/>
            </a:pPr>
            <a:r>
              <a:rPr lang="en-US" sz="2400">
                <a:solidFill>
                  <a:schemeClr val="tx1">
                    <a:alpha val="80000"/>
                  </a:schemeClr>
                </a:solidFill>
              </a:rPr>
              <a:t>Introduction</a:t>
            </a:r>
          </a:p>
          <a:p>
            <a:pPr marL="514350" indent="-514350">
              <a:buFont typeface="+mj-lt"/>
              <a:buAutoNum type="arabicPeriod"/>
            </a:pPr>
            <a:r>
              <a:rPr lang="en-US" sz="2400">
                <a:solidFill>
                  <a:schemeClr val="tx1">
                    <a:alpha val="80000"/>
                  </a:schemeClr>
                </a:solidFill>
              </a:rPr>
              <a:t>CAST-128</a:t>
            </a:r>
          </a:p>
          <a:p>
            <a:pPr marL="514350" indent="-514350">
              <a:buFont typeface="+mj-lt"/>
              <a:buAutoNum type="arabicPeriod"/>
            </a:pPr>
            <a:r>
              <a:rPr lang="en-US" sz="2400">
                <a:solidFill>
                  <a:schemeClr val="tx1">
                    <a:alpha val="80000"/>
                  </a:schemeClr>
                </a:solidFill>
              </a:rPr>
              <a:t>CBC – Mode</a:t>
            </a:r>
          </a:p>
          <a:p>
            <a:pPr marL="514350" indent="-514350">
              <a:buFont typeface="+mj-lt"/>
              <a:buAutoNum type="arabicPeriod"/>
            </a:pPr>
            <a:r>
              <a:rPr lang="en-US" sz="2400">
                <a:solidFill>
                  <a:schemeClr val="tx1">
                    <a:alpha val="80000"/>
                  </a:schemeClr>
                </a:solidFill>
              </a:rPr>
              <a:t>EC El-Gamal</a:t>
            </a:r>
          </a:p>
          <a:p>
            <a:pPr marL="514350" indent="-514350">
              <a:buFont typeface="+mj-lt"/>
              <a:buAutoNum type="arabicPeriod"/>
            </a:pPr>
            <a:r>
              <a:rPr lang="en-US" sz="2400">
                <a:solidFill>
                  <a:schemeClr val="tx1">
                    <a:alpha val="80000"/>
                  </a:schemeClr>
                </a:solidFill>
              </a:rPr>
              <a:t>MAC</a:t>
            </a:r>
          </a:p>
          <a:p>
            <a:pPr marL="514350" indent="-514350">
              <a:buFont typeface="+mj-lt"/>
              <a:buAutoNum type="arabicPeriod"/>
            </a:pPr>
            <a:r>
              <a:rPr lang="en-US" sz="2400" i="0">
                <a:solidFill>
                  <a:schemeClr val="tx1">
                    <a:alpha val="80000"/>
                  </a:schemeClr>
                </a:solidFill>
                <a:effectLst/>
                <a:latin typeface="Arial" panose="020B0604020202020204" pitchFamily="34" charset="0"/>
              </a:rPr>
              <a:t>Cryptosystem as one piece</a:t>
            </a:r>
          </a:p>
          <a:p>
            <a:pPr marL="514350" indent="-514350">
              <a:buFont typeface="+mj-lt"/>
              <a:buAutoNum type="arabicPeriod"/>
            </a:pPr>
            <a:r>
              <a:rPr lang="en-US" sz="2400">
                <a:solidFill>
                  <a:schemeClr val="tx1">
                    <a:alpha val="80000"/>
                  </a:schemeClr>
                </a:solidFill>
              </a:rPr>
              <a:t> Advantages and Disadvantages</a:t>
            </a:r>
          </a:p>
          <a:p>
            <a:pPr marL="514350" indent="-514350">
              <a:buFont typeface="+mj-lt"/>
              <a:buAutoNum type="arabicPeriod"/>
            </a:pPr>
            <a:r>
              <a:rPr lang="en-US" sz="2400">
                <a:solidFill>
                  <a:schemeClr val="tx1">
                    <a:alpha val="80000"/>
                  </a:schemeClr>
                </a:solidFill>
              </a:rPr>
              <a:t>References</a:t>
            </a:r>
          </a:p>
          <a:p>
            <a:pPr marL="514350" indent="-514350">
              <a:buFont typeface="+mj-lt"/>
              <a:buAutoNum type="arabicPeriod"/>
            </a:pPr>
            <a:endParaRPr lang="en-US" sz="2400">
              <a:solidFill>
                <a:schemeClr val="tx1">
                  <a:alpha val="80000"/>
                </a:schemeClr>
              </a:solidFill>
            </a:endParaRPr>
          </a:p>
          <a:p>
            <a:pPr marL="514350" indent="-514350">
              <a:buFont typeface="+mj-lt"/>
              <a:buAutoNum type="arabicPeriod"/>
            </a:pPr>
            <a:endParaRPr lang="en-US" sz="2400">
              <a:solidFill>
                <a:schemeClr val="tx1">
                  <a:alpha val="80000"/>
                </a:schemeClr>
              </a:solidFill>
            </a:endParaRPr>
          </a:p>
        </p:txBody>
      </p:sp>
    </p:spTree>
    <p:extLst>
      <p:ext uri="{BB962C8B-B14F-4D97-AF65-F5344CB8AC3E}">
        <p14:creationId xmlns:p14="http://schemas.microsoft.com/office/powerpoint/2010/main" val="37584691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32" name="Rectangle 1243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FAA002-7AAA-8FA0-09B1-29B9185A5770}"/>
              </a:ext>
            </a:extLst>
          </p:cNvPr>
          <p:cNvSpPr>
            <a:spLocks noGrp="1"/>
          </p:cNvSpPr>
          <p:nvPr>
            <p:ph type="title"/>
          </p:nvPr>
        </p:nvSpPr>
        <p:spPr>
          <a:xfrm>
            <a:off x="6477270" y="368625"/>
            <a:ext cx="4974771" cy="1403498"/>
          </a:xfrm>
        </p:spPr>
        <p:txBody>
          <a:bodyPr anchor="b">
            <a:normAutofit/>
          </a:bodyPr>
          <a:lstStyle/>
          <a:p>
            <a:r>
              <a:rPr lang="en-US" sz="3300" b="1">
                <a:solidFill>
                  <a:schemeClr val="bg1"/>
                </a:solidFill>
              </a:rPr>
              <a:t>ELLIPTIC CURVE EL-GAMAL SECRET KEY </a:t>
            </a:r>
            <a:r>
              <a:rPr lang="en-US" sz="3300" b="1">
                <a:solidFill>
                  <a:schemeClr val="bg1"/>
                </a:solidFill>
                <a:ea typeface="+mj-lt"/>
                <a:cs typeface="+mj-lt"/>
              </a:rPr>
              <a:t>DELIVERY</a:t>
            </a:r>
            <a:endParaRPr lang="en-US" sz="3300" b="1">
              <a:solidFill>
                <a:schemeClr val="bg1"/>
              </a:solidFill>
            </a:endParaRPr>
          </a:p>
        </p:txBody>
      </p:sp>
      <p:grpSp>
        <p:nvGrpSpPr>
          <p:cNvPr id="12433" name="Group 12432">
            <a:extLst>
              <a:ext uri="{FF2B5EF4-FFF2-40B4-BE49-F238E27FC236}">
                <a16:creationId xmlns:a16="http://schemas.microsoft.com/office/drawing/2014/main" id="{00C7DD97-49DC-4BFD-951D-CFF51B976D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41571" y="70488"/>
            <a:ext cx="3501861" cy="3501861"/>
            <a:chOff x="4690043" y="291695"/>
            <a:chExt cx="3055711" cy="3055711"/>
          </a:xfrm>
        </p:grpSpPr>
        <p:sp>
          <p:nvSpPr>
            <p:cNvPr id="12434" name="Oval 12433">
              <a:extLst>
                <a:ext uri="{FF2B5EF4-FFF2-40B4-BE49-F238E27FC236}">
                  <a16:creationId xmlns:a16="http://schemas.microsoft.com/office/drawing/2014/main" id="{E7DCFDCC-147C-40CA-BFDF-2848A429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Oval 12298">
              <a:extLst>
                <a:ext uri="{FF2B5EF4-FFF2-40B4-BE49-F238E27FC236}">
                  <a16:creationId xmlns:a16="http://schemas.microsoft.com/office/drawing/2014/main" id="{31F8CA31-10D7-4B78-877D-2D21FBE5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35" name="Group 12434">
            <a:extLst>
              <a:ext uri="{FF2B5EF4-FFF2-40B4-BE49-F238E27FC236}">
                <a16:creationId xmlns:a16="http://schemas.microsoft.com/office/drawing/2014/main" id="{176786CF-68E6-476D-909E-8522718B7B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057" y="3240578"/>
            <a:ext cx="3297290" cy="3297290"/>
            <a:chOff x="4690043" y="291695"/>
            <a:chExt cx="3055711" cy="3055711"/>
          </a:xfrm>
        </p:grpSpPr>
        <p:sp>
          <p:nvSpPr>
            <p:cNvPr id="12436" name="Oval 12435">
              <a:extLst>
                <a:ext uri="{FF2B5EF4-FFF2-40B4-BE49-F238E27FC236}">
                  <a16:creationId xmlns:a16="http://schemas.microsoft.com/office/drawing/2014/main" id="{06D8E882-7D0E-42D7-99C8-D4865D7DA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7" name="Oval 12436">
              <a:extLst>
                <a:ext uri="{FF2B5EF4-FFF2-40B4-BE49-F238E27FC236}">
                  <a16:creationId xmlns:a16="http://schemas.microsoft.com/office/drawing/2014/main" id="{015F1597-6BCF-45F1-9AC9-B142DD476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90043" y="291695"/>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38" name="Oval 12437">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30573"/>
            <a:ext cx="3483100" cy="3483100"/>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3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0828" y="1091857"/>
            <a:ext cx="1291642" cy="429215"/>
            <a:chOff x="2504802" y="1755501"/>
            <a:chExt cx="1598829" cy="531293"/>
          </a:xfrm>
          <a:solidFill>
            <a:schemeClr val="bg1"/>
          </a:solidFill>
        </p:grpSpPr>
        <p:sp>
          <p:nvSpPr>
            <p:cNvPr id="12440" name="Freeform: Shape 1243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2441" name="Freeform: Shape 1244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246" name="Picture 6" descr="Elliptic curves are quantum dead, long live elliptic curves - COSIC">
            <a:extLst>
              <a:ext uri="{FF2B5EF4-FFF2-40B4-BE49-F238E27FC236}">
                <a16:creationId xmlns:a16="http://schemas.microsoft.com/office/drawing/2014/main" id="{C36809DB-CB83-E2B1-BAB7-9D7A3936AF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65213" y="733352"/>
            <a:ext cx="2584794" cy="2065099"/>
          </a:xfrm>
          <a:prstGeom prst="rect">
            <a:avLst/>
          </a:prstGeom>
          <a:noFill/>
          <a:extLst>
            <a:ext uri="{909E8E84-426E-40DD-AFC4-6F175D3DCCD1}">
              <a14:hiddenFill xmlns:a14="http://schemas.microsoft.com/office/drawing/2010/main">
                <a:solidFill>
                  <a:srgbClr val="FFFFFF"/>
                </a:solidFill>
              </a14:hiddenFill>
            </a:ext>
          </a:extLst>
        </p:spPr>
      </p:pic>
      <p:sp>
        <p:nvSpPr>
          <p:cNvPr id="12311" name="Oval 12310">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93" y="3195231"/>
            <a:ext cx="3281677" cy="328167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El Gamal Company | El-Mahalla el-Kubra">
            <a:extLst>
              <a:ext uri="{FF2B5EF4-FFF2-40B4-BE49-F238E27FC236}">
                <a16:creationId xmlns:a16="http://schemas.microsoft.com/office/drawing/2014/main" id="{5AFA0233-CD00-991B-2B0E-1E84A62D30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2594" y="3904608"/>
            <a:ext cx="2254674" cy="1895767"/>
          </a:xfrm>
          <a:prstGeom prst="rect">
            <a:avLst/>
          </a:prstGeom>
          <a:noFill/>
          <a:extLst>
            <a:ext uri="{909E8E84-426E-40DD-AFC4-6F175D3DCCD1}">
              <a14:hiddenFill xmlns:a14="http://schemas.microsoft.com/office/drawing/2010/main">
                <a:solidFill>
                  <a:srgbClr val="FFFFFF"/>
                </a:solidFill>
              </a14:hiddenFill>
            </a:ext>
          </a:extLst>
        </p:spPr>
      </p:pic>
      <p:grpSp>
        <p:nvGrpSpPr>
          <p:cNvPr id="12313" name="Graphic 4">
            <a:extLst>
              <a:ext uri="{FF2B5EF4-FFF2-40B4-BE49-F238E27FC236}">
                <a16:creationId xmlns:a16="http://schemas.microsoft.com/office/drawing/2014/main" id="{A04977CB-3825-471A-A590-C57F8C3503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7585" y="3139252"/>
            <a:ext cx="1330536" cy="1330521"/>
            <a:chOff x="5734037" y="3067039"/>
            <a:chExt cx="724483" cy="724489"/>
          </a:xfrm>
          <a:solidFill>
            <a:schemeClr val="bg1"/>
          </a:solidFill>
        </p:grpSpPr>
        <p:sp>
          <p:nvSpPr>
            <p:cNvPr id="12442" name="Freeform: Shape 12441">
              <a:extLst>
                <a:ext uri="{FF2B5EF4-FFF2-40B4-BE49-F238E27FC236}">
                  <a16:creationId xmlns:a16="http://schemas.microsoft.com/office/drawing/2014/main" id="{2B4B4814-3BFD-418E-B5B6-9DC3E0023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315" name="Freeform: Shape 12314">
              <a:extLst>
                <a:ext uri="{FF2B5EF4-FFF2-40B4-BE49-F238E27FC236}">
                  <a16:creationId xmlns:a16="http://schemas.microsoft.com/office/drawing/2014/main" id="{6B775DC1-0C03-424C-81DD-0B6373642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16" name="Freeform: Shape 12315">
              <a:extLst>
                <a:ext uri="{FF2B5EF4-FFF2-40B4-BE49-F238E27FC236}">
                  <a16:creationId xmlns:a16="http://schemas.microsoft.com/office/drawing/2014/main" id="{9DA07F5D-1F32-483C-8A98-9849D780DE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17" name="Freeform: Shape 12316">
              <a:extLst>
                <a:ext uri="{FF2B5EF4-FFF2-40B4-BE49-F238E27FC236}">
                  <a16:creationId xmlns:a16="http://schemas.microsoft.com/office/drawing/2014/main" id="{37A913DD-4597-42B1-9728-4127E83A8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18" name="Freeform: Shape 12317">
              <a:extLst>
                <a:ext uri="{FF2B5EF4-FFF2-40B4-BE49-F238E27FC236}">
                  <a16:creationId xmlns:a16="http://schemas.microsoft.com/office/drawing/2014/main" id="{009FBB02-BC59-4864-8DBC-B2B2BD52B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19" name="Freeform: Shape 12318">
              <a:extLst>
                <a:ext uri="{FF2B5EF4-FFF2-40B4-BE49-F238E27FC236}">
                  <a16:creationId xmlns:a16="http://schemas.microsoft.com/office/drawing/2014/main" id="{6BD87CAE-98EF-4EA4-B739-3304AB75B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20" name="Freeform: Shape 12319">
              <a:extLst>
                <a:ext uri="{FF2B5EF4-FFF2-40B4-BE49-F238E27FC236}">
                  <a16:creationId xmlns:a16="http://schemas.microsoft.com/office/drawing/2014/main" id="{1A313AD8-2CA9-4181-84FF-A4EA106FB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21" name="Freeform: Shape 12320">
              <a:extLst>
                <a:ext uri="{FF2B5EF4-FFF2-40B4-BE49-F238E27FC236}">
                  <a16:creationId xmlns:a16="http://schemas.microsoft.com/office/drawing/2014/main" id="{90E1FD27-6078-4DDB-85A5-EF3282363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322" name="Freeform: Shape 12321">
              <a:extLst>
                <a:ext uri="{FF2B5EF4-FFF2-40B4-BE49-F238E27FC236}">
                  <a16:creationId xmlns:a16="http://schemas.microsoft.com/office/drawing/2014/main" id="{8B87154F-1C33-4D96-AD0F-41A911079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23" name="Freeform: Shape 12322">
              <a:extLst>
                <a:ext uri="{FF2B5EF4-FFF2-40B4-BE49-F238E27FC236}">
                  <a16:creationId xmlns:a16="http://schemas.microsoft.com/office/drawing/2014/main" id="{59F7C24D-DA96-4B69-9D48-11ED65981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24" name="Freeform: Shape 12323">
              <a:extLst>
                <a:ext uri="{FF2B5EF4-FFF2-40B4-BE49-F238E27FC236}">
                  <a16:creationId xmlns:a16="http://schemas.microsoft.com/office/drawing/2014/main" id="{A1CC3BFF-8D2C-4191-AA89-4B5F07B59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25" name="Freeform: Shape 12324">
              <a:extLst>
                <a:ext uri="{FF2B5EF4-FFF2-40B4-BE49-F238E27FC236}">
                  <a16:creationId xmlns:a16="http://schemas.microsoft.com/office/drawing/2014/main" id="{030851AC-DB18-4C88-A8A2-449F772E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26" name="Freeform: Shape 12325">
              <a:extLst>
                <a:ext uri="{FF2B5EF4-FFF2-40B4-BE49-F238E27FC236}">
                  <a16:creationId xmlns:a16="http://schemas.microsoft.com/office/drawing/2014/main" id="{DA0FBDE6-61C6-4EAD-BEF2-895D802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27" name="Freeform: Shape 12326">
              <a:extLst>
                <a:ext uri="{FF2B5EF4-FFF2-40B4-BE49-F238E27FC236}">
                  <a16:creationId xmlns:a16="http://schemas.microsoft.com/office/drawing/2014/main" id="{AA861D3C-5355-4A4A-A875-EC40751A7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28" name="Freeform: Shape 12327">
              <a:extLst>
                <a:ext uri="{FF2B5EF4-FFF2-40B4-BE49-F238E27FC236}">
                  <a16:creationId xmlns:a16="http://schemas.microsoft.com/office/drawing/2014/main" id="{998E573C-00D7-4371-9CE5-C72044BC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29" name="Freeform: Shape 12328">
              <a:extLst>
                <a:ext uri="{FF2B5EF4-FFF2-40B4-BE49-F238E27FC236}">
                  <a16:creationId xmlns:a16="http://schemas.microsoft.com/office/drawing/2014/main" id="{4B74B55B-C24A-4F7B-80B0-59E86E989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30" name="Freeform: Shape 12329">
              <a:extLst>
                <a:ext uri="{FF2B5EF4-FFF2-40B4-BE49-F238E27FC236}">
                  <a16:creationId xmlns:a16="http://schemas.microsoft.com/office/drawing/2014/main" id="{361FF18D-542A-4DA3-B579-046996571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31" name="Freeform: Shape 12330">
              <a:extLst>
                <a:ext uri="{FF2B5EF4-FFF2-40B4-BE49-F238E27FC236}">
                  <a16:creationId xmlns:a16="http://schemas.microsoft.com/office/drawing/2014/main" id="{B5CD3040-DA11-4096-9ECA-0547EB296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32" name="Freeform: Shape 12331">
              <a:extLst>
                <a:ext uri="{FF2B5EF4-FFF2-40B4-BE49-F238E27FC236}">
                  <a16:creationId xmlns:a16="http://schemas.microsoft.com/office/drawing/2014/main" id="{8DBF68E6-70DC-4C9B-9E36-54DADF5D8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33" name="Freeform: Shape 12332">
              <a:extLst>
                <a:ext uri="{FF2B5EF4-FFF2-40B4-BE49-F238E27FC236}">
                  <a16:creationId xmlns:a16="http://schemas.microsoft.com/office/drawing/2014/main" id="{11A82FA5-7042-42C0-82C9-8068C36A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34" name="Freeform: Shape 12333">
              <a:extLst>
                <a:ext uri="{FF2B5EF4-FFF2-40B4-BE49-F238E27FC236}">
                  <a16:creationId xmlns:a16="http://schemas.microsoft.com/office/drawing/2014/main" id="{2F1F1E10-43A7-49C1-9611-E52FB1BF5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35" name="Freeform: Shape 12334">
              <a:extLst>
                <a:ext uri="{FF2B5EF4-FFF2-40B4-BE49-F238E27FC236}">
                  <a16:creationId xmlns:a16="http://schemas.microsoft.com/office/drawing/2014/main" id="{E350A35C-3618-4456-8580-7687EDA43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36" name="Freeform: Shape 12335">
              <a:extLst>
                <a:ext uri="{FF2B5EF4-FFF2-40B4-BE49-F238E27FC236}">
                  <a16:creationId xmlns:a16="http://schemas.microsoft.com/office/drawing/2014/main" id="{F4013BD1-ADEE-4116-8B16-8C5FB3B01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37" name="Freeform: Shape 12336">
              <a:extLst>
                <a:ext uri="{FF2B5EF4-FFF2-40B4-BE49-F238E27FC236}">
                  <a16:creationId xmlns:a16="http://schemas.microsoft.com/office/drawing/2014/main" id="{D41350A0-245D-42A9-911D-82D77BC3D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38" name="Freeform: Shape 12337">
              <a:extLst>
                <a:ext uri="{FF2B5EF4-FFF2-40B4-BE49-F238E27FC236}">
                  <a16:creationId xmlns:a16="http://schemas.microsoft.com/office/drawing/2014/main" id="{18734813-52CA-4809-A0E0-348308DC4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39" name="Freeform: Shape 12338">
              <a:extLst>
                <a:ext uri="{FF2B5EF4-FFF2-40B4-BE49-F238E27FC236}">
                  <a16:creationId xmlns:a16="http://schemas.microsoft.com/office/drawing/2014/main" id="{E626E127-926A-4623-B87E-6944AA8F4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40" name="Freeform: Shape 12339">
              <a:extLst>
                <a:ext uri="{FF2B5EF4-FFF2-40B4-BE49-F238E27FC236}">
                  <a16:creationId xmlns:a16="http://schemas.microsoft.com/office/drawing/2014/main" id="{DADDE53E-0E40-4853-BCF0-9B152D6A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1" name="Freeform: Shape 12340">
              <a:extLst>
                <a:ext uri="{FF2B5EF4-FFF2-40B4-BE49-F238E27FC236}">
                  <a16:creationId xmlns:a16="http://schemas.microsoft.com/office/drawing/2014/main" id="{C13F1249-54EA-428F-AE2E-A0579B409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42" name="Freeform: Shape 12341">
              <a:extLst>
                <a:ext uri="{FF2B5EF4-FFF2-40B4-BE49-F238E27FC236}">
                  <a16:creationId xmlns:a16="http://schemas.microsoft.com/office/drawing/2014/main" id="{952C80D7-048D-4658-A5FE-B698CC4E4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43" name="Freeform: Shape 12342">
              <a:extLst>
                <a:ext uri="{FF2B5EF4-FFF2-40B4-BE49-F238E27FC236}">
                  <a16:creationId xmlns:a16="http://schemas.microsoft.com/office/drawing/2014/main" id="{4A82C20A-8FDC-4735-9608-AD288081F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4" name="Freeform: Shape 12343">
              <a:extLst>
                <a:ext uri="{FF2B5EF4-FFF2-40B4-BE49-F238E27FC236}">
                  <a16:creationId xmlns:a16="http://schemas.microsoft.com/office/drawing/2014/main" id="{EFB7CA94-32F3-403F-9F2B-1E2F701EE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5" name="Freeform: Shape 12344">
              <a:extLst>
                <a:ext uri="{FF2B5EF4-FFF2-40B4-BE49-F238E27FC236}">
                  <a16:creationId xmlns:a16="http://schemas.microsoft.com/office/drawing/2014/main" id="{1066606C-4588-4163-AD08-3AC140409A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6" name="Freeform: Shape 12345">
              <a:extLst>
                <a:ext uri="{FF2B5EF4-FFF2-40B4-BE49-F238E27FC236}">
                  <a16:creationId xmlns:a16="http://schemas.microsoft.com/office/drawing/2014/main" id="{B8565D18-023F-46E0-B825-199BFEAD6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7" name="Freeform: Shape 12346">
              <a:extLst>
                <a:ext uri="{FF2B5EF4-FFF2-40B4-BE49-F238E27FC236}">
                  <a16:creationId xmlns:a16="http://schemas.microsoft.com/office/drawing/2014/main" id="{6F96FBB7-2ED0-47E0-9016-421EC9D3D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8" name="Freeform: Shape 12347">
              <a:extLst>
                <a:ext uri="{FF2B5EF4-FFF2-40B4-BE49-F238E27FC236}">
                  <a16:creationId xmlns:a16="http://schemas.microsoft.com/office/drawing/2014/main" id="{7CFFB9F2-9F7C-43A4-A9E6-1EE70C00B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9" name="Freeform: Shape 12348">
              <a:extLst>
                <a:ext uri="{FF2B5EF4-FFF2-40B4-BE49-F238E27FC236}">
                  <a16:creationId xmlns:a16="http://schemas.microsoft.com/office/drawing/2014/main" id="{0421F39C-6A35-4CF1-8E72-2A897C1F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50" name="Freeform: Shape 12349">
              <a:extLst>
                <a:ext uri="{FF2B5EF4-FFF2-40B4-BE49-F238E27FC236}">
                  <a16:creationId xmlns:a16="http://schemas.microsoft.com/office/drawing/2014/main" id="{ADA5561C-BFBA-4EA2-8A59-2910A2CDF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51" name="Freeform: Shape 12350">
              <a:extLst>
                <a:ext uri="{FF2B5EF4-FFF2-40B4-BE49-F238E27FC236}">
                  <a16:creationId xmlns:a16="http://schemas.microsoft.com/office/drawing/2014/main" id="{B9F79817-A1A8-459C-A1DA-1639CC4EF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40" name="Freeform: Shape 10239">
              <a:extLst>
                <a:ext uri="{FF2B5EF4-FFF2-40B4-BE49-F238E27FC236}">
                  <a16:creationId xmlns:a16="http://schemas.microsoft.com/office/drawing/2014/main" id="{730C5931-2980-4D21-A6AF-33BBB2B4A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41" name="Freeform: Shape 10240">
              <a:extLst>
                <a:ext uri="{FF2B5EF4-FFF2-40B4-BE49-F238E27FC236}">
                  <a16:creationId xmlns:a16="http://schemas.microsoft.com/office/drawing/2014/main" id="{6130F5F5-6F7C-41EE-8CBB-1D0839C6F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42" name="Freeform: Shape 10241">
              <a:extLst>
                <a:ext uri="{FF2B5EF4-FFF2-40B4-BE49-F238E27FC236}">
                  <a16:creationId xmlns:a16="http://schemas.microsoft.com/office/drawing/2014/main" id="{6671993A-EC69-4341-90B1-F23F6EA5A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43" name="Freeform: Shape 10242">
              <a:extLst>
                <a:ext uri="{FF2B5EF4-FFF2-40B4-BE49-F238E27FC236}">
                  <a16:creationId xmlns:a16="http://schemas.microsoft.com/office/drawing/2014/main" id="{D56C4EAD-EE30-43C6-99BC-D4CB4EE9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44" name="Freeform: Shape 10243">
              <a:extLst>
                <a:ext uri="{FF2B5EF4-FFF2-40B4-BE49-F238E27FC236}">
                  <a16:creationId xmlns:a16="http://schemas.microsoft.com/office/drawing/2014/main" id="{00981292-8C2D-477F-BFC1-A0C971DE4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245" name="Freeform: Shape 10244">
              <a:extLst>
                <a:ext uri="{FF2B5EF4-FFF2-40B4-BE49-F238E27FC236}">
                  <a16:creationId xmlns:a16="http://schemas.microsoft.com/office/drawing/2014/main" id="{5EB673EB-AAA5-41CD-BD9E-19C05381C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47" name="Freeform: Shape 10246">
              <a:extLst>
                <a:ext uri="{FF2B5EF4-FFF2-40B4-BE49-F238E27FC236}">
                  <a16:creationId xmlns:a16="http://schemas.microsoft.com/office/drawing/2014/main" id="{BF0F0673-73C3-44AE-9E98-EE65ADB2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48" name="Freeform: Shape 10247">
              <a:extLst>
                <a:ext uri="{FF2B5EF4-FFF2-40B4-BE49-F238E27FC236}">
                  <a16:creationId xmlns:a16="http://schemas.microsoft.com/office/drawing/2014/main" id="{0908B8D8-11C7-4C6B-9642-2AAD37E24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49" name="Freeform: Shape 10248">
              <a:extLst>
                <a:ext uri="{FF2B5EF4-FFF2-40B4-BE49-F238E27FC236}">
                  <a16:creationId xmlns:a16="http://schemas.microsoft.com/office/drawing/2014/main" id="{FF2F92D7-98B0-4E76-B8C6-AADDDBFCC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50" name="Freeform: Shape 10249">
              <a:extLst>
                <a:ext uri="{FF2B5EF4-FFF2-40B4-BE49-F238E27FC236}">
                  <a16:creationId xmlns:a16="http://schemas.microsoft.com/office/drawing/2014/main" id="{5EC8DDD7-9501-4B67-9C31-6D5930A2B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51" name="Freeform: Shape 10250">
              <a:extLst>
                <a:ext uri="{FF2B5EF4-FFF2-40B4-BE49-F238E27FC236}">
                  <a16:creationId xmlns:a16="http://schemas.microsoft.com/office/drawing/2014/main" id="{57BD5C40-C542-47FD-9C2B-EE136CB97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52" name="Freeform: Shape 10251">
              <a:extLst>
                <a:ext uri="{FF2B5EF4-FFF2-40B4-BE49-F238E27FC236}">
                  <a16:creationId xmlns:a16="http://schemas.microsoft.com/office/drawing/2014/main" id="{D4CE941A-9B71-4C39-B230-20A18D89B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53" name="Freeform: Shape 10252">
              <a:extLst>
                <a:ext uri="{FF2B5EF4-FFF2-40B4-BE49-F238E27FC236}">
                  <a16:creationId xmlns:a16="http://schemas.microsoft.com/office/drawing/2014/main" id="{3718F172-45D8-46D9-A359-D8A51BE6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54" name="Freeform: Shape 10253">
              <a:extLst>
                <a:ext uri="{FF2B5EF4-FFF2-40B4-BE49-F238E27FC236}">
                  <a16:creationId xmlns:a16="http://schemas.microsoft.com/office/drawing/2014/main" id="{151EDA59-37F4-47C4-9579-A4EE16156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255" name="Freeform: Shape 10254">
              <a:extLst>
                <a:ext uri="{FF2B5EF4-FFF2-40B4-BE49-F238E27FC236}">
                  <a16:creationId xmlns:a16="http://schemas.microsoft.com/office/drawing/2014/main" id="{FCF25555-9B27-45F5-BDE8-EC65FC7B9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56" name="Freeform: Shape 10255">
              <a:extLst>
                <a:ext uri="{FF2B5EF4-FFF2-40B4-BE49-F238E27FC236}">
                  <a16:creationId xmlns:a16="http://schemas.microsoft.com/office/drawing/2014/main" id="{E18D4CBF-5079-4BCF-996F-48C5BD1DC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257" name="Freeform: Shape 10256">
              <a:extLst>
                <a:ext uri="{FF2B5EF4-FFF2-40B4-BE49-F238E27FC236}">
                  <a16:creationId xmlns:a16="http://schemas.microsoft.com/office/drawing/2014/main" id="{599F779A-FDDF-4E15-A19E-D734C95A5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58" name="Freeform: Shape 10257">
              <a:extLst>
                <a:ext uri="{FF2B5EF4-FFF2-40B4-BE49-F238E27FC236}">
                  <a16:creationId xmlns:a16="http://schemas.microsoft.com/office/drawing/2014/main" id="{98510558-1546-41C7-819E-0C4056E54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59" name="Freeform: Shape 10258">
              <a:extLst>
                <a:ext uri="{FF2B5EF4-FFF2-40B4-BE49-F238E27FC236}">
                  <a16:creationId xmlns:a16="http://schemas.microsoft.com/office/drawing/2014/main" id="{B371F762-3D9D-459C-AC86-3183843A44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60" name="Freeform: Shape 10259">
              <a:extLst>
                <a:ext uri="{FF2B5EF4-FFF2-40B4-BE49-F238E27FC236}">
                  <a16:creationId xmlns:a16="http://schemas.microsoft.com/office/drawing/2014/main" id="{CDECEFE0-53BB-47FB-97D7-AE0B0E319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61" name="Freeform: Shape 10260">
              <a:extLst>
                <a:ext uri="{FF2B5EF4-FFF2-40B4-BE49-F238E27FC236}">
                  <a16:creationId xmlns:a16="http://schemas.microsoft.com/office/drawing/2014/main" id="{3D7521B5-463A-40A3-BE61-B1CAE3307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62" name="Freeform: Shape 10261">
              <a:extLst>
                <a:ext uri="{FF2B5EF4-FFF2-40B4-BE49-F238E27FC236}">
                  <a16:creationId xmlns:a16="http://schemas.microsoft.com/office/drawing/2014/main" id="{6A3596C1-0483-4496-8755-DB608479D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263" name="Freeform: Shape 10262">
              <a:extLst>
                <a:ext uri="{FF2B5EF4-FFF2-40B4-BE49-F238E27FC236}">
                  <a16:creationId xmlns:a16="http://schemas.microsoft.com/office/drawing/2014/main" id="{89261538-C799-4246-B1B3-B3F5B09A0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64" name="Freeform: Shape 10263">
              <a:extLst>
                <a:ext uri="{FF2B5EF4-FFF2-40B4-BE49-F238E27FC236}">
                  <a16:creationId xmlns:a16="http://schemas.microsoft.com/office/drawing/2014/main" id="{7FDE36D9-78E7-44D9-BC0F-1BAFDE5B3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65" name="Freeform: Shape 10264">
              <a:extLst>
                <a:ext uri="{FF2B5EF4-FFF2-40B4-BE49-F238E27FC236}">
                  <a16:creationId xmlns:a16="http://schemas.microsoft.com/office/drawing/2014/main" id="{DB9D93E5-4ECA-4C24-9FF6-AC813342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66" name="Freeform: Shape 10265">
              <a:extLst>
                <a:ext uri="{FF2B5EF4-FFF2-40B4-BE49-F238E27FC236}">
                  <a16:creationId xmlns:a16="http://schemas.microsoft.com/office/drawing/2014/main" id="{A4C35E97-1F66-4BFD-AE92-7EBC84F1D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67" name="Freeform: Shape 10266">
              <a:extLst>
                <a:ext uri="{FF2B5EF4-FFF2-40B4-BE49-F238E27FC236}">
                  <a16:creationId xmlns:a16="http://schemas.microsoft.com/office/drawing/2014/main" id="{C6BF299A-A3D1-430D-80FF-B080C6FC6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68" name="Freeform: Shape 10267">
              <a:extLst>
                <a:ext uri="{FF2B5EF4-FFF2-40B4-BE49-F238E27FC236}">
                  <a16:creationId xmlns:a16="http://schemas.microsoft.com/office/drawing/2014/main" id="{9E7CF736-D3DE-4C5E-AA1F-DC4C8AA3A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69" name="Freeform: Shape 10268">
              <a:extLst>
                <a:ext uri="{FF2B5EF4-FFF2-40B4-BE49-F238E27FC236}">
                  <a16:creationId xmlns:a16="http://schemas.microsoft.com/office/drawing/2014/main" id="{D396DF6B-432E-4903-B1AA-D3531FF8A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70" name="Freeform: Shape 10269">
              <a:extLst>
                <a:ext uri="{FF2B5EF4-FFF2-40B4-BE49-F238E27FC236}">
                  <a16:creationId xmlns:a16="http://schemas.microsoft.com/office/drawing/2014/main" id="{1ECDFD65-3965-4589-A4C2-16510946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71" name="Freeform: Shape 10270">
              <a:extLst>
                <a:ext uri="{FF2B5EF4-FFF2-40B4-BE49-F238E27FC236}">
                  <a16:creationId xmlns:a16="http://schemas.microsoft.com/office/drawing/2014/main" id="{CA8C54E5-84FF-4F13-AA46-FED8E8DAD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72" name="Freeform: Shape 10271">
              <a:extLst>
                <a:ext uri="{FF2B5EF4-FFF2-40B4-BE49-F238E27FC236}">
                  <a16:creationId xmlns:a16="http://schemas.microsoft.com/office/drawing/2014/main" id="{BECA2236-A9B4-439E-9BAB-56AE965F6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73" name="Freeform: Shape 10272">
              <a:extLst>
                <a:ext uri="{FF2B5EF4-FFF2-40B4-BE49-F238E27FC236}">
                  <a16:creationId xmlns:a16="http://schemas.microsoft.com/office/drawing/2014/main" id="{E9441778-3D1A-4F75-A5A1-7214DAFB1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74" name="Freeform: Shape 10273">
              <a:extLst>
                <a:ext uri="{FF2B5EF4-FFF2-40B4-BE49-F238E27FC236}">
                  <a16:creationId xmlns:a16="http://schemas.microsoft.com/office/drawing/2014/main" id="{9B9AA094-8F15-4A0C-AA38-346BD5DDC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275" name="Freeform: Shape 10274">
              <a:extLst>
                <a:ext uri="{FF2B5EF4-FFF2-40B4-BE49-F238E27FC236}">
                  <a16:creationId xmlns:a16="http://schemas.microsoft.com/office/drawing/2014/main" id="{119958CA-594A-4498-84BE-F61BFC580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76" name="Freeform: Shape 10275">
              <a:extLst>
                <a:ext uri="{FF2B5EF4-FFF2-40B4-BE49-F238E27FC236}">
                  <a16:creationId xmlns:a16="http://schemas.microsoft.com/office/drawing/2014/main" id="{FDFCE354-2B72-4480-97DE-E882906FD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77" name="Freeform: Shape 10276">
              <a:extLst>
                <a:ext uri="{FF2B5EF4-FFF2-40B4-BE49-F238E27FC236}">
                  <a16:creationId xmlns:a16="http://schemas.microsoft.com/office/drawing/2014/main" id="{BC973E6C-6BC5-4FF1-8ECA-861597312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78" name="Freeform: Shape 10277">
              <a:extLst>
                <a:ext uri="{FF2B5EF4-FFF2-40B4-BE49-F238E27FC236}">
                  <a16:creationId xmlns:a16="http://schemas.microsoft.com/office/drawing/2014/main" id="{D64FCB3C-7129-40FC-B584-150E5E62F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79" name="Freeform: Shape 10278">
              <a:extLst>
                <a:ext uri="{FF2B5EF4-FFF2-40B4-BE49-F238E27FC236}">
                  <a16:creationId xmlns:a16="http://schemas.microsoft.com/office/drawing/2014/main" id="{E211C60F-B3FE-47DD-BD11-D33173634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80" name="Freeform: Shape 10279">
              <a:extLst>
                <a:ext uri="{FF2B5EF4-FFF2-40B4-BE49-F238E27FC236}">
                  <a16:creationId xmlns:a16="http://schemas.microsoft.com/office/drawing/2014/main" id="{0D3EA065-68A6-4DD0-99BA-645480D4A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81" name="Freeform: Shape 10280">
              <a:extLst>
                <a:ext uri="{FF2B5EF4-FFF2-40B4-BE49-F238E27FC236}">
                  <a16:creationId xmlns:a16="http://schemas.microsoft.com/office/drawing/2014/main" id="{2B6AC294-B9BA-4C59-B08A-53548D610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82" name="Freeform: Shape 10281">
              <a:extLst>
                <a:ext uri="{FF2B5EF4-FFF2-40B4-BE49-F238E27FC236}">
                  <a16:creationId xmlns:a16="http://schemas.microsoft.com/office/drawing/2014/main" id="{95F31034-2EF3-4F10-85B8-454316F2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83" name="Freeform: Shape 10282">
              <a:extLst>
                <a:ext uri="{FF2B5EF4-FFF2-40B4-BE49-F238E27FC236}">
                  <a16:creationId xmlns:a16="http://schemas.microsoft.com/office/drawing/2014/main" id="{AA87A0E7-AF0B-4A66-AFF6-689E7D388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84" name="Freeform: Shape 10283">
              <a:extLst>
                <a:ext uri="{FF2B5EF4-FFF2-40B4-BE49-F238E27FC236}">
                  <a16:creationId xmlns:a16="http://schemas.microsoft.com/office/drawing/2014/main" id="{0D8E5EAF-B0C7-4E80-92EF-0209B4FE7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85" name="Freeform: Shape 10284">
              <a:extLst>
                <a:ext uri="{FF2B5EF4-FFF2-40B4-BE49-F238E27FC236}">
                  <a16:creationId xmlns:a16="http://schemas.microsoft.com/office/drawing/2014/main" id="{FAA01C3F-AD71-4F07-8664-82130994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86" name="Freeform: Shape 10285">
              <a:extLst>
                <a:ext uri="{FF2B5EF4-FFF2-40B4-BE49-F238E27FC236}">
                  <a16:creationId xmlns:a16="http://schemas.microsoft.com/office/drawing/2014/main" id="{A30EC962-F7C8-4F17-A8EB-8EC64ADEFB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287" name="Freeform: Shape 10286">
              <a:extLst>
                <a:ext uri="{FF2B5EF4-FFF2-40B4-BE49-F238E27FC236}">
                  <a16:creationId xmlns:a16="http://schemas.microsoft.com/office/drawing/2014/main" id="{FA0DA527-FFEF-4AB6-B38F-FDF228D5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88" name="Freeform: Shape 10287">
              <a:extLst>
                <a:ext uri="{FF2B5EF4-FFF2-40B4-BE49-F238E27FC236}">
                  <a16:creationId xmlns:a16="http://schemas.microsoft.com/office/drawing/2014/main" id="{FAB5776C-CF29-46E0-9A73-03A318AE6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89" name="Freeform: Shape 10288">
              <a:extLst>
                <a:ext uri="{FF2B5EF4-FFF2-40B4-BE49-F238E27FC236}">
                  <a16:creationId xmlns:a16="http://schemas.microsoft.com/office/drawing/2014/main" id="{45572D84-640D-47CC-A862-6DCF1A73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90" name="Freeform: Shape 10289">
              <a:extLst>
                <a:ext uri="{FF2B5EF4-FFF2-40B4-BE49-F238E27FC236}">
                  <a16:creationId xmlns:a16="http://schemas.microsoft.com/office/drawing/2014/main" id="{0F9CD199-6195-4F64-9E22-94AD9D760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91" name="Freeform: Shape 10290">
              <a:extLst>
                <a:ext uri="{FF2B5EF4-FFF2-40B4-BE49-F238E27FC236}">
                  <a16:creationId xmlns:a16="http://schemas.microsoft.com/office/drawing/2014/main" id="{35BC72FF-17EE-425A-B62A-2E024A6D7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92" name="Freeform: Shape 10291">
              <a:extLst>
                <a:ext uri="{FF2B5EF4-FFF2-40B4-BE49-F238E27FC236}">
                  <a16:creationId xmlns:a16="http://schemas.microsoft.com/office/drawing/2014/main" id="{26F3AB89-E7FF-4C05-9243-32DF9B4DF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93" name="Freeform: Shape 10292">
              <a:extLst>
                <a:ext uri="{FF2B5EF4-FFF2-40B4-BE49-F238E27FC236}">
                  <a16:creationId xmlns:a16="http://schemas.microsoft.com/office/drawing/2014/main" id="{DABD659D-3754-4F63-9C8D-54AB1549E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94" name="Freeform: Shape 10293">
              <a:extLst>
                <a:ext uri="{FF2B5EF4-FFF2-40B4-BE49-F238E27FC236}">
                  <a16:creationId xmlns:a16="http://schemas.microsoft.com/office/drawing/2014/main" id="{C9DF2EF3-55C8-4745-9F55-24B60215D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295" name="Freeform: Shape 10294">
              <a:extLst>
                <a:ext uri="{FF2B5EF4-FFF2-40B4-BE49-F238E27FC236}">
                  <a16:creationId xmlns:a16="http://schemas.microsoft.com/office/drawing/2014/main" id="{13C67022-CC78-4114-891A-C34637A61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96" name="Freeform: Shape 10295">
              <a:extLst>
                <a:ext uri="{FF2B5EF4-FFF2-40B4-BE49-F238E27FC236}">
                  <a16:creationId xmlns:a16="http://schemas.microsoft.com/office/drawing/2014/main" id="{A0F93252-C331-4CBB-B4F8-6B12B3903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97" name="Freeform: Shape 10296">
              <a:extLst>
                <a:ext uri="{FF2B5EF4-FFF2-40B4-BE49-F238E27FC236}">
                  <a16:creationId xmlns:a16="http://schemas.microsoft.com/office/drawing/2014/main" id="{7F4537F3-EDF5-4626-AFBE-4488E0140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98" name="Freeform: Shape 10297">
              <a:extLst>
                <a:ext uri="{FF2B5EF4-FFF2-40B4-BE49-F238E27FC236}">
                  <a16:creationId xmlns:a16="http://schemas.microsoft.com/office/drawing/2014/main" id="{3848604B-6F7A-4A76-96F8-6B7BE1FE8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99" name="Freeform: Shape 10298">
              <a:extLst>
                <a:ext uri="{FF2B5EF4-FFF2-40B4-BE49-F238E27FC236}">
                  <a16:creationId xmlns:a16="http://schemas.microsoft.com/office/drawing/2014/main" id="{73D47B0C-A018-4B2C-898B-2391FC845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300" name="Freeform: Shape 10299">
              <a:extLst>
                <a:ext uri="{FF2B5EF4-FFF2-40B4-BE49-F238E27FC236}">
                  <a16:creationId xmlns:a16="http://schemas.microsoft.com/office/drawing/2014/main" id="{03DD4A89-CBC7-4BEE-AF16-D76807C08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01" name="Freeform: Shape 10300">
              <a:extLst>
                <a:ext uri="{FF2B5EF4-FFF2-40B4-BE49-F238E27FC236}">
                  <a16:creationId xmlns:a16="http://schemas.microsoft.com/office/drawing/2014/main" id="{E63C3831-F632-40D9-84E9-FEDA73C6B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302" name="Freeform: Shape 10301">
              <a:extLst>
                <a:ext uri="{FF2B5EF4-FFF2-40B4-BE49-F238E27FC236}">
                  <a16:creationId xmlns:a16="http://schemas.microsoft.com/office/drawing/2014/main" id="{5D39FEFA-CF2D-47D2-A180-417199AE8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0303" name="Freeform: Shape 10302">
              <a:extLst>
                <a:ext uri="{FF2B5EF4-FFF2-40B4-BE49-F238E27FC236}">
                  <a16:creationId xmlns:a16="http://schemas.microsoft.com/office/drawing/2014/main" id="{987F2FB4-CAFE-4018-A06E-5BAB572F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52" name="Freeform: Shape 12351">
              <a:extLst>
                <a:ext uri="{FF2B5EF4-FFF2-40B4-BE49-F238E27FC236}">
                  <a16:creationId xmlns:a16="http://schemas.microsoft.com/office/drawing/2014/main" id="{9C990CED-1FA9-4850-8469-14600277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53" name="Freeform: Shape 12352">
              <a:extLst>
                <a:ext uri="{FF2B5EF4-FFF2-40B4-BE49-F238E27FC236}">
                  <a16:creationId xmlns:a16="http://schemas.microsoft.com/office/drawing/2014/main" id="{95BF6636-258D-497B-ABBF-1813F114B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54" name="Freeform: Shape 12353">
              <a:extLst>
                <a:ext uri="{FF2B5EF4-FFF2-40B4-BE49-F238E27FC236}">
                  <a16:creationId xmlns:a16="http://schemas.microsoft.com/office/drawing/2014/main" id="{27D9B40C-72EA-4EFC-B711-9F7828061E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355" name="Freeform: Shape 12354">
              <a:extLst>
                <a:ext uri="{FF2B5EF4-FFF2-40B4-BE49-F238E27FC236}">
                  <a16:creationId xmlns:a16="http://schemas.microsoft.com/office/drawing/2014/main" id="{454702A9-BABD-4005-8B4D-991D3CFBE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56" name="Freeform: Shape 12355">
              <a:extLst>
                <a:ext uri="{FF2B5EF4-FFF2-40B4-BE49-F238E27FC236}">
                  <a16:creationId xmlns:a16="http://schemas.microsoft.com/office/drawing/2014/main" id="{1E860B77-3AB6-46A1-9CE3-37D976AF4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57" name="Freeform: Shape 12356">
              <a:extLst>
                <a:ext uri="{FF2B5EF4-FFF2-40B4-BE49-F238E27FC236}">
                  <a16:creationId xmlns:a16="http://schemas.microsoft.com/office/drawing/2014/main" id="{292ABAA7-B221-4C32-8F87-ABBAE21AD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58" name="Freeform: Shape 12357">
              <a:extLst>
                <a:ext uri="{FF2B5EF4-FFF2-40B4-BE49-F238E27FC236}">
                  <a16:creationId xmlns:a16="http://schemas.microsoft.com/office/drawing/2014/main" id="{81D416EA-36C9-4DC6-A012-0C0F3FDF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59" name="Freeform: Shape 12358">
              <a:extLst>
                <a:ext uri="{FF2B5EF4-FFF2-40B4-BE49-F238E27FC236}">
                  <a16:creationId xmlns:a16="http://schemas.microsoft.com/office/drawing/2014/main" id="{A7F4DF81-59CD-4438-AA36-8F1BCCF97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0" name="Freeform: Shape 12359">
              <a:extLst>
                <a:ext uri="{FF2B5EF4-FFF2-40B4-BE49-F238E27FC236}">
                  <a16:creationId xmlns:a16="http://schemas.microsoft.com/office/drawing/2014/main" id="{77C64A27-32D1-40C4-B94F-1093B6DE6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1" name="Freeform: Shape 12360">
              <a:extLst>
                <a:ext uri="{FF2B5EF4-FFF2-40B4-BE49-F238E27FC236}">
                  <a16:creationId xmlns:a16="http://schemas.microsoft.com/office/drawing/2014/main" id="{4797AB82-41AF-4856-AFC1-222C6DBC7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2" name="Freeform: Shape 12361">
              <a:extLst>
                <a:ext uri="{FF2B5EF4-FFF2-40B4-BE49-F238E27FC236}">
                  <a16:creationId xmlns:a16="http://schemas.microsoft.com/office/drawing/2014/main" id="{80C1D340-365C-4212-A0FE-D7D06095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3" name="Freeform: Shape 12362">
              <a:extLst>
                <a:ext uri="{FF2B5EF4-FFF2-40B4-BE49-F238E27FC236}">
                  <a16:creationId xmlns:a16="http://schemas.microsoft.com/office/drawing/2014/main" id="{3493915A-115F-4720-86A4-853B7323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64" name="Freeform: Shape 12363">
              <a:extLst>
                <a:ext uri="{FF2B5EF4-FFF2-40B4-BE49-F238E27FC236}">
                  <a16:creationId xmlns:a16="http://schemas.microsoft.com/office/drawing/2014/main" id="{2B7C4C77-1BED-4D31-8452-96E6F6B2A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5" name="Freeform: Shape 12364">
              <a:extLst>
                <a:ext uri="{FF2B5EF4-FFF2-40B4-BE49-F238E27FC236}">
                  <a16:creationId xmlns:a16="http://schemas.microsoft.com/office/drawing/2014/main" id="{98B04703-29C2-4A3B-AF19-7434D788E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6" name="Freeform: Shape 12365">
              <a:extLst>
                <a:ext uri="{FF2B5EF4-FFF2-40B4-BE49-F238E27FC236}">
                  <a16:creationId xmlns:a16="http://schemas.microsoft.com/office/drawing/2014/main" id="{6557C845-906D-43D8-92DE-72EF46068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7" name="Freeform: Shape 12366">
              <a:extLst>
                <a:ext uri="{FF2B5EF4-FFF2-40B4-BE49-F238E27FC236}">
                  <a16:creationId xmlns:a16="http://schemas.microsoft.com/office/drawing/2014/main" id="{55858061-043C-4334-BFCE-D9F77366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8" name="Freeform: Shape 12367">
              <a:extLst>
                <a:ext uri="{FF2B5EF4-FFF2-40B4-BE49-F238E27FC236}">
                  <a16:creationId xmlns:a16="http://schemas.microsoft.com/office/drawing/2014/main" id="{5B825429-701A-43D0-83FA-2AF61D842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9" name="Freeform: Shape 12368">
              <a:extLst>
                <a:ext uri="{FF2B5EF4-FFF2-40B4-BE49-F238E27FC236}">
                  <a16:creationId xmlns:a16="http://schemas.microsoft.com/office/drawing/2014/main" id="{A633109C-AACA-40CF-B41E-488FD4884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0" name="Freeform: Shape 12369">
              <a:extLst>
                <a:ext uri="{FF2B5EF4-FFF2-40B4-BE49-F238E27FC236}">
                  <a16:creationId xmlns:a16="http://schemas.microsoft.com/office/drawing/2014/main" id="{F7558F3F-5D90-45F4-AA12-07ED3A519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71" name="Freeform: Shape 12370">
              <a:extLst>
                <a:ext uri="{FF2B5EF4-FFF2-40B4-BE49-F238E27FC236}">
                  <a16:creationId xmlns:a16="http://schemas.microsoft.com/office/drawing/2014/main" id="{451DD258-CE67-424A-BF5B-AFFA82B56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2" name="Freeform: Shape 12371">
              <a:extLst>
                <a:ext uri="{FF2B5EF4-FFF2-40B4-BE49-F238E27FC236}">
                  <a16:creationId xmlns:a16="http://schemas.microsoft.com/office/drawing/2014/main" id="{4400BE62-7130-4D75-B3AB-AA78B0224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3" name="Freeform: Shape 12372">
              <a:extLst>
                <a:ext uri="{FF2B5EF4-FFF2-40B4-BE49-F238E27FC236}">
                  <a16:creationId xmlns:a16="http://schemas.microsoft.com/office/drawing/2014/main" id="{22DE0A40-C470-4BF2-86BE-950D01B0C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4" name="Freeform: Shape 12373">
              <a:extLst>
                <a:ext uri="{FF2B5EF4-FFF2-40B4-BE49-F238E27FC236}">
                  <a16:creationId xmlns:a16="http://schemas.microsoft.com/office/drawing/2014/main" id="{FD0A8776-E748-4D71-999B-FF5213CB4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5" name="Freeform: Shape 12374">
              <a:extLst>
                <a:ext uri="{FF2B5EF4-FFF2-40B4-BE49-F238E27FC236}">
                  <a16:creationId xmlns:a16="http://schemas.microsoft.com/office/drawing/2014/main" id="{9868C751-1379-453B-AC78-C61BCDFD7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6" name="Freeform: Shape 12375">
              <a:extLst>
                <a:ext uri="{FF2B5EF4-FFF2-40B4-BE49-F238E27FC236}">
                  <a16:creationId xmlns:a16="http://schemas.microsoft.com/office/drawing/2014/main" id="{AB5E0827-B184-45E4-BE8A-A6E9B4456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7" name="Freeform: Shape 12376">
              <a:extLst>
                <a:ext uri="{FF2B5EF4-FFF2-40B4-BE49-F238E27FC236}">
                  <a16:creationId xmlns:a16="http://schemas.microsoft.com/office/drawing/2014/main" id="{528E9365-B34E-471B-B5F5-7D7AA0226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78" name="Freeform: Shape 12377">
              <a:extLst>
                <a:ext uri="{FF2B5EF4-FFF2-40B4-BE49-F238E27FC236}">
                  <a16:creationId xmlns:a16="http://schemas.microsoft.com/office/drawing/2014/main" id="{E32C453C-483A-468F-8AE5-9653EE06C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379" name="Freeform: Shape 12378">
              <a:extLst>
                <a:ext uri="{FF2B5EF4-FFF2-40B4-BE49-F238E27FC236}">
                  <a16:creationId xmlns:a16="http://schemas.microsoft.com/office/drawing/2014/main" id="{8206E38D-8DBE-4126-8CAC-F737F5835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80" name="Freeform: Shape 12379">
              <a:extLst>
                <a:ext uri="{FF2B5EF4-FFF2-40B4-BE49-F238E27FC236}">
                  <a16:creationId xmlns:a16="http://schemas.microsoft.com/office/drawing/2014/main" id="{ED5D9B69-81D5-4D7D-875B-4E07EC457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81" name="Freeform: Shape 12380">
              <a:extLst>
                <a:ext uri="{FF2B5EF4-FFF2-40B4-BE49-F238E27FC236}">
                  <a16:creationId xmlns:a16="http://schemas.microsoft.com/office/drawing/2014/main" id="{E5212BDC-A49B-4150-8C9A-BFD08D9E1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82" name="Freeform: Shape 12381">
              <a:extLst>
                <a:ext uri="{FF2B5EF4-FFF2-40B4-BE49-F238E27FC236}">
                  <a16:creationId xmlns:a16="http://schemas.microsoft.com/office/drawing/2014/main" id="{D8A2BE4D-B38F-4C4C-A82F-FABB3DE99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383" name="Freeform: Shape 12382">
              <a:extLst>
                <a:ext uri="{FF2B5EF4-FFF2-40B4-BE49-F238E27FC236}">
                  <a16:creationId xmlns:a16="http://schemas.microsoft.com/office/drawing/2014/main" id="{94EFD994-9359-4615-BFA9-DFCC942F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84" name="Freeform: Shape 12383">
              <a:extLst>
                <a:ext uri="{FF2B5EF4-FFF2-40B4-BE49-F238E27FC236}">
                  <a16:creationId xmlns:a16="http://schemas.microsoft.com/office/drawing/2014/main" id="{4205EAC6-6E11-4106-A079-7E9F2F62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85" name="Freeform: Shape 12384">
              <a:extLst>
                <a:ext uri="{FF2B5EF4-FFF2-40B4-BE49-F238E27FC236}">
                  <a16:creationId xmlns:a16="http://schemas.microsoft.com/office/drawing/2014/main" id="{EDDCF5F4-CA05-4922-AF4B-F9629D6F3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86" name="Freeform: Shape 12385">
              <a:extLst>
                <a:ext uri="{FF2B5EF4-FFF2-40B4-BE49-F238E27FC236}">
                  <a16:creationId xmlns:a16="http://schemas.microsoft.com/office/drawing/2014/main" id="{09113CF3-AB25-42A2-8DE0-735C1F40C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2387" name="Freeform: Shape 12386">
              <a:extLst>
                <a:ext uri="{FF2B5EF4-FFF2-40B4-BE49-F238E27FC236}">
                  <a16:creationId xmlns:a16="http://schemas.microsoft.com/office/drawing/2014/main" id="{FB5092A3-B3FA-4AC8-82C3-FA386B848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88" name="Freeform: Shape 12387">
              <a:extLst>
                <a:ext uri="{FF2B5EF4-FFF2-40B4-BE49-F238E27FC236}">
                  <a16:creationId xmlns:a16="http://schemas.microsoft.com/office/drawing/2014/main" id="{08F8F5D2-8958-4ED5-94E8-B4AB9F442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2389" name="Freeform: Shape 12388">
              <a:extLst>
                <a:ext uri="{FF2B5EF4-FFF2-40B4-BE49-F238E27FC236}">
                  <a16:creationId xmlns:a16="http://schemas.microsoft.com/office/drawing/2014/main" id="{87D2E7CC-7DFE-42C8-9E78-44777D7B9C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90" name="Freeform: Shape 12389">
              <a:extLst>
                <a:ext uri="{FF2B5EF4-FFF2-40B4-BE49-F238E27FC236}">
                  <a16:creationId xmlns:a16="http://schemas.microsoft.com/office/drawing/2014/main" id="{6E57A90F-A41A-4C97-8EA3-ADD911EDD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91" name="Freeform: Shape 12390">
              <a:extLst>
                <a:ext uri="{FF2B5EF4-FFF2-40B4-BE49-F238E27FC236}">
                  <a16:creationId xmlns:a16="http://schemas.microsoft.com/office/drawing/2014/main" id="{B9C217A0-4087-4422-8635-C74D0B13A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92" name="Freeform: Shape 12391">
              <a:extLst>
                <a:ext uri="{FF2B5EF4-FFF2-40B4-BE49-F238E27FC236}">
                  <a16:creationId xmlns:a16="http://schemas.microsoft.com/office/drawing/2014/main" id="{9C0E89CF-75CB-4D42-9E44-ADF284D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393" name="Freeform: Shape 12392">
              <a:extLst>
                <a:ext uri="{FF2B5EF4-FFF2-40B4-BE49-F238E27FC236}">
                  <a16:creationId xmlns:a16="http://schemas.microsoft.com/office/drawing/2014/main" id="{5564F9F3-0D82-4874-9440-38F3AF91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94" name="Freeform: Shape 12393">
              <a:extLst>
                <a:ext uri="{FF2B5EF4-FFF2-40B4-BE49-F238E27FC236}">
                  <a16:creationId xmlns:a16="http://schemas.microsoft.com/office/drawing/2014/main" id="{8E318789-20ED-497A-AFEB-3280B07AB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395" name="Freeform: Shape 12394">
              <a:extLst>
                <a:ext uri="{FF2B5EF4-FFF2-40B4-BE49-F238E27FC236}">
                  <a16:creationId xmlns:a16="http://schemas.microsoft.com/office/drawing/2014/main" id="{F2256C04-2807-49A4-93C3-95542421D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396" name="Freeform: Shape 12395">
              <a:extLst>
                <a:ext uri="{FF2B5EF4-FFF2-40B4-BE49-F238E27FC236}">
                  <a16:creationId xmlns:a16="http://schemas.microsoft.com/office/drawing/2014/main" id="{14FBD6ED-2E68-4F38-BF88-DC75DAECA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97" name="Freeform: Shape 12396">
              <a:extLst>
                <a:ext uri="{FF2B5EF4-FFF2-40B4-BE49-F238E27FC236}">
                  <a16:creationId xmlns:a16="http://schemas.microsoft.com/office/drawing/2014/main" id="{AF7BF2B0-9477-4227-9CDB-98E8AF7C1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98" name="Freeform: Shape 12397">
              <a:extLst>
                <a:ext uri="{FF2B5EF4-FFF2-40B4-BE49-F238E27FC236}">
                  <a16:creationId xmlns:a16="http://schemas.microsoft.com/office/drawing/2014/main" id="{7B6B9DAA-B992-45AD-A992-9CDFB41B9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399" name="Freeform: Shape 12398">
              <a:extLst>
                <a:ext uri="{FF2B5EF4-FFF2-40B4-BE49-F238E27FC236}">
                  <a16:creationId xmlns:a16="http://schemas.microsoft.com/office/drawing/2014/main" id="{8DE418D1-D67F-4FD8-BA49-CC986A712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00" name="Freeform: Shape 12399">
              <a:extLst>
                <a:ext uri="{FF2B5EF4-FFF2-40B4-BE49-F238E27FC236}">
                  <a16:creationId xmlns:a16="http://schemas.microsoft.com/office/drawing/2014/main" id="{39AB1E1F-243A-489C-8753-69078993E9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01" name="Freeform: Shape 12400">
              <a:extLst>
                <a:ext uri="{FF2B5EF4-FFF2-40B4-BE49-F238E27FC236}">
                  <a16:creationId xmlns:a16="http://schemas.microsoft.com/office/drawing/2014/main" id="{F5E4BFF9-A8A8-4B08-AC59-228B81E02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02" name="Freeform: Shape 12401">
              <a:extLst>
                <a:ext uri="{FF2B5EF4-FFF2-40B4-BE49-F238E27FC236}">
                  <a16:creationId xmlns:a16="http://schemas.microsoft.com/office/drawing/2014/main" id="{D3D80DFA-96DF-4CD6-B136-557368FF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03" name="Freeform: Shape 12402">
              <a:extLst>
                <a:ext uri="{FF2B5EF4-FFF2-40B4-BE49-F238E27FC236}">
                  <a16:creationId xmlns:a16="http://schemas.microsoft.com/office/drawing/2014/main" id="{1ED3E86E-8BEE-463D-A646-180ABD21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04" name="Freeform: Shape 12403">
              <a:extLst>
                <a:ext uri="{FF2B5EF4-FFF2-40B4-BE49-F238E27FC236}">
                  <a16:creationId xmlns:a16="http://schemas.microsoft.com/office/drawing/2014/main" id="{ADD483A5-049C-4EBA-B2D1-910117903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405" name="Freeform: Shape 12404">
              <a:extLst>
                <a:ext uri="{FF2B5EF4-FFF2-40B4-BE49-F238E27FC236}">
                  <a16:creationId xmlns:a16="http://schemas.microsoft.com/office/drawing/2014/main" id="{1116FEF0-D89A-43D8-B160-04E86A39F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06" name="Freeform: Shape 12405">
              <a:extLst>
                <a:ext uri="{FF2B5EF4-FFF2-40B4-BE49-F238E27FC236}">
                  <a16:creationId xmlns:a16="http://schemas.microsoft.com/office/drawing/2014/main" id="{517D6EEA-1BB1-4EC1-87B7-2CAFBE348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07" name="Freeform: Shape 12406">
              <a:extLst>
                <a:ext uri="{FF2B5EF4-FFF2-40B4-BE49-F238E27FC236}">
                  <a16:creationId xmlns:a16="http://schemas.microsoft.com/office/drawing/2014/main" id="{2EBD1224-D8F1-4976-BE1F-B4ABB071A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08" name="Freeform: Shape 12407">
              <a:extLst>
                <a:ext uri="{FF2B5EF4-FFF2-40B4-BE49-F238E27FC236}">
                  <a16:creationId xmlns:a16="http://schemas.microsoft.com/office/drawing/2014/main" id="{DEBB9B87-CACC-4819-BEFA-C8A0C1AF2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09" name="Freeform: Shape 12408">
              <a:extLst>
                <a:ext uri="{FF2B5EF4-FFF2-40B4-BE49-F238E27FC236}">
                  <a16:creationId xmlns:a16="http://schemas.microsoft.com/office/drawing/2014/main" id="{5259DF1F-DEAD-492D-AFEE-BA7BB1A7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10" name="Freeform: Shape 12409">
              <a:extLst>
                <a:ext uri="{FF2B5EF4-FFF2-40B4-BE49-F238E27FC236}">
                  <a16:creationId xmlns:a16="http://schemas.microsoft.com/office/drawing/2014/main" id="{D3573A36-F1A6-4532-829C-AE49B7CE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411" name="Freeform: Shape 12410">
              <a:extLst>
                <a:ext uri="{FF2B5EF4-FFF2-40B4-BE49-F238E27FC236}">
                  <a16:creationId xmlns:a16="http://schemas.microsoft.com/office/drawing/2014/main" id="{F1A8D26A-350C-45FE-AA87-4AC5C0568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12" name="Freeform: Shape 12411">
              <a:extLst>
                <a:ext uri="{FF2B5EF4-FFF2-40B4-BE49-F238E27FC236}">
                  <a16:creationId xmlns:a16="http://schemas.microsoft.com/office/drawing/2014/main" id="{5044A982-3E0F-4D17-9104-27E2D2D2F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13" name="Freeform: Shape 12412">
              <a:extLst>
                <a:ext uri="{FF2B5EF4-FFF2-40B4-BE49-F238E27FC236}">
                  <a16:creationId xmlns:a16="http://schemas.microsoft.com/office/drawing/2014/main" id="{68EB580A-7544-41A1-AE10-5C52B00FB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14" name="Freeform: Shape 12413">
              <a:extLst>
                <a:ext uri="{FF2B5EF4-FFF2-40B4-BE49-F238E27FC236}">
                  <a16:creationId xmlns:a16="http://schemas.microsoft.com/office/drawing/2014/main" id="{65DBF4F2-4158-4DA7-AF14-7F9DDF07B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15" name="Freeform: Shape 12414">
              <a:extLst>
                <a:ext uri="{FF2B5EF4-FFF2-40B4-BE49-F238E27FC236}">
                  <a16:creationId xmlns:a16="http://schemas.microsoft.com/office/drawing/2014/main" id="{F43513B1-0D48-4482-AA4E-2046DE585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16" name="Freeform: Shape 12415">
              <a:extLst>
                <a:ext uri="{FF2B5EF4-FFF2-40B4-BE49-F238E27FC236}">
                  <a16:creationId xmlns:a16="http://schemas.microsoft.com/office/drawing/2014/main" id="{AC04BF60-8F64-4663-A8B4-D8BC1943B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17" name="Freeform: Shape 12416">
              <a:extLst>
                <a:ext uri="{FF2B5EF4-FFF2-40B4-BE49-F238E27FC236}">
                  <a16:creationId xmlns:a16="http://schemas.microsoft.com/office/drawing/2014/main" id="{1B9A4999-4058-4260-B3D7-A8B6C1361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18" name="Freeform: Shape 12417">
              <a:extLst>
                <a:ext uri="{FF2B5EF4-FFF2-40B4-BE49-F238E27FC236}">
                  <a16:creationId xmlns:a16="http://schemas.microsoft.com/office/drawing/2014/main" id="{99FCBE72-DC7B-42FD-B59A-E1714802E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419" name="Freeform: Shape 12418">
              <a:extLst>
                <a:ext uri="{FF2B5EF4-FFF2-40B4-BE49-F238E27FC236}">
                  <a16:creationId xmlns:a16="http://schemas.microsoft.com/office/drawing/2014/main" id="{2FC3A23A-4EDB-4DD4-B293-746E0255A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53C25C6-0EEB-EF78-0AAA-BAC97D06080D}"/>
              </a:ext>
            </a:extLst>
          </p:cNvPr>
          <p:cNvSpPr>
            <a:spLocks noGrp="1"/>
          </p:cNvSpPr>
          <p:nvPr>
            <p:ph idx="1"/>
          </p:nvPr>
        </p:nvSpPr>
        <p:spPr>
          <a:xfrm>
            <a:off x="5898568" y="1958550"/>
            <a:ext cx="5553474" cy="3810301"/>
          </a:xfrm>
        </p:spPr>
        <p:txBody>
          <a:bodyPr anchor="t">
            <a:normAutofit/>
          </a:bodyPr>
          <a:lstStyle/>
          <a:p>
            <a:r>
              <a:rPr lang="en-US" sz="2200" dirty="0">
                <a:solidFill>
                  <a:schemeClr val="bg1"/>
                </a:solidFill>
              </a:rPr>
              <a:t>Elliptic Curve </a:t>
            </a:r>
            <a:r>
              <a:rPr lang="en-US" sz="2200" dirty="0" err="1">
                <a:solidFill>
                  <a:schemeClr val="bg1"/>
                </a:solidFill>
              </a:rPr>
              <a:t>ElGamal</a:t>
            </a:r>
            <a:r>
              <a:rPr lang="en-US" sz="2200" dirty="0">
                <a:solidFill>
                  <a:schemeClr val="bg1"/>
                </a:solidFill>
              </a:rPr>
              <a:t> is a cryptographic method for securely exchanging keys. It uses elliptic curves to generate public and private keys, ensuring strong encryption and confidentiality in communication.</a:t>
            </a:r>
          </a:p>
          <a:p>
            <a:endParaRPr lang="en-US" sz="2200" dirty="0">
              <a:solidFill>
                <a:schemeClr val="bg1"/>
              </a:solidFill>
            </a:endParaRPr>
          </a:p>
          <a:p>
            <a:r>
              <a:rPr lang="en-US" sz="2200" dirty="0">
                <a:solidFill>
                  <a:schemeClr val="bg1"/>
                </a:solidFill>
              </a:rPr>
              <a:t>El-Gamal encryption can utilize different elliptic curves, such as NIST curves or specialized curves like Curve25519, chosen based on security and compatibility requirements.</a:t>
            </a:r>
          </a:p>
          <a:p>
            <a:pPr marL="0" indent="0">
              <a:buNone/>
            </a:pPr>
            <a:endParaRPr lang="en-US" sz="2200" dirty="0">
              <a:solidFill>
                <a:schemeClr val="bg1"/>
              </a:solidFill>
            </a:endParaRPr>
          </a:p>
        </p:txBody>
      </p:sp>
    </p:spTree>
    <p:extLst>
      <p:ext uri="{BB962C8B-B14F-4D97-AF65-F5344CB8AC3E}">
        <p14:creationId xmlns:p14="http://schemas.microsoft.com/office/powerpoint/2010/main" val="69836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C20EB-069D-184E-DACD-35B03D52C251}"/>
              </a:ext>
            </a:extLst>
          </p:cNvPr>
          <p:cNvSpPr>
            <a:spLocks noGrp="1"/>
          </p:cNvSpPr>
          <p:nvPr>
            <p:ph type="title"/>
          </p:nvPr>
        </p:nvSpPr>
        <p:spPr>
          <a:xfrm>
            <a:off x="1156851" y="637762"/>
            <a:ext cx="9888496" cy="900131"/>
          </a:xfrm>
        </p:spPr>
        <p:txBody>
          <a:bodyPr anchor="t">
            <a:normAutofit/>
          </a:bodyPr>
          <a:lstStyle/>
          <a:p>
            <a:r>
              <a:rPr lang="en-US" sz="4000" b="0" i="0">
                <a:solidFill>
                  <a:schemeClr val="bg1"/>
                </a:solidFill>
                <a:effectLst/>
                <a:latin typeface="Söhne"/>
              </a:rPr>
              <a:t>Key Generation and Exchange Process</a:t>
            </a:r>
            <a:endParaRPr lang="en-US" sz="4000" b="1">
              <a:solidFill>
                <a:schemeClr val="bg1"/>
              </a:solidFill>
            </a:endParaRPr>
          </a:p>
        </p:txBody>
      </p:sp>
      <p:sp>
        <p:nvSpPr>
          <p:cNvPr id="31" name="Rectangle 3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29ADEA9-E535-D74F-270A-BD2D95654D6A}"/>
              </a:ext>
            </a:extLst>
          </p:cNvPr>
          <p:cNvSpPr>
            <a:spLocks/>
          </p:cNvSpPr>
          <p:nvPr/>
        </p:nvSpPr>
        <p:spPr>
          <a:xfrm>
            <a:off x="2454121" y="2261336"/>
            <a:ext cx="8141669" cy="488034"/>
          </a:xfrm>
          <a:prstGeom prst="rect">
            <a:avLst/>
          </a:prstGeom>
        </p:spPr>
        <p:txBody>
          <a:bodyPr>
            <a:normAutofit/>
          </a:bodyPr>
          <a:lstStyle/>
          <a:p>
            <a:pPr defTabSz="905256">
              <a:lnSpc>
                <a:spcPct val="90000"/>
              </a:lnSpc>
              <a:spcAft>
                <a:spcPts val="600"/>
              </a:spcAft>
            </a:pPr>
            <a:r>
              <a:rPr lang="en-US" sz="1500" kern="1200">
                <a:solidFill>
                  <a:schemeClr val="tx1"/>
                </a:solidFill>
                <a:latin typeface="+mn-lt"/>
                <a:ea typeface="+mn-ea"/>
                <a:cs typeface="+mn-cs"/>
              </a:rPr>
              <a:t>Let's say Alice wants to send a secret message to Bob securely ( In our case its the key). </a:t>
            </a:r>
            <a:endParaRPr lang="en-US" sz="1500"/>
          </a:p>
        </p:txBody>
      </p:sp>
      <p:pic>
        <p:nvPicPr>
          <p:cNvPr id="9" name="Picture 8">
            <a:extLst>
              <a:ext uri="{FF2B5EF4-FFF2-40B4-BE49-F238E27FC236}">
                <a16:creationId xmlns:a16="http://schemas.microsoft.com/office/drawing/2014/main" id="{55440C19-7B66-49EF-FD7B-B3FFD7EE4C0E}"/>
              </a:ext>
            </a:extLst>
          </p:cNvPr>
          <p:cNvPicPr>
            <a:picLocks noChangeAspect="1"/>
          </p:cNvPicPr>
          <p:nvPr/>
        </p:nvPicPr>
        <p:blipFill>
          <a:blip r:embed="rId2"/>
          <a:stretch>
            <a:fillRect/>
          </a:stretch>
        </p:blipFill>
        <p:spPr>
          <a:xfrm>
            <a:off x="3870082" y="2963927"/>
            <a:ext cx="882327" cy="1085150"/>
          </a:xfrm>
          <a:prstGeom prst="rect">
            <a:avLst/>
          </a:prstGeom>
        </p:spPr>
      </p:pic>
      <p:pic>
        <p:nvPicPr>
          <p:cNvPr id="11" name="Picture 10">
            <a:extLst>
              <a:ext uri="{FF2B5EF4-FFF2-40B4-BE49-F238E27FC236}">
                <a16:creationId xmlns:a16="http://schemas.microsoft.com/office/drawing/2014/main" id="{C051494A-4FCF-A762-F6F6-52DF3ACBA550}"/>
              </a:ext>
            </a:extLst>
          </p:cNvPr>
          <p:cNvPicPr>
            <a:picLocks noChangeAspect="1"/>
          </p:cNvPicPr>
          <p:nvPr/>
        </p:nvPicPr>
        <p:blipFill>
          <a:blip r:embed="rId3"/>
          <a:stretch>
            <a:fillRect/>
          </a:stretch>
        </p:blipFill>
        <p:spPr>
          <a:xfrm>
            <a:off x="6559847" y="2896981"/>
            <a:ext cx="882327" cy="1085150"/>
          </a:xfrm>
          <a:prstGeom prst="rect">
            <a:avLst/>
          </a:prstGeom>
        </p:spPr>
      </p:pic>
      <p:sp>
        <p:nvSpPr>
          <p:cNvPr id="12" name="TextBox 11">
            <a:extLst>
              <a:ext uri="{FF2B5EF4-FFF2-40B4-BE49-F238E27FC236}">
                <a16:creationId xmlns:a16="http://schemas.microsoft.com/office/drawing/2014/main" id="{1388C709-FD1D-3BE2-30AC-101A0F11851B}"/>
              </a:ext>
            </a:extLst>
          </p:cNvPr>
          <p:cNvSpPr txBox="1"/>
          <p:nvPr/>
        </p:nvSpPr>
        <p:spPr>
          <a:xfrm>
            <a:off x="2454121" y="4361894"/>
            <a:ext cx="5082669" cy="1422890"/>
          </a:xfrm>
          <a:prstGeom prst="rect">
            <a:avLst/>
          </a:prstGeom>
          <a:noFill/>
        </p:spPr>
        <p:txBody>
          <a:bodyPr wrap="square" rtlCol="0">
            <a:spAutoFit/>
          </a:bodyPr>
          <a:lstStyle/>
          <a:p>
            <a:pPr marL="282893" indent="-282893" defTabSz="905256">
              <a:spcAft>
                <a:spcPts val="600"/>
              </a:spcAft>
              <a:buFont typeface="Arial" panose="020B0604020202020204" pitchFamily="34" charset="0"/>
              <a:buChar char="•"/>
            </a:pPr>
            <a:r>
              <a:rPr lang="en-US" altLang="en-US" sz="1782" kern="1200">
                <a:solidFill>
                  <a:schemeClr val="tx1"/>
                </a:solidFill>
                <a:latin typeface="Times New Roman" panose="02020603050405020304" pitchFamily="18" charset="0"/>
                <a:ea typeface="+mn-ea"/>
                <a:cs typeface="Times New Roman" panose="02020603050405020304" pitchFamily="18" charset="0"/>
              </a:rPr>
              <a:t>Both agree on a base point, B.</a:t>
            </a:r>
          </a:p>
          <a:p>
            <a:pPr marL="282893" indent="-282893" defTabSz="905256">
              <a:spcAft>
                <a:spcPts val="600"/>
              </a:spcAft>
              <a:buFont typeface="Arial" panose="020B0604020202020204" pitchFamily="34" charset="0"/>
              <a:buChar char="•"/>
            </a:pPr>
            <a:r>
              <a:rPr lang="en-US" altLang="en-US" sz="1782" kern="1200">
                <a:solidFill>
                  <a:schemeClr val="tx1"/>
                </a:solidFill>
                <a:latin typeface="Times New Roman" panose="02020603050405020304" pitchFamily="18" charset="0"/>
                <a:ea typeface="+mn-ea"/>
                <a:cs typeface="Times New Roman" panose="02020603050405020304" pitchFamily="18" charset="0"/>
              </a:rPr>
              <a:t>Alice and Bob create public and private keys :</a:t>
            </a:r>
          </a:p>
          <a:p>
            <a:pPr marL="282893" indent="-282893" defTabSz="905256">
              <a:spcAft>
                <a:spcPts val="600"/>
              </a:spcAft>
              <a:buFont typeface="Arial" panose="020B0604020202020204" pitchFamily="34" charset="0"/>
              <a:buChar char="•"/>
            </a:pPr>
            <a:endParaRPr lang="en-US" altLang="en-US" sz="1782" kern="1200">
              <a:solidFill>
                <a:schemeClr val="tx1"/>
              </a:solidFill>
              <a:latin typeface="Times New Roman" panose="02020603050405020304" pitchFamily="18" charset="0"/>
              <a:ea typeface="+mn-ea"/>
              <a:cs typeface="Times New Roman" panose="02020603050405020304" pitchFamily="18" charset="0"/>
            </a:endParaRPr>
          </a:p>
          <a:p>
            <a:pPr>
              <a:spcAft>
                <a:spcPts val="600"/>
              </a:spcAft>
            </a:pPr>
            <a:endParaRPr lang="en-US"/>
          </a:p>
        </p:txBody>
      </p:sp>
      <p:cxnSp>
        <p:nvCxnSpPr>
          <p:cNvPr id="14" name="Straight Arrow Connector 13">
            <a:extLst>
              <a:ext uri="{FF2B5EF4-FFF2-40B4-BE49-F238E27FC236}">
                <a16:creationId xmlns:a16="http://schemas.microsoft.com/office/drawing/2014/main" id="{64460FA5-FCBC-B766-5EAD-53F072E9846A}"/>
              </a:ext>
            </a:extLst>
          </p:cNvPr>
          <p:cNvCxnSpPr>
            <a:endCxn id="11" idx="1"/>
          </p:cNvCxnSpPr>
          <p:nvPr/>
        </p:nvCxnSpPr>
        <p:spPr>
          <a:xfrm flipV="1">
            <a:off x="4973382" y="3439556"/>
            <a:ext cx="1586465" cy="84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E9D7682-B5FD-3C84-E4ED-2E8A6A9B568C}"/>
              </a:ext>
            </a:extLst>
          </p:cNvPr>
          <p:cNvPicPr>
            <a:picLocks noChangeAspect="1"/>
          </p:cNvPicPr>
          <p:nvPr/>
        </p:nvPicPr>
        <p:blipFill>
          <a:blip r:embed="rId2"/>
          <a:stretch>
            <a:fillRect/>
          </a:stretch>
        </p:blipFill>
        <p:spPr>
          <a:xfrm>
            <a:off x="3710269" y="5061763"/>
            <a:ext cx="882327" cy="1085150"/>
          </a:xfrm>
          <a:prstGeom prst="rect">
            <a:avLst/>
          </a:prstGeom>
        </p:spPr>
      </p:pic>
      <p:sp>
        <p:nvSpPr>
          <p:cNvPr id="21" name="TextBox 20">
            <a:extLst>
              <a:ext uri="{FF2B5EF4-FFF2-40B4-BE49-F238E27FC236}">
                <a16:creationId xmlns:a16="http://schemas.microsoft.com/office/drawing/2014/main" id="{D89DDF9B-3498-12AD-D1B6-02409E0B86E6}"/>
              </a:ext>
            </a:extLst>
          </p:cNvPr>
          <p:cNvSpPr txBox="1"/>
          <p:nvPr/>
        </p:nvSpPr>
        <p:spPr>
          <a:xfrm>
            <a:off x="1605114" y="5254231"/>
            <a:ext cx="2546319" cy="1071704"/>
          </a:xfrm>
          <a:prstGeom prst="rect">
            <a:avLst/>
          </a:prstGeom>
          <a:noFill/>
        </p:spPr>
        <p:txBody>
          <a:bodyPr wrap="square" rtlCol="0">
            <a:spAutoFit/>
          </a:bodyPr>
          <a:lstStyle/>
          <a:p>
            <a:pPr defTabSz="905256">
              <a:spcAft>
                <a:spcPts val="600"/>
              </a:spcAft>
            </a:pPr>
            <a:r>
              <a:rPr lang="en-US" sz="1782" kern="1200">
                <a:solidFill>
                  <a:schemeClr val="tx1"/>
                </a:solidFill>
                <a:latin typeface="+mn-lt"/>
                <a:ea typeface="+mn-ea"/>
                <a:cs typeface="+mn-cs"/>
              </a:rPr>
              <a:t>Private Key: a </a:t>
            </a:r>
          </a:p>
          <a:p>
            <a:pPr defTabSz="905256">
              <a:spcAft>
                <a:spcPts val="600"/>
              </a:spcAft>
            </a:pPr>
            <a:r>
              <a:rPr lang="en-US" sz="1782" kern="1200">
                <a:solidFill>
                  <a:schemeClr val="tx1"/>
                </a:solidFill>
                <a:latin typeface="+mn-lt"/>
                <a:ea typeface="+mn-ea"/>
                <a:cs typeface="+mn-cs"/>
              </a:rPr>
              <a:t>Public Key: </a:t>
            </a:r>
            <a:r>
              <a:rPr lang="en-US" altLang="en-US" sz="1782" kern="1200">
                <a:solidFill>
                  <a:schemeClr val="tx1"/>
                </a:solidFill>
                <a:latin typeface="Times New Roman" panose="02020603050405020304" pitchFamily="18" charset="0"/>
                <a:ea typeface="+mn-ea"/>
                <a:cs typeface="Times New Roman" panose="02020603050405020304" pitchFamily="18" charset="0"/>
              </a:rPr>
              <a:t>P</a:t>
            </a:r>
            <a:r>
              <a:rPr lang="en-US" altLang="en-US" sz="1782" kern="1200" baseline="-25000">
                <a:solidFill>
                  <a:schemeClr val="tx1"/>
                </a:solidFill>
                <a:latin typeface="Times New Roman" panose="02020603050405020304" pitchFamily="18" charset="0"/>
                <a:ea typeface="+mn-ea"/>
                <a:cs typeface="Times New Roman" panose="02020603050405020304" pitchFamily="18" charset="0"/>
              </a:rPr>
              <a:t>A</a:t>
            </a:r>
            <a:r>
              <a:rPr lang="en-US" altLang="en-US" sz="1782" kern="1200">
                <a:solidFill>
                  <a:schemeClr val="tx1"/>
                </a:solidFill>
                <a:latin typeface="Times New Roman" panose="02020603050405020304" pitchFamily="18" charset="0"/>
                <a:ea typeface="+mn-ea"/>
                <a:cs typeface="Times New Roman" panose="02020603050405020304" pitchFamily="18" charset="0"/>
              </a:rPr>
              <a:t> = a</a:t>
            </a:r>
            <a:r>
              <a:rPr lang="en-US" altLang="en-US" sz="1782" kern="1200" baseline="-25000">
                <a:solidFill>
                  <a:schemeClr val="tx1"/>
                </a:solidFill>
                <a:latin typeface="Times New Roman" panose="02020603050405020304" pitchFamily="18" charset="0"/>
                <a:ea typeface="+mn-ea"/>
                <a:cs typeface="Times New Roman" panose="02020603050405020304" pitchFamily="18" charset="0"/>
              </a:rPr>
              <a:t> </a:t>
            </a:r>
            <a:r>
              <a:rPr lang="en-US" altLang="en-US" sz="1782" kern="1200">
                <a:solidFill>
                  <a:schemeClr val="tx1"/>
                </a:solidFill>
                <a:latin typeface="Times New Roman" panose="02020603050405020304" pitchFamily="18" charset="0"/>
                <a:ea typeface="+mn-ea"/>
                <a:cs typeface="Times New Roman" panose="02020603050405020304" pitchFamily="18" charset="0"/>
              </a:rPr>
              <a:t>* B</a:t>
            </a:r>
          </a:p>
          <a:p>
            <a:pPr>
              <a:spcAft>
                <a:spcPts val="600"/>
              </a:spcAft>
            </a:pPr>
            <a:endParaRPr lang="en-US"/>
          </a:p>
        </p:txBody>
      </p:sp>
      <p:pic>
        <p:nvPicPr>
          <p:cNvPr id="22" name="Picture 21">
            <a:extLst>
              <a:ext uri="{FF2B5EF4-FFF2-40B4-BE49-F238E27FC236}">
                <a16:creationId xmlns:a16="http://schemas.microsoft.com/office/drawing/2014/main" id="{84ABAFAC-2C04-49C3-9C54-75235542AD28}"/>
              </a:ext>
            </a:extLst>
          </p:cNvPr>
          <p:cNvPicPr>
            <a:picLocks noChangeAspect="1"/>
          </p:cNvPicPr>
          <p:nvPr/>
        </p:nvPicPr>
        <p:blipFill>
          <a:blip r:embed="rId3"/>
          <a:stretch>
            <a:fillRect/>
          </a:stretch>
        </p:blipFill>
        <p:spPr>
          <a:xfrm>
            <a:off x="6932964" y="5008277"/>
            <a:ext cx="882327" cy="1085150"/>
          </a:xfrm>
          <a:prstGeom prst="rect">
            <a:avLst/>
          </a:prstGeom>
        </p:spPr>
      </p:pic>
      <p:sp>
        <p:nvSpPr>
          <p:cNvPr id="24" name="TextBox 23">
            <a:extLst>
              <a:ext uri="{FF2B5EF4-FFF2-40B4-BE49-F238E27FC236}">
                <a16:creationId xmlns:a16="http://schemas.microsoft.com/office/drawing/2014/main" id="{8B3E0BD2-56AA-809D-78C9-915C643EFF83}"/>
              </a:ext>
            </a:extLst>
          </p:cNvPr>
          <p:cNvSpPr txBox="1"/>
          <p:nvPr/>
        </p:nvSpPr>
        <p:spPr>
          <a:xfrm>
            <a:off x="7815292" y="5147046"/>
            <a:ext cx="2575426" cy="1071704"/>
          </a:xfrm>
          <a:prstGeom prst="rect">
            <a:avLst/>
          </a:prstGeom>
          <a:noFill/>
        </p:spPr>
        <p:txBody>
          <a:bodyPr wrap="square">
            <a:spAutoFit/>
          </a:bodyPr>
          <a:lstStyle/>
          <a:p>
            <a:pPr defTabSz="905256">
              <a:spcAft>
                <a:spcPts val="600"/>
              </a:spcAft>
            </a:pPr>
            <a:r>
              <a:rPr lang="en-US" sz="1782" kern="1200">
                <a:solidFill>
                  <a:schemeClr val="tx1"/>
                </a:solidFill>
                <a:latin typeface="+mn-lt"/>
                <a:ea typeface="+mn-ea"/>
                <a:cs typeface="+mn-cs"/>
              </a:rPr>
              <a:t>Private Key: b </a:t>
            </a:r>
          </a:p>
          <a:p>
            <a:pPr defTabSz="905256">
              <a:spcAft>
                <a:spcPts val="600"/>
              </a:spcAft>
            </a:pPr>
            <a:r>
              <a:rPr lang="en-US" sz="1782" kern="1200">
                <a:solidFill>
                  <a:schemeClr val="tx1"/>
                </a:solidFill>
                <a:latin typeface="+mn-lt"/>
                <a:ea typeface="+mn-ea"/>
                <a:cs typeface="+mn-cs"/>
              </a:rPr>
              <a:t>Public Key: </a:t>
            </a:r>
            <a:r>
              <a:rPr lang="en-US" altLang="en-US" sz="1782" kern="1200">
                <a:solidFill>
                  <a:schemeClr val="tx1"/>
                </a:solidFill>
                <a:latin typeface="Times New Roman" panose="02020603050405020304" pitchFamily="18" charset="0"/>
                <a:ea typeface="+mn-ea"/>
                <a:cs typeface="Times New Roman" panose="02020603050405020304" pitchFamily="18" charset="0"/>
              </a:rPr>
              <a:t>P</a:t>
            </a:r>
            <a:r>
              <a:rPr lang="en-US" altLang="en-US" sz="1782" kern="1200" baseline="-25000">
                <a:solidFill>
                  <a:schemeClr val="tx1"/>
                </a:solidFill>
                <a:latin typeface="Times New Roman" panose="02020603050405020304" pitchFamily="18" charset="0"/>
                <a:ea typeface="+mn-ea"/>
                <a:cs typeface="Times New Roman" panose="02020603050405020304" pitchFamily="18" charset="0"/>
              </a:rPr>
              <a:t>A</a:t>
            </a:r>
            <a:r>
              <a:rPr lang="en-US" altLang="en-US" sz="1782" kern="1200">
                <a:solidFill>
                  <a:schemeClr val="tx1"/>
                </a:solidFill>
                <a:latin typeface="Times New Roman" panose="02020603050405020304" pitchFamily="18" charset="0"/>
                <a:ea typeface="+mn-ea"/>
                <a:cs typeface="Times New Roman" panose="02020603050405020304" pitchFamily="18" charset="0"/>
              </a:rPr>
              <a:t> = b</a:t>
            </a:r>
            <a:r>
              <a:rPr lang="en-US" altLang="en-US" sz="1782" kern="1200" baseline="-25000">
                <a:solidFill>
                  <a:schemeClr val="tx1"/>
                </a:solidFill>
                <a:latin typeface="Times New Roman" panose="02020603050405020304" pitchFamily="18" charset="0"/>
                <a:ea typeface="+mn-ea"/>
                <a:cs typeface="Times New Roman" panose="02020603050405020304" pitchFamily="18" charset="0"/>
              </a:rPr>
              <a:t> </a:t>
            </a:r>
            <a:r>
              <a:rPr lang="en-US" altLang="en-US" sz="1782" kern="1200">
                <a:solidFill>
                  <a:schemeClr val="tx1"/>
                </a:solidFill>
                <a:latin typeface="Times New Roman" panose="02020603050405020304" pitchFamily="18" charset="0"/>
                <a:ea typeface="+mn-ea"/>
                <a:cs typeface="Times New Roman" panose="02020603050405020304" pitchFamily="18" charset="0"/>
              </a:rPr>
              <a:t>* B</a:t>
            </a:r>
          </a:p>
          <a:p>
            <a:pPr>
              <a:spcAft>
                <a:spcPts val="600"/>
              </a:spcAft>
            </a:pPr>
            <a:endParaRPr lang="en-US"/>
          </a:p>
        </p:txBody>
      </p:sp>
    </p:spTree>
    <p:extLst>
      <p:ext uri="{BB962C8B-B14F-4D97-AF65-F5344CB8AC3E}">
        <p14:creationId xmlns:p14="http://schemas.microsoft.com/office/powerpoint/2010/main" val="1358661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D32D1-C203-5B3D-733D-07935DEB9292}"/>
              </a:ext>
            </a:extLst>
          </p:cNvPr>
          <p:cNvSpPr>
            <a:spLocks noGrp="1"/>
          </p:cNvSpPr>
          <p:nvPr>
            <p:ph type="title"/>
          </p:nvPr>
        </p:nvSpPr>
        <p:spPr>
          <a:xfrm>
            <a:off x="1156851" y="637762"/>
            <a:ext cx="9888496" cy="900131"/>
          </a:xfrm>
        </p:spPr>
        <p:txBody>
          <a:bodyPr anchor="t">
            <a:normAutofit/>
          </a:bodyPr>
          <a:lstStyle/>
          <a:p>
            <a:r>
              <a:rPr lang="en-US" sz="4000" b="0" i="0">
                <a:solidFill>
                  <a:schemeClr val="bg1"/>
                </a:solidFill>
                <a:effectLst/>
                <a:latin typeface="Söhne"/>
              </a:rPr>
              <a:t>Key Generation and Exchange Process</a:t>
            </a:r>
            <a:endParaRPr lang="en-US" sz="4000" b="1">
              <a:solidFill>
                <a:schemeClr val="bg1"/>
              </a:solidFill>
            </a:endParaRPr>
          </a:p>
        </p:txBody>
      </p:sp>
      <p:sp>
        <p:nvSpPr>
          <p:cNvPr id="33" name="Rectangle 3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18678A-F0D5-4B72-D854-87A7DBD840C7}"/>
              </a:ext>
            </a:extLst>
          </p:cNvPr>
          <p:cNvSpPr>
            <a:spLocks/>
          </p:cNvSpPr>
          <p:nvPr/>
        </p:nvSpPr>
        <p:spPr>
          <a:xfrm>
            <a:off x="2493583" y="2375636"/>
            <a:ext cx="8075157" cy="1006883"/>
          </a:xfrm>
          <a:prstGeom prst="rect">
            <a:avLst/>
          </a:prstGeom>
        </p:spPr>
        <p:txBody>
          <a:bodyPr>
            <a:normAutofit/>
          </a:bodyPr>
          <a:lstStyle/>
          <a:p>
            <a:pPr defTabSz="950976">
              <a:lnSpc>
                <a:spcPct val="90000"/>
              </a:lnSpc>
              <a:spcAft>
                <a:spcPts val="600"/>
              </a:spcAft>
            </a:pPr>
            <a:r>
              <a:rPr lang="en-US" altLang="en-US" sz="1500" kern="1200">
                <a:solidFill>
                  <a:schemeClr val="tx1"/>
                </a:solidFill>
                <a:latin typeface="Times New Roman" panose="02020603050405020304" pitchFamily="18" charset="0"/>
                <a:ea typeface="+mn-ea"/>
                <a:cs typeface="Times New Roman" panose="02020603050405020304" pitchFamily="18" charset="0"/>
              </a:rPr>
              <a:t>Alice takes plaintext message, M, and encodes it onto a point, P</a:t>
            </a:r>
            <a:r>
              <a:rPr lang="en-US" altLang="en-US" sz="1500" kern="1200" baseline="-25000">
                <a:solidFill>
                  <a:schemeClr val="tx1"/>
                </a:solidFill>
                <a:latin typeface="Times New Roman" panose="02020603050405020304" pitchFamily="18" charset="0"/>
                <a:ea typeface="+mn-ea"/>
                <a:cs typeface="Times New Roman" panose="02020603050405020304" pitchFamily="18" charset="0"/>
              </a:rPr>
              <a:t>M</a:t>
            </a:r>
            <a:r>
              <a:rPr lang="en-US" altLang="en-US" sz="1500" kern="1200">
                <a:solidFill>
                  <a:schemeClr val="tx1"/>
                </a:solidFill>
                <a:latin typeface="Times New Roman" panose="02020603050405020304" pitchFamily="18" charset="0"/>
                <a:ea typeface="+mn-ea"/>
                <a:cs typeface="Times New Roman" panose="02020603050405020304" pitchFamily="18" charset="0"/>
              </a:rPr>
              <a:t>, from the elliptic group</a:t>
            </a:r>
          </a:p>
          <a:p>
            <a:pPr defTabSz="950976">
              <a:lnSpc>
                <a:spcPct val="90000"/>
              </a:lnSpc>
              <a:spcAft>
                <a:spcPts val="600"/>
              </a:spcAft>
            </a:pPr>
            <a:r>
              <a:rPr lang="en-US" altLang="en-US" sz="1500" kern="1200">
                <a:solidFill>
                  <a:schemeClr val="tx1"/>
                </a:solidFill>
                <a:latin typeface="Times New Roman" panose="02020603050405020304" pitchFamily="18" charset="0"/>
                <a:ea typeface="+mn-ea"/>
                <a:cs typeface="Times New Roman" panose="02020603050405020304" pitchFamily="18" charset="0"/>
              </a:rPr>
              <a:t>Alice chooses another random integer, a from the interval [1, p-1]</a:t>
            </a:r>
          </a:p>
          <a:p>
            <a:pPr>
              <a:lnSpc>
                <a:spcPct val="90000"/>
              </a:lnSpc>
              <a:spcAft>
                <a:spcPts val="600"/>
              </a:spcAft>
            </a:pPr>
            <a:endParaRPr lang="en-US" sz="1500"/>
          </a:p>
        </p:txBody>
      </p:sp>
      <p:pic>
        <p:nvPicPr>
          <p:cNvPr id="25" name="Picture 24">
            <a:extLst>
              <a:ext uri="{FF2B5EF4-FFF2-40B4-BE49-F238E27FC236}">
                <a16:creationId xmlns:a16="http://schemas.microsoft.com/office/drawing/2014/main" id="{FC39DE07-58E8-0E67-808C-23BD4813BAF8}"/>
              </a:ext>
            </a:extLst>
          </p:cNvPr>
          <p:cNvPicPr>
            <a:picLocks noChangeAspect="1"/>
          </p:cNvPicPr>
          <p:nvPr/>
        </p:nvPicPr>
        <p:blipFill>
          <a:blip r:embed="rId2"/>
          <a:stretch>
            <a:fillRect/>
          </a:stretch>
        </p:blipFill>
        <p:spPr>
          <a:xfrm>
            <a:off x="1632164" y="2261336"/>
            <a:ext cx="933580" cy="1148184"/>
          </a:xfrm>
          <a:prstGeom prst="rect">
            <a:avLst/>
          </a:prstGeom>
        </p:spPr>
      </p:pic>
      <p:sp>
        <p:nvSpPr>
          <p:cNvPr id="5" name="TextBox 4">
            <a:extLst>
              <a:ext uri="{FF2B5EF4-FFF2-40B4-BE49-F238E27FC236}">
                <a16:creationId xmlns:a16="http://schemas.microsoft.com/office/drawing/2014/main" id="{C86D0D7E-815C-9635-16A5-3B8235EBAE43}"/>
              </a:ext>
            </a:extLst>
          </p:cNvPr>
          <p:cNvSpPr txBox="1"/>
          <p:nvPr/>
        </p:nvSpPr>
        <p:spPr>
          <a:xfrm>
            <a:off x="2565744" y="3400479"/>
            <a:ext cx="6563796" cy="1416413"/>
          </a:xfrm>
          <a:prstGeom prst="rect">
            <a:avLst/>
          </a:prstGeom>
          <a:noFill/>
        </p:spPr>
        <p:txBody>
          <a:bodyPr wrap="square" rtlCol="0">
            <a:spAutoFit/>
          </a:bodyPr>
          <a:lstStyle/>
          <a:p>
            <a:pPr marL="297180" indent="-297180" defTabSz="950976">
              <a:spcAft>
                <a:spcPts val="600"/>
              </a:spcAft>
              <a:buFont typeface="Arial" panose="020B0604020202020204" pitchFamily="34" charset="0"/>
              <a:buChar char="•"/>
            </a:pPr>
            <a:r>
              <a:rPr lang="en-US" sz="1872" kern="1200">
                <a:solidFill>
                  <a:schemeClr val="tx1"/>
                </a:solidFill>
                <a:latin typeface="+mn-lt"/>
                <a:ea typeface="+mn-ea"/>
                <a:cs typeface="+mn-cs"/>
              </a:rPr>
              <a:t>Then Alice sends the following ciphertext:</a:t>
            </a:r>
          </a:p>
          <a:p>
            <a:pPr marL="772668" lvl="1" indent="-297180" defTabSz="950976">
              <a:spcAft>
                <a:spcPts val="600"/>
              </a:spcAft>
              <a:buFont typeface="Arial" panose="020B0604020202020204" pitchFamily="34" charset="0"/>
              <a:buChar char="•"/>
            </a:pPr>
            <a:r>
              <a:rPr lang="en-US" altLang="en-US" sz="1872" kern="1200">
                <a:solidFill>
                  <a:schemeClr val="tx1"/>
                </a:solidFill>
                <a:latin typeface="Times New Roman" panose="02020603050405020304" pitchFamily="18" charset="0"/>
                <a:ea typeface="+mn-ea"/>
                <a:cs typeface="Times New Roman" panose="02020603050405020304" pitchFamily="18" charset="0"/>
              </a:rPr>
              <a:t>The ciphertext is a pair of points</a:t>
            </a:r>
          </a:p>
          <a:p>
            <a:pPr marL="950976" lvl="2" defTabSz="950976">
              <a:spcAft>
                <a:spcPts val="600"/>
              </a:spcAft>
            </a:pP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P</a:t>
            </a:r>
            <a:r>
              <a:rPr lang="en-US" altLang="en-US" sz="1560" b="1" kern="1200" baseline="-25000">
                <a:solidFill>
                  <a:schemeClr val="accent2">
                    <a:lumMod val="50000"/>
                  </a:schemeClr>
                </a:solidFill>
                <a:latin typeface="Times New Roman" panose="02020603050405020304" pitchFamily="18" charset="0"/>
                <a:ea typeface="+mn-ea"/>
                <a:cs typeface="Times New Roman" panose="02020603050405020304" pitchFamily="18" charset="0"/>
              </a:rPr>
              <a:t>C</a:t>
            </a: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 = [P</a:t>
            </a:r>
            <a:r>
              <a:rPr lang="en-US" altLang="en-US" sz="1560" b="1" kern="1200" baseline="-25000">
                <a:solidFill>
                  <a:schemeClr val="accent2">
                    <a:lumMod val="50000"/>
                  </a:schemeClr>
                </a:solidFill>
                <a:latin typeface="Times New Roman" panose="02020603050405020304" pitchFamily="18" charset="0"/>
                <a:ea typeface="+mn-ea"/>
                <a:cs typeface="Times New Roman" panose="02020603050405020304" pitchFamily="18" charset="0"/>
              </a:rPr>
              <a:t>A</a:t>
            </a: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 , (P</a:t>
            </a:r>
            <a:r>
              <a:rPr lang="en-US" altLang="en-US" sz="1560" b="1" kern="1200" baseline="-25000">
                <a:solidFill>
                  <a:schemeClr val="accent2">
                    <a:lumMod val="50000"/>
                  </a:schemeClr>
                </a:solidFill>
                <a:latin typeface="Times New Roman" panose="02020603050405020304" pitchFamily="18" charset="0"/>
                <a:ea typeface="+mn-ea"/>
                <a:cs typeface="Times New Roman" panose="02020603050405020304" pitchFamily="18" charset="0"/>
              </a:rPr>
              <a:t>M</a:t>
            </a:r>
            <a:r>
              <a:rPr lang="en-US" altLang="en-US" sz="1560" b="1" kern="1200" baseline="30000">
                <a:solidFill>
                  <a:schemeClr val="accent2">
                    <a:lumMod val="50000"/>
                  </a:schemeClr>
                </a:solidFill>
                <a:latin typeface="Times New Roman" panose="02020603050405020304" pitchFamily="18" charset="0"/>
                <a:ea typeface="+mn-ea"/>
                <a:cs typeface="Times New Roman" panose="02020603050405020304" pitchFamily="18" charset="0"/>
              </a:rPr>
              <a:t> </a:t>
            </a: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 </a:t>
            </a:r>
            <a:r>
              <a:rPr lang="en-US" altLang="en-US" sz="1560" b="1" kern="1200" err="1">
                <a:solidFill>
                  <a:schemeClr val="accent2">
                    <a:lumMod val="50000"/>
                  </a:schemeClr>
                </a:solidFill>
                <a:latin typeface="Times New Roman" panose="02020603050405020304" pitchFamily="18" charset="0"/>
                <a:ea typeface="+mn-ea"/>
                <a:cs typeface="Times New Roman" panose="02020603050405020304" pitchFamily="18" charset="0"/>
              </a:rPr>
              <a:t>aP</a:t>
            </a:r>
            <a:r>
              <a:rPr lang="en-US" altLang="en-US" sz="1560" b="1" kern="1200" baseline="-25000" err="1">
                <a:solidFill>
                  <a:schemeClr val="accent2">
                    <a:lumMod val="50000"/>
                  </a:schemeClr>
                </a:solidFill>
                <a:latin typeface="Times New Roman" panose="02020603050405020304" pitchFamily="18" charset="0"/>
                <a:ea typeface="+mn-ea"/>
                <a:cs typeface="Times New Roman" panose="02020603050405020304" pitchFamily="18" charset="0"/>
              </a:rPr>
              <a:t>B</a:t>
            </a: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 = [ (</a:t>
            </a:r>
            <a:r>
              <a:rPr lang="en-US" altLang="en-US" sz="1560" b="1" kern="1200" err="1">
                <a:solidFill>
                  <a:schemeClr val="accent2">
                    <a:lumMod val="50000"/>
                  </a:schemeClr>
                </a:solidFill>
                <a:latin typeface="Times New Roman" panose="02020603050405020304" pitchFamily="18" charset="0"/>
                <a:ea typeface="+mn-ea"/>
                <a:cs typeface="Times New Roman" panose="02020603050405020304" pitchFamily="18" charset="0"/>
              </a:rPr>
              <a:t>aB</a:t>
            </a: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 (P</a:t>
            </a:r>
            <a:r>
              <a:rPr lang="en-US" altLang="en-US" sz="1560" b="1" kern="1200" baseline="-25000">
                <a:solidFill>
                  <a:schemeClr val="accent2">
                    <a:lumMod val="50000"/>
                  </a:schemeClr>
                </a:solidFill>
                <a:latin typeface="Times New Roman" panose="02020603050405020304" pitchFamily="18" charset="0"/>
                <a:ea typeface="+mn-ea"/>
                <a:cs typeface="Times New Roman" panose="02020603050405020304" pitchFamily="18" charset="0"/>
              </a:rPr>
              <a:t>M</a:t>
            </a:r>
            <a:r>
              <a:rPr lang="en-US" altLang="en-US" sz="1560" b="1" kern="1200" baseline="30000">
                <a:solidFill>
                  <a:schemeClr val="accent2">
                    <a:lumMod val="50000"/>
                  </a:schemeClr>
                </a:solidFill>
                <a:latin typeface="Times New Roman" panose="02020603050405020304" pitchFamily="18" charset="0"/>
                <a:ea typeface="+mn-ea"/>
                <a:cs typeface="Times New Roman" panose="02020603050405020304" pitchFamily="18" charset="0"/>
              </a:rPr>
              <a:t> </a:t>
            </a: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 </a:t>
            </a:r>
            <a:r>
              <a:rPr lang="en-US" altLang="en-US" sz="1560" b="1" kern="1200" err="1">
                <a:solidFill>
                  <a:schemeClr val="accent2">
                    <a:lumMod val="50000"/>
                  </a:schemeClr>
                </a:solidFill>
                <a:latin typeface="Times New Roman" panose="02020603050405020304" pitchFamily="18" charset="0"/>
                <a:ea typeface="+mn-ea"/>
                <a:cs typeface="Times New Roman" panose="02020603050405020304" pitchFamily="18" charset="0"/>
              </a:rPr>
              <a:t>aP</a:t>
            </a:r>
            <a:r>
              <a:rPr lang="en-US" altLang="en-US" sz="1560" b="1" kern="1200" baseline="-25000" err="1">
                <a:solidFill>
                  <a:schemeClr val="accent2">
                    <a:lumMod val="50000"/>
                  </a:schemeClr>
                </a:solidFill>
                <a:latin typeface="Times New Roman" panose="02020603050405020304" pitchFamily="18" charset="0"/>
                <a:ea typeface="+mn-ea"/>
                <a:cs typeface="Times New Roman" panose="02020603050405020304" pitchFamily="18" charset="0"/>
              </a:rPr>
              <a:t>B</a:t>
            </a:r>
            <a:r>
              <a:rPr lang="en-US" altLang="en-US" sz="1560" b="1" kern="1200">
                <a:solidFill>
                  <a:schemeClr val="accent2">
                    <a:lumMod val="50000"/>
                  </a:schemeClr>
                </a:solidFill>
                <a:latin typeface="Times New Roman" panose="02020603050405020304" pitchFamily="18" charset="0"/>
                <a:ea typeface="+mn-ea"/>
                <a:cs typeface="Times New Roman" panose="02020603050405020304" pitchFamily="18" charset="0"/>
              </a:rPr>
              <a:t>) ]</a:t>
            </a:r>
          </a:p>
          <a:p>
            <a:pPr>
              <a:spcAft>
                <a:spcPts val="600"/>
              </a:spcAft>
            </a:pPr>
            <a:endParaRPr lang="en-US"/>
          </a:p>
        </p:txBody>
      </p:sp>
      <p:pic>
        <p:nvPicPr>
          <p:cNvPr id="6" name="Picture 5">
            <a:extLst>
              <a:ext uri="{FF2B5EF4-FFF2-40B4-BE49-F238E27FC236}">
                <a16:creationId xmlns:a16="http://schemas.microsoft.com/office/drawing/2014/main" id="{12D6C915-0292-5648-1593-1BE8C764F4C6}"/>
              </a:ext>
            </a:extLst>
          </p:cNvPr>
          <p:cNvPicPr>
            <a:picLocks noChangeAspect="1"/>
          </p:cNvPicPr>
          <p:nvPr/>
        </p:nvPicPr>
        <p:blipFill>
          <a:blip r:embed="rId2"/>
          <a:stretch>
            <a:fillRect/>
          </a:stretch>
        </p:blipFill>
        <p:spPr>
          <a:xfrm>
            <a:off x="1632164" y="5020630"/>
            <a:ext cx="933580" cy="1148184"/>
          </a:xfrm>
          <a:prstGeom prst="rect">
            <a:avLst/>
          </a:prstGeom>
        </p:spPr>
      </p:pic>
      <p:cxnSp>
        <p:nvCxnSpPr>
          <p:cNvPr id="8" name="Straight Arrow Connector 7">
            <a:extLst>
              <a:ext uri="{FF2B5EF4-FFF2-40B4-BE49-F238E27FC236}">
                <a16:creationId xmlns:a16="http://schemas.microsoft.com/office/drawing/2014/main" id="{63AE4104-8F80-E5D0-B264-9B79F0ADB06D}"/>
              </a:ext>
            </a:extLst>
          </p:cNvPr>
          <p:cNvCxnSpPr>
            <a:cxnSpLocks/>
          </p:cNvCxnSpPr>
          <p:nvPr/>
        </p:nvCxnSpPr>
        <p:spPr>
          <a:xfrm>
            <a:off x="2647113" y="5594722"/>
            <a:ext cx="2531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B82349F-B847-B08D-A039-BC2B51F23F02}"/>
              </a:ext>
            </a:extLst>
          </p:cNvPr>
          <p:cNvSpPr txBox="1"/>
          <p:nvPr/>
        </p:nvSpPr>
        <p:spPr>
          <a:xfrm>
            <a:off x="3542345" y="5207638"/>
            <a:ext cx="560545" cy="387084"/>
          </a:xfrm>
          <a:prstGeom prst="rect">
            <a:avLst/>
          </a:prstGeom>
          <a:noFill/>
        </p:spPr>
        <p:txBody>
          <a:bodyPr wrap="square" rtlCol="0">
            <a:spAutoFit/>
          </a:bodyPr>
          <a:lstStyle/>
          <a:p>
            <a:pPr defTabSz="950976">
              <a:spcAft>
                <a:spcPts val="600"/>
              </a:spcAft>
            </a:pPr>
            <a:r>
              <a:rPr lang="en-US" altLang="en-US" sz="1872" b="1" kern="1200">
                <a:solidFill>
                  <a:schemeClr val="tx1"/>
                </a:solidFill>
                <a:latin typeface="Times New Roman" panose="02020603050405020304" pitchFamily="18" charset="0"/>
                <a:ea typeface="+mn-ea"/>
                <a:cs typeface="Times New Roman" panose="02020603050405020304" pitchFamily="18" charset="0"/>
              </a:rPr>
              <a:t>P</a:t>
            </a:r>
            <a:r>
              <a:rPr lang="en-US" altLang="en-US" sz="1872" b="1" kern="1200" baseline="-25000">
                <a:solidFill>
                  <a:schemeClr val="tx1"/>
                </a:solidFill>
                <a:latin typeface="Times New Roman" panose="02020603050405020304" pitchFamily="18" charset="0"/>
                <a:ea typeface="+mn-ea"/>
                <a:cs typeface="Times New Roman" panose="02020603050405020304" pitchFamily="18" charset="0"/>
              </a:rPr>
              <a:t>C</a:t>
            </a:r>
            <a:endParaRPr lang="en-US"/>
          </a:p>
        </p:txBody>
      </p:sp>
      <p:pic>
        <p:nvPicPr>
          <p:cNvPr id="26" name="Picture 25">
            <a:extLst>
              <a:ext uri="{FF2B5EF4-FFF2-40B4-BE49-F238E27FC236}">
                <a16:creationId xmlns:a16="http://schemas.microsoft.com/office/drawing/2014/main" id="{CC21735F-50F4-BB0B-0AE1-676D114F034D}"/>
              </a:ext>
            </a:extLst>
          </p:cNvPr>
          <p:cNvPicPr>
            <a:picLocks noChangeAspect="1"/>
          </p:cNvPicPr>
          <p:nvPr/>
        </p:nvPicPr>
        <p:blipFill>
          <a:blip r:embed="rId3"/>
          <a:stretch>
            <a:fillRect/>
          </a:stretch>
        </p:blipFill>
        <p:spPr>
          <a:xfrm>
            <a:off x="5384530" y="4824579"/>
            <a:ext cx="933580" cy="1148184"/>
          </a:xfrm>
          <a:prstGeom prst="rect">
            <a:avLst/>
          </a:prstGeom>
        </p:spPr>
      </p:pic>
    </p:spTree>
    <p:extLst>
      <p:ext uri="{BB962C8B-B14F-4D97-AF65-F5344CB8AC3E}">
        <p14:creationId xmlns:p14="http://schemas.microsoft.com/office/powerpoint/2010/main" val="235975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CAFE9-9DF3-457C-AE71-71F634119550}"/>
              </a:ext>
            </a:extLst>
          </p:cNvPr>
          <p:cNvSpPr>
            <a:spLocks noGrp="1"/>
          </p:cNvSpPr>
          <p:nvPr>
            <p:ph type="title"/>
          </p:nvPr>
        </p:nvSpPr>
        <p:spPr>
          <a:xfrm>
            <a:off x="1156851" y="637762"/>
            <a:ext cx="9888496" cy="900131"/>
          </a:xfrm>
        </p:spPr>
        <p:txBody>
          <a:bodyPr anchor="t">
            <a:normAutofit/>
          </a:bodyPr>
          <a:lstStyle/>
          <a:p>
            <a:r>
              <a:rPr lang="en-US" sz="4000" b="0" i="0">
                <a:solidFill>
                  <a:schemeClr val="bg1"/>
                </a:solidFill>
                <a:effectLst/>
                <a:latin typeface="Söhne"/>
              </a:rPr>
              <a:t>Key Generation and Exchange Process</a:t>
            </a:r>
            <a:endParaRPr lang="en-US" sz="4000">
              <a:solidFill>
                <a:schemeClr val="bg1"/>
              </a:solidFill>
            </a:endParaRPr>
          </a:p>
        </p:txBody>
      </p:sp>
      <p:sp>
        <p:nvSpPr>
          <p:cNvPr id="14" name="Rectangle 1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51EE81A-48AD-84CC-4982-0E407E0809EA}"/>
              </a:ext>
            </a:extLst>
          </p:cNvPr>
          <p:cNvPicPr>
            <a:picLocks noChangeAspect="1"/>
          </p:cNvPicPr>
          <p:nvPr/>
        </p:nvPicPr>
        <p:blipFill>
          <a:blip r:embed="rId2"/>
          <a:stretch>
            <a:fillRect/>
          </a:stretch>
        </p:blipFill>
        <p:spPr>
          <a:xfrm>
            <a:off x="1155558" y="3034508"/>
            <a:ext cx="1194154" cy="1603576"/>
          </a:xfrm>
          <a:prstGeom prst="rect">
            <a:avLst/>
          </a:prstGeom>
        </p:spPr>
      </p:pic>
      <p:sp>
        <p:nvSpPr>
          <p:cNvPr id="5" name="TextBox 4">
            <a:extLst>
              <a:ext uri="{FF2B5EF4-FFF2-40B4-BE49-F238E27FC236}">
                <a16:creationId xmlns:a16="http://schemas.microsoft.com/office/drawing/2014/main" id="{964F6FC0-7BBA-9791-F826-9081DB74D086}"/>
              </a:ext>
            </a:extLst>
          </p:cNvPr>
          <p:cNvSpPr txBox="1"/>
          <p:nvPr/>
        </p:nvSpPr>
        <p:spPr>
          <a:xfrm>
            <a:off x="2538756" y="3034508"/>
            <a:ext cx="5643598" cy="421975"/>
          </a:xfrm>
          <a:prstGeom prst="rect">
            <a:avLst/>
          </a:prstGeom>
          <a:noFill/>
        </p:spPr>
        <p:txBody>
          <a:bodyPr wrap="square" rtlCol="0">
            <a:spAutoFit/>
          </a:bodyPr>
          <a:lstStyle/>
          <a:p>
            <a:pPr marL="340043" indent="-340043" defTabSz="1088136">
              <a:spcAft>
                <a:spcPts val="600"/>
              </a:spcAft>
              <a:buFont typeface="Arial" panose="020B0604020202020204" pitchFamily="34" charset="0"/>
              <a:buChar char="•"/>
            </a:pPr>
            <a:r>
              <a:rPr lang="en-US" sz="2142" kern="1200">
                <a:solidFill>
                  <a:schemeClr val="tx1"/>
                </a:solidFill>
                <a:latin typeface="+mn-lt"/>
                <a:ea typeface="+mn-ea"/>
                <a:cs typeface="+mn-cs"/>
              </a:rPr>
              <a:t>Bob gets the message </a:t>
            </a:r>
            <a:r>
              <a:rPr lang="en-US" altLang="en-US" sz="2142" b="1" kern="1200">
                <a:solidFill>
                  <a:schemeClr val="tx1"/>
                </a:solidFill>
                <a:latin typeface="Times New Roman" panose="02020603050405020304" pitchFamily="18" charset="0"/>
                <a:ea typeface="+mn-ea"/>
                <a:cs typeface="Times New Roman" panose="02020603050405020304" pitchFamily="18" charset="0"/>
              </a:rPr>
              <a:t>P</a:t>
            </a:r>
            <a:r>
              <a:rPr lang="en-US" altLang="en-US" sz="2142" b="1" kern="1200" baseline="-25000">
                <a:solidFill>
                  <a:schemeClr val="tx1"/>
                </a:solidFill>
                <a:latin typeface="Times New Roman" panose="02020603050405020304" pitchFamily="18" charset="0"/>
                <a:ea typeface="+mn-ea"/>
                <a:cs typeface="Times New Roman" panose="02020603050405020304" pitchFamily="18" charset="0"/>
              </a:rPr>
              <a:t>C</a:t>
            </a:r>
            <a:endParaRPr lang="en-US" altLang="en-US" sz="1800" b="1" baseline="-250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B713350-69B6-E2A0-BCAD-58D46F67FE74}"/>
              </a:ext>
            </a:extLst>
          </p:cNvPr>
          <p:cNvSpPr txBox="1"/>
          <p:nvPr/>
        </p:nvSpPr>
        <p:spPr>
          <a:xfrm>
            <a:off x="2610848" y="3631953"/>
            <a:ext cx="6900017" cy="1995675"/>
          </a:xfrm>
          <a:prstGeom prst="rect">
            <a:avLst/>
          </a:prstGeom>
          <a:noFill/>
        </p:spPr>
        <p:txBody>
          <a:bodyPr wrap="square" rtlCol="0">
            <a:spAutoFit/>
          </a:bodyPr>
          <a:lstStyle/>
          <a:p>
            <a:pPr marL="340043" indent="-340043" defTabSz="1088136">
              <a:spcAft>
                <a:spcPts val="600"/>
              </a:spcAft>
              <a:buFont typeface="Arial" panose="020B0604020202020204" pitchFamily="34" charset="0"/>
              <a:buChar char="•"/>
            </a:pPr>
            <a:r>
              <a:rPr lang="en-US" altLang="en-US" sz="2142" b="1" kern="1200">
                <a:solidFill>
                  <a:schemeClr val="tx1"/>
                </a:solidFill>
                <a:latin typeface="Times New Roman" panose="02020603050405020304" pitchFamily="18" charset="0"/>
                <a:ea typeface="+mn-ea"/>
                <a:cs typeface="Times New Roman" panose="02020603050405020304" pitchFamily="18" charset="0"/>
              </a:rPr>
              <a:t>To decrypt Bob do: </a:t>
            </a:r>
          </a:p>
          <a:p>
            <a:pPr marL="340043" indent="-340043" defTabSz="1088136">
              <a:spcAft>
                <a:spcPts val="600"/>
              </a:spcAft>
              <a:buFont typeface="Arial" panose="020B0604020202020204" pitchFamily="34" charset="0"/>
              <a:buChar char="•"/>
            </a:pPr>
            <a:r>
              <a:rPr lang="en-US" altLang="en-US" sz="2142" b="1" kern="1200">
                <a:solidFill>
                  <a:schemeClr val="tx1"/>
                </a:solidFill>
                <a:latin typeface="Times New Roman" panose="02020603050405020304" pitchFamily="18" charset="0"/>
                <a:ea typeface="+mn-ea"/>
                <a:cs typeface="Times New Roman" panose="02020603050405020304" pitchFamily="18" charset="0"/>
              </a:rPr>
              <a:t>b* P</a:t>
            </a:r>
            <a:r>
              <a:rPr lang="en-US" altLang="en-US" sz="2142" b="1" kern="1200" baseline="-25000">
                <a:solidFill>
                  <a:schemeClr val="tx1"/>
                </a:solidFill>
                <a:latin typeface="Times New Roman" panose="02020603050405020304" pitchFamily="18" charset="0"/>
                <a:ea typeface="+mn-ea"/>
                <a:cs typeface="Times New Roman" panose="02020603050405020304" pitchFamily="18" charset="0"/>
              </a:rPr>
              <a:t>A</a:t>
            </a:r>
            <a:r>
              <a:rPr lang="en-US" altLang="en-US" sz="2142" b="1" kern="1200">
                <a:solidFill>
                  <a:schemeClr val="tx1"/>
                </a:solidFill>
                <a:latin typeface="Times New Roman" panose="02020603050405020304" pitchFamily="18" charset="0"/>
                <a:ea typeface="+mn-ea"/>
                <a:cs typeface="Times New Roman" panose="02020603050405020304" pitchFamily="18" charset="0"/>
              </a:rPr>
              <a:t>   = b * (</a:t>
            </a:r>
            <a:r>
              <a:rPr lang="en-US" altLang="en-US" sz="2142" b="1" kern="1200" err="1">
                <a:solidFill>
                  <a:schemeClr val="tx1"/>
                </a:solidFill>
                <a:latin typeface="Times New Roman" panose="02020603050405020304" pitchFamily="18" charset="0"/>
                <a:ea typeface="+mn-ea"/>
                <a:cs typeface="Times New Roman" panose="02020603050405020304" pitchFamily="18" charset="0"/>
              </a:rPr>
              <a:t>aB</a:t>
            </a:r>
            <a:r>
              <a:rPr lang="en-US" altLang="en-US" sz="2142" b="1" kern="1200">
                <a:solidFill>
                  <a:schemeClr val="tx1"/>
                </a:solidFill>
                <a:latin typeface="Times New Roman" panose="02020603050405020304" pitchFamily="18" charset="0"/>
                <a:ea typeface="+mn-ea"/>
                <a:cs typeface="Times New Roman" panose="02020603050405020304" pitchFamily="18" charset="0"/>
              </a:rPr>
              <a:t>)</a:t>
            </a:r>
          </a:p>
          <a:p>
            <a:pPr marL="340043" indent="-340043" defTabSz="1088136">
              <a:spcAft>
                <a:spcPts val="600"/>
              </a:spcAft>
              <a:buFont typeface="Arial" panose="020B0604020202020204" pitchFamily="34" charset="0"/>
              <a:buChar char="•"/>
            </a:pPr>
            <a:r>
              <a:rPr lang="en-US" altLang="en-US" sz="2142" b="1" kern="1200">
                <a:solidFill>
                  <a:schemeClr val="tx1"/>
                </a:solidFill>
                <a:latin typeface="Times New Roman" panose="02020603050405020304" pitchFamily="18" charset="0"/>
                <a:ea typeface="+mn-ea"/>
                <a:cs typeface="Times New Roman" panose="02020603050405020304" pitchFamily="18" charset="0"/>
              </a:rPr>
              <a:t>(P</a:t>
            </a:r>
            <a:r>
              <a:rPr lang="en-US" altLang="en-US" sz="2142" b="1" kern="1200" baseline="-25000">
                <a:solidFill>
                  <a:schemeClr val="tx1"/>
                </a:solidFill>
                <a:latin typeface="Times New Roman" panose="02020603050405020304" pitchFamily="18" charset="0"/>
                <a:ea typeface="+mn-ea"/>
                <a:cs typeface="Times New Roman" panose="02020603050405020304" pitchFamily="18" charset="0"/>
              </a:rPr>
              <a:t>M</a:t>
            </a:r>
            <a:r>
              <a:rPr lang="en-US" altLang="en-US" sz="2142" b="1" kern="1200">
                <a:solidFill>
                  <a:schemeClr val="tx1"/>
                </a:solidFill>
                <a:latin typeface="Times New Roman" panose="02020603050405020304" pitchFamily="18" charset="0"/>
                <a:ea typeface="+mn-ea"/>
                <a:cs typeface="Times New Roman" panose="02020603050405020304" pitchFamily="18" charset="0"/>
              </a:rPr>
              <a:t> + </a:t>
            </a:r>
            <a:r>
              <a:rPr lang="en-US" altLang="en-US" sz="2142" b="1" kern="1200" err="1">
                <a:solidFill>
                  <a:schemeClr val="tx1"/>
                </a:solidFill>
                <a:latin typeface="Times New Roman" panose="02020603050405020304" pitchFamily="18" charset="0"/>
                <a:ea typeface="+mn-ea"/>
                <a:cs typeface="Times New Roman" panose="02020603050405020304" pitchFamily="18" charset="0"/>
              </a:rPr>
              <a:t>aP</a:t>
            </a:r>
            <a:r>
              <a:rPr lang="en-US" altLang="en-US" sz="2142" b="1" kern="1200" baseline="-25000" err="1">
                <a:solidFill>
                  <a:schemeClr val="tx1"/>
                </a:solidFill>
                <a:latin typeface="Times New Roman" panose="02020603050405020304" pitchFamily="18" charset="0"/>
                <a:ea typeface="+mn-ea"/>
                <a:cs typeface="Times New Roman" panose="02020603050405020304" pitchFamily="18" charset="0"/>
              </a:rPr>
              <a:t>B</a:t>
            </a:r>
            <a:r>
              <a:rPr lang="en-US" altLang="en-US" sz="2142" b="1" kern="1200">
                <a:solidFill>
                  <a:schemeClr val="tx1"/>
                </a:solidFill>
                <a:latin typeface="Times New Roman" panose="02020603050405020304" pitchFamily="18" charset="0"/>
                <a:ea typeface="+mn-ea"/>
                <a:cs typeface="Times New Roman" panose="02020603050405020304" pitchFamily="18" charset="0"/>
              </a:rPr>
              <a:t>) – [b(</a:t>
            </a:r>
            <a:r>
              <a:rPr lang="en-US" altLang="en-US" sz="2142" b="1" kern="1200" err="1">
                <a:solidFill>
                  <a:schemeClr val="tx1"/>
                </a:solidFill>
                <a:latin typeface="Times New Roman" panose="02020603050405020304" pitchFamily="18" charset="0"/>
                <a:ea typeface="+mn-ea"/>
                <a:cs typeface="Times New Roman" panose="02020603050405020304" pitchFamily="18" charset="0"/>
              </a:rPr>
              <a:t>aB</a:t>
            </a:r>
            <a:r>
              <a:rPr lang="en-US" altLang="en-US" sz="2142" b="1" kern="1200">
                <a:solidFill>
                  <a:schemeClr val="tx1"/>
                </a:solidFill>
                <a:latin typeface="Times New Roman" panose="02020603050405020304" pitchFamily="18" charset="0"/>
                <a:ea typeface="+mn-ea"/>
                <a:cs typeface="Times New Roman" panose="02020603050405020304" pitchFamily="18" charset="0"/>
              </a:rPr>
              <a:t>)] = P</a:t>
            </a:r>
            <a:r>
              <a:rPr lang="en-US" altLang="en-US" sz="2142" b="1" kern="1200" baseline="-25000">
                <a:solidFill>
                  <a:schemeClr val="tx1"/>
                </a:solidFill>
                <a:latin typeface="Times New Roman" panose="02020603050405020304" pitchFamily="18" charset="0"/>
                <a:ea typeface="+mn-ea"/>
                <a:cs typeface="Times New Roman" panose="02020603050405020304" pitchFamily="18" charset="0"/>
              </a:rPr>
              <a:t>M</a:t>
            </a:r>
            <a:r>
              <a:rPr lang="en-US" altLang="en-US" sz="2142" b="1" kern="1200">
                <a:solidFill>
                  <a:schemeClr val="tx1"/>
                </a:solidFill>
                <a:latin typeface="Times New Roman" panose="02020603050405020304" pitchFamily="18" charset="0"/>
                <a:ea typeface="+mn-ea"/>
                <a:cs typeface="Times New Roman" panose="02020603050405020304" pitchFamily="18" charset="0"/>
              </a:rPr>
              <a:t> + a(</a:t>
            </a:r>
            <a:r>
              <a:rPr lang="en-US" altLang="en-US" sz="2142" b="1" kern="1200" err="1">
                <a:solidFill>
                  <a:schemeClr val="tx1"/>
                </a:solidFill>
                <a:latin typeface="Times New Roman" panose="02020603050405020304" pitchFamily="18" charset="0"/>
                <a:ea typeface="+mn-ea"/>
                <a:cs typeface="Times New Roman" panose="02020603050405020304" pitchFamily="18" charset="0"/>
              </a:rPr>
              <a:t>bB</a:t>
            </a:r>
            <a:r>
              <a:rPr lang="en-US" altLang="en-US" sz="2142" b="1" kern="1200">
                <a:solidFill>
                  <a:schemeClr val="tx1"/>
                </a:solidFill>
                <a:latin typeface="Times New Roman" panose="02020603050405020304" pitchFamily="18" charset="0"/>
                <a:ea typeface="+mn-ea"/>
                <a:cs typeface="Times New Roman" panose="02020603050405020304" pitchFamily="18" charset="0"/>
              </a:rPr>
              <a:t>) – b(</a:t>
            </a:r>
            <a:r>
              <a:rPr lang="en-US" altLang="en-US" sz="2142" b="1" kern="1200" err="1">
                <a:solidFill>
                  <a:schemeClr val="tx1"/>
                </a:solidFill>
                <a:latin typeface="Times New Roman" panose="02020603050405020304" pitchFamily="18" charset="0"/>
                <a:ea typeface="+mn-ea"/>
                <a:cs typeface="Times New Roman" panose="02020603050405020304" pitchFamily="18" charset="0"/>
              </a:rPr>
              <a:t>aB</a:t>
            </a:r>
            <a:r>
              <a:rPr lang="en-US" altLang="en-US" sz="2142" b="1" kern="1200">
                <a:solidFill>
                  <a:schemeClr val="tx1"/>
                </a:solidFill>
                <a:latin typeface="Times New Roman" panose="02020603050405020304" pitchFamily="18" charset="0"/>
                <a:ea typeface="+mn-ea"/>
                <a:cs typeface="Times New Roman" panose="02020603050405020304" pitchFamily="18" charset="0"/>
              </a:rPr>
              <a:t>) = P</a:t>
            </a:r>
            <a:r>
              <a:rPr lang="en-US" altLang="en-US" sz="2142" b="1" kern="1200" baseline="-25000">
                <a:solidFill>
                  <a:schemeClr val="tx1"/>
                </a:solidFill>
                <a:latin typeface="Times New Roman" panose="02020603050405020304" pitchFamily="18" charset="0"/>
                <a:ea typeface="+mn-ea"/>
                <a:cs typeface="Times New Roman" panose="02020603050405020304" pitchFamily="18" charset="0"/>
              </a:rPr>
              <a:t>M</a:t>
            </a:r>
          </a:p>
          <a:p>
            <a:pPr defTabSz="1088136">
              <a:spcAft>
                <a:spcPts val="600"/>
              </a:spcAft>
            </a:pPr>
            <a:endParaRPr lang="en-US" altLang="en-US" sz="2142" b="1" kern="1200">
              <a:solidFill>
                <a:schemeClr val="tx1"/>
              </a:solidFill>
              <a:latin typeface="Times New Roman" panose="02020603050405020304" pitchFamily="18" charset="0"/>
              <a:ea typeface="+mn-ea"/>
              <a:cs typeface="Times New Roman" panose="02020603050405020304" pitchFamily="18" charset="0"/>
            </a:endParaRPr>
          </a:p>
          <a:p>
            <a:pPr marL="285750" indent="-285750">
              <a:spcAft>
                <a:spcPts val="600"/>
              </a:spcAft>
              <a:buFont typeface="Arial" panose="020B0604020202020204" pitchFamily="34" charset="0"/>
              <a:buChar char="•"/>
            </a:pPr>
            <a:endParaRPr lang="en-US"/>
          </a:p>
        </p:txBody>
      </p:sp>
      <p:sp>
        <p:nvSpPr>
          <p:cNvPr id="7" name="TextBox 6">
            <a:extLst>
              <a:ext uri="{FF2B5EF4-FFF2-40B4-BE49-F238E27FC236}">
                <a16:creationId xmlns:a16="http://schemas.microsoft.com/office/drawing/2014/main" id="{7240D912-A277-E487-C437-CA6C566BFF6B}"/>
              </a:ext>
            </a:extLst>
          </p:cNvPr>
          <p:cNvSpPr txBox="1"/>
          <p:nvPr/>
        </p:nvSpPr>
        <p:spPr>
          <a:xfrm>
            <a:off x="2610848" y="4780239"/>
            <a:ext cx="8434499" cy="421975"/>
          </a:xfrm>
          <a:prstGeom prst="rect">
            <a:avLst/>
          </a:prstGeom>
          <a:noFill/>
        </p:spPr>
        <p:txBody>
          <a:bodyPr wrap="square" rtlCol="0">
            <a:spAutoFit/>
          </a:bodyPr>
          <a:lstStyle/>
          <a:p>
            <a:pPr marL="340043" indent="-340043" defTabSz="1088136">
              <a:spcAft>
                <a:spcPts val="600"/>
              </a:spcAft>
              <a:buFont typeface="Arial" panose="020B0604020202020204" pitchFamily="34" charset="0"/>
              <a:buChar char="•"/>
            </a:pPr>
            <a:r>
              <a:rPr lang="en-US" altLang="en-US" sz="2142" kern="1200">
                <a:solidFill>
                  <a:schemeClr val="tx1"/>
                </a:solidFill>
                <a:latin typeface="Times New Roman" panose="02020603050405020304" pitchFamily="18" charset="0"/>
                <a:ea typeface="+mn-ea"/>
                <a:cs typeface="Times New Roman" panose="02020603050405020304" pitchFamily="18" charset="0"/>
              </a:rPr>
              <a:t>Bob then decodes P</a:t>
            </a:r>
            <a:r>
              <a:rPr lang="en-US" altLang="en-US" sz="2142" kern="1200" baseline="-25000">
                <a:solidFill>
                  <a:schemeClr val="tx1"/>
                </a:solidFill>
                <a:latin typeface="Times New Roman" panose="02020603050405020304" pitchFamily="18" charset="0"/>
                <a:ea typeface="+mn-ea"/>
                <a:cs typeface="Times New Roman" panose="02020603050405020304" pitchFamily="18" charset="0"/>
              </a:rPr>
              <a:t>M</a:t>
            </a:r>
            <a:r>
              <a:rPr lang="en-US" altLang="en-US" sz="2142" kern="1200">
                <a:solidFill>
                  <a:schemeClr val="tx1"/>
                </a:solidFill>
                <a:latin typeface="Times New Roman" panose="02020603050405020304" pitchFamily="18" charset="0"/>
                <a:ea typeface="+mn-ea"/>
                <a:cs typeface="Times New Roman" panose="02020603050405020304" pitchFamily="18" charset="0"/>
              </a:rPr>
              <a:t> to get the message, M ( in our case it’s the Key)</a:t>
            </a:r>
            <a:endParaRPr lang="en-US"/>
          </a:p>
        </p:txBody>
      </p:sp>
    </p:spTree>
    <p:extLst>
      <p:ext uri="{BB962C8B-B14F-4D97-AF65-F5344CB8AC3E}">
        <p14:creationId xmlns:p14="http://schemas.microsoft.com/office/powerpoint/2010/main" val="171153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2EE77-6557-50C9-119B-DBD7A632A1BC}"/>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Message Authentication Code</a:t>
            </a:r>
          </a:p>
        </p:txBody>
      </p:sp>
      <p:sp>
        <p:nvSpPr>
          <p:cNvPr id="3" name="Content Placeholder 2">
            <a:extLst>
              <a:ext uri="{FF2B5EF4-FFF2-40B4-BE49-F238E27FC236}">
                <a16:creationId xmlns:a16="http://schemas.microsoft.com/office/drawing/2014/main" id="{C1F474DF-8083-6293-D121-26BA93B3414A}"/>
              </a:ext>
            </a:extLst>
          </p:cNvPr>
          <p:cNvSpPr>
            <a:spLocks noGrp="1"/>
          </p:cNvSpPr>
          <p:nvPr>
            <p:ph idx="1"/>
          </p:nvPr>
        </p:nvSpPr>
        <p:spPr>
          <a:xfrm>
            <a:off x="838201" y="3146400"/>
            <a:ext cx="4394200" cy="2454300"/>
          </a:xfrm>
        </p:spPr>
        <p:txBody>
          <a:bodyPr>
            <a:normAutofit/>
          </a:bodyPr>
          <a:lstStyle/>
          <a:p>
            <a:r>
              <a:rPr lang="en-US" sz="1700" dirty="0">
                <a:solidFill>
                  <a:schemeClr val="bg1"/>
                </a:solidFill>
              </a:rPr>
              <a:t> </a:t>
            </a:r>
            <a:r>
              <a:rPr lang="en" sz="1600" b="1" dirty="0">
                <a:solidFill>
                  <a:schemeClr val="bg1"/>
                </a:solidFill>
              </a:rPr>
              <a:t>MAC</a:t>
            </a:r>
            <a:r>
              <a:rPr lang="en" sz="1600" dirty="0">
                <a:solidFill>
                  <a:schemeClr val="bg1"/>
                </a:solidFill>
              </a:rPr>
              <a:t> is a mechanism used to ensure the integrity and authenticity of a message, which means verifying that the message has not been altered or tampered with during transmission and confirming that it originates from a trusted source.</a:t>
            </a:r>
            <a:endParaRPr lang="en" sz="1200" dirty="0">
              <a:solidFill>
                <a:schemeClr val="bg1"/>
              </a:solidFill>
            </a:endParaRPr>
          </a:p>
          <a:p>
            <a:endParaRPr lang="en-US" sz="1700" dirty="0">
              <a:solidFill>
                <a:schemeClr val="bg1"/>
              </a:solidFill>
            </a:endParaRPr>
          </a:p>
        </p:txBody>
      </p:sp>
      <p:pic>
        <p:nvPicPr>
          <p:cNvPr id="7" name="Picture 6">
            <a:extLst>
              <a:ext uri="{FF2B5EF4-FFF2-40B4-BE49-F238E27FC236}">
                <a16:creationId xmlns:a16="http://schemas.microsoft.com/office/drawing/2014/main" id="{41BA2199-6116-BA73-26EA-981A44300774}"/>
              </a:ext>
            </a:extLst>
          </p:cNvPr>
          <p:cNvPicPr>
            <a:picLocks noChangeAspect="1"/>
          </p:cNvPicPr>
          <p:nvPr/>
        </p:nvPicPr>
        <p:blipFill rotWithShape="1">
          <a:blip r:embed="rId2"/>
          <a:srcRect l="3281" r="2817"/>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4" name="Group 13">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5" name="Freeform: Shape 14">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82455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D133D38-00A2-22B1-1C25-38B0CF3F820C}"/>
              </a:ext>
            </a:extLst>
          </p:cNvPr>
          <p:cNvPicPr>
            <a:picLocks noChangeAspect="1"/>
          </p:cNvPicPr>
          <p:nvPr/>
        </p:nvPicPr>
        <p:blipFill rotWithShape="1">
          <a:blip r:embed="rId2"/>
          <a:srcRect l="46" t="3239" r="-44" b="1476"/>
          <a:stretch/>
        </p:blipFill>
        <p:spPr>
          <a:xfrm>
            <a:off x="1151096" y="491112"/>
            <a:ext cx="9889808" cy="6125347"/>
          </a:xfrm>
          <a:prstGeom prst="rect">
            <a:avLst/>
          </a:prstGeom>
        </p:spPr>
      </p:pic>
    </p:spTree>
    <p:extLst>
      <p:ext uri="{BB962C8B-B14F-4D97-AF65-F5344CB8AC3E}">
        <p14:creationId xmlns:p14="http://schemas.microsoft.com/office/powerpoint/2010/main" val="153490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AFD8C-DDEB-B62C-68F4-81FBEB7B0A18}"/>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rPr>
              <a:t>How everything work together? </a:t>
            </a:r>
          </a:p>
        </p:txBody>
      </p:sp>
      <p:sp>
        <p:nvSpPr>
          <p:cNvPr id="39" name="Rectangle 3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0487C96-B25E-92D0-0381-ED9839DBBD45}"/>
              </a:ext>
            </a:extLst>
          </p:cNvPr>
          <p:cNvSpPr/>
          <p:nvPr/>
        </p:nvSpPr>
        <p:spPr>
          <a:xfrm>
            <a:off x="44116" y="2132930"/>
            <a:ext cx="1745846" cy="1169545"/>
          </a:xfrm>
          <a:prstGeom prst="round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Alice enters his password to access the dataset.</a:t>
            </a:r>
            <a:endParaRPr lang="en-US" b="1" dirty="0">
              <a:solidFill>
                <a:schemeClr val="tx1"/>
              </a:solidFill>
            </a:endParaRPr>
          </a:p>
        </p:txBody>
      </p:sp>
      <p:cxnSp>
        <p:nvCxnSpPr>
          <p:cNvPr id="15" name="Straight Arrow Connector 14">
            <a:extLst>
              <a:ext uri="{FF2B5EF4-FFF2-40B4-BE49-F238E27FC236}">
                <a16:creationId xmlns:a16="http://schemas.microsoft.com/office/drawing/2014/main" id="{AD50DB52-35F9-812C-63B8-339A77B11CA2}"/>
              </a:ext>
            </a:extLst>
          </p:cNvPr>
          <p:cNvCxnSpPr>
            <a:cxnSpLocks/>
            <a:stCxn id="6" idx="3"/>
            <a:endCxn id="3" idx="1"/>
          </p:cNvCxnSpPr>
          <p:nvPr/>
        </p:nvCxnSpPr>
        <p:spPr>
          <a:xfrm flipV="1">
            <a:off x="1789962" y="2717702"/>
            <a:ext cx="59026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1518B057-92B1-B698-D7DA-A30FEB5322ED}"/>
              </a:ext>
            </a:extLst>
          </p:cNvPr>
          <p:cNvSpPr/>
          <p:nvPr/>
        </p:nvSpPr>
        <p:spPr>
          <a:xfrm>
            <a:off x="2380230" y="2132929"/>
            <a:ext cx="1956617" cy="116954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The system verifies Alice’s password to ensure authentication.</a:t>
            </a:r>
            <a:endParaRPr lang="en-US" sz="1600" b="1" dirty="0">
              <a:solidFill>
                <a:schemeClr val="tx1"/>
              </a:solidFill>
            </a:endParaRPr>
          </a:p>
        </p:txBody>
      </p:sp>
      <p:sp>
        <p:nvSpPr>
          <p:cNvPr id="4" name="Rectangle: Rounded Corners 3">
            <a:extLst>
              <a:ext uri="{FF2B5EF4-FFF2-40B4-BE49-F238E27FC236}">
                <a16:creationId xmlns:a16="http://schemas.microsoft.com/office/drawing/2014/main" id="{DD940ABA-D6EE-2BC5-65AA-E4D1802697DF}"/>
              </a:ext>
            </a:extLst>
          </p:cNvPr>
          <p:cNvSpPr/>
          <p:nvPr/>
        </p:nvSpPr>
        <p:spPr>
          <a:xfrm>
            <a:off x="4927114" y="2136256"/>
            <a:ext cx="1789963" cy="1169545"/>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Alice choose image from the dataset</a:t>
            </a:r>
            <a:endParaRPr lang="en-US" sz="1600" dirty="0">
              <a:solidFill>
                <a:schemeClr val="tx1"/>
              </a:solidFill>
            </a:endParaRPr>
          </a:p>
        </p:txBody>
      </p:sp>
      <p:sp>
        <p:nvSpPr>
          <p:cNvPr id="14" name="Rectangle: Rounded Corners 13">
            <a:extLst>
              <a:ext uri="{FF2B5EF4-FFF2-40B4-BE49-F238E27FC236}">
                <a16:creationId xmlns:a16="http://schemas.microsoft.com/office/drawing/2014/main" id="{2F188E1A-5F77-FAAB-61CC-99A642EE364F}"/>
              </a:ext>
            </a:extLst>
          </p:cNvPr>
          <p:cNvSpPr/>
          <p:nvPr/>
        </p:nvSpPr>
        <p:spPr>
          <a:xfrm>
            <a:off x="7307345" y="2132928"/>
            <a:ext cx="2081547" cy="1169545"/>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Create mac for original image</a:t>
            </a:r>
            <a:endParaRPr lang="en-US" sz="1600" b="1" dirty="0">
              <a:solidFill>
                <a:schemeClr val="tx1"/>
              </a:solidFill>
            </a:endParaRPr>
          </a:p>
        </p:txBody>
      </p:sp>
      <p:sp>
        <p:nvSpPr>
          <p:cNvPr id="16" name="Rectangle: Rounded Corners 15">
            <a:extLst>
              <a:ext uri="{FF2B5EF4-FFF2-40B4-BE49-F238E27FC236}">
                <a16:creationId xmlns:a16="http://schemas.microsoft.com/office/drawing/2014/main" id="{B875F95F-9540-B050-76A0-04C8FE38AB84}"/>
              </a:ext>
            </a:extLst>
          </p:cNvPr>
          <p:cNvSpPr/>
          <p:nvPr/>
        </p:nvSpPr>
        <p:spPr>
          <a:xfrm>
            <a:off x="9956444" y="2139054"/>
            <a:ext cx="2081547" cy="116954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dirty="0">
                <a:solidFill>
                  <a:srgbClr val="0D0D0D"/>
                </a:solidFill>
                <a:latin typeface="Söhne"/>
              </a:rPr>
              <a:t>Create </a:t>
            </a:r>
            <a:r>
              <a:rPr lang="en-US" sz="1584" b="1" kern="1200" dirty="0">
                <a:solidFill>
                  <a:srgbClr val="0D0D0D"/>
                </a:solidFill>
                <a:latin typeface="Söhne"/>
                <a:ea typeface="+mn-ea"/>
                <a:cs typeface="+mn-cs"/>
              </a:rPr>
              <a:t>Keys with Elliptic Curve El-Gamal</a:t>
            </a:r>
            <a:endParaRPr lang="en-US" sz="1600" dirty="0">
              <a:solidFill>
                <a:schemeClr val="tx1"/>
              </a:solidFill>
            </a:endParaRPr>
          </a:p>
        </p:txBody>
      </p:sp>
      <p:cxnSp>
        <p:nvCxnSpPr>
          <p:cNvPr id="17" name="Straight Arrow Connector 16">
            <a:extLst>
              <a:ext uri="{FF2B5EF4-FFF2-40B4-BE49-F238E27FC236}">
                <a16:creationId xmlns:a16="http://schemas.microsoft.com/office/drawing/2014/main" id="{0368D96F-D45A-B58A-93F7-4A636FEA7BFC}"/>
              </a:ext>
            </a:extLst>
          </p:cNvPr>
          <p:cNvCxnSpPr>
            <a:cxnSpLocks/>
            <a:stCxn id="14" idx="3"/>
            <a:endCxn id="16" idx="1"/>
          </p:cNvCxnSpPr>
          <p:nvPr/>
        </p:nvCxnSpPr>
        <p:spPr>
          <a:xfrm>
            <a:off x="9388892" y="2717701"/>
            <a:ext cx="567552" cy="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6D40191-7289-8EC1-67E3-F5A64E05A18F}"/>
              </a:ext>
            </a:extLst>
          </p:cNvPr>
          <p:cNvCxnSpPr>
            <a:cxnSpLocks/>
            <a:stCxn id="4" idx="3"/>
            <a:endCxn id="14" idx="1"/>
          </p:cNvCxnSpPr>
          <p:nvPr/>
        </p:nvCxnSpPr>
        <p:spPr>
          <a:xfrm flipV="1">
            <a:off x="6717077" y="2717701"/>
            <a:ext cx="590268" cy="3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7B28521-CCCC-256A-B407-737C4CE21D72}"/>
              </a:ext>
            </a:extLst>
          </p:cNvPr>
          <p:cNvCxnSpPr>
            <a:cxnSpLocks/>
            <a:stCxn id="3" idx="3"/>
            <a:endCxn id="4" idx="1"/>
          </p:cNvCxnSpPr>
          <p:nvPr/>
        </p:nvCxnSpPr>
        <p:spPr>
          <a:xfrm>
            <a:off x="4336847" y="2717702"/>
            <a:ext cx="590267" cy="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B75407E-1880-91C6-424B-F53CC42E77C3}"/>
              </a:ext>
            </a:extLst>
          </p:cNvPr>
          <p:cNvCxnSpPr>
            <a:cxnSpLocks/>
            <a:stCxn id="16" idx="2"/>
            <a:endCxn id="57" idx="0"/>
          </p:cNvCxnSpPr>
          <p:nvPr/>
        </p:nvCxnSpPr>
        <p:spPr>
          <a:xfrm flipH="1">
            <a:off x="10997217" y="3308599"/>
            <a:ext cx="1" cy="625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E8D1F2B4-5319-98DB-D8F5-77AD25DFB75F}"/>
              </a:ext>
            </a:extLst>
          </p:cNvPr>
          <p:cNvSpPr/>
          <p:nvPr/>
        </p:nvSpPr>
        <p:spPr>
          <a:xfrm>
            <a:off x="2168015" y="3933744"/>
            <a:ext cx="1920953" cy="1169545"/>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The system verifies Bob’s password to ensure authentication.</a:t>
            </a:r>
            <a:endParaRPr lang="en-US" sz="1600" b="1" dirty="0">
              <a:solidFill>
                <a:schemeClr val="tx1"/>
              </a:solidFill>
            </a:endParaRPr>
          </a:p>
        </p:txBody>
      </p:sp>
      <p:sp>
        <p:nvSpPr>
          <p:cNvPr id="55" name="Rectangle: Rounded Corners 54">
            <a:extLst>
              <a:ext uri="{FF2B5EF4-FFF2-40B4-BE49-F238E27FC236}">
                <a16:creationId xmlns:a16="http://schemas.microsoft.com/office/drawing/2014/main" id="{A2AD735E-45F3-8B81-1024-059F8094F4EA}"/>
              </a:ext>
            </a:extLst>
          </p:cNvPr>
          <p:cNvSpPr/>
          <p:nvPr/>
        </p:nvSpPr>
        <p:spPr>
          <a:xfrm>
            <a:off x="7361205" y="3934585"/>
            <a:ext cx="1946463" cy="116954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600" b="1" kern="1200" dirty="0">
                <a:solidFill>
                  <a:srgbClr val="0D0D0D"/>
                </a:solidFill>
                <a:latin typeface="Söhne"/>
                <a:ea typeface="+mn-ea"/>
                <a:cs typeface="+mn-cs"/>
              </a:rPr>
              <a:t>Create a new file for the encrypted image</a:t>
            </a:r>
            <a:endParaRPr lang="en-US" sz="1600" b="1" dirty="0">
              <a:solidFill>
                <a:schemeClr val="tx1"/>
              </a:solidFill>
            </a:endParaRPr>
          </a:p>
        </p:txBody>
      </p:sp>
      <p:sp>
        <p:nvSpPr>
          <p:cNvPr id="56" name="Rectangle: Rounded Corners 55">
            <a:extLst>
              <a:ext uri="{FF2B5EF4-FFF2-40B4-BE49-F238E27FC236}">
                <a16:creationId xmlns:a16="http://schemas.microsoft.com/office/drawing/2014/main" id="{5791D7D3-D0E2-B623-95F8-F1E2358754E5}"/>
              </a:ext>
            </a:extLst>
          </p:cNvPr>
          <p:cNvSpPr/>
          <p:nvPr/>
        </p:nvSpPr>
        <p:spPr>
          <a:xfrm>
            <a:off x="4561870" y="3933744"/>
            <a:ext cx="1985296" cy="116954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dirty="0">
                <a:solidFill>
                  <a:srgbClr val="0D0D0D"/>
                </a:solidFill>
                <a:latin typeface="Söhne"/>
              </a:rPr>
              <a:t>Bob</a:t>
            </a:r>
            <a:r>
              <a:rPr lang="en-US" sz="1584" b="1" kern="1200" dirty="0">
                <a:solidFill>
                  <a:srgbClr val="0D0D0D"/>
                </a:solidFill>
                <a:latin typeface="Söhne"/>
                <a:ea typeface="+mn-ea"/>
                <a:cs typeface="+mn-cs"/>
              </a:rPr>
              <a:t> enters his password to access the dataset.</a:t>
            </a:r>
            <a:endParaRPr lang="en-US" sz="1600" b="1" dirty="0">
              <a:solidFill>
                <a:schemeClr val="tx1"/>
              </a:solidFill>
            </a:endParaRPr>
          </a:p>
        </p:txBody>
      </p:sp>
      <p:sp>
        <p:nvSpPr>
          <p:cNvPr id="57" name="Rectangle: Rounded Corners 56">
            <a:extLst>
              <a:ext uri="{FF2B5EF4-FFF2-40B4-BE49-F238E27FC236}">
                <a16:creationId xmlns:a16="http://schemas.microsoft.com/office/drawing/2014/main" id="{690C1378-32E9-0A9C-A19D-05F1AF9E8831}"/>
              </a:ext>
            </a:extLst>
          </p:cNvPr>
          <p:cNvSpPr/>
          <p:nvPr/>
        </p:nvSpPr>
        <p:spPr>
          <a:xfrm>
            <a:off x="10023985" y="3933744"/>
            <a:ext cx="1946463" cy="116954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400" b="1" kern="1200" dirty="0">
                <a:solidFill>
                  <a:srgbClr val="0D0D0D"/>
                </a:solidFill>
                <a:latin typeface="Söhne"/>
                <a:ea typeface="+mn-ea"/>
                <a:cs typeface="+mn-cs"/>
              </a:rPr>
              <a:t>Start Encryption step for the image with CAST-128 in CBC Mode</a:t>
            </a:r>
            <a:endParaRPr lang="en-US" sz="1400" dirty="0">
              <a:solidFill>
                <a:schemeClr val="tx1"/>
              </a:solidFill>
            </a:endParaRPr>
          </a:p>
        </p:txBody>
      </p:sp>
      <p:sp>
        <p:nvSpPr>
          <p:cNvPr id="59" name="Rectangle: Rounded Corners 58">
            <a:extLst>
              <a:ext uri="{FF2B5EF4-FFF2-40B4-BE49-F238E27FC236}">
                <a16:creationId xmlns:a16="http://schemas.microsoft.com/office/drawing/2014/main" id="{4C8B41B9-9009-9EF7-33C8-AE6C9B51F7A1}"/>
              </a:ext>
            </a:extLst>
          </p:cNvPr>
          <p:cNvSpPr/>
          <p:nvPr/>
        </p:nvSpPr>
        <p:spPr>
          <a:xfrm>
            <a:off x="9665826" y="5505448"/>
            <a:ext cx="1946462" cy="116954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Check if they have the same mac.</a:t>
            </a:r>
            <a:endParaRPr lang="en-US" b="1" dirty="0">
              <a:solidFill>
                <a:schemeClr val="tx1"/>
              </a:solidFill>
            </a:endParaRPr>
          </a:p>
        </p:txBody>
      </p:sp>
      <p:sp>
        <p:nvSpPr>
          <p:cNvPr id="60" name="Rectangle: Rounded Corners 59">
            <a:extLst>
              <a:ext uri="{FF2B5EF4-FFF2-40B4-BE49-F238E27FC236}">
                <a16:creationId xmlns:a16="http://schemas.microsoft.com/office/drawing/2014/main" id="{9227B4F9-9F5C-FC87-885F-7150919775F2}"/>
              </a:ext>
            </a:extLst>
          </p:cNvPr>
          <p:cNvSpPr/>
          <p:nvPr/>
        </p:nvSpPr>
        <p:spPr>
          <a:xfrm>
            <a:off x="6602272" y="5505448"/>
            <a:ext cx="2069780" cy="1169545"/>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Create mac code for decrypted image</a:t>
            </a:r>
            <a:endParaRPr lang="en-US" sz="1600" b="1" dirty="0">
              <a:solidFill>
                <a:schemeClr val="tx1"/>
              </a:solidFill>
            </a:endParaRPr>
          </a:p>
        </p:txBody>
      </p:sp>
      <p:sp>
        <p:nvSpPr>
          <p:cNvPr id="61" name="Rectangle: Rounded Corners 60">
            <a:extLst>
              <a:ext uri="{FF2B5EF4-FFF2-40B4-BE49-F238E27FC236}">
                <a16:creationId xmlns:a16="http://schemas.microsoft.com/office/drawing/2014/main" id="{ACA510D2-8460-61A5-C875-EDC6CCD3E974}"/>
              </a:ext>
            </a:extLst>
          </p:cNvPr>
          <p:cNvSpPr/>
          <p:nvPr/>
        </p:nvSpPr>
        <p:spPr>
          <a:xfrm>
            <a:off x="3836966" y="5505448"/>
            <a:ext cx="1745846" cy="1169545"/>
          </a:xfrm>
          <a:prstGeom prst="roundRect">
            <a:avLst/>
          </a:prstGeom>
          <a:solidFill>
            <a:srgbClr val="DB8B8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Create a new file for the decrypted image</a:t>
            </a:r>
            <a:endParaRPr lang="en-US" sz="1600" b="1" dirty="0">
              <a:solidFill>
                <a:schemeClr val="tx1"/>
              </a:solidFill>
            </a:endParaRPr>
          </a:p>
        </p:txBody>
      </p:sp>
      <p:sp>
        <p:nvSpPr>
          <p:cNvPr id="62" name="Rectangle: Rounded Corners 61">
            <a:extLst>
              <a:ext uri="{FF2B5EF4-FFF2-40B4-BE49-F238E27FC236}">
                <a16:creationId xmlns:a16="http://schemas.microsoft.com/office/drawing/2014/main" id="{0D786C91-19C5-6608-3121-C903D607C9AC}"/>
              </a:ext>
            </a:extLst>
          </p:cNvPr>
          <p:cNvSpPr/>
          <p:nvPr/>
        </p:nvSpPr>
        <p:spPr>
          <a:xfrm>
            <a:off x="450719" y="5505448"/>
            <a:ext cx="2361483" cy="1169545"/>
          </a:xfrm>
          <a:prstGeom prst="round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Bob decrypts the ciphertext using CAST-128 in CBC mode.</a:t>
            </a:r>
            <a:endParaRPr lang="en-US" sz="1600" b="1" dirty="0">
              <a:solidFill>
                <a:schemeClr val="tx1"/>
              </a:solidFill>
            </a:endParaRPr>
          </a:p>
        </p:txBody>
      </p:sp>
      <p:cxnSp>
        <p:nvCxnSpPr>
          <p:cNvPr id="63" name="Straight Arrow Connector 62">
            <a:extLst>
              <a:ext uri="{FF2B5EF4-FFF2-40B4-BE49-F238E27FC236}">
                <a16:creationId xmlns:a16="http://schemas.microsoft.com/office/drawing/2014/main" id="{CD6BBCBA-4FEE-89BC-EC4E-2C9B0BE257AF}"/>
              </a:ext>
            </a:extLst>
          </p:cNvPr>
          <p:cNvCxnSpPr>
            <a:cxnSpLocks/>
            <a:stCxn id="57" idx="1"/>
            <a:endCxn id="55" idx="3"/>
          </p:cNvCxnSpPr>
          <p:nvPr/>
        </p:nvCxnSpPr>
        <p:spPr>
          <a:xfrm flipH="1">
            <a:off x="9307668" y="4518517"/>
            <a:ext cx="716317" cy="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D7BA78A-302A-68B3-4FAB-C632F699236B}"/>
              </a:ext>
            </a:extLst>
          </p:cNvPr>
          <p:cNvCxnSpPr>
            <a:cxnSpLocks/>
            <a:stCxn id="56" idx="1"/>
            <a:endCxn id="54" idx="3"/>
          </p:cNvCxnSpPr>
          <p:nvPr/>
        </p:nvCxnSpPr>
        <p:spPr>
          <a:xfrm flipH="1">
            <a:off x="4088968" y="4518517"/>
            <a:ext cx="4729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AD3E386-0D15-7C18-34E5-FC44A9F622DA}"/>
              </a:ext>
            </a:extLst>
          </p:cNvPr>
          <p:cNvCxnSpPr>
            <a:cxnSpLocks/>
            <a:stCxn id="55" idx="1"/>
            <a:endCxn id="56" idx="3"/>
          </p:cNvCxnSpPr>
          <p:nvPr/>
        </p:nvCxnSpPr>
        <p:spPr>
          <a:xfrm flipH="1" flipV="1">
            <a:off x="6547166" y="4518517"/>
            <a:ext cx="814039" cy="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5FEC6E0E-5028-FD7D-794A-FEA0CFAE7F1F}"/>
              </a:ext>
            </a:extLst>
          </p:cNvPr>
          <p:cNvCxnSpPr>
            <a:cxnSpLocks/>
            <a:stCxn id="62" idx="3"/>
            <a:endCxn id="61" idx="1"/>
          </p:cNvCxnSpPr>
          <p:nvPr/>
        </p:nvCxnSpPr>
        <p:spPr>
          <a:xfrm>
            <a:off x="2812202" y="6090221"/>
            <a:ext cx="10247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97EDE100-D91B-235A-7E26-CBB14C5F3708}"/>
              </a:ext>
            </a:extLst>
          </p:cNvPr>
          <p:cNvCxnSpPr>
            <a:cxnSpLocks/>
            <a:stCxn id="60" idx="3"/>
            <a:endCxn id="59" idx="1"/>
          </p:cNvCxnSpPr>
          <p:nvPr/>
        </p:nvCxnSpPr>
        <p:spPr>
          <a:xfrm>
            <a:off x="8672052" y="6090221"/>
            <a:ext cx="9937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D472A6A-2658-ED80-3C5E-93F94B857567}"/>
              </a:ext>
            </a:extLst>
          </p:cNvPr>
          <p:cNvCxnSpPr>
            <a:cxnSpLocks/>
          </p:cNvCxnSpPr>
          <p:nvPr/>
        </p:nvCxnSpPr>
        <p:spPr>
          <a:xfrm>
            <a:off x="5554518" y="6090220"/>
            <a:ext cx="1047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FD63C7A1-181E-4A65-2AED-D28A0CC2720D}"/>
              </a:ext>
            </a:extLst>
          </p:cNvPr>
          <p:cNvSpPr/>
          <p:nvPr/>
        </p:nvSpPr>
        <p:spPr>
          <a:xfrm>
            <a:off x="100320" y="3938017"/>
            <a:ext cx="1745846" cy="1169545"/>
          </a:xfrm>
          <a:prstGeom prst="roundRect">
            <a:avLst/>
          </a:prstGeom>
          <a:solidFill>
            <a:schemeClr val="accent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Bob decrypted the symmetric key </a:t>
            </a:r>
            <a:r>
              <a:rPr lang="en-US" sz="1584" b="1" dirty="0">
                <a:solidFill>
                  <a:srgbClr val="0D0D0D"/>
                </a:solidFill>
                <a:latin typeface="Söhne"/>
              </a:rPr>
              <a:t>using his private key </a:t>
            </a:r>
            <a:endParaRPr lang="en-US" b="1" dirty="0">
              <a:solidFill>
                <a:schemeClr val="tx1"/>
              </a:solidFill>
            </a:endParaRPr>
          </a:p>
        </p:txBody>
      </p:sp>
      <p:cxnSp>
        <p:nvCxnSpPr>
          <p:cNvPr id="11" name="Straight Arrow Connector 10">
            <a:extLst>
              <a:ext uri="{FF2B5EF4-FFF2-40B4-BE49-F238E27FC236}">
                <a16:creationId xmlns:a16="http://schemas.microsoft.com/office/drawing/2014/main" id="{31F41F9B-A278-D098-0EEE-7093700AAE80}"/>
              </a:ext>
            </a:extLst>
          </p:cNvPr>
          <p:cNvCxnSpPr>
            <a:stCxn id="54" idx="1"/>
            <a:endCxn id="7" idx="3"/>
          </p:cNvCxnSpPr>
          <p:nvPr/>
        </p:nvCxnSpPr>
        <p:spPr>
          <a:xfrm flipH="1">
            <a:off x="1846166" y="4518517"/>
            <a:ext cx="321849" cy="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679CBE-F7E7-B3F0-FB4A-97C1B17087D4}"/>
              </a:ext>
            </a:extLst>
          </p:cNvPr>
          <p:cNvCxnSpPr>
            <a:stCxn id="7" idx="2"/>
          </p:cNvCxnSpPr>
          <p:nvPr/>
        </p:nvCxnSpPr>
        <p:spPr>
          <a:xfrm>
            <a:off x="973243" y="5107562"/>
            <a:ext cx="0" cy="39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4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AFD8C-DDEB-B62C-68F4-81FBEB7B0A18}"/>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rPr>
              <a:t>How everything work together? </a:t>
            </a:r>
          </a:p>
        </p:txBody>
      </p:sp>
      <p:sp>
        <p:nvSpPr>
          <p:cNvPr id="39" name="Rectangle 3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0487C96-B25E-92D0-0381-ED9839DBBD45}"/>
              </a:ext>
            </a:extLst>
          </p:cNvPr>
          <p:cNvSpPr/>
          <p:nvPr/>
        </p:nvSpPr>
        <p:spPr>
          <a:xfrm>
            <a:off x="49990" y="2132929"/>
            <a:ext cx="1745846" cy="116954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Alice enters his password to access the dataset.</a:t>
            </a:r>
            <a:endParaRPr lang="en-US" b="1" dirty="0">
              <a:solidFill>
                <a:schemeClr val="tx1"/>
              </a:solidFill>
            </a:endParaRPr>
          </a:p>
        </p:txBody>
      </p:sp>
      <p:cxnSp>
        <p:nvCxnSpPr>
          <p:cNvPr id="15" name="Straight Arrow Connector 14">
            <a:extLst>
              <a:ext uri="{FF2B5EF4-FFF2-40B4-BE49-F238E27FC236}">
                <a16:creationId xmlns:a16="http://schemas.microsoft.com/office/drawing/2014/main" id="{AD50DB52-35F9-812C-63B8-339A77B11CA2}"/>
              </a:ext>
            </a:extLst>
          </p:cNvPr>
          <p:cNvCxnSpPr>
            <a:cxnSpLocks/>
            <a:stCxn id="6" idx="3"/>
            <a:endCxn id="3" idx="1"/>
          </p:cNvCxnSpPr>
          <p:nvPr/>
        </p:nvCxnSpPr>
        <p:spPr>
          <a:xfrm>
            <a:off x="1795836" y="2717702"/>
            <a:ext cx="5843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1518B057-92B1-B698-D7DA-A30FEB5322ED}"/>
              </a:ext>
            </a:extLst>
          </p:cNvPr>
          <p:cNvSpPr/>
          <p:nvPr/>
        </p:nvSpPr>
        <p:spPr>
          <a:xfrm>
            <a:off x="2380230" y="2132929"/>
            <a:ext cx="1956617"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The system verifies Alice’s password to ensure authentication.</a:t>
            </a:r>
            <a:endParaRPr lang="en-US" sz="1600" b="1" dirty="0">
              <a:solidFill>
                <a:schemeClr val="tx1"/>
              </a:solidFill>
            </a:endParaRPr>
          </a:p>
        </p:txBody>
      </p:sp>
      <p:sp>
        <p:nvSpPr>
          <p:cNvPr id="4" name="Rectangle: Rounded Corners 3">
            <a:extLst>
              <a:ext uri="{FF2B5EF4-FFF2-40B4-BE49-F238E27FC236}">
                <a16:creationId xmlns:a16="http://schemas.microsoft.com/office/drawing/2014/main" id="{DD940ABA-D6EE-2BC5-65AA-E4D1802697DF}"/>
              </a:ext>
            </a:extLst>
          </p:cNvPr>
          <p:cNvSpPr/>
          <p:nvPr/>
        </p:nvSpPr>
        <p:spPr>
          <a:xfrm>
            <a:off x="4927114" y="2136256"/>
            <a:ext cx="1789963"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Alice choose image from the dataset</a:t>
            </a:r>
            <a:endParaRPr lang="en-US" sz="1600" dirty="0">
              <a:solidFill>
                <a:schemeClr val="tx1"/>
              </a:solidFill>
            </a:endParaRPr>
          </a:p>
        </p:txBody>
      </p:sp>
      <p:sp>
        <p:nvSpPr>
          <p:cNvPr id="14" name="Rectangle: Rounded Corners 13">
            <a:extLst>
              <a:ext uri="{FF2B5EF4-FFF2-40B4-BE49-F238E27FC236}">
                <a16:creationId xmlns:a16="http://schemas.microsoft.com/office/drawing/2014/main" id="{2F188E1A-5F77-FAAB-61CC-99A642EE364F}"/>
              </a:ext>
            </a:extLst>
          </p:cNvPr>
          <p:cNvSpPr/>
          <p:nvPr/>
        </p:nvSpPr>
        <p:spPr>
          <a:xfrm>
            <a:off x="7307345" y="2132928"/>
            <a:ext cx="2081547"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Create mac for original image</a:t>
            </a:r>
            <a:endParaRPr lang="en-US" sz="1600" b="1" dirty="0">
              <a:solidFill>
                <a:schemeClr val="tx1"/>
              </a:solidFill>
            </a:endParaRPr>
          </a:p>
        </p:txBody>
      </p:sp>
      <p:sp>
        <p:nvSpPr>
          <p:cNvPr id="16" name="Rectangle: Rounded Corners 15">
            <a:extLst>
              <a:ext uri="{FF2B5EF4-FFF2-40B4-BE49-F238E27FC236}">
                <a16:creationId xmlns:a16="http://schemas.microsoft.com/office/drawing/2014/main" id="{B875F95F-9540-B050-76A0-04C8FE38AB84}"/>
              </a:ext>
            </a:extLst>
          </p:cNvPr>
          <p:cNvSpPr/>
          <p:nvPr/>
        </p:nvSpPr>
        <p:spPr>
          <a:xfrm>
            <a:off x="9956444" y="2139054"/>
            <a:ext cx="2081547"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dirty="0">
                <a:solidFill>
                  <a:srgbClr val="0D0D0D"/>
                </a:solidFill>
                <a:latin typeface="Söhne"/>
              </a:rPr>
              <a:t>Create </a:t>
            </a:r>
            <a:r>
              <a:rPr lang="en-US" sz="1584" b="1" kern="1200" dirty="0">
                <a:solidFill>
                  <a:srgbClr val="0D0D0D"/>
                </a:solidFill>
                <a:latin typeface="Söhne"/>
                <a:ea typeface="+mn-ea"/>
                <a:cs typeface="+mn-cs"/>
              </a:rPr>
              <a:t>Keys with Elliptic Curve El-Gamal</a:t>
            </a:r>
            <a:endParaRPr lang="en-US" sz="1600" dirty="0">
              <a:solidFill>
                <a:schemeClr val="tx1"/>
              </a:solidFill>
            </a:endParaRPr>
          </a:p>
        </p:txBody>
      </p:sp>
      <p:cxnSp>
        <p:nvCxnSpPr>
          <p:cNvPr id="17" name="Straight Arrow Connector 16">
            <a:extLst>
              <a:ext uri="{FF2B5EF4-FFF2-40B4-BE49-F238E27FC236}">
                <a16:creationId xmlns:a16="http://schemas.microsoft.com/office/drawing/2014/main" id="{0368D96F-D45A-B58A-93F7-4A636FEA7BFC}"/>
              </a:ext>
            </a:extLst>
          </p:cNvPr>
          <p:cNvCxnSpPr>
            <a:cxnSpLocks/>
            <a:stCxn id="14" idx="3"/>
            <a:endCxn id="16" idx="1"/>
          </p:cNvCxnSpPr>
          <p:nvPr/>
        </p:nvCxnSpPr>
        <p:spPr>
          <a:xfrm>
            <a:off x="9388892" y="2717701"/>
            <a:ext cx="567552" cy="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6D40191-7289-8EC1-67E3-F5A64E05A18F}"/>
              </a:ext>
            </a:extLst>
          </p:cNvPr>
          <p:cNvCxnSpPr>
            <a:cxnSpLocks/>
            <a:stCxn id="4" idx="3"/>
            <a:endCxn id="14" idx="1"/>
          </p:cNvCxnSpPr>
          <p:nvPr/>
        </p:nvCxnSpPr>
        <p:spPr>
          <a:xfrm flipV="1">
            <a:off x="6717077" y="2717701"/>
            <a:ext cx="590268" cy="3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7B28521-CCCC-256A-B407-737C4CE21D72}"/>
              </a:ext>
            </a:extLst>
          </p:cNvPr>
          <p:cNvCxnSpPr>
            <a:cxnSpLocks/>
            <a:stCxn id="3" idx="3"/>
            <a:endCxn id="4" idx="1"/>
          </p:cNvCxnSpPr>
          <p:nvPr/>
        </p:nvCxnSpPr>
        <p:spPr>
          <a:xfrm>
            <a:off x="4336847" y="2717702"/>
            <a:ext cx="590267" cy="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B75407E-1880-91C6-424B-F53CC42E77C3}"/>
              </a:ext>
            </a:extLst>
          </p:cNvPr>
          <p:cNvCxnSpPr>
            <a:cxnSpLocks/>
            <a:stCxn id="16" idx="2"/>
            <a:endCxn id="57" idx="0"/>
          </p:cNvCxnSpPr>
          <p:nvPr/>
        </p:nvCxnSpPr>
        <p:spPr>
          <a:xfrm flipH="1">
            <a:off x="10997217" y="3308599"/>
            <a:ext cx="1" cy="625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E8D1F2B4-5319-98DB-D8F5-77AD25DFB75F}"/>
              </a:ext>
            </a:extLst>
          </p:cNvPr>
          <p:cNvSpPr/>
          <p:nvPr/>
        </p:nvSpPr>
        <p:spPr>
          <a:xfrm>
            <a:off x="2487159" y="3950665"/>
            <a:ext cx="1745846"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The system verifies Bob’s password to ensure authentication.</a:t>
            </a:r>
            <a:endParaRPr lang="en-US" sz="1600" b="1" dirty="0">
              <a:solidFill>
                <a:schemeClr val="tx1"/>
              </a:solidFill>
            </a:endParaRPr>
          </a:p>
        </p:txBody>
      </p:sp>
      <p:sp>
        <p:nvSpPr>
          <p:cNvPr id="55" name="Rectangle: Rounded Corners 54">
            <a:extLst>
              <a:ext uri="{FF2B5EF4-FFF2-40B4-BE49-F238E27FC236}">
                <a16:creationId xmlns:a16="http://schemas.microsoft.com/office/drawing/2014/main" id="{A2AD735E-45F3-8B81-1024-059F8094F4EA}"/>
              </a:ext>
            </a:extLst>
          </p:cNvPr>
          <p:cNvSpPr/>
          <p:nvPr/>
        </p:nvSpPr>
        <p:spPr>
          <a:xfrm>
            <a:off x="7361205" y="3934585"/>
            <a:ext cx="1946463"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600" b="1" kern="1200" dirty="0">
                <a:solidFill>
                  <a:srgbClr val="0D0D0D"/>
                </a:solidFill>
                <a:latin typeface="Söhne"/>
                <a:ea typeface="+mn-ea"/>
                <a:cs typeface="+mn-cs"/>
              </a:rPr>
              <a:t>Create a new file for the encrypted image</a:t>
            </a:r>
            <a:endParaRPr lang="en-US" sz="1600" b="1" dirty="0">
              <a:solidFill>
                <a:schemeClr val="tx1"/>
              </a:solidFill>
            </a:endParaRPr>
          </a:p>
        </p:txBody>
      </p:sp>
      <p:sp>
        <p:nvSpPr>
          <p:cNvPr id="56" name="Rectangle: Rounded Corners 55">
            <a:extLst>
              <a:ext uri="{FF2B5EF4-FFF2-40B4-BE49-F238E27FC236}">
                <a16:creationId xmlns:a16="http://schemas.microsoft.com/office/drawing/2014/main" id="{5791D7D3-D0E2-B623-95F8-F1E2358754E5}"/>
              </a:ext>
            </a:extLst>
          </p:cNvPr>
          <p:cNvSpPr/>
          <p:nvPr/>
        </p:nvSpPr>
        <p:spPr>
          <a:xfrm>
            <a:off x="4571747" y="3934091"/>
            <a:ext cx="1985296"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dirty="0">
                <a:solidFill>
                  <a:srgbClr val="0D0D0D"/>
                </a:solidFill>
                <a:latin typeface="Söhne"/>
              </a:rPr>
              <a:t>Bob</a:t>
            </a:r>
            <a:r>
              <a:rPr lang="en-US" sz="1584" b="1" kern="1200" dirty="0">
                <a:solidFill>
                  <a:srgbClr val="0D0D0D"/>
                </a:solidFill>
                <a:latin typeface="Söhne"/>
                <a:ea typeface="+mn-ea"/>
                <a:cs typeface="+mn-cs"/>
              </a:rPr>
              <a:t> enters his password to access the dataset.</a:t>
            </a:r>
            <a:endParaRPr lang="en-US" sz="1600" b="1" dirty="0">
              <a:solidFill>
                <a:schemeClr val="tx1"/>
              </a:solidFill>
            </a:endParaRPr>
          </a:p>
        </p:txBody>
      </p:sp>
      <p:sp>
        <p:nvSpPr>
          <p:cNvPr id="57" name="Rectangle: Rounded Corners 56">
            <a:extLst>
              <a:ext uri="{FF2B5EF4-FFF2-40B4-BE49-F238E27FC236}">
                <a16:creationId xmlns:a16="http://schemas.microsoft.com/office/drawing/2014/main" id="{690C1378-32E9-0A9C-A19D-05F1AF9E8831}"/>
              </a:ext>
            </a:extLst>
          </p:cNvPr>
          <p:cNvSpPr/>
          <p:nvPr/>
        </p:nvSpPr>
        <p:spPr>
          <a:xfrm>
            <a:off x="10023985" y="3933744"/>
            <a:ext cx="1946463"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400" b="1" kern="1200" dirty="0">
                <a:solidFill>
                  <a:srgbClr val="0D0D0D"/>
                </a:solidFill>
                <a:latin typeface="Söhne"/>
                <a:ea typeface="+mn-ea"/>
                <a:cs typeface="+mn-cs"/>
              </a:rPr>
              <a:t>Start Encryption step for the image with CAST-128 in CBC Mode</a:t>
            </a:r>
            <a:endParaRPr lang="en-US" sz="1400" dirty="0">
              <a:solidFill>
                <a:schemeClr val="tx1"/>
              </a:solidFill>
            </a:endParaRPr>
          </a:p>
        </p:txBody>
      </p:sp>
      <p:sp>
        <p:nvSpPr>
          <p:cNvPr id="59" name="Rectangle: Rounded Corners 58">
            <a:extLst>
              <a:ext uri="{FF2B5EF4-FFF2-40B4-BE49-F238E27FC236}">
                <a16:creationId xmlns:a16="http://schemas.microsoft.com/office/drawing/2014/main" id="{4C8B41B9-9009-9EF7-33C8-AE6C9B51F7A1}"/>
              </a:ext>
            </a:extLst>
          </p:cNvPr>
          <p:cNvSpPr/>
          <p:nvPr/>
        </p:nvSpPr>
        <p:spPr>
          <a:xfrm>
            <a:off x="9672668" y="5505448"/>
            <a:ext cx="1946462"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Check if they have the same mac.</a:t>
            </a:r>
            <a:endParaRPr lang="en-US" b="1" dirty="0">
              <a:solidFill>
                <a:schemeClr val="tx1"/>
              </a:solidFill>
            </a:endParaRPr>
          </a:p>
        </p:txBody>
      </p:sp>
      <p:sp>
        <p:nvSpPr>
          <p:cNvPr id="60" name="Rectangle: Rounded Corners 59">
            <a:extLst>
              <a:ext uri="{FF2B5EF4-FFF2-40B4-BE49-F238E27FC236}">
                <a16:creationId xmlns:a16="http://schemas.microsoft.com/office/drawing/2014/main" id="{9227B4F9-9F5C-FC87-885F-7150919775F2}"/>
              </a:ext>
            </a:extLst>
          </p:cNvPr>
          <p:cNvSpPr/>
          <p:nvPr/>
        </p:nvSpPr>
        <p:spPr>
          <a:xfrm>
            <a:off x="6606418" y="5505448"/>
            <a:ext cx="2069780"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Create mac code for decrypted image</a:t>
            </a:r>
            <a:endParaRPr lang="en-US" sz="1600" b="1" dirty="0">
              <a:solidFill>
                <a:schemeClr val="tx1"/>
              </a:solidFill>
            </a:endParaRPr>
          </a:p>
        </p:txBody>
      </p:sp>
      <p:sp>
        <p:nvSpPr>
          <p:cNvPr id="61" name="Rectangle: Rounded Corners 60">
            <a:extLst>
              <a:ext uri="{FF2B5EF4-FFF2-40B4-BE49-F238E27FC236}">
                <a16:creationId xmlns:a16="http://schemas.microsoft.com/office/drawing/2014/main" id="{ACA510D2-8460-61A5-C875-EDC6CCD3E974}"/>
              </a:ext>
            </a:extLst>
          </p:cNvPr>
          <p:cNvSpPr/>
          <p:nvPr/>
        </p:nvSpPr>
        <p:spPr>
          <a:xfrm>
            <a:off x="3859956" y="5505448"/>
            <a:ext cx="1745846"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Create a new file for the decrypted image</a:t>
            </a:r>
            <a:endParaRPr lang="en-US" sz="1600" b="1" dirty="0">
              <a:solidFill>
                <a:schemeClr val="tx1"/>
              </a:solidFill>
            </a:endParaRPr>
          </a:p>
        </p:txBody>
      </p:sp>
      <p:sp>
        <p:nvSpPr>
          <p:cNvPr id="62" name="Rectangle: Rounded Corners 61">
            <a:extLst>
              <a:ext uri="{FF2B5EF4-FFF2-40B4-BE49-F238E27FC236}">
                <a16:creationId xmlns:a16="http://schemas.microsoft.com/office/drawing/2014/main" id="{0D786C91-19C5-6608-3121-C903D607C9AC}"/>
              </a:ext>
            </a:extLst>
          </p:cNvPr>
          <p:cNvSpPr/>
          <p:nvPr/>
        </p:nvSpPr>
        <p:spPr>
          <a:xfrm>
            <a:off x="450719" y="5505448"/>
            <a:ext cx="2361483" cy="1169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Bob decrypts the ciphertext using CAST-128 in CBC mode</a:t>
            </a:r>
            <a:endParaRPr lang="en-US" sz="1600" b="1" dirty="0">
              <a:solidFill>
                <a:schemeClr val="tx1"/>
              </a:solidFill>
            </a:endParaRPr>
          </a:p>
        </p:txBody>
      </p:sp>
      <p:cxnSp>
        <p:nvCxnSpPr>
          <p:cNvPr id="63" name="Straight Arrow Connector 62">
            <a:extLst>
              <a:ext uri="{FF2B5EF4-FFF2-40B4-BE49-F238E27FC236}">
                <a16:creationId xmlns:a16="http://schemas.microsoft.com/office/drawing/2014/main" id="{CD6BBCBA-4FEE-89BC-EC4E-2C9B0BE257AF}"/>
              </a:ext>
            </a:extLst>
          </p:cNvPr>
          <p:cNvCxnSpPr>
            <a:cxnSpLocks/>
            <a:stCxn id="57" idx="1"/>
            <a:endCxn id="55" idx="3"/>
          </p:cNvCxnSpPr>
          <p:nvPr/>
        </p:nvCxnSpPr>
        <p:spPr>
          <a:xfrm flipH="1">
            <a:off x="9307668" y="4518517"/>
            <a:ext cx="716317" cy="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D7BA78A-302A-68B3-4FAB-C632F699236B}"/>
              </a:ext>
            </a:extLst>
          </p:cNvPr>
          <p:cNvCxnSpPr>
            <a:cxnSpLocks/>
            <a:stCxn id="56" idx="1"/>
            <a:endCxn id="54" idx="3"/>
          </p:cNvCxnSpPr>
          <p:nvPr/>
        </p:nvCxnSpPr>
        <p:spPr>
          <a:xfrm flipH="1">
            <a:off x="4233005" y="4518864"/>
            <a:ext cx="338742" cy="16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AD3E386-0D15-7C18-34E5-FC44A9F622DA}"/>
              </a:ext>
            </a:extLst>
          </p:cNvPr>
          <p:cNvCxnSpPr>
            <a:cxnSpLocks/>
            <a:stCxn id="55" idx="1"/>
            <a:endCxn id="56" idx="3"/>
          </p:cNvCxnSpPr>
          <p:nvPr/>
        </p:nvCxnSpPr>
        <p:spPr>
          <a:xfrm flipH="1" flipV="1">
            <a:off x="6557043" y="4518864"/>
            <a:ext cx="804162" cy="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5FEC6E0E-5028-FD7D-794A-FEA0CFAE7F1F}"/>
              </a:ext>
            </a:extLst>
          </p:cNvPr>
          <p:cNvCxnSpPr>
            <a:cxnSpLocks/>
            <a:stCxn id="62" idx="3"/>
            <a:endCxn id="61" idx="1"/>
          </p:cNvCxnSpPr>
          <p:nvPr/>
        </p:nvCxnSpPr>
        <p:spPr>
          <a:xfrm>
            <a:off x="2812202" y="6090221"/>
            <a:ext cx="1047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97EDE100-D91B-235A-7E26-CBB14C5F3708}"/>
              </a:ext>
            </a:extLst>
          </p:cNvPr>
          <p:cNvCxnSpPr>
            <a:cxnSpLocks/>
            <a:stCxn id="60" idx="3"/>
            <a:endCxn id="59" idx="1"/>
          </p:cNvCxnSpPr>
          <p:nvPr/>
        </p:nvCxnSpPr>
        <p:spPr>
          <a:xfrm>
            <a:off x="8676198" y="6090221"/>
            <a:ext cx="996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D472A6A-2658-ED80-3C5E-93F94B857567}"/>
              </a:ext>
            </a:extLst>
          </p:cNvPr>
          <p:cNvCxnSpPr>
            <a:cxnSpLocks/>
          </p:cNvCxnSpPr>
          <p:nvPr/>
        </p:nvCxnSpPr>
        <p:spPr>
          <a:xfrm>
            <a:off x="5554518" y="6090220"/>
            <a:ext cx="1047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Rounded Corners 4">
            <a:extLst>
              <a:ext uri="{FF2B5EF4-FFF2-40B4-BE49-F238E27FC236}">
                <a16:creationId xmlns:a16="http://schemas.microsoft.com/office/drawing/2014/main" id="{F2CDA81B-E92E-AE69-2F09-BA2C1923EC84}"/>
              </a:ext>
            </a:extLst>
          </p:cNvPr>
          <p:cNvSpPr/>
          <p:nvPr/>
        </p:nvSpPr>
        <p:spPr>
          <a:xfrm>
            <a:off x="100320" y="3938017"/>
            <a:ext cx="1745846" cy="1169545"/>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04672">
              <a:spcAft>
                <a:spcPts val="600"/>
              </a:spcAft>
            </a:pPr>
            <a:r>
              <a:rPr lang="en-US" sz="1584" b="1" kern="1200" dirty="0">
                <a:solidFill>
                  <a:srgbClr val="0D0D0D"/>
                </a:solidFill>
                <a:latin typeface="Söhne"/>
                <a:ea typeface="+mn-ea"/>
                <a:cs typeface="+mn-cs"/>
              </a:rPr>
              <a:t>Bob decrypted the symmetric key </a:t>
            </a:r>
            <a:r>
              <a:rPr lang="en-US" sz="1584" b="1" dirty="0">
                <a:solidFill>
                  <a:srgbClr val="0D0D0D"/>
                </a:solidFill>
                <a:latin typeface="Söhne"/>
              </a:rPr>
              <a:t>using his private key </a:t>
            </a:r>
            <a:endParaRPr lang="en-US" b="1" dirty="0">
              <a:solidFill>
                <a:schemeClr val="tx1"/>
              </a:solidFill>
            </a:endParaRPr>
          </a:p>
        </p:txBody>
      </p:sp>
      <p:cxnSp>
        <p:nvCxnSpPr>
          <p:cNvPr id="11" name="Straight Arrow Connector 10">
            <a:extLst>
              <a:ext uri="{FF2B5EF4-FFF2-40B4-BE49-F238E27FC236}">
                <a16:creationId xmlns:a16="http://schemas.microsoft.com/office/drawing/2014/main" id="{B6A79339-C5AF-4460-E9C2-77A6A635A193}"/>
              </a:ext>
            </a:extLst>
          </p:cNvPr>
          <p:cNvCxnSpPr>
            <a:stCxn id="54" idx="1"/>
            <a:endCxn id="5" idx="3"/>
          </p:cNvCxnSpPr>
          <p:nvPr/>
        </p:nvCxnSpPr>
        <p:spPr>
          <a:xfrm flipH="1" flipV="1">
            <a:off x="1846166" y="4522790"/>
            <a:ext cx="640993" cy="1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BF0391-DECD-B298-7574-C189C2C084B3}"/>
              </a:ext>
            </a:extLst>
          </p:cNvPr>
          <p:cNvCxnSpPr>
            <a:stCxn id="5" idx="2"/>
          </p:cNvCxnSpPr>
          <p:nvPr/>
        </p:nvCxnSpPr>
        <p:spPr>
          <a:xfrm>
            <a:off x="973243" y="5107562"/>
            <a:ext cx="29647" cy="39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88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20" name="Rectangle 174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CE35746-AA83-FBD7-B40B-628CFC8C47F7}"/>
              </a:ext>
            </a:extLst>
          </p:cNvPr>
          <p:cNvSpPr>
            <a:spLocks noGrp="1"/>
          </p:cNvSpPr>
          <p:nvPr>
            <p:ph type="title"/>
          </p:nvPr>
        </p:nvSpPr>
        <p:spPr>
          <a:xfrm>
            <a:off x="6527800" y="448721"/>
            <a:ext cx="4713997" cy="1225650"/>
          </a:xfrm>
        </p:spPr>
        <p:txBody>
          <a:bodyPr anchor="b">
            <a:normAutofit/>
          </a:bodyPr>
          <a:lstStyle/>
          <a:p>
            <a:r>
              <a:rPr lang="en-US" sz="3800">
                <a:solidFill>
                  <a:schemeClr val="bg1"/>
                </a:solidFill>
              </a:rPr>
              <a:t>Advantages</a:t>
            </a:r>
          </a:p>
        </p:txBody>
      </p:sp>
      <p:pic>
        <p:nvPicPr>
          <p:cNvPr id="17412" name="Picture 4" descr="Advantage Advertising &amp; Communications Sticker for iOS &amp; Android | GIPHY">
            <a:extLst>
              <a:ext uri="{FF2B5EF4-FFF2-40B4-BE49-F238E27FC236}">
                <a16:creationId xmlns:a16="http://schemas.microsoft.com/office/drawing/2014/main" id="{80F1C5FB-8745-0917-B6DD-244CE6BB47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46" y="613434"/>
            <a:ext cx="5666547" cy="5631131"/>
          </a:xfrm>
          <a:prstGeom prst="rect">
            <a:avLst/>
          </a:prstGeom>
          <a:noFill/>
          <a:extLst>
            <a:ext uri="{909E8E84-426E-40DD-AFC4-6F175D3DCCD1}">
              <a14:hiddenFill xmlns:a14="http://schemas.microsoft.com/office/drawing/2010/main">
                <a:solidFill>
                  <a:srgbClr val="FFFFFF"/>
                </a:solidFill>
              </a14:hiddenFill>
            </a:ext>
          </a:extLst>
        </p:spPr>
      </p:pic>
      <p:cxnSp>
        <p:nvCxnSpPr>
          <p:cNvPr id="17419" name="Straight Connector 1741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A718DE-098C-0C32-5487-DC597AF0253F}"/>
              </a:ext>
            </a:extLst>
          </p:cNvPr>
          <p:cNvSpPr>
            <a:spLocks noGrp="1"/>
          </p:cNvSpPr>
          <p:nvPr>
            <p:ph idx="1"/>
          </p:nvPr>
        </p:nvSpPr>
        <p:spPr>
          <a:xfrm>
            <a:off x="6527800" y="1837170"/>
            <a:ext cx="4713997" cy="3985659"/>
          </a:xfrm>
        </p:spPr>
        <p:txBody>
          <a:bodyPr>
            <a:normAutofit/>
          </a:bodyPr>
          <a:lstStyle/>
          <a:p>
            <a:r>
              <a:rPr lang="en-US" sz="1600" dirty="0">
                <a:solidFill>
                  <a:schemeClr val="bg1"/>
                </a:solidFill>
              </a:rPr>
              <a:t>CAST-128:</a:t>
            </a:r>
          </a:p>
          <a:p>
            <a:pPr marL="914400" lvl="1" indent="-457200">
              <a:buFont typeface="+mj-lt"/>
              <a:buAutoNum type="arabicPeriod"/>
            </a:pPr>
            <a:r>
              <a:rPr lang="en-US" sz="1600" b="1" i="0" dirty="0">
                <a:solidFill>
                  <a:schemeClr val="bg1"/>
                </a:solidFill>
                <a:effectLst/>
                <a:latin typeface="Söhne"/>
              </a:rPr>
              <a:t>Strong Security</a:t>
            </a:r>
            <a:r>
              <a:rPr lang="en-US" sz="1600" b="0" i="0" dirty="0">
                <a:solidFill>
                  <a:schemeClr val="bg1"/>
                </a:solidFill>
                <a:effectLst/>
                <a:latin typeface="Söhne"/>
              </a:rPr>
              <a:t>: CAST-128 ensures data stays safe from prying eyes.</a:t>
            </a:r>
          </a:p>
          <a:p>
            <a:pPr marL="914400" lvl="1" indent="-457200">
              <a:buFont typeface="+mj-lt"/>
              <a:buAutoNum type="arabicPeriod"/>
            </a:pPr>
            <a:r>
              <a:rPr lang="en-US" sz="1600" b="1" i="0" dirty="0">
                <a:solidFill>
                  <a:schemeClr val="bg1"/>
                </a:solidFill>
                <a:effectLst/>
                <a:latin typeface="Söhne"/>
              </a:rPr>
              <a:t>Efficient and Flexible</a:t>
            </a:r>
            <a:r>
              <a:rPr lang="en-US" sz="1600" b="0" i="0" dirty="0">
                <a:solidFill>
                  <a:schemeClr val="bg1"/>
                </a:solidFill>
                <a:effectLst/>
                <a:latin typeface="Söhne"/>
              </a:rPr>
              <a:t>: It works quickly and can handle different key sizes, making it useful for many situations.</a:t>
            </a:r>
            <a:r>
              <a:rPr lang="en-US" sz="1600" dirty="0">
                <a:solidFill>
                  <a:schemeClr val="bg1"/>
                </a:solidFill>
              </a:rPr>
              <a:t> </a:t>
            </a:r>
          </a:p>
          <a:p>
            <a:pPr marL="285750" indent="-285750">
              <a:buFont typeface="Arial" panose="020B0604020202020204" pitchFamily="34" charset="0"/>
              <a:buChar char="•"/>
            </a:pPr>
            <a:r>
              <a:rPr lang="en-US" sz="1600" dirty="0">
                <a:solidFill>
                  <a:schemeClr val="bg1"/>
                </a:solidFill>
              </a:rPr>
              <a:t>EC El-Gamal:</a:t>
            </a:r>
          </a:p>
          <a:p>
            <a:pPr marL="914400" lvl="1" indent="-457200">
              <a:buFont typeface="+mj-lt"/>
              <a:buAutoNum type="arabicPeriod"/>
            </a:pPr>
            <a:r>
              <a:rPr lang="en-US" sz="1600" b="1" i="0" dirty="0">
                <a:solidFill>
                  <a:schemeClr val="bg1"/>
                </a:solidFill>
                <a:effectLst/>
                <a:latin typeface="Söhne"/>
              </a:rPr>
              <a:t>Strong Security</a:t>
            </a:r>
            <a:r>
              <a:rPr lang="en-US" sz="1600" b="0" i="0" dirty="0">
                <a:solidFill>
                  <a:schemeClr val="bg1"/>
                </a:solidFill>
                <a:effectLst/>
                <a:latin typeface="Söhne"/>
              </a:rPr>
              <a:t>: Keeps data safe with advanced encryption based on elliptic curves.</a:t>
            </a:r>
          </a:p>
          <a:p>
            <a:pPr marL="285750" indent="-285750">
              <a:buFont typeface="Arial" panose="020B0604020202020204" pitchFamily="34" charset="0"/>
              <a:buChar char="•"/>
            </a:pPr>
            <a:r>
              <a:rPr lang="en-US" sz="1600" b="0" i="0" dirty="0">
                <a:solidFill>
                  <a:schemeClr val="bg1"/>
                </a:solidFill>
                <a:effectLst/>
                <a:latin typeface="Söhne"/>
              </a:rPr>
              <a:t>Message Authentication Code (MAC):</a:t>
            </a:r>
          </a:p>
          <a:p>
            <a:pPr marL="914400" lvl="1" indent="-457200">
              <a:buFont typeface="+mj-lt"/>
              <a:buAutoNum type="arabicPeriod"/>
            </a:pPr>
            <a:r>
              <a:rPr lang="en-US" sz="1600" b="1" i="0" dirty="0">
                <a:solidFill>
                  <a:schemeClr val="bg1"/>
                </a:solidFill>
                <a:effectLst/>
                <a:latin typeface="Söhne"/>
              </a:rPr>
              <a:t>Data Integrity</a:t>
            </a:r>
            <a:r>
              <a:rPr lang="en-US" sz="1600" b="0" i="0" dirty="0">
                <a:solidFill>
                  <a:schemeClr val="bg1"/>
                </a:solidFill>
                <a:effectLst/>
                <a:latin typeface="Söhne"/>
              </a:rPr>
              <a:t>: Ensures messages haven't been changed.</a:t>
            </a:r>
          </a:p>
          <a:p>
            <a:pPr marL="914400" lvl="1" indent="-457200">
              <a:buFont typeface="+mj-lt"/>
              <a:buAutoNum type="arabicPeriod"/>
            </a:pPr>
            <a:r>
              <a:rPr lang="en-US" sz="1600" b="1" i="0" dirty="0">
                <a:solidFill>
                  <a:schemeClr val="bg1"/>
                </a:solidFill>
                <a:effectLst/>
                <a:latin typeface="Söhne"/>
              </a:rPr>
              <a:t>Authentication</a:t>
            </a:r>
            <a:r>
              <a:rPr lang="en-US" sz="1600" b="0" i="0" dirty="0">
                <a:solidFill>
                  <a:schemeClr val="bg1"/>
                </a:solidFill>
                <a:effectLst/>
                <a:latin typeface="Söhne"/>
              </a:rPr>
              <a:t>: Confirms messages are from trusted sources.</a:t>
            </a:r>
            <a:endParaRPr lang="en-US" sz="1600" dirty="0">
              <a:solidFill>
                <a:schemeClr val="bg1"/>
              </a:solidFill>
              <a:latin typeface="Söhne"/>
            </a:endParaRPr>
          </a:p>
        </p:txBody>
      </p:sp>
      <p:cxnSp>
        <p:nvCxnSpPr>
          <p:cNvPr id="17421" name="Straight Connector 1742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837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51" name="Rectangle 1845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F7D215E-5725-05EE-6E6B-5212D0456A61}"/>
              </a:ext>
            </a:extLst>
          </p:cNvPr>
          <p:cNvSpPr>
            <a:spLocks noGrp="1"/>
          </p:cNvSpPr>
          <p:nvPr>
            <p:ph type="title"/>
          </p:nvPr>
        </p:nvSpPr>
        <p:spPr>
          <a:xfrm>
            <a:off x="838199" y="388308"/>
            <a:ext cx="7188989" cy="1021424"/>
          </a:xfrm>
        </p:spPr>
        <p:txBody>
          <a:bodyPr anchor="b">
            <a:normAutofit/>
          </a:bodyPr>
          <a:lstStyle/>
          <a:p>
            <a:r>
              <a:rPr lang="en-US" sz="4000" b="1">
                <a:solidFill>
                  <a:schemeClr val="bg1"/>
                </a:solidFill>
              </a:rPr>
              <a:t>Disadvantages </a:t>
            </a:r>
          </a:p>
        </p:txBody>
      </p:sp>
      <p:cxnSp>
        <p:nvCxnSpPr>
          <p:cNvPr id="18452" name="Straight Connector 1845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453" name="Straight Connector 1845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F14B16-90C0-4AB5-84D6-9F1B0FAF55EE}"/>
              </a:ext>
            </a:extLst>
          </p:cNvPr>
          <p:cNvSpPr>
            <a:spLocks/>
          </p:cNvSpPr>
          <p:nvPr/>
        </p:nvSpPr>
        <p:spPr>
          <a:xfrm>
            <a:off x="1392238" y="1783680"/>
            <a:ext cx="8779716" cy="1338695"/>
          </a:xfrm>
          <a:prstGeom prst="rect">
            <a:avLst/>
          </a:prstGeom>
        </p:spPr>
        <p:txBody>
          <a:bodyPr/>
          <a:lstStyle/>
          <a:p>
            <a:pPr marL="342900" indent="-342900" defTabSz="758952">
              <a:spcAft>
                <a:spcPts val="600"/>
              </a:spcAft>
              <a:buFont typeface="Arial" panose="020B0604020202020204" pitchFamily="34" charset="0"/>
              <a:buChar char="•"/>
            </a:pPr>
            <a:r>
              <a:rPr lang="en-US" sz="1992" b="1" kern="1200" dirty="0">
                <a:solidFill>
                  <a:schemeClr val="bg1"/>
                </a:solidFill>
                <a:latin typeface="+mn-lt"/>
                <a:ea typeface="+mn-ea"/>
                <a:cs typeface="+mn-cs"/>
              </a:rPr>
              <a:t>CAST-128:</a:t>
            </a:r>
          </a:p>
          <a:p>
            <a:pPr marL="758952" lvl="1" indent="-379476" defTabSz="758952">
              <a:spcAft>
                <a:spcPts val="600"/>
              </a:spcAft>
              <a:buFont typeface="+mj-lt"/>
              <a:buAutoNum type="arabicPeriod"/>
            </a:pPr>
            <a:r>
              <a:rPr lang="en-US" sz="1494" b="1" kern="1200" dirty="0">
                <a:solidFill>
                  <a:schemeClr val="bg1"/>
                </a:solidFill>
                <a:latin typeface="Söhne"/>
                <a:ea typeface="+mn-ea"/>
                <a:cs typeface="+mn-cs"/>
              </a:rPr>
              <a:t>Potential Security Concerns</a:t>
            </a:r>
            <a:r>
              <a:rPr lang="en-US" sz="1494" kern="1200" dirty="0">
                <a:solidFill>
                  <a:schemeClr val="bg1"/>
                </a:solidFill>
                <a:latin typeface="Söhne"/>
                <a:ea typeface="+mn-ea"/>
                <a:cs typeface="+mn-cs"/>
              </a:rPr>
              <a:t>: Some experts question its resilience against modern attacks.</a:t>
            </a:r>
          </a:p>
          <a:p>
            <a:pPr marL="758952" lvl="1" indent="-379476" defTabSz="758952">
              <a:spcAft>
                <a:spcPts val="600"/>
              </a:spcAft>
              <a:buFont typeface="+mj-lt"/>
              <a:buAutoNum type="arabicPeriod"/>
            </a:pPr>
            <a:r>
              <a:rPr lang="en-US" sz="1494" b="1" kern="1200" dirty="0">
                <a:solidFill>
                  <a:schemeClr val="bg1"/>
                </a:solidFill>
                <a:latin typeface="Söhne"/>
                <a:ea typeface="+mn-ea"/>
                <a:cs typeface="+mn-cs"/>
              </a:rPr>
              <a:t>Limited Key Flexibility</a:t>
            </a:r>
            <a:r>
              <a:rPr lang="en-US" sz="1494" kern="1200" dirty="0">
                <a:solidFill>
                  <a:schemeClr val="bg1"/>
                </a:solidFill>
                <a:latin typeface="Söhne"/>
                <a:ea typeface="+mn-ea"/>
                <a:cs typeface="+mn-cs"/>
              </a:rPr>
              <a:t>: Supports key sizes only in 8-bit increments.</a:t>
            </a:r>
            <a:endParaRPr lang="en-US" sz="1800" dirty="0">
              <a:solidFill>
                <a:schemeClr val="bg1"/>
              </a:solidFill>
            </a:endParaRPr>
          </a:p>
        </p:txBody>
      </p:sp>
      <p:pic>
        <p:nvPicPr>
          <p:cNvPr id="18434" name="Picture 2" descr="Crying Gif - IceGif">
            <a:extLst>
              <a:ext uri="{FF2B5EF4-FFF2-40B4-BE49-F238E27FC236}">
                <a16:creationId xmlns:a16="http://schemas.microsoft.com/office/drawing/2014/main" id="{85354C8B-1781-CE6C-80B3-14C42F52E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872" y="3842969"/>
            <a:ext cx="2025297" cy="2071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8AAF90-973E-23DB-E115-EE8BA21D65CA}"/>
              </a:ext>
            </a:extLst>
          </p:cNvPr>
          <p:cNvSpPr txBox="1"/>
          <p:nvPr/>
        </p:nvSpPr>
        <p:spPr>
          <a:xfrm>
            <a:off x="1392238" y="3190798"/>
            <a:ext cx="7957443" cy="1289648"/>
          </a:xfrm>
          <a:prstGeom prst="rect">
            <a:avLst/>
          </a:prstGeom>
          <a:noFill/>
        </p:spPr>
        <p:txBody>
          <a:bodyPr wrap="square" rtlCol="0">
            <a:spAutoFit/>
          </a:bodyPr>
          <a:lstStyle/>
          <a:p>
            <a:pPr marL="237173" indent="-237173" defTabSz="758952">
              <a:spcAft>
                <a:spcPts val="600"/>
              </a:spcAft>
              <a:buFont typeface="Arial" panose="020B0604020202020204" pitchFamily="34" charset="0"/>
              <a:buChar char="•"/>
            </a:pPr>
            <a:r>
              <a:rPr lang="en-US" sz="1992" b="1" kern="1200" dirty="0">
                <a:solidFill>
                  <a:schemeClr val="bg1"/>
                </a:solidFill>
                <a:latin typeface="+mn-lt"/>
                <a:ea typeface="+mn-ea"/>
                <a:cs typeface="+mn-cs"/>
              </a:rPr>
              <a:t>EC El-Gamal: </a:t>
            </a:r>
            <a:endParaRPr lang="en-US" sz="1494" kern="1200" dirty="0">
              <a:solidFill>
                <a:schemeClr val="bg1"/>
              </a:solidFill>
              <a:latin typeface="Google Sans"/>
              <a:ea typeface="+mn-ea"/>
              <a:cs typeface="+mn-cs"/>
            </a:endParaRPr>
          </a:p>
          <a:p>
            <a:pPr marL="664083" lvl="1" indent="-284607" defTabSz="758952">
              <a:spcAft>
                <a:spcPts val="600"/>
              </a:spcAft>
              <a:buFont typeface="+mj-lt"/>
              <a:buAutoNum type="arabicPeriod"/>
            </a:pPr>
            <a:r>
              <a:rPr lang="en-US" sz="1494" b="1" kern="1200" dirty="0">
                <a:solidFill>
                  <a:schemeClr val="bg1"/>
                </a:solidFill>
                <a:latin typeface="Google Sans"/>
                <a:ea typeface="+mn-ea"/>
                <a:cs typeface="+mn-cs"/>
              </a:rPr>
              <a:t>Slower Processing:</a:t>
            </a:r>
            <a:r>
              <a:rPr lang="en-US" sz="1494" kern="1200" dirty="0">
                <a:solidFill>
                  <a:schemeClr val="bg1"/>
                </a:solidFill>
                <a:latin typeface="Google Sans"/>
                <a:ea typeface="+mn-ea"/>
                <a:cs typeface="+mn-cs"/>
              </a:rPr>
              <a:t> El-Gamal takes a bit longer to encrypt and decrypt keys compared to some other methods.</a:t>
            </a:r>
          </a:p>
          <a:p>
            <a:pPr marL="800100" lvl="1" indent="-342900">
              <a:spcAft>
                <a:spcPts val="600"/>
              </a:spcAft>
              <a:buFont typeface="+mj-lt"/>
              <a:buAutoNum type="arabicPeriod"/>
            </a:pPr>
            <a:endParaRPr lang="en-US" dirty="0">
              <a:solidFill>
                <a:schemeClr val="bg1"/>
              </a:solidFill>
            </a:endParaRPr>
          </a:p>
        </p:txBody>
      </p:sp>
      <p:sp>
        <p:nvSpPr>
          <p:cNvPr id="5" name="TextBox 4">
            <a:extLst>
              <a:ext uri="{FF2B5EF4-FFF2-40B4-BE49-F238E27FC236}">
                <a16:creationId xmlns:a16="http://schemas.microsoft.com/office/drawing/2014/main" id="{E636DE81-51B3-0458-C907-54C53BF62413}"/>
              </a:ext>
            </a:extLst>
          </p:cNvPr>
          <p:cNvSpPr txBox="1"/>
          <p:nvPr/>
        </p:nvSpPr>
        <p:spPr>
          <a:xfrm>
            <a:off x="1397282" y="4519512"/>
            <a:ext cx="7029535" cy="705771"/>
          </a:xfrm>
          <a:prstGeom prst="rect">
            <a:avLst/>
          </a:prstGeom>
          <a:noFill/>
        </p:spPr>
        <p:txBody>
          <a:bodyPr wrap="square" rtlCol="0">
            <a:spAutoFit/>
          </a:bodyPr>
          <a:lstStyle/>
          <a:p>
            <a:pPr marL="237173" indent="-237173" defTabSz="758952">
              <a:spcAft>
                <a:spcPts val="600"/>
              </a:spcAft>
              <a:buFont typeface="Arial" panose="020B0604020202020204" pitchFamily="34" charset="0"/>
              <a:buChar char="•"/>
            </a:pPr>
            <a:r>
              <a:rPr lang="en-US" sz="1992" b="1" kern="1200" dirty="0">
                <a:solidFill>
                  <a:schemeClr val="bg1"/>
                </a:solidFill>
                <a:latin typeface="+mn-lt"/>
                <a:ea typeface="+mn-ea"/>
                <a:cs typeface="+mn-cs"/>
              </a:rPr>
              <a:t>Message Authentication Code (MAC):</a:t>
            </a:r>
          </a:p>
          <a:p>
            <a:pPr marL="758952" lvl="1" indent="-379476" defTabSz="758952">
              <a:spcAft>
                <a:spcPts val="600"/>
              </a:spcAft>
              <a:buFont typeface="+mj-lt"/>
              <a:buAutoNum type="arabicPeriod"/>
            </a:pPr>
            <a:r>
              <a:rPr lang="en-US" sz="1494" b="1" kern="1200" dirty="0">
                <a:solidFill>
                  <a:schemeClr val="bg1"/>
                </a:solidFill>
                <a:latin typeface="+mn-lt"/>
                <a:ea typeface="+mn-ea"/>
                <a:cs typeface="+mn-cs"/>
              </a:rPr>
              <a:t>Key Management</a:t>
            </a:r>
            <a:r>
              <a:rPr lang="en-US" sz="1494" kern="1200" dirty="0">
                <a:solidFill>
                  <a:schemeClr val="bg1"/>
                </a:solidFill>
                <a:latin typeface="+mn-lt"/>
                <a:ea typeface="+mn-ea"/>
                <a:cs typeface="+mn-cs"/>
              </a:rPr>
              <a:t>: Managing and distributing secret keys can be challenging.</a:t>
            </a:r>
          </a:p>
        </p:txBody>
      </p:sp>
    </p:spTree>
    <p:extLst>
      <p:ext uri="{BB962C8B-B14F-4D97-AF65-F5344CB8AC3E}">
        <p14:creationId xmlns:p14="http://schemas.microsoft.com/office/powerpoint/2010/main" val="50037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7D757-E33E-9344-56A2-549589886524}"/>
              </a:ext>
            </a:extLst>
          </p:cNvPr>
          <p:cNvSpPr>
            <a:spLocks noGrp="1"/>
          </p:cNvSpPr>
          <p:nvPr>
            <p:ph type="title"/>
          </p:nvPr>
        </p:nvSpPr>
        <p:spPr>
          <a:xfrm>
            <a:off x="838201" y="1089661"/>
            <a:ext cx="4394200" cy="1323439"/>
          </a:xfrm>
        </p:spPr>
        <p:txBody>
          <a:bodyPr anchor="t">
            <a:normAutofit/>
          </a:bodyPr>
          <a:lstStyle/>
          <a:p>
            <a:r>
              <a:rPr lang="en-US" sz="4000" b="1" i="0" dirty="0">
                <a:solidFill>
                  <a:schemeClr val="bg1"/>
                </a:solidFill>
                <a:effectLst/>
                <a:latin typeface="Söhne"/>
              </a:rPr>
              <a:t> Why Secure Access Matters</a:t>
            </a:r>
            <a:endParaRPr lang="en-US" sz="4000" b="1" dirty="0">
              <a:solidFill>
                <a:schemeClr val="bg1"/>
              </a:solidFill>
            </a:endParaRPr>
          </a:p>
        </p:txBody>
      </p:sp>
      <p:sp>
        <p:nvSpPr>
          <p:cNvPr id="3" name="Content Placeholder 2">
            <a:extLst>
              <a:ext uri="{FF2B5EF4-FFF2-40B4-BE49-F238E27FC236}">
                <a16:creationId xmlns:a16="http://schemas.microsoft.com/office/drawing/2014/main" id="{A5A8DBA1-69CF-89D1-90D9-C938421E682B}"/>
              </a:ext>
            </a:extLst>
          </p:cNvPr>
          <p:cNvSpPr>
            <a:spLocks noGrp="1"/>
          </p:cNvSpPr>
          <p:nvPr>
            <p:ph idx="1"/>
          </p:nvPr>
        </p:nvSpPr>
        <p:spPr>
          <a:xfrm>
            <a:off x="838201" y="2413100"/>
            <a:ext cx="4394200" cy="4091217"/>
          </a:xfrm>
        </p:spPr>
        <p:txBody>
          <a:bodyPr>
            <a:normAutofit lnSpcReduction="10000"/>
          </a:bodyPr>
          <a:lstStyle/>
          <a:p>
            <a:pPr>
              <a:buFont typeface="Arial" panose="020B0604020202020204" pitchFamily="34" charset="0"/>
              <a:buChar char="•"/>
            </a:pPr>
            <a:r>
              <a:rPr lang="en-US" sz="1600" b="1" i="0" dirty="0">
                <a:solidFill>
                  <a:schemeClr val="bg1">
                    <a:alpha val="80000"/>
                  </a:schemeClr>
                </a:solidFill>
                <a:effectLst/>
                <a:latin typeface="Söhne"/>
              </a:rPr>
              <a:t>Protecting Sensitive Data:</a:t>
            </a:r>
            <a:r>
              <a:rPr lang="en-US" sz="1600" b="0" i="0" dirty="0">
                <a:solidFill>
                  <a:schemeClr val="bg1">
                    <a:alpha val="80000"/>
                  </a:schemeClr>
                </a:solidFill>
                <a:effectLst/>
                <a:latin typeface="Söhne"/>
              </a:rPr>
              <a:t> Secure access keeps personal and sensitive information safe from unauthorized users.</a:t>
            </a:r>
          </a:p>
          <a:p>
            <a:pPr>
              <a:buFont typeface="Arial" panose="020B0604020202020204" pitchFamily="34" charset="0"/>
              <a:buChar char="•"/>
            </a:pPr>
            <a:r>
              <a:rPr lang="en-US" sz="1600" b="1" i="0" dirty="0">
                <a:solidFill>
                  <a:schemeClr val="bg1">
                    <a:alpha val="80000"/>
                  </a:schemeClr>
                </a:solidFill>
                <a:effectLst/>
                <a:latin typeface="Söhne"/>
              </a:rPr>
              <a:t>National Security:</a:t>
            </a:r>
            <a:r>
              <a:rPr lang="en-US" sz="1600" b="0" i="0" dirty="0">
                <a:solidFill>
                  <a:schemeClr val="bg1">
                    <a:alpha val="80000"/>
                  </a:schemeClr>
                </a:solidFill>
                <a:effectLst/>
                <a:latin typeface="Söhne"/>
              </a:rPr>
              <a:t> Restricted access to sensitive images, like satellite data, protects national interests.</a:t>
            </a:r>
          </a:p>
          <a:p>
            <a:pPr>
              <a:buFont typeface="Arial" panose="020B0604020202020204" pitchFamily="34" charset="0"/>
              <a:buChar char="•"/>
            </a:pPr>
            <a:r>
              <a:rPr lang="en-US" sz="1600" b="1" i="0" dirty="0">
                <a:solidFill>
                  <a:schemeClr val="bg1">
                    <a:alpha val="80000"/>
                  </a:schemeClr>
                </a:solidFill>
                <a:effectLst/>
                <a:latin typeface="Söhne"/>
              </a:rPr>
              <a:t>Controlled Access:</a:t>
            </a:r>
            <a:r>
              <a:rPr lang="en-US" sz="1600" b="0" i="0" dirty="0">
                <a:solidFill>
                  <a:schemeClr val="bg1">
                    <a:alpha val="80000"/>
                  </a:schemeClr>
                </a:solidFill>
                <a:effectLst/>
                <a:latin typeface="Söhne"/>
              </a:rPr>
              <a:t> Only authorized users can view or alter images, based on predefined rules.</a:t>
            </a:r>
          </a:p>
          <a:p>
            <a:pPr>
              <a:buFont typeface="Arial" panose="020B0604020202020204" pitchFamily="34" charset="0"/>
              <a:buChar char="•"/>
            </a:pPr>
            <a:r>
              <a:rPr lang="en-US" sz="1600" b="1" i="0" dirty="0">
                <a:solidFill>
                  <a:schemeClr val="bg1">
                    <a:alpha val="80000"/>
                  </a:schemeClr>
                </a:solidFill>
                <a:effectLst/>
                <a:latin typeface="Söhne"/>
              </a:rPr>
              <a:t>Preventing Breaches:</a:t>
            </a:r>
            <a:r>
              <a:rPr lang="en-US" sz="1600" b="0" i="0" dirty="0">
                <a:solidFill>
                  <a:schemeClr val="bg1">
                    <a:alpha val="80000"/>
                  </a:schemeClr>
                </a:solidFill>
                <a:effectLst/>
                <a:latin typeface="Söhne"/>
              </a:rPr>
              <a:t> Strong security prevents data breaches, avoiding financial loss and reputation damage.</a:t>
            </a:r>
          </a:p>
          <a:p>
            <a:pPr>
              <a:buFont typeface="Arial" panose="020B0604020202020204" pitchFamily="34" charset="0"/>
              <a:buChar char="•"/>
            </a:pPr>
            <a:r>
              <a:rPr lang="en-US" sz="1600" b="1" i="0" dirty="0">
                <a:solidFill>
                  <a:schemeClr val="bg1">
                    <a:alpha val="80000"/>
                  </a:schemeClr>
                </a:solidFill>
                <a:effectLst/>
                <a:latin typeface="Söhne"/>
              </a:rPr>
              <a:t>Building Trust:</a:t>
            </a:r>
            <a:r>
              <a:rPr lang="en-US" sz="1600" b="0" i="0" dirty="0">
                <a:solidFill>
                  <a:schemeClr val="bg1">
                    <a:alpha val="80000"/>
                  </a:schemeClr>
                </a:solidFill>
                <a:effectLst/>
                <a:latin typeface="Söhne"/>
              </a:rPr>
              <a:t> Secure practices earn customer trust and confidence.</a:t>
            </a:r>
          </a:p>
          <a:p>
            <a:pPr>
              <a:buFont typeface="Arial" panose="020B0604020202020204" pitchFamily="34" charset="0"/>
              <a:buChar char="•"/>
            </a:pPr>
            <a:r>
              <a:rPr lang="en-US" sz="1600" b="1" i="0" dirty="0">
                <a:solidFill>
                  <a:schemeClr val="bg1">
                    <a:alpha val="80000"/>
                  </a:schemeClr>
                </a:solidFill>
                <a:effectLst/>
                <a:latin typeface="Söhne"/>
              </a:rPr>
              <a:t>Protecting Reputation:</a:t>
            </a:r>
            <a:r>
              <a:rPr lang="en-US" sz="1600" b="0" i="0" dirty="0">
                <a:solidFill>
                  <a:schemeClr val="bg1">
                    <a:alpha val="80000"/>
                  </a:schemeClr>
                </a:solidFill>
                <a:effectLst/>
                <a:latin typeface="Söhne"/>
              </a:rPr>
              <a:t> Image security shows commitment to privacy, enhancing brand reputation.</a:t>
            </a:r>
          </a:p>
        </p:txBody>
      </p:sp>
      <p:pic>
        <p:nvPicPr>
          <p:cNvPr id="5" name="Picture 4">
            <a:extLst>
              <a:ext uri="{FF2B5EF4-FFF2-40B4-BE49-F238E27FC236}">
                <a16:creationId xmlns:a16="http://schemas.microsoft.com/office/drawing/2014/main" id="{99ADC091-A9AB-FBCA-F0D1-E586DF363964}"/>
              </a:ext>
            </a:extLst>
          </p:cNvPr>
          <p:cNvPicPr>
            <a:picLocks noChangeAspect="1"/>
          </p:cNvPicPr>
          <p:nvPr/>
        </p:nvPicPr>
        <p:blipFill rotWithShape="1">
          <a:blip r:embed="rId2"/>
          <a:srcRect l="6098"/>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31" name="Group 30">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3" name="Freeform: Shape 12">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3886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51" name="Rectangle 1845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F7D215E-5725-05EE-6E6B-5212D0456A61}"/>
              </a:ext>
            </a:extLst>
          </p:cNvPr>
          <p:cNvSpPr>
            <a:spLocks noGrp="1"/>
          </p:cNvSpPr>
          <p:nvPr>
            <p:ph type="title"/>
          </p:nvPr>
        </p:nvSpPr>
        <p:spPr>
          <a:xfrm>
            <a:off x="838199" y="388308"/>
            <a:ext cx="7188989" cy="1021424"/>
          </a:xfrm>
        </p:spPr>
        <p:txBody>
          <a:bodyPr anchor="b">
            <a:normAutofit/>
          </a:bodyPr>
          <a:lstStyle/>
          <a:p>
            <a:r>
              <a:rPr lang="en-US" sz="4000" b="1" dirty="0">
                <a:solidFill>
                  <a:schemeClr val="bg1"/>
                </a:solidFill>
              </a:rPr>
              <a:t>Conclusion </a:t>
            </a:r>
          </a:p>
        </p:txBody>
      </p:sp>
      <p:cxnSp>
        <p:nvCxnSpPr>
          <p:cNvPr id="18452" name="Straight Connector 1845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453" name="Straight Connector 1845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F14B16-90C0-4AB5-84D6-9F1B0FAF55EE}"/>
              </a:ext>
            </a:extLst>
          </p:cNvPr>
          <p:cNvSpPr>
            <a:spLocks/>
          </p:cNvSpPr>
          <p:nvPr/>
        </p:nvSpPr>
        <p:spPr>
          <a:xfrm>
            <a:off x="1392238" y="1783680"/>
            <a:ext cx="8779716" cy="2575669"/>
          </a:xfrm>
          <a:prstGeom prst="rect">
            <a:avLst/>
          </a:prstGeom>
        </p:spPr>
        <p:txBody>
          <a:bodyPr/>
          <a:lstStyle/>
          <a:p>
            <a:pPr marL="342900" indent="-342900" defTabSz="758952">
              <a:spcAft>
                <a:spcPts val="600"/>
              </a:spcAft>
              <a:buFont typeface="Arial" panose="020B0604020202020204" pitchFamily="34" charset="0"/>
              <a:buChar char="•"/>
            </a:pPr>
            <a:r>
              <a:rPr lang="en-US" sz="1800" b="0" i="0" u="none" strike="noStrike" dirty="0">
                <a:solidFill>
                  <a:schemeClr val="bg1"/>
                </a:solidFill>
                <a:effectLst/>
                <a:latin typeface="Arial" panose="020B0604020202020204" pitchFamily="34" charset="0"/>
              </a:rPr>
              <a:t>In this project we’ve demonstrated secure access to a dataset of images by using CAST-128 in Cipher Block Chaining to encrypt an image or dataset of images. An efficient way of securely exchanging the encryption keys used to encrypt the images using Elliptic Curves El Gamal algorithm, as well as verifying that the integrity of the images have not be been compromised throughout the process of encryption, transfer and decryption of the images by using Message Authentication Code. </a:t>
            </a:r>
            <a:endParaRPr lang="en-US" sz="1800" dirty="0">
              <a:solidFill>
                <a:schemeClr val="bg1"/>
              </a:solidFill>
            </a:endParaRPr>
          </a:p>
        </p:txBody>
      </p:sp>
    </p:spTree>
    <p:extLst>
      <p:ext uri="{BB962C8B-B14F-4D97-AF65-F5344CB8AC3E}">
        <p14:creationId xmlns:p14="http://schemas.microsoft.com/office/powerpoint/2010/main" val="264116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0C3BFBD-8D3B-248C-05A9-0866FA0F8546}"/>
              </a:ext>
            </a:extLst>
          </p:cNvPr>
          <p:cNvSpPr>
            <a:spLocks noGrp="1"/>
          </p:cNvSpPr>
          <p:nvPr>
            <p:ph type="title"/>
          </p:nvPr>
        </p:nvSpPr>
        <p:spPr>
          <a:xfrm>
            <a:off x="6527800" y="448721"/>
            <a:ext cx="4713997" cy="1225650"/>
          </a:xfrm>
        </p:spPr>
        <p:txBody>
          <a:bodyPr anchor="b">
            <a:normAutofit/>
          </a:bodyPr>
          <a:lstStyle/>
          <a:p>
            <a:pPr rtl="0">
              <a:spcBef>
                <a:spcPts val="0"/>
              </a:spcBef>
              <a:spcAft>
                <a:spcPts val="0"/>
              </a:spcAft>
            </a:pPr>
            <a:r>
              <a:rPr lang="en-US" sz="3800" b="1" i="0" u="none" strike="noStrike">
                <a:solidFill>
                  <a:schemeClr val="bg1"/>
                </a:solidFill>
                <a:effectLst/>
                <a:latin typeface="Roboto" panose="02000000000000000000" pitchFamily="2" charset="0"/>
              </a:rPr>
              <a:t>References</a:t>
            </a:r>
            <a:endParaRPr lang="en-US" sz="3800" b="1">
              <a:solidFill>
                <a:schemeClr val="bg1"/>
              </a:solidFill>
            </a:endParaRPr>
          </a:p>
        </p:txBody>
      </p:sp>
      <p:pic>
        <p:nvPicPr>
          <p:cNvPr id="7" name="Graphic 6" descr="Books">
            <a:extLst>
              <a:ext uri="{FF2B5EF4-FFF2-40B4-BE49-F238E27FC236}">
                <a16:creationId xmlns:a16="http://schemas.microsoft.com/office/drawing/2014/main" id="{5CC5A358-3783-E6CB-1437-098D96E2D6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6" y="595726"/>
            <a:ext cx="5666547" cy="5666547"/>
          </a:xfrm>
          <a:prstGeom prst="rect">
            <a:avLst/>
          </a:prstGeom>
        </p:spPr>
      </p:pic>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8CE378-D3EE-B6D4-985D-DF2328E22FC9}"/>
              </a:ext>
            </a:extLst>
          </p:cNvPr>
          <p:cNvSpPr>
            <a:spLocks noGrp="1"/>
          </p:cNvSpPr>
          <p:nvPr>
            <p:ph idx="1"/>
          </p:nvPr>
        </p:nvSpPr>
        <p:spPr>
          <a:xfrm>
            <a:off x="6527800" y="1909192"/>
            <a:ext cx="4713997" cy="3647710"/>
          </a:xfrm>
        </p:spPr>
        <p:txBody>
          <a:bodyPr>
            <a:normAutofit/>
          </a:bodyPr>
          <a:lstStyle/>
          <a:p>
            <a:pPr rtl="0" fontAlgn="base">
              <a:spcBef>
                <a:spcPts val="0"/>
              </a:spcBef>
              <a:spcAft>
                <a:spcPts val="1200"/>
              </a:spcAft>
              <a:buFont typeface="Arial" panose="020B0604020202020204" pitchFamily="34" charset="0"/>
              <a:buChar char="•"/>
            </a:pPr>
            <a:r>
              <a:rPr lang="en-US" sz="2000" b="0" i="0" u="sng" strike="noStrike">
                <a:solidFill>
                  <a:schemeClr val="bg1"/>
                </a:solidFill>
                <a:effectLst/>
                <a:latin typeface="Roboto" panose="02000000000000000000" pitchFamily="2" charset="0"/>
                <a:hlinkClick r:id="rId4"/>
              </a:rPr>
              <a:t>https://www.rfc-editor.org/rfc/pdfrfc/rfc2144.txt.pdf</a:t>
            </a:r>
            <a:endParaRPr lang="en-US" sz="2000" b="0" i="0" u="none" strike="noStrike">
              <a:solidFill>
                <a:schemeClr val="bg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r>
              <a:rPr lang="en-US" sz="2000" b="0" i="0" u="sng" strike="noStrike">
                <a:solidFill>
                  <a:schemeClr val="bg1"/>
                </a:solidFill>
                <a:effectLst/>
                <a:latin typeface="Roboto" panose="02000000000000000000" pitchFamily="2" charset="0"/>
                <a:hlinkClick r:id="rId5"/>
              </a:rPr>
              <a:t>https://slideplayer.com/slide/13412335/</a:t>
            </a:r>
            <a:endParaRPr lang="en-US" sz="2000" b="0" i="0" u="none" strike="noStrike">
              <a:solidFill>
                <a:schemeClr val="bg1"/>
              </a:solidFill>
              <a:effectLst/>
              <a:latin typeface="Roboto" panose="02000000000000000000" pitchFamily="2" charset="0"/>
            </a:endParaRPr>
          </a:p>
          <a:p>
            <a:r>
              <a:rPr lang="en-US" sz="2000">
                <a:solidFill>
                  <a:schemeClr val="bg1"/>
                </a:solidFill>
                <a:hlinkClick r:id="rId6"/>
              </a:rPr>
              <a:t>https://shorturl.at/flEQX</a:t>
            </a:r>
            <a:endParaRPr lang="en-US" sz="2000">
              <a:solidFill>
                <a:schemeClr val="bg1"/>
              </a:solidFill>
            </a:endParaRPr>
          </a:p>
          <a:p>
            <a:r>
              <a:rPr lang="en-US" sz="2000">
                <a:solidFill>
                  <a:schemeClr val="bg1"/>
                </a:solidFill>
                <a:hlinkClick r:id="rId7"/>
              </a:rPr>
              <a:t>https://www.allaboutcircuits.com/technical-articles/elliptic-curve-cryptography-in-embedded-systems/</a:t>
            </a:r>
            <a:endParaRPr lang="en-US" sz="2000">
              <a:solidFill>
                <a:schemeClr val="bg1"/>
              </a:solidFill>
            </a:endParaRPr>
          </a:p>
          <a:p>
            <a:r>
              <a:rPr lang="en-US" sz="2000">
                <a:solidFill>
                  <a:schemeClr val="bg1"/>
                </a:solidFill>
              </a:rPr>
              <a:t>https://en.wikipedia.org/wiki/Message_authentication_code</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06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typewriter and books on a wood floor&#10;&#10;Description automatically generated">
            <a:extLst>
              <a:ext uri="{FF2B5EF4-FFF2-40B4-BE49-F238E27FC236}">
                <a16:creationId xmlns:a16="http://schemas.microsoft.com/office/drawing/2014/main" id="{3A48AEC6-549C-267D-0D0E-447D00F57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59684" cy="6783572"/>
          </a:xfrm>
          <a:prstGeom prst="rect">
            <a:avLst/>
          </a:prstGeom>
        </p:spPr>
      </p:pic>
      <p:sp>
        <p:nvSpPr>
          <p:cNvPr id="6" name="Rectangle 5">
            <a:extLst>
              <a:ext uri="{FF2B5EF4-FFF2-40B4-BE49-F238E27FC236}">
                <a16:creationId xmlns:a16="http://schemas.microsoft.com/office/drawing/2014/main" id="{FC7E2582-FD0E-A6E1-3200-61B9FC168BE2}"/>
              </a:ext>
            </a:extLst>
          </p:cNvPr>
          <p:cNvSpPr/>
          <p:nvPr/>
        </p:nvSpPr>
        <p:spPr>
          <a:xfrm>
            <a:off x="506341" y="755612"/>
            <a:ext cx="3672254" cy="1244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err="1"/>
              <a:t>Mafhoum</a:t>
            </a:r>
            <a:r>
              <a:rPr lang="en-US" sz="4000" dirty="0"/>
              <a:t>?</a:t>
            </a:r>
          </a:p>
        </p:txBody>
      </p:sp>
      <p:sp>
        <p:nvSpPr>
          <p:cNvPr id="8" name="Rectangle 7">
            <a:extLst>
              <a:ext uri="{FF2B5EF4-FFF2-40B4-BE49-F238E27FC236}">
                <a16:creationId xmlns:a16="http://schemas.microsoft.com/office/drawing/2014/main" id="{D485C8CD-3BEB-92DE-B806-BCFEE961474B}"/>
              </a:ext>
            </a:extLst>
          </p:cNvPr>
          <p:cNvSpPr/>
          <p:nvPr/>
        </p:nvSpPr>
        <p:spPr>
          <a:xfrm>
            <a:off x="7602279" y="4954773"/>
            <a:ext cx="3964172" cy="1244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z-Cyrl-AZ" sz="4000" dirty="0"/>
              <a:t>Спасибо</a:t>
            </a:r>
            <a:endParaRPr lang="en-US" sz="4000" dirty="0"/>
          </a:p>
        </p:txBody>
      </p:sp>
    </p:spTree>
    <p:extLst>
      <p:ext uri="{BB962C8B-B14F-4D97-AF65-F5344CB8AC3E}">
        <p14:creationId xmlns:p14="http://schemas.microsoft.com/office/powerpoint/2010/main" val="423767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35" name="Freeform: Shape 1034">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37" name="Freeform: Shape 103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039" name="Freeform: Shape 103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1425698-C461-BDA3-943E-20D3628C9C39}"/>
              </a:ext>
            </a:extLst>
          </p:cNvPr>
          <p:cNvSpPr>
            <a:spLocks noGrp="1"/>
          </p:cNvSpPr>
          <p:nvPr>
            <p:ph type="title"/>
          </p:nvPr>
        </p:nvSpPr>
        <p:spPr>
          <a:xfrm>
            <a:off x="2232252" y="628970"/>
            <a:ext cx="4834021" cy="1314996"/>
          </a:xfrm>
        </p:spPr>
        <p:txBody>
          <a:bodyPr anchor="b">
            <a:normAutofit/>
          </a:bodyPr>
          <a:lstStyle/>
          <a:p>
            <a:r>
              <a:rPr lang="en-US" dirty="0">
                <a:solidFill>
                  <a:schemeClr val="bg1"/>
                </a:solidFill>
              </a:rPr>
              <a:t>Our Goal</a:t>
            </a:r>
          </a:p>
        </p:txBody>
      </p:sp>
      <p:sp>
        <p:nvSpPr>
          <p:cNvPr id="3" name="Content Placeholder 2">
            <a:extLst>
              <a:ext uri="{FF2B5EF4-FFF2-40B4-BE49-F238E27FC236}">
                <a16:creationId xmlns:a16="http://schemas.microsoft.com/office/drawing/2014/main" id="{ED2C8148-8BD5-D467-1150-3F5047E808F5}"/>
              </a:ext>
            </a:extLst>
          </p:cNvPr>
          <p:cNvSpPr>
            <a:spLocks noGrp="1"/>
          </p:cNvSpPr>
          <p:nvPr>
            <p:ph idx="1"/>
          </p:nvPr>
        </p:nvSpPr>
        <p:spPr>
          <a:xfrm>
            <a:off x="1408097" y="2572934"/>
            <a:ext cx="5533477" cy="2700103"/>
          </a:xfrm>
        </p:spPr>
        <p:txBody>
          <a:bodyPr>
            <a:normAutofit/>
          </a:bodyPr>
          <a:lstStyle/>
          <a:p>
            <a:r>
              <a:rPr lang="en-US" b="0" i="0" dirty="0">
                <a:solidFill>
                  <a:schemeClr val="bg1"/>
                </a:solidFill>
                <a:effectLst/>
                <a:latin typeface="Inter"/>
              </a:rPr>
              <a:t>Our objective is to create a secure system for encrypting and decrypting images, allowing two individuals to share them safely.</a:t>
            </a:r>
            <a:endParaRPr lang="en-US" dirty="0">
              <a:solidFill>
                <a:schemeClr val="bg1"/>
              </a:solidFill>
            </a:endParaRPr>
          </a:p>
        </p:txBody>
      </p:sp>
      <p:pic>
        <p:nvPicPr>
          <p:cNvPr id="1026" name="Picture 2" descr="What's the Goal?">
            <a:extLst>
              <a:ext uri="{FF2B5EF4-FFF2-40B4-BE49-F238E27FC236}">
                <a16:creationId xmlns:a16="http://schemas.microsoft.com/office/drawing/2014/main" id="{DCBAB1EF-21D0-8656-033B-4235C37437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5473" y="2992261"/>
            <a:ext cx="4072815" cy="2280776"/>
          </a:xfrm>
          <a:prstGeom prst="rect">
            <a:avLst/>
          </a:prstGeom>
          <a:noFill/>
          <a:extLst>
            <a:ext uri="{909E8E84-426E-40DD-AFC4-6F175D3DCCD1}">
              <a14:hiddenFill xmlns:a14="http://schemas.microsoft.com/office/drawing/2010/main">
                <a:solidFill>
                  <a:srgbClr val="FFFFFF"/>
                </a:solidFill>
              </a14:hiddenFill>
            </a:ext>
          </a:extLst>
        </p:spPr>
      </p:pic>
      <p:grpSp>
        <p:nvGrpSpPr>
          <p:cNvPr id="104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042" name="Freeform: Shape 1041">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1764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FF682-AE28-B54C-2805-A1AB06AD6FF8}"/>
              </a:ext>
            </a:extLst>
          </p:cNvPr>
          <p:cNvSpPr>
            <a:spLocks noGrp="1"/>
          </p:cNvSpPr>
          <p:nvPr>
            <p:ph type="title"/>
          </p:nvPr>
        </p:nvSpPr>
        <p:spPr>
          <a:xfrm>
            <a:off x="838200" y="1641752"/>
            <a:ext cx="4391024" cy="1323439"/>
          </a:xfrm>
        </p:spPr>
        <p:txBody>
          <a:bodyPr anchor="t">
            <a:normAutofit/>
          </a:bodyPr>
          <a:lstStyle/>
          <a:p>
            <a:pPr rtl="0">
              <a:spcBef>
                <a:spcPts val="0"/>
              </a:spcBef>
              <a:spcAft>
                <a:spcPts val="0"/>
              </a:spcAft>
            </a:pPr>
            <a:r>
              <a:rPr lang="en-US" sz="4000" b="1" i="0" u="none" strike="noStrike">
                <a:solidFill>
                  <a:schemeClr val="bg1"/>
                </a:solidFill>
                <a:effectLst/>
                <a:latin typeface="Roboto" panose="02000000000000000000" pitchFamily="2" charset="0"/>
              </a:rPr>
              <a:t>Introduction to CAST-128 </a:t>
            </a:r>
            <a:endParaRPr lang="en-US" sz="4000" b="1">
              <a:solidFill>
                <a:schemeClr val="bg1"/>
              </a:solidFill>
            </a:endParaRPr>
          </a:p>
        </p:txBody>
      </p:sp>
      <p:sp>
        <p:nvSpPr>
          <p:cNvPr id="3" name="Content Placeholder 2">
            <a:extLst>
              <a:ext uri="{FF2B5EF4-FFF2-40B4-BE49-F238E27FC236}">
                <a16:creationId xmlns:a16="http://schemas.microsoft.com/office/drawing/2014/main" id="{4E882AD7-88DE-8791-AA7C-9AF4AEA08800}"/>
              </a:ext>
            </a:extLst>
          </p:cNvPr>
          <p:cNvSpPr>
            <a:spLocks noGrp="1"/>
          </p:cNvSpPr>
          <p:nvPr>
            <p:ph idx="1"/>
          </p:nvPr>
        </p:nvSpPr>
        <p:spPr>
          <a:xfrm>
            <a:off x="838200" y="3146400"/>
            <a:ext cx="4391024" cy="2454300"/>
          </a:xfrm>
        </p:spPr>
        <p:txBody>
          <a:bodyPr>
            <a:normAutofit/>
          </a:bodyPr>
          <a:lstStyle/>
          <a:p>
            <a:r>
              <a:rPr lang="en-US" sz="1900" dirty="0">
                <a:solidFill>
                  <a:schemeClr val="bg1">
                    <a:alpha val="80000"/>
                  </a:schemeClr>
                </a:solidFill>
              </a:rPr>
              <a:t>CAST is a design procedure for symmetric encryption algorithm developed by </a:t>
            </a:r>
            <a:r>
              <a:rPr lang="en-US" sz="1900" dirty="0" err="1">
                <a:solidFill>
                  <a:schemeClr val="bg1">
                    <a:alpha val="80000"/>
                  </a:schemeClr>
                </a:solidFill>
              </a:rPr>
              <a:t>Charlisle</a:t>
            </a:r>
            <a:r>
              <a:rPr lang="en-US" sz="1900" dirty="0">
                <a:solidFill>
                  <a:schemeClr val="bg1">
                    <a:alpha val="80000"/>
                  </a:schemeClr>
                </a:solidFill>
              </a:rPr>
              <a:t> Adams and Stafford Tavares.</a:t>
            </a:r>
          </a:p>
          <a:p>
            <a:r>
              <a:rPr lang="en-US" sz="1900" dirty="0">
                <a:solidFill>
                  <a:schemeClr val="bg1">
                    <a:alpha val="80000"/>
                  </a:schemeClr>
                </a:solidFill>
              </a:rPr>
              <a:t>Feistel Cipher Structure</a:t>
            </a:r>
          </a:p>
          <a:p>
            <a:endParaRPr lang="en-US" sz="1900" dirty="0">
              <a:solidFill>
                <a:schemeClr val="bg1">
                  <a:alpha val="80000"/>
                </a:schemeClr>
              </a:solidFill>
            </a:endParaRPr>
          </a:p>
          <a:p>
            <a:endParaRPr lang="en-US" sz="1900" dirty="0">
              <a:solidFill>
                <a:schemeClr val="bg1">
                  <a:alpha val="80000"/>
                </a:schemeClr>
              </a:solidFill>
            </a:endParaRPr>
          </a:p>
        </p:txBody>
      </p:sp>
      <p:grpSp>
        <p:nvGrpSpPr>
          <p:cNvPr id="6153" name="Group 6152">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6154" name="Group 6153">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6158" name="Freeform: Shape 6157">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9" name="Freeform: Shape 6158">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6155" name="Group 6154">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6156" name="Freeform: Shape 6155">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7" name="Freeform: Shape 6156">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6146" name="Picture 2" descr="CAST-128 - VPN Transparency Project">
            <a:extLst>
              <a:ext uri="{FF2B5EF4-FFF2-40B4-BE49-F238E27FC236}">
                <a16:creationId xmlns:a16="http://schemas.microsoft.com/office/drawing/2014/main" id="{CF122582-A975-105A-B6F4-20BC15FE883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41932" y="1632087"/>
            <a:ext cx="4369112" cy="250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38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8" name="Rectangle 8207">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405B5-1985-2609-2CB4-05FC16AD1EA3}"/>
              </a:ext>
            </a:extLst>
          </p:cNvPr>
          <p:cNvSpPr>
            <a:spLocks noGrp="1"/>
          </p:cNvSpPr>
          <p:nvPr>
            <p:ph type="title"/>
          </p:nvPr>
        </p:nvSpPr>
        <p:spPr>
          <a:xfrm>
            <a:off x="700177" y="4609593"/>
            <a:ext cx="4391024" cy="1173700"/>
          </a:xfrm>
        </p:spPr>
        <p:txBody>
          <a:bodyPr anchor="t">
            <a:normAutofit/>
          </a:bodyPr>
          <a:lstStyle/>
          <a:p>
            <a:pPr rtl="0">
              <a:spcBef>
                <a:spcPts val="0"/>
              </a:spcBef>
              <a:spcAft>
                <a:spcPts val="0"/>
              </a:spcAft>
            </a:pPr>
            <a:r>
              <a:rPr lang="en-US" sz="2800" b="1" i="0" u="none" strike="noStrike" dirty="0">
                <a:solidFill>
                  <a:schemeClr val="bg1"/>
                </a:solidFill>
                <a:effectLst/>
                <a:latin typeface="Montserrat" panose="00000500000000000000" pitchFamily="2" charset="0"/>
              </a:rPr>
              <a:t>Feistel Cipher Structure parameters</a:t>
            </a:r>
            <a:endParaRPr lang="en-US" sz="2800" b="1" dirty="0">
              <a:solidFill>
                <a:schemeClr val="bg1"/>
              </a:solidFill>
            </a:endParaRPr>
          </a:p>
        </p:txBody>
      </p:sp>
      <p:pic>
        <p:nvPicPr>
          <p:cNvPr id="8194" name="Picture 2" descr="A diagram of a circuit&#10;&#10;Description automatically generated">
            <a:extLst>
              <a:ext uri="{FF2B5EF4-FFF2-40B4-BE49-F238E27FC236}">
                <a16:creationId xmlns:a16="http://schemas.microsoft.com/office/drawing/2014/main" id="{EBAA0D99-D355-8126-4BCB-BD2629526B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95" b="1436"/>
          <a:stretch/>
        </p:blipFill>
        <p:spPr bwMode="auto">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a:noFill/>
          <a:extLst>
            <a:ext uri="{909E8E84-426E-40DD-AFC4-6F175D3DCCD1}">
              <a14:hiddenFill xmlns:a14="http://schemas.microsoft.com/office/drawing/2010/main">
                <a:solidFill>
                  <a:srgbClr val="FFFFFF"/>
                </a:solidFill>
              </a14:hiddenFill>
            </a:ext>
          </a:extLst>
        </p:spPr>
      </p:pic>
      <p:grpSp>
        <p:nvGrpSpPr>
          <p:cNvPr id="8210" name="Group 8209">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8211" name="Freeform: Shape 8210">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12" name="Freeform: Shape 8211">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FCCBA6C-A875-4C31-847F-C1A90C05331A}"/>
              </a:ext>
            </a:extLst>
          </p:cNvPr>
          <p:cNvSpPr>
            <a:spLocks noGrp="1"/>
          </p:cNvSpPr>
          <p:nvPr>
            <p:ph idx="1"/>
          </p:nvPr>
        </p:nvSpPr>
        <p:spPr>
          <a:xfrm>
            <a:off x="5664201" y="4183812"/>
            <a:ext cx="5692774" cy="2424022"/>
          </a:xfrm>
        </p:spPr>
        <p:txBody>
          <a:bodyPr>
            <a:normAutofit fontScale="92500" lnSpcReduction="10000"/>
          </a:bodyPr>
          <a:lstStyle/>
          <a:p>
            <a:pPr rtl="0">
              <a:spcBef>
                <a:spcPts val="0"/>
              </a:spcBef>
              <a:spcAft>
                <a:spcPts val="1200"/>
              </a:spcAft>
            </a:pPr>
            <a:r>
              <a:rPr lang="en-US" sz="1400" b="0" i="0" u="none" strike="noStrike" dirty="0">
                <a:solidFill>
                  <a:schemeClr val="bg1">
                    <a:alpha val="80000"/>
                  </a:schemeClr>
                </a:solidFill>
                <a:effectLst/>
                <a:latin typeface="Lato" panose="020F0502020204030203" pitchFamily="34" charset="0"/>
              </a:rPr>
              <a:t>The realization of a Feistel Network depends on the choice of the following parameters and design features </a:t>
            </a:r>
            <a:endParaRPr lang="en-US" sz="1400" b="0" dirty="0">
              <a:solidFill>
                <a:schemeClr val="bg1">
                  <a:alpha val="80000"/>
                </a:schemeClr>
              </a:solidFill>
              <a:effectLst/>
            </a:endParaRPr>
          </a:p>
          <a:p>
            <a:pPr rtl="0" fontAlgn="base">
              <a:spcBef>
                <a:spcPts val="0"/>
              </a:spcBef>
              <a:spcAft>
                <a:spcPts val="0"/>
              </a:spcAft>
              <a:buFont typeface="Arial" panose="020B0604020202020204" pitchFamily="34" charset="0"/>
              <a:buChar char="•"/>
            </a:pPr>
            <a:r>
              <a:rPr lang="en-US" sz="1400" b="0" i="0" u="none" strike="noStrike" dirty="0">
                <a:solidFill>
                  <a:schemeClr val="bg1">
                    <a:alpha val="80000"/>
                  </a:schemeClr>
                </a:solidFill>
                <a:effectLst/>
                <a:latin typeface="Lato" panose="020F0502020204030203" pitchFamily="34" charset="0"/>
              </a:rPr>
              <a:t>Block Size: larger block sizes mean greater security</a:t>
            </a:r>
          </a:p>
          <a:p>
            <a:pPr marL="0" indent="0" rtl="0" fontAlgn="base">
              <a:spcBef>
                <a:spcPts val="0"/>
              </a:spcBef>
              <a:spcAft>
                <a:spcPts val="0"/>
              </a:spcAft>
              <a:buNone/>
            </a:pPr>
            <a:endParaRPr lang="en-US" sz="1400" b="0" i="0" u="none" strike="noStrike" dirty="0">
              <a:solidFill>
                <a:schemeClr val="bg1">
                  <a:alpha val="80000"/>
                </a:schemeClr>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1400" b="0" i="0" u="none" strike="noStrike" dirty="0">
                <a:solidFill>
                  <a:schemeClr val="bg1">
                    <a:alpha val="80000"/>
                  </a:schemeClr>
                </a:solidFill>
                <a:effectLst/>
                <a:latin typeface="Lato" panose="020F0502020204030203" pitchFamily="34" charset="0"/>
              </a:rPr>
              <a:t>Key Size: larger key size means greater security</a:t>
            </a:r>
          </a:p>
          <a:p>
            <a:pPr marL="0" indent="0" rtl="0" fontAlgn="base">
              <a:spcBef>
                <a:spcPts val="0"/>
              </a:spcBef>
              <a:spcAft>
                <a:spcPts val="0"/>
              </a:spcAft>
              <a:buNone/>
            </a:pPr>
            <a:endParaRPr lang="en-US" sz="1400" b="0" i="0" u="none" strike="noStrike" dirty="0">
              <a:solidFill>
                <a:schemeClr val="bg1">
                  <a:alpha val="80000"/>
                </a:schemeClr>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1400" b="0" i="0" u="none" strike="noStrike" dirty="0">
                <a:solidFill>
                  <a:schemeClr val="bg1">
                    <a:alpha val="80000"/>
                  </a:schemeClr>
                </a:solidFill>
                <a:effectLst/>
                <a:latin typeface="Lato" panose="020F0502020204030203" pitchFamily="34" charset="0"/>
              </a:rPr>
              <a:t>Number of rounds: multiple rounds offer increasing security</a:t>
            </a:r>
          </a:p>
          <a:p>
            <a:pPr marL="0" indent="0" rtl="0" fontAlgn="base">
              <a:spcBef>
                <a:spcPts val="0"/>
              </a:spcBef>
              <a:spcAft>
                <a:spcPts val="0"/>
              </a:spcAft>
              <a:buNone/>
            </a:pPr>
            <a:endParaRPr lang="en-US" sz="1400" b="0" i="0" u="none" strike="noStrike" dirty="0">
              <a:solidFill>
                <a:schemeClr val="bg1">
                  <a:alpha val="80000"/>
                </a:schemeClr>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r>
              <a:rPr lang="en-US" sz="1400" b="0" i="0" u="none" strike="noStrike" dirty="0">
                <a:solidFill>
                  <a:schemeClr val="bg1">
                    <a:alpha val="80000"/>
                  </a:schemeClr>
                </a:solidFill>
                <a:effectLst/>
                <a:latin typeface="Lato" panose="020F0502020204030203" pitchFamily="34" charset="0"/>
              </a:rPr>
              <a:t>Subkey generation algorithm: greater complexity will lead to greater difficulty of cryptanalysis</a:t>
            </a:r>
          </a:p>
          <a:p>
            <a:pPr marL="0" indent="0" rtl="0" fontAlgn="base">
              <a:spcBef>
                <a:spcPts val="0"/>
              </a:spcBef>
              <a:spcAft>
                <a:spcPts val="0"/>
              </a:spcAft>
              <a:buNone/>
            </a:pPr>
            <a:endParaRPr lang="en-US" sz="1400" b="0" i="0" u="none" strike="noStrike" dirty="0">
              <a:solidFill>
                <a:schemeClr val="bg1">
                  <a:alpha val="80000"/>
                </a:schemeClr>
              </a:solidFill>
              <a:effectLst/>
              <a:latin typeface="Lato" panose="020F0502020204030203" pitchFamily="34" charset="0"/>
            </a:endParaRPr>
          </a:p>
          <a:p>
            <a:pPr rtl="0" fontAlgn="base">
              <a:spcBef>
                <a:spcPts val="0"/>
              </a:spcBef>
              <a:spcAft>
                <a:spcPts val="1200"/>
              </a:spcAft>
              <a:buFont typeface="Arial" panose="020B0604020202020204" pitchFamily="34" charset="0"/>
              <a:buChar char="•"/>
            </a:pPr>
            <a:r>
              <a:rPr lang="en-US" sz="1400" b="0" i="0" u="none" strike="noStrike" dirty="0">
                <a:solidFill>
                  <a:schemeClr val="bg1">
                    <a:alpha val="80000"/>
                  </a:schemeClr>
                </a:solidFill>
                <a:effectLst/>
                <a:latin typeface="Lato" panose="020F0502020204030203" pitchFamily="34" charset="0"/>
              </a:rPr>
              <a:t>Round function: Again, greater complexity generally means greater resistance to cryptanalysis. </a:t>
            </a:r>
          </a:p>
        </p:txBody>
      </p:sp>
    </p:spTree>
    <p:extLst>
      <p:ext uri="{BB962C8B-B14F-4D97-AF65-F5344CB8AC3E}">
        <p14:creationId xmlns:p14="http://schemas.microsoft.com/office/powerpoint/2010/main" val="120774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id="{A171B5D5-5DF5-D3CE-5C4B-5D3B4BAE1AE3}"/>
              </a:ext>
            </a:extLst>
          </p:cNvPr>
          <p:cNvPicPr>
            <a:picLocks noChangeAspect="1"/>
          </p:cNvPicPr>
          <p:nvPr/>
        </p:nvPicPr>
        <p:blipFill rotWithShape="1">
          <a:blip r:embed="rId2"/>
          <a:srcRect t="7754" r="23576" b="1337"/>
          <a:stretch/>
        </p:blipFill>
        <p:spPr>
          <a:xfrm>
            <a:off x="3522468" y="10"/>
            <a:ext cx="8669532" cy="6857990"/>
          </a:xfrm>
          <a:prstGeom prst="rect">
            <a:avLst/>
          </a:prstGeom>
        </p:spPr>
      </p:pic>
      <p:sp>
        <p:nvSpPr>
          <p:cNvPr id="27" name="Rectangle 2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DBB09-4C3A-FBCE-5901-093C49E18FA0}"/>
              </a:ext>
            </a:extLst>
          </p:cNvPr>
          <p:cNvSpPr>
            <a:spLocks noGrp="1"/>
          </p:cNvSpPr>
          <p:nvPr>
            <p:ph type="title"/>
          </p:nvPr>
        </p:nvSpPr>
        <p:spPr>
          <a:xfrm>
            <a:off x="371094" y="1161288"/>
            <a:ext cx="3438144" cy="1124712"/>
          </a:xfrm>
        </p:spPr>
        <p:txBody>
          <a:bodyPr anchor="b">
            <a:normAutofit/>
          </a:bodyPr>
          <a:lstStyle/>
          <a:p>
            <a:pPr rtl="0">
              <a:spcBef>
                <a:spcPts val="0"/>
              </a:spcBef>
              <a:spcAft>
                <a:spcPts val="0"/>
              </a:spcAft>
            </a:pPr>
            <a:r>
              <a:rPr lang="en-US" sz="2800" b="1" i="0" u="none" strike="noStrike">
                <a:solidFill>
                  <a:schemeClr val="bg1"/>
                </a:solidFill>
                <a:effectLst/>
                <a:latin typeface="Roboto" panose="02000000000000000000" pitchFamily="2" charset="0"/>
              </a:rPr>
              <a:t>CAST - 128 </a:t>
            </a:r>
            <a:r>
              <a:rPr lang="en-US" sz="2800" b="1" i="0">
                <a:solidFill>
                  <a:schemeClr val="bg1"/>
                </a:solidFill>
                <a:effectLst/>
                <a:latin typeface="Söhne"/>
              </a:rPr>
              <a:t>Overview</a:t>
            </a:r>
            <a:endParaRPr lang="en-US" sz="2800" b="1">
              <a:solidFill>
                <a:schemeClr val="bg1"/>
              </a:solidFill>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04D028-80A4-C726-4FBD-CF7BCFB6CFEF}"/>
              </a:ext>
            </a:extLst>
          </p:cNvPr>
          <p:cNvSpPr>
            <a:spLocks noGrp="1"/>
          </p:cNvSpPr>
          <p:nvPr>
            <p:ph idx="1"/>
          </p:nvPr>
        </p:nvSpPr>
        <p:spPr>
          <a:xfrm>
            <a:off x="371094" y="2718053"/>
            <a:ext cx="9238732" cy="3415327"/>
          </a:xfrm>
        </p:spPr>
        <p:txBody>
          <a:bodyPr anchor="t">
            <a:normAutofit/>
          </a:bodyPr>
          <a:lstStyle/>
          <a:p>
            <a:pPr>
              <a:buFont typeface="Arial" panose="020B0604020202020204" pitchFamily="34" charset="0"/>
              <a:buChar char="•"/>
            </a:pPr>
            <a:r>
              <a:rPr lang="en-US" sz="1600" b="1" i="0" dirty="0">
                <a:solidFill>
                  <a:schemeClr val="bg1"/>
                </a:solidFill>
                <a:effectLst/>
                <a:latin typeface="Söhne"/>
              </a:rPr>
              <a:t>Definition</a:t>
            </a:r>
            <a:r>
              <a:rPr lang="en-US" sz="1600" b="0" i="0" dirty="0">
                <a:solidFill>
                  <a:schemeClr val="bg1"/>
                </a:solidFill>
                <a:effectLst/>
                <a:latin typeface="Söhne"/>
              </a:rPr>
              <a:t>: CAST-128 is a type of encryption algorithm.</a:t>
            </a:r>
          </a:p>
          <a:p>
            <a:pPr>
              <a:buFont typeface="Arial" panose="020B0604020202020204" pitchFamily="34" charset="0"/>
              <a:buChar char="•"/>
            </a:pPr>
            <a:r>
              <a:rPr lang="en-US" sz="1600" b="1" i="0" dirty="0">
                <a:solidFill>
                  <a:schemeClr val="bg1"/>
                </a:solidFill>
                <a:effectLst/>
                <a:latin typeface="Söhne"/>
              </a:rPr>
              <a:t>Structure</a:t>
            </a:r>
            <a:r>
              <a:rPr lang="en-US" sz="1600" b="0" i="0" dirty="0">
                <a:solidFill>
                  <a:schemeClr val="bg1"/>
                </a:solidFill>
                <a:effectLst/>
                <a:latin typeface="Söhne"/>
              </a:rPr>
              <a:t>: It uses either 12 or 16 rounds in a special arrangement called a Feistel network.</a:t>
            </a:r>
          </a:p>
          <a:p>
            <a:pPr>
              <a:buFont typeface="Arial" panose="020B0604020202020204" pitchFamily="34" charset="0"/>
              <a:buChar char="•"/>
            </a:pPr>
            <a:r>
              <a:rPr lang="en-US" sz="1600" b="1" i="0" dirty="0">
                <a:solidFill>
                  <a:schemeClr val="bg1"/>
                </a:solidFill>
                <a:effectLst/>
                <a:latin typeface="Söhne"/>
              </a:rPr>
              <a:t>Specifications</a:t>
            </a:r>
            <a:r>
              <a:rPr lang="en-US" sz="1600" b="0" i="0" dirty="0">
                <a:solidFill>
                  <a:schemeClr val="bg1"/>
                </a:solidFill>
                <a:effectLst/>
                <a:latin typeface="Söhne"/>
              </a:rPr>
              <a:t>: It operates on blocks of data that are 64 bits in size and uses keys ranging from 40 to 128 bits (in 8-bit increments).</a:t>
            </a:r>
          </a:p>
          <a:p>
            <a:pPr>
              <a:buFont typeface="Arial" panose="020B0604020202020204" pitchFamily="34" charset="0"/>
              <a:buChar char="•"/>
            </a:pPr>
            <a:r>
              <a:rPr lang="en-US" sz="1600" b="1" i="0" dirty="0">
                <a:solidFill>
                  <a:schemeClr val="bg1"/>
                </a:solidFill>
                <a:effectLst/>
                <a:latin typeface="Söhne"/>
              </a:rPr>
              <a:t>Key Length</a:t>
            </a:r>
            <a:r>
              <a:rPr lang="en-US" sz="1600" b="0" i="0" dirty="0">
                <a:solidFill>
                  <a:schemeClr val="bg1"/>
                </a:solidFill>
                <a:effectLst/>
                <a:latin typeface="Söhne"/>
              </a:rPr>
              <a:t>: When the key size exceeds 80 bits, all 16 rounds are utilized.</a:t>
            </a:r>
          </a:p>
          <a:p>
            <a:pPr>
              <a:buFont typeface="Arial" panose="020B0604020202020204" pitchFamily="34" charset="0"/>
              <a:buChar char="•"/>
            </a:pPr>
            <a:r>
              <a:rPr lang="en-US" sz="1600" b="1" i="0" dirty="0">
                <a:solidFill>
                  <a:schemeClr val="bg1"/>
                </a:solidFill>
                <a:effectLst/>
                <a:latin typeface="Söhne"/>
              </a:rPr>
              <a:t>Components</a:t>
            </a:r>
            <a:r>
              <a:rPr lang="en-US" sz="1600" b="0" i="0" dirty="0">
                <a:solidFill>
                  <a:schemeClr val="bg1"/>
                </a:solidFill>
                <a:effectLst/>
                <a:latin typeface="Söhne"/>
              </a:rPr>
              <a:t>: It comprises several elements including large S-boxes, key-dependent rotations, modular addition and subtraction, and XOR operations.</a:t>
            </a:r>
          </a:p>
          <a:p>
            <a:pPr>
              <a:buFont typeface="Arial" panose="020B0604020202020204" pitchFamily="34" charset="0"/>
              <a:buChar char="•"/>
            </a:pPr>
            <a:r>
              <a:rPr lang="en-US" sz="1600" b="1" i="0" dirty="0">
                <a:solidFill>
                  <a:schemeClr val="bg1"/>
                </a:solidFill>
                <a:effectLst/>
                <a:latin typeface="Söhne"/>
              </a:rPr>
              <a:t>Round Functions</a:t>
            </a:r>
            <a:r>
              <a:rPr lang="en-US" sz="1600" b="0" i="0" dirty="0">
                <a:solidFill>
                  <a:schemeClr val="bg1"/>
                </a:solidFill>
                <a:effectLst/>
                <a:latin typeface="Söhne"/>
              </a:rPr>
              <a:t>: There are three types of round functions, differing only in specific operations like addition, subtraction, or XOR.</a:t>
            </a:r>
          </a:p>
        </p:txBody>
      </p:sp>
    </p:spTree>
    <p:extLst>
      <p:ext uri="{BB962C8B-B14F-4D97-AF65-F5344CB8AC3E}">
        <p14:creationId xmlns:p14="http://schemas.microsoft.com/office/powerpoint/2010/main" val="146933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9" name="Rectangle 923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90F50C-8DC8-320D-FF99-3FF3B101778F}"/>
              </a:ext>
            </a:extLst>
          </p:cNvPr>
          <p:cNvSpPr>
            <a:spLocks noGrp="1"/>
          </p:cNvSpPr>
          <p:nvPr>
            <p:ph type="title"/>
          </p:nvPr>
        </p:nvSpPr>
        <p:spPr>
          <a:xfrm>
            <a:off x="838200" y="1055156"/>
            <a:ext cx="4391024" cy="1323439"/>
          </a:xfrm>
        </p:spPr>
        <p:txBody>
          <a:bodyPr anchor="t">
            <a:normAutofit/>
          </a:bodyPr>
          <a:lstStyle/>
          <a:p>
            <a:pPr rtl="0">
              <a:spcBef>
                <a:spcPts val="0"/>
              </a:spcBef>
              <a:spcAft>
                <a:spcPts val="0"/>
              </a:spcAft>
            </a:pPr>
            <a:r>
              <a:rPr lang="en-US" sz="4000" b="1" i="0" u="none" strike="noStrike" dirty="0">
                <a:solidFill>
                  <a:schemeClr val="bg1"/>
                </a:solidFill>
                <a:effectLst/>
                <a:latin typeface="Montserrat" panose="00000500000000000000" pitchFamily="2" charset="0"/>
              </a:rPr>
              <a:t>Variable Key Sizes</a:t>
            </a:r>
            <a:endParaRPr lang="en-US" sz="4000" b="1" dirty="0">
              <a:solidFill>
                <a:schemeClr val="bg1"/>
              </a:solidFill>
            </a:endParaRPr>
          </a:p>
        </p:txBody>
      </p:sp>
      <p:sp>
        <p:nvSpPr>
          <p:cNvPr id="3" name="Content Placeholder 2">
            <a:extLst>
              <a:ext uri="{FF2B5EF4-FFF2-40B4-BE49-F238E27FC236}">
                <a16:creationId xmlns:a16="http://schemas.microsoft.com/office/drawing/2014/main" id="{AD39EA84-4AC1-643F-CFCC-75C5BC35DFDE}"/>
              </a:ext>
            </a:extLst>
          </p:cNvPr>
          <p:cNvSpPr>
            <a:spLocks noGrp="1"/>
          </p:cNvSpPr>
          <p:nvPr>
            <p:ph idx="1"/>
          </p:nvPr>
        </p:nvSpPr>
        <p:spPr>
          <a:xfrm>
            <a:off x="838200" y="2622430"/>
            <a:ext cx="4812102" cy="3386258"/>
          </a:xfrm>
        </p:spPr>
        <p:txBody>
          <a:bodyPr>
            <a:normAutofit/>
          </a:bodyPr>
          <a:lstStyle/>
          <a:p>
            <a:pPr rtl="0" fontAlgn="base">
              <a:spcBef>
                <a:spcPts val="0"/>
              </a:spcBef>
              <a:spcAft>
                <a:spcPts val="1200"/>
              </a:spcAft>
              <a:buFont typeface="Arial" panose="020B0604020202020204" pitchFamily="34" charset="0"/>
              <a:buChar char="•"/>
            </a:pPr>
            <a:r>
              <a:rPr lang="en-US" sz="1800" b="0" i="0" u="none" strike="noStrike" dirty="0">
                <a:solidFill>
                  <a:schemeClr val="bg1">
                    <a:alpha val="80000"/>
                  </a:schemeClr>
                </a:solidFill>
                <a:effectLst/>
                <a:latin typeface="Lato" panose="020F0502020204030203" pitchFamily="34" charset="0"/>
              </a:rPr>
              <a:t>For key sizes up to and including 80-bits (</a:t>
            </a:r>
            <a:r>
              <a:rPr lang="en-US" sz="1800" b="0" i="0" u="none" strike="noStrike" dirty="0" err="1">
                <a:solidFill>
                  <a:schemeClr val="bg1">
                    <a:alpha val="80000"/>
                  </a:schemeClr>
                </a:solidFill>
                <a:effectLst/>
                <a:latin typeface="Lato" panose="020F0502020204030203" pitchFamily="34" charset="0"/>
              </a:rPr>
              <a:t>i.e</a:t>
            </a:r>
            <a:r>
              <a:rPr lang="en-US" sz="1800" b="0" i="0" u="none" strike="noStrike" dirty="0">
                <a:solidFill>
                  <a:schemeClr val="bg1">
                    <a:alpha val="80000"/>
                  </a:schemeClr>
                </a:solidFill>
                <a:effectLst/>
                <a:latin typeface="Lato" panose="020F0502020204030203" pitchFamily="34" charset="0"/>
              </a:rPr>
              <a:t>, 40,48,56,64,72 and 80-bits) uses 12 rounds.</a:t>
            </a:r>
          </a:p>
          <a:p>
            <a:pPr marL="0" indent="0" rtl="0" fontAlgn="base">
              <a:spcBef>
                <a:spcPts val="0"/>
              </a:spcBef>
              <a:spcAft>
                <a:spcPts val="1200"/>
              </a:spcAft>
              <a:buNone/>
            </a:pPr>
            <a:endParaRPr lang="en-US" sz="1800" b="0" i="0" u="none" strike="noStrike" dirty="0">
              <a:solidFill>
                <a:schemeClr val="bg1">
                  <a:alpha val="80000"/>
                </a:schemeClr>
              </a:solidFill>
              <a:effectLst/>
              <a:latin typeface="Lato" panose="020F0502020204030203" pitchFamily="34" charset="0"/>
            </a:endParaRPr>
          </a:p>
          <a:p>
            <a:pPr rtl="0" fontAlgn="base">
              <a:spcBef>
                <a:spcPts val="0"/>
              </a:spcBef>
              <a:spcAft>
                <a:spcPts val="1200"/>
              </a:spcAft>
              <a:buFont typeface="Arial" panose="020B0604020202020204" pitchFamily="34" charset="0"/>
              <a:buChar char="•"/>
            </a:pPr>
            <a:r>
              <a:rPr lang="en-US" sz="1800" b="0" i="0" u="none" strike="noStrike" dirty="0">
                <a:solidFill>
                  <a:schemeClr val="bg1">
                    <a:alpha val="80000"/>
                  </a:schemeClr>
                </a:solidFill>
                <a:effectLst/>
                <a:latin typeface="Lato" panose="020F0502020204030203" pitchFamily="34" charset="0"/>
              </a:rPr>
              <a:t>For key sizes greater than 80 bits, the algorithm uses the full 16 rounds</a:t>
            </a:r>
          </a:p>
          <a:p>
            <a:pPr marL="0" indent="0" rtl="0" fontAlgn="base">
              <a:spcBef>
                <a:spcPts val="0"/>
              </a:spcBef>
              <a:spcAft>
                <a:spcPts val="1200"/>
              </a:spcAft>
              <a:buNone/>
            </a:pPr>
            <a:endParaRPr lang="en-US" sz="1800" b="0" i="0" u="none" strike="noStrike" dirty="0">
              <a:solidFill>
                <a:schemeClr val="bg1">
                  <a:alpha val="80000"/>
                </a:schemeClr>
              </a:solidFill>
              <a:effectLst/>
              <a:latin typeface="Lato" panose="020F0502020204030203" pitchFamily="34" charset="0"/>
            </a:endParaRPr>
          </a:p>
          <a:p>
            <a:pPr rtl="0" fontAlgn="base">
              <a:spcBef>
                <a:spcPts val="0"/>
              </a:spcBef>
              <a:spcAft>
                <a:spcPts val="1200"/>
              </a:spcAft>
              <a:buFont typeface="Arial" panose="020B0604020202020204" pitchFamily="34" charset="0"/>
              <a:buChar char="•"/>
            </a:pPr>
            <a:r>
              <a:rPr lang="en-US" sz="1800" b="0" i="0" u="none" strike="noStrike" dirty="0">
                <a:solidFill>
                  <a:schemeClr val="bg1">
                    <a:alpha val="80000"/>
                  </a:schemeClr>
                </a:solidFill>
                <a:effectLst/>
                <a:latin typeface="Lato" panose="020F0502020204030203" pitchFamily="34" charset="0"/>
              </a:rPr>
              <a:t>For key sizes less than 128-bits, the key is padded with </a:t>
            </a:r>
            <a:r>
              <a:rPr lang="en-US" sz="1800" b="0" i="0" u="none" strike="noStrike" dirty="0" err="1">
                <a:solidFill>
                  <a:schemeClr val="bg1">
                    <a:alpha val="80000"/>
                  </a:schemeClr>
                </a:solidFill>
                <a:effectLst/>
                <a:latin typeface="Lato" panose="020F0502020204030203" pitchFamily="34" charset="0"/>
              </a:rPr>
              <a:t>zerobytes</a:t>
            </a:r>
            <a:r>
              <a:rPr lang="en-US" sz="1800" b="0" i="0" u="none" strike="noStrike" dirty="0">
                <a:solidFill>
                  <a:schemeClr val="bg1">
                    <a:alpha val="80000"/>
                  </a:schemeClr>
                </a:solidFill>
                <a:effectLst/>
                <a:latin typeface="Lato" panose="020F0502020204030203" pitchFamily="34" charset="0"/>
              </a:rPr>
              <a:t> (in the rightmost, or least significant positions)</a:t>
            </a:r>
          </a:p>
          <a:p>
            <a:pPr marL="0" indent="0">
              <a:buNone/>
            </a:pPr>
            <a:endParaRPr lang="en-US" sz="1800" dirty="0">
              <a:solidFill>
                <a:schemeClr val="bg1">
                  <a:alpha val="80000"/>
                </a:schemeClr>
              </a:solidFill>
            </a:endParaRPr>
          </a:p>
        </p:txBody>
      </p:sp>
      <p:pic>
        <p:nvPicPr>
          <p:cNvPr id="9218" name="Picture 2" descr="Decrypting what you need to know about encryption keys | Byte Back">
            <a:extLst>
              <a:ext uri="{FF2B5EF4-FFF2-40B4-BE49-F238E27FC236}">
                <a16:creationId xmlns:a16="http://schemas.microsoft.com/office/drawing/2014/main" id="{36DFA245-BBB7-E333-6552-C01FE5C3EC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24" t="378" r="12339" b="-378"/>
          <a:stretch/>
        </p:blipFill>
        <p:spPr bwMode="auto">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9240" name="Group 9239">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9226" name="Freeform: Shape 9225">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27" name="Freeform: Shape 9226">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2588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AF97E-B8A5-9A52-035F-5A27AE406EF0}"/>
              </a:ext>
            </a:extLst>
          </p:cNvPr>
          <p:cNvSpPr>
            <a:spLocks noGrp="1"/>
          </p:cNvSpPr>
          <p:nvPr>
            <p:ph type="title"/>
          </p:nvPr>
        </p:nvSpPr>
        <p:spPr>
          <a:xfrm>
            <a:off x="751936" y="911481"/>
            <a:ext cx="4394200" cy="1323439"/>
          </a:xfrm>
        </p:spPr>
        <p:txBody>
          <a:bodyPr anchor="t">
            <a:normAutofit/>
          </a:bodyPr>
          <a:lstStyle/>
          <a:p>
            <a:pPr rtl="0">
              <a:spcBef>
                <a:spcPts val="0"/>
              </a:spcBef>
              <a:spcAft>
                <a:spcPts val="0"/>
              </a:spcAft>
            </a:pPr>
            <a:r>
              <a:rPr lang="en-US" sz="4000" b="1" i="0" u="none" strike="noStrike" dirty="0">
                <a:solidFill>
                  <a:schemeClr val="bg1"/>
                </a:solidFill>
                <a:effectLst/>
                <a:latin typeface="Arial" panose="020B0604020202020204" pitchFamily="34" charset="0"/>
              </a:rPr>
              <a:t>Description of Algorithm</a:t>
            </a:r>
            <a:endParaRPr lang="en-US" sz="4000" dirty="0">
              <a:solidFill>
                <a:schemeClr val="bg1"/>
              </a:solidFill>
            </a:endParaRPr>
          </a:p>
        </p:txBody>
      </p:sp>
      <p:sp>
        <p:nvSpPr>
          <p:cNvPr id="3" name="Content Placeholder 2">
            <a:extLst>
              <a:ext uri="{FF2B5EF4-FFF2-40B4-BE49-F238E27FC236}">
                <a16:creationId xmlns:a16="http://schemas.microsoft.com/office/drawing/2014/main" id="{EEC0AF33-E28C-945C-BDA7-04628E4AEF3B}"/>
              </a:ext>
            </a:extLst>
          </p:cNvPr>
          <p:cNvSpPr>
            <a:spLocks noGrp="1"/>
          </p:cNvSpPr>
          <p:nvPr>
            <p:ph idx="1"/>
          </p:nvPr>
        </p:nvSpPr>
        <p:spPr>
          <a:xfrm>
            <a:off x="439947" y="2441275"/>
            <a:ext cx="5192406" cy="3968151"/>
          </a:xfrm>
        </p:spPr>
        <p:txBody>
          <a:bodyPr>
            <a:normAutofit lnSpcReduction="10000"/>
          </a:bodyPr>
          <a:lstStyle/>
          <a:p>
            <a:pPr rtl="0" fontAlgn="base">
              <a:spcBef>
                <a:spcPts val="0"/>
              </a:spcBef>
              <a:spcAft>
                <a:spcPts val="0"/>
              </a:spcAft>
              <a:buFont typeface="+mj-lt"/>
              <a:buAutoNum type="arabicPeriod"/>
            </a:pPr>
            <a:r>
              <a:rPr lang="en-US" sz="1600" b="0" i="0" u="none" strike="noStrike" dirty="0">
                <a:solidFill>
                  <a:schemeClr val="bg1">
                    <a:alpha val="80000"/>
                  </a:schemeClr>
                </a:solidFill>
                <a:effectLst/>
                <a:latin typeface="Arial" panose="020B0604020202020204" pitchFamily="34" charset="0"/>
              </a:rPr>
              <a:t>(key schedule) Compute 16 pairs of subkeys {</a:t>
            </a:r>
            <a:r>
              <a:rPr lang="en-US" sz="1600" b="0" i="0" u="none" strike="noStrike" dirty="0" err="1">
                <a:solidFill>
                  <a:schemeClr val="bg1">
                    <a:alpha val="80000"/>
                  </a:schemeClr>
                </a:solidFill>
                <a:effectLst/>
                <a:latin typeface="Arial" panose="020B0604020202020204" pitchFamily="34" charset="0"/>
              </a:rPr>
              <a:t>Kmi</a:t>
            </a:r>
            <a:r>
              <a:rPr lang="en-US" sz="1600" b="0" i="0" u="none" strike="noStrike" dirty="0">
                <a:solidFill>
                  <a:schemeClr val="bg1">
                    <a:alpha val="80000"/>
                  </a:schemeClr>
                </a:solidFill>
                <a:effectLst/>
                <a:latin typeface="Arial" panose="020B0604020202020204" pitchFamily="34" charset="0"/>
              </a:rPr>
              <a:t>, </a:t>
            </a:r>
            <a:r>
              <a:rPr lang="en-US" sz="1600" b="0" i="0" u="none" strike="noStrike" dirty="0" err="1">
                <a:solidFill>
                  <a:schemeClr val="bg1">
                    <a:alpha val="80000"/>
                  </a:schemeClr>
                </a:solidFill>
                <a:effectLst/>
                <a:latin typeface="Arial" panose="020B0604020202020204" pitchFamily="34" charset="0"/>
              </a:rPr>
              <a:t>Kri</a:t>
            </a:r>
            <a:r>
              <a:rPr lang="en-US" sz="1600" b="0" i="0" u="none" strike="noStrike" dirty="0">
                <a:solidFill>
                  <a:schemeClr val="bg1">
                    <a:alpha val="80000"/>
                  </a:schemeClr>
                </a:solidFill>
                <a:effectLst/>
                <a:latin typeface="Arial" panose="020B0604020202020204" pitchFamily="34" charset="0"/>
              </a:rPr>
              <a:t>} from K (</a:t>
            </a:r>
            <a:r>
              <a:rPr lang="en-US" sz="1600" b="0" i="0" u="none" strike="noStrike" dirty="0">
                <a:solidFill>
                  <a:srgbClr val="C00000">
                    <a:alpha val="80000"/>
                  </a:srgbClr>
                </a:solidFill>
                <a:effectLst/>
                <a:latin typeface="Arial" panose="020B0604020202020204" pitchFamily="34" charset="0"/>
              </a:rPr>
              <a:t>Explained later</a:t>
            </a:r>
            <a:r>
              <a:rPr lang="en-US" sz="1600" b="0" i="0" u="none" strike="noStrike" dirty="0">
                <a:solidFill>
                  <a:schemeClr val="bg1">
                    <a:alpha val="80000"/>
                  </a:schemeClr>
                </a:solidFill>
                <a:effectLst/>
                <a:latin typeface="Arial" panose="020B0604020202020204" pitchFamily="34" charset="0"/>
              </a:rPr>
              <a:t>)</a:t>
            </a:r>
          </a:p>
          <a:p>
            <a:pPr rtl="0" fontAlgn="base">
              <a:spcBef>
                <a:spcPts val="0"/>
              </a:spcBef>
              <a:spcAft>
                <a:spcPts val="0"/>
              </a:spcAft>
              <a:buFont typeface="+mj-lt"/>
              <a:buAutoNum type="arabicPeriod"/>
            </a:pPr>
            <a:endParaRPr lang="en-US" sz="1600" b="0" i="0" u="none" strike="noStrike" dirty="0">
              <a:solidFill>
                <a:schemeClr val="bg1">
                  <a:alpha val="80000"/>
                </a:schemeClr>
              </a:solidFill>
              <a:effectLst/>
              <a:latin typeface="Arial" panose="020B0604020202020204" pitchFamily="34" charset="0"/>
            </a:endParaRPr>
          </a:p>
          <a:p>
            <a:pPr rtl="0" fontAlgn="base">
              <a:spcBef>
                <a:spcPts val="0"/>
              </a:spcBef>
              <a:spcAft>
                <a:spcPts val="0"/>
              </a:spcAft>
              <a:buFont typeface="+mj-lt"/>
              <a:buAutoNum type="arabicPeriod"/>
            </a:pPr>
            <a:r>
              <a:rPr lang="en-US" sz="1600" b="0" i="0" u="none" strike="noStrike" dirty="0">
                <a:solidFill>
                  <a:schemeClr val="bg1">
                    <a:alpha val="80000"/>
                  </a:schemeClr>
                </a:solidFill>
                <a:effectLst/>
                <a:latin typeface="Arial" panose="020B0604020202020204" pitchFamily="34" charset="0"/>
              </a:rPr>
              <a:t>(L0,R0) &lt;-- (m1...m64).  (Split the plaintext into left and right 32-bit halves L0 = m1...m32 and R0 = m33...m64.)</a:t>
            </a:r>
          </a:p>
          <a:p>
            <a:pPr rtl="0" fontAlgn="base">
              <a:spcBef>
                <a:spcPts val="0"/>
              </a:spcBef>
              <a:spcAft>
                <a:spcPts val="0"/>
              </a:spcAft>
              <a:buFont typeface="+mj-lt"/>
              <a:buAutoNum type="arabicPeriod"/>
            </a:pPr>
            <a:endParaRPr lang="en-US" sz="1600" b="0" i="0" u="none" strike="noStrike" dirty="0">
              <a:solidFill>
                <a:schemeClr val="bg1">
                  <a:alpha val="80000"/>
                </a:schemeClr>
              </a:solidFill>
              <a:effectLst/>
              <a:latin typeface="Arial" panose="020B0604020202020204" pitchFamily="34" charset="0"/>
            </a:endParaRPr>
          </a:p>
          <a:p>
            <a:pPr rtl="0" fontAlgn="base">
              <a:spcBef>
                <a:spcPts val="0"/>
              </a:spcBef>
              <a:spcAft>
                <a:spcPts val="0"/>
              </a:spcAft>
              <a:buFont typeface="+mj-lt"/>
              <a:buAutoNum type="arabicPeriod"/>
            </a:pPr>
            <a:r>
              <a:rPr lang="en-US" sz="1600" b="0" i="0" u="none" strike="noStrike" dirty="0">
                <a:solidFill>
                  <a:schemeClr val="bg1">
                    <a:alpha val="80000"/>
                  </a:schemeClr>
                </a:solidFill>
                <a:effectLst/>
                <a:latin typeface="Arial" panose="020B0604020202020204" pitchFamily="34" charset="0"/>
              </a:rPr>
              <a:t>(16 rounds) for </a:t>
            </a:r>
            <a:r>
              <a:rPr lang="en-US" sz="1600" b="0" i="0" u="none" strike="noStrike" dirty="0" err="1">
                <a:solidFill>
                  <a:schemeClr val="bg1">
                    <a:alpha val="80000"/>
                  </a:schemeClr>
                </a:solidFill>
                <a:effectLst/>
                <a:latin typeface="Arial" panose="020B0604020202020204" pitchFamily="34" charset="0"/>
              </a:rPr>
              <a:t>i</a:t>
            </a:r>
            <a:r>
              <a:rPr lang="en-US" sz="1600" b="0" i="0" u="none" strike="noStrike" dirty="0">
                <a:solidFill>
                  <a:schemeClr val="bg1">
                    <a:alpha val="80000"/>
                  </a:schemeClr>
                </a:solidFill>
                <a:effectLst/>
                <a:latin typeface="Arial" panose="020B0604020202020204" pitchFamily="34" charset="0"/>
              </a:rPr>
              <a:t> from 1 to 16, compute Li and Ri as follows:</a:t>
            </a:r>
          </a:p>
          <a:p>
            <a:pPr marL="457200" rtl="0">
              <a:spcBef>
                <a:spcPts val="0"/>
              </a:spcBef>
              <a:spcAft>
                <a:spcPts val="0"/>
              </a:spcAft>
            </a:pPr>
            <a:r>
              <a:rPr lang="en-US" sz="1600" b="0" i="0" u="none" strike="noStrike" dirty="0">
                <a:solidFill>
                  <a:schemeClr val="bg1">
                    <a:alpha val="80000"/>
                  </a:schemeClr>
                </a:solidFill>
                <a:effectLst/>
                <a:latin typeface="Arial" panose="020B0604020202020204" pitchFamily="34" charset="0"/>
              </a:rPr>
              <a:t>Li = Ri-1;</a:t>
            </a:r>
            <a:endParaRPr lang="en-US" sz="1600" b="0" dirty="0">
              <a:solidFill>
                <a:schemeClr val="bg1">
                  <a:alpha val="80000"/>
                </a:schemeClr>
              </a:solidFill>
              <a:effectLst/>
            </a:endParaRPr>
          </a:p>
          <a:p>
            <a:pPr indent="457200" rtl="0">
              <a:spcBef>
                <a:spcPts val="0"/>
              </a:spcBef>
              <a:spcAft>
                <a:spcPts val="0"/>
              </a:spcAft>
            </a:pPr>
            <a:r>
              <a:rPr lang="en-US" sz="1600" b="0" i="0" u="none" strike="noStrike" dirty="0">
                <a:solidFill>
                  <a:schemeClr val="bg1">
                    <a:alpha val="80000"/>
                  </a:schemeClr>
                </a:solidFill>
                <a:effectLst/>
                <a:latin typeface="Arial" panose="020B0604020202020204" pitchFamily="34" charset="0"/>
              </a:rPr>
              <a:t>Ri = Li-1 ^ f(Ri-1,Kmi,Kri)</a:t>
            </a:r>
            <a:endParaRPr lang="en-US" sz="1600" b="0" dirty="0">
              <a:solidFill>
                <a:schemeClr val="bg1">
                  <a:alpha val="80000"/>
                </a:schemeClr>
              </a:solidFill>
              <a:effectLst/>
            </a:endParaRPr>
          </a:p>
          <a:p>
            <a:pPr marL="457200" rtl="0" fontAlgn="base">
              <a:spcBef>
                <a:spcPts val="0"/>
              </a:spcBef>
              <a:spcAft>
                <a:spcPts val="0"/>
              </a:spcAft>
              <a:buFont typeface="Arial" panose="020B0604020202020204" pitchFamily="34" charset="0"/>
              <a:buChar char="•"/>
            </a:pPr>
            <a:r>
              <a:rPr lang="en-US" sz="1600" b="0" i="0" u="none" strike="noStrike" dirty="0">
                <a:solidFill>
                  <a:schemeClr val="bg1">
                    <a:alpha val="80000"/>
                  </a:schemeClr>
                </a:solidFill>
                <a:effectLst/>
                <a:latin typeface="Arial" panose="020B0604020202020204" pitchFamily="34" charset="0"/>
              </a:rPr>
              <a:t>There are 3 types of the function f (</a:t>
            </a:r>
            <a:r>
              <a:rPr lang="en-US" sz="1600" b="0" i="0" u="none" strike="noStrike" dirty="0">
                <a:solidFill>
                  <a:srgbClr val="C00000">
                    <a:alpha val="80000"/>
                  </a:srgbClr>
                </a:solidFill>
                <a:effectLst/>
                <a:latin typeface="Arial" panose="020B0604020202020204" pitchFamily="34" charset="0"/>
              </a:rPr>
              <a:t>Explained later</a:t>
            </a:r>
            <a:r>
              <a:rPr lang="en-US" sz="1600" b="0" i="0" u="none" strike="noStrike" dirty="0">
                <a:solidFill>
                  <a:schemeClr val="bg1">
                    <a:alpha val="80000"/>
                  </a:schemeClr>
                </a:solidFill>
                <a:effectLst/>
                <a:latin typeface="Arial" panose="020B0604020202020204" pitchFamily="34" charset="0"/>
              </a:rPr>
              <a:t>)</a:t>
            </a:r>
          </a:p>
          <a:p>
            <a:pPr indent="0" rtl="0" fontAlgn="base">
              <a:spcBef>
                <a:spcPts val="0"/>
              </a:spcBef>
              <a:spcAft>
                <a:spcPts val="0"/>
              </a:spcAft>
              <a:buNone/>
            </a:pPr>
            <a:endParaRPr lang="en-US" sz="1600" b="0" i="0" u="none" strike="noStrike" dirty="0">
              <a:solidFill>
                <a:schemeClr val="bg1">
                  <a:alpha val="80000"/>
                </a:schemeClr>
              </a:solidFill>
              <a:effectLst/>
              <a:latin typeface="Arial" panose="020B0604020202020204" pitchFamily="34" charset="0"/>
            </a:endParaRPr>
          </a:p>
          <a:p>
            <a:pPr rtl="0" fontAlgn="base">
              <a:spcBef>
                <a:spcPts val="0"/>
              </a:spcBef>
              <a:spcAft>
                <a:spcPts val="0"/>
              </a:spcAft>
              <a:buFont typeface="+mj-lt"/>
              <a:buAutoNum type="arabicPeriod" startAt="4"/>
            </a:pPr>
            <a:r>
              <a:rPr lang="en-US" sz="1600" b="0" i="0" u="none" strike="noStrike" dirty="0">
                <a:solidFill>
                  <a:schemeClr val="bg1">
                    <a:alpha val="80000"/>
                  </a:schemeClr>
                </a:solidFill>
                <a:effectLst/>
                <a:latin typeface="Arial" panose="020B0604020202020204" pitchFamily="34" charset="0"/>
              </a:rPr>
              <a:t>c1...c64 &lt;-- (R16,L16).  (Exchange final blocks L16, R16 and concatenate to form the ciphertext.)</a:t>
            </a:r>
          </a:p>
          <a:p>
            <a:pPr marL="0" indent="0">
              <a:buNone/>
            </a:pPr>
            <a:br>
              <a:rPr lang="en-US" sz="1600" b="0" dirty="0">
                <a:solidFill>
                  <a:schemeClr val="bg1">
                    <a:alpha val="80000"/>
                  </a:schemeClr>
                </a:solidFill>
                <a:effectLst/>
              </a:rPr>
            </a:br>
            <a:endParaRPr lang="en-US" sz="1600" dirty="0">
              <a:solidFill>
                <a:schemeClr val="bg1">
                  <a:alpha val="80000"/>
                </a:schemeClr>
              </a:solidFill>
            </a:endParaRPr>
          </a:p>
        </p:txBody>
      </p:sp>
      <p:pic>
        <p:nvPicPr>
          <p:cNvPr id="2052" name="Picture 4">
            <a:extLst>
              <a:ext uri="{FF2B5EF4-FFF2-40B4-BE49-F238E27FC236}">
                <a16:creationId xmlns:a16="http://schemas.microsoft.com/office/drawing/2014/main" id="{8CF98580-A227-000D-40D3-C82F18C7CF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9" r="1018"/>
          <a:stretch/>
        </p:blipFill>
        <p:spPr bwMode="auto">
          <a:xfrm>
            <a:off x="5632355" y="11"/>
            <a:ext cx="6559645"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noFill/>
          <a:effectLst>
            <a:outerShdw blurRad="381000" dist="152400" dir="10800000" algn="tr"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054" name="Freeform: Shape 2053">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5" name="Freeform: Shape 2054">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529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1245</TotalTime>
  <Words>2252</Words>
  <Application>Microsoft Office PowerPoint</Application>
  <PresentationFormat>Widescreen</PresentationFormat>
  <Paragraphs>222</Paragraphs>
  <Slides>32</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5" baseType="lpstr">
      <vt:lpstr>Aptos</vt:lpstr>
      <vt:lpstr>Arial</vt:lpstr>
      <vt:lpstr>Calibri</vt:lpstr>
      <vt:lpstr>Calibri Light</vt:lpstr>
      <vt:lpstr>Google Sans</vt:lpstr>
      <vt:lpstr>Inter</vt:lpstr>
      <vt:lpstr>Lato</vt:lpstr>
      <vt:lpstr>Montserrat</vt:lpstr>
      <vt:lpstr>Roboto</vt:lpstr>
      <vt:lpstr>Söhne</vt:lpstr>
      <vt:lpstr>Times New Roman</vt:lpstr>
      <vt:lpstr>Office Theme</vt:lpstr>
      <vt:lpstr>Equation</vt:lpstr>
      <vt:lpstr>PowerPoint Presentation</vt:lpstr>
      <vt:lpstr>Table of Contents</vt:lpstr>
      <vt:lpstr> Why Secure Access Matters</vt:lpstr>
      <vt:lpstr>Our Goal</vt:lpstr>
      <vt:lpstr>Introduction to CAST-128 </vt:lpstr>
      <vt:lpstr>Feistel Cipher Structure parameters</vt:lpstr>
      <vt:lpstr>CAST - 128 Overview</vt:lpstr>
      <vt:lpstr>Variable Key Sizes</vt:lpstr>
      <vt:lpstr>Description of Algorithm</vt:lpstr>
      <vt:lpstr>Decryption</vt:lpstr>
      <vt:lpstr>Substitution Boxes</vt:lpstr>
      <vt:lpstr>Key Schedule</vt:lpstr>
      <vt:lpstr>PowerPoint Presentation</vt:lpstr>
      <vt:lpstr>Masking Subkeys And Rotate Subkeys</vt:lpstr>
      <vt:lpstr>Non-Identical Rounds &amp; Function F</vt:lpstr>
      <vt:lpstr>Cipher Block Chaining (CBC)</vt:lpstr>
      <vt:lpstr>Cast 128 in CBC mode</vt:lpstr>
      <vt:lpstr>PowerPoint Presentation</vt:lpstr>
      <vt:lpstr>General form of Elliptic Curves</vt:lpstr>
      <vt:lpstr>ELLIPTIC CURVE EL-GAMAL SECRET KEY DELIVERY</vt:lpstr>
      <vt:lpstr>Key Generation and Exchange Process</vt:lpstr>
      <vt:lpstr>Key Generation and Exchange Process</vt:lpstr>
      <vt:lpstr>Key Generation and Exchange Process</vt:lpstr>
      <vt:lpstr>Message Authentication Code</vt:lpstr>
      <vt:lpstr>PowerPoint Presentation</vt:lpstr>
      <vt:lpstr>How everything work together? </vt:lpstr>
      <vt:lpstr>How everything work together? </vt:lpstr>
      <vt:lpstr>Advantages</vt:lpstr>
      <vt:lpstr>Disadvantages </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Access to Image Datasets</dc:title>
  <dc:creator>wadia tanus</dc:creator>
  <cp:lastModifiedBy>טארק סלימאן</cp:lastModifiedBy>
  <cp:revision>20</cp:revision>
  <dcterms:created xsi:type="dcterms:W3CDTF">2024-03-11T15:03:24Z</dcterms:created>
  <dcterms:modified xsi:type="dcterms:W3CDTF">2025-01-24T15:25:22Z</dcterms:modified>
</cp:coreProperties>
</file>