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2" r:id="rId25"/>
    <p:sldId id="278" r:id="rId26"/>
    <p:sldId id="279" r:id="rId27"/>
  </p:sldIdLst>
  <p:sldSz cx="18288000" cy="10287000"/>
  <p:notesSz cx="6858000" cy="9144000"/>
  <p:embeddedFontLst>
    <p:embeddedFont>
      <p:font typeface="Arial Bold" panose="020B0704020202020204" pitchFamily="34" charset="0"/>
      <p:bold r:id="rId28"/>
    </p:embeddedFont>
    <p:embeddedFont>
      <p:font typeface="Arimo Bold" panose="020B0604020202020204" charset="0"/>
      <p:regular r:id="rId29"/>
    </p:embeddedFont>
    <p:embeddedFont>
      <p:font typeface="DM Sans" pitchFamily="2" charset="0"/>
      <p:regular r:id="rId30"/>
    </p:embeddedFont>
    <p:embeddedFont>
      <p:font typeface="DM Sans Bold" charset="0"/>
      <p:regular r:id="rId31"/>
    </p:embeddedFont>
    <p:embeddedFont>
      <p:font typeface="Suez One" panose="00000500000000000000" pitchFamily="2" charset="-79"/>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s://universe.roboflow.com/fadli-dwi/pneumonia-project" TargetMode="Externa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26.png"/><Relationship Id="rId5" Type="http://schemas.openxmlformats.org/officeDocument/2006/relationships/image" Target="../media/image7.png"/><Relationship Id="rId10" Type="http://schemas.openxmlformats.org/officeDocument/2006/relationships/image" Target="../media/image25.png"/><Relationship Id="rId4" Type="http://schemas.openxmlformats.org/officeDocument/2006/relationships/image" Target="../media/image14.sv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3.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jpe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3.png"/><Relationship Id="rId18" Type="http://schemas.openxmlformats.org/officeDocument/2006/relationships/image" Target="../media/image48.svg"/><Relationship Id="rId26" Type="http://schemas.openxmlformats.org/officeDocument/2006/relationships/image" Target="../media/image54.svg"/><Relationship Id="rId3" Type="http://schemas.openxmlformats.org/officeDocument/2006/relationships/image" Target="../media/image35.png"/><Relationship Id="rId21" Type="http://schemas.openxmlformats.org/officeDocument/2006/relationships/image" Target="../media/image49.png"/><Relationship Id="rId7" Type="http://schemas.openxmlformats.org/officeDocument/2006/relationships/image" Target="../media/image39.png"/><Relationship Id="rId12" Type="http://schemas.openxmlformats.org/officeDocument/2006/relationships/image" Target="../media/image42.svg"/><Relationship Id="rId17" Type="http://schemas.openxmlformats.org/officeDocument/2006/relationships/image" Target="../media/image47.png"/><Relationship Id="rId25" Type="http://schemas.openxmlformats.org/officeDocument/2006/relationships/image" Target="../media/image53.png"/><Relationship Id="rId2" Type="http://schemas.openxmlformats.org/officeDocument/2006/relationships/image" Target="../media/image1.png"/><Relationship Id="rId16" Type="http://schemas.openxmlformats.org/officeDocument/2006/relationships/image" Target="../media/image46.svg"/><Relationship Id="rId20"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1.png"/><Relationship Id="rId24" Type="http://schemas.openxmlformats.org/officeDocument/2006/relationships/image" Target="../media/image52.svg"/><Relationship Id="rId5" Type="http://schemas.openxmlformats.org/officeDocument/2006/relationships/image" Target="../media/image37.png"/><Relationship Id="rId15" Type="http://schemas.openxmlformats.org/officeDocument/2006/relationships/image" Target="../media/image45.png"/><Relationship Id="rId23" Type="http://schemas.openxmlformats.org/officeDocument/2006/relationships/image" Target="../media/image51.png"/><Relationship Id="rId28" Type="http://schemas.openxmlformats.org/officeDocument/2006/relationships/image" Target="../media/image5.svg"/><Relationship Id="rId10" Type="http://schemas.openxmlformats.org/officeDocument/2006/relationships/image" Target="../media/image8.svg"/><Relationship Id="rId19" Type="http://schemas.openxmlformats.org/officeDocument/2006/relationships/image" Target="../media/image13.png"/><Relationship Id="rId4" Type="http://schemas.openxmlformats.org/officeDocument/2006/relationships/image" Target="../media/image36.svg"/><Relationship Id="rId9" Type="http://schemas.openxmlformats.org/officeDocument/2006/relationships/image" Target="../media/image7.png"/><Relationship Id="rId14" Type="http://schemas.openxmlformats.org/officeDocument/2006/relationships/image" Target="../media/image44.svg"/><Relationship Id="rId22" Type="http://schemas.openxmlformats.org/officeDocument/2006/relationships/image" Target="../media/image50.svg"/><Relationship Id="rId27"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3.png"/><Relationship Id="rId18" Type="http://schemas.openxmlformats.org/officeDocument/2006/relationships/image" Target="../media/image48.svg"/><Relationship Id="rId26" Type="http://schemas.openxmlformats.org/officeDocument/2006/relationships/image" Target="../media/image54.svg"/><Relationship Id="rId3" Type="http://schemas.openxmlformats.org/officeDocument/2006/relationships/image" Target="../media/image35.png"/><Relationship Id="rId21" Type="http://schemas.openxmlformats.org/officeDocument/2006/relationships/image" Target="../media/image49.png"/><Relationship Id="rId7" Type="http://schemas.openxmlformats.org/officeDocument/2006/relationships/image" Target="../media/image39.png"/><Relationship Id="rId12" Type="http://schemas.openxmlformats.org/officeDocument/2006/relationships/image" Target="../media/image42.svg"/><Relationship Id="rId17" Type="http://schemas.openxmlformats.org/officeDocument/2006/relationships/image" Target="../media/image47.png"/><Relationship Id="rId25" Type="http://schemas.openxmlformats.org/officeDocument/2006/relationships/image" Target="../media/image53.png"/><Relationship Id="rId2" Type="http://schemas.openxmlformats.org/officeDocument/2006/relationships/image" Target="../media/image1.png"/><Relationship Id="rId16" Type="http://schemas.openxmlformats.org/officeDocument/2006/relationships/image" Target="../media/image46.svg"/><Relationship Id="rId20" Type="http://schemas.openxmlformats.org/officeDocument/2006/relationships/image" Target="../media/image14.sv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1.png"/><Relationship Id="rId24" Type="http://schemas.openxmlformats.org/officeDocument/2006/relationships/image" Target="../media/image52.svg"/><Relationship Id="rId5" Type="http://schemas.openxmlformats.org/officeDocument/2006/relationships/image" Target="../media/image37.png"/><Relationship Id="rId15" Type="http://schemas.openxmlformats.org/officeDocument/2006/relationships/image" Target="../media/image45.png"/><Relationship Id="rId23" Type="http://schemas.openxmlformats.org/officeDocument/2006/relationships/image" Target="../media/image51.png"/><Relationship Id="rId28" Type="http://schemas.openxmlformats.org/officeDocument/2006/relationships/image" Target="../media/image5.svg"/><Relationship Id="rId10" Type="http://schemas.openxmlformats.org/officeDocument/2006/relationships/image" Target="../media/image8.svg"/><Relationship Id="rId19" Type="http://schemas.openxmlformats.org/officeDocument/2006/relationships/image" Target="../media/image13.png"/><Relationship Id="rId4" Type="http://schemas.openxmlformats.org/officeDocument/2006/relationships/image" Target="../media/image36.svg"/><Relationship Id="rId9" Type="http://schemas.openxmlformats.org/officeDocument/2006/relationships/image" Target="../media/image7.png"/><Relationship Id="rId14" Type="http://schemas.openxmlformats.org/officeDocument/2006/relationships/image" Target="../media/image44.svg"/><Relationship Id="rId22" Type="http://schemas.openxmlformats.org/officeDocument/2006/relationships/image" Target="../media/image50.svg"/><Relationship Id="rId27"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a:off x="15535539" y="191860"/>
            <a:ext cx="2049348" cy="2116442"/>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17" name="TextBox 17"/>
          <p:cNvSpPr txBox="1"/>
          <p:nvPr/>
        </p:nvSpPr>
        <p:spPr>
          <a:xfrm>
            <a:off x="3635340" y="1700470"/>
            <a:ext cx="10910396" cy="1483995"/>
          </a:xfrm>
          <a:prstGeom prst="rect">
            <a:avLst/>
          </a:prstGeom>
        </p:spPr>
        <p:txBody>
          <a:bodyPr lIns="0" tIns="0" rIns="0" bIns="0" rtlCol="0" anchor="t">
            <a:spAutoFit/>
          </a:bodyPr>
          <a:lstStyle/>
          <a:p>
            <a:pPr algn="ctr">
              <a:lnSpc>
                <a:spcPts val="5640"/>
              </a:lnSpc>
            </a:pPr>
            <a:r>
              <a:rPr lang="en-US" sz="6000" b="1">
                <a:solidFill>
                  <a:srgbClr val="000000"/>
                </a:solidFill>
                <a:latin typeface="DM Sans Bold"/>
                <a:ea typeface="DM Sans Bold"/>
                <a:cs typeface="DM Sans Bold"/>
                <a:sym typeface="DM Sans Bold"/>
              </a:rPr>
              <a:t>Capstone Project Phase B </a:t>
            </a:r>
          </a:p>
          <a:p>
            <a:pPr algn="ctr">
              <a:lnSpc>
                <a:spcPts val="5640"/>
              </a:lnSpc>
            </a:pPr>
            <a:endParaRPr lang="en-US" sz="6000" b="1">
              <a:solidFill>
                <a:srgbClr val="000000"/>
              </a:solidFill>
              <a:latin typeface="DM Sans Bold"/>
              <a:ea typeface="DM Sans Bold"/>
              <a:cs typeface="DM Sans Bold"/>
              <a:sym typeface="DM Sans Bold"/>
            </a:endParaRPr>
          </a:p>
        </p:txBody>
      </p:sp>
      <p:sp>
        <p:nvSpPr>
          <p:cNvPr id="18" name="Freeform 18"/>
          <p:cNvSpPr/>
          <p:nvPr/>
        </p:nvSpPr>
        <p:spPr>
          <a:xfrm>
            <a:off x="3272848" y="1535654"/>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9" name="Freeform 19"/>
          <p:cNvSpPr/>
          <p:nvPr/>
        </p:nvSpPr>
        <p:spPr>
          <a:xfrm>
            <a:off x="14107441" y="1557595"/>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8001000" y="5494578"/>
            <a:ext cx="10017818" cy="2198370"/>
          </a:xfrm>
          <a:custGeom>
            <a:avLst/>
            <a:gdLst/>
            <a:ahLst/>
            <a:cxnLst/>
            <a:rect l="l" t="t" r="r" b="b"/>
            <a:pathLst>
              <a:path w="10736231" h="2968152">
                <a:moveTo>
                  <a:pt x="0" y="0"/>
                </a:moveTo>
                <a:lnTo>
                  <a:pt x="10736231" y="0"/>
                </a:lnTo>
                <a:lnTo>
                  <a:pt x="10736231" y="2968152"/>
                </a:lnTo>
                <a:lnTo>
                  <a:pt x="0" y="2968152"/>
                </a:lnTo>
                <a:lnTo>
                  <a:pt x="0" y="0"/>
                </a:lnTo>
                <a:close/>
              </a:path>
            </a:pathLst>
          </a:custGeom>
          <a:blipFill>
            <a:blip r:embed="rId7"/>
            <a:stretch>
              <a:fillRect/>
            </a:stretch>
          </a:blipFill>
        </p:spPr>
        <p:txBody>
          <a:bodyPr/>
          <a:lstStyle/>
          <a:p>
            <a:endParaRPr lang="en-US"/>
          </a:p>
        </p:txBody>
      </p:sp>
      <p:sp>
        <p:nvSpPr>
          <p:cNvPr id="21" name="TextBox 21"/>
          <p:cNvSpPr txBox="1"/>
          <p:nvPr/>
        </p:nvSpPr>
        <p:spPr>
          <a:xfrm>
            <a:off x="882182" y="3375220"/>
            <a:ext cx="16563583" cy="1298957"/>
          </a:xfrm>
          <a:prstGeom prst="rect">
            <a:avLst/>
          </a:prstGeom>
        </p:spPr>
        <p:txBody>
          <a:bodyPr lIns="0" tIns="0" rIns="0" bIns="0" rtlCol="0" anchor="t">
            <a:spAutoFit/>
          </a:bodyPr>
          <a:lstStyle/>
          <a:p>
            <a:pPr algn="ctr">
              <a:lnSpc>
                <a:spcPts val="4982"/>
              </a:lnSpc>
            </a:pPr>
            <a:r>
              <a:rPr lang="en-US" sz="5300" b="1" dirty="0">
                <a:solidFill>
                  <a:srgbClr val="000000"/>
                </a:solidFill>
                <a:latin typeface="DM Sans Bold"/>
                <a:ea typeface="DM Sans Bold"/>
                <a:cs typeface="DM Sans Bold"/>
                <a:sym typeface="DM Sans Bold"/>
              </a:rPr>
              <a:t>Estimation Of Smoking Associated Damage Based On Nuclear Lung Images</a:t>
            </a:r>
          </a:p>
        </p:txBody>
      </p:sp>
      <p:sp>
        <p:nvSpPr>
          <p:cNvPr id="22" name="TextBox 22"/>
          <p:cNvSpPr txBox="1"/>
          <p:nvPr/>
        </p:nvSpPr>
        <p:spPr>
          <a:xfrm>
            <a:off x="762000" y="8589499"/>
            <a:ext cx="7731820" cy="1481944"/>
          </a:xfrm>
          <a:prstGeom prst="rect">
            <a:avLst/>
          </a:prstGeom>
        </p:spPr>
        <p:txBody>
          <a:bodyPr wrap="square" lIns="0" tIns="0" rIns="0" bIns="0" rtlCol="0" anchor="t">
            <a:spAutoFit/>
          </a:bodyPr>
          <a:lstStyle/>
          <a:p>
            <a:pPr algn="ctr">
              <a:lnSpc>
                <a:spcPts val="5880"/>
              </a:lnSpc>
            </a:pPr>
            <a:r>
              <a:rPr lang="en-US" sz="4200" dirty="0">
                <a:solidFill>
                  <a:srgbClr val="000000"/>
                </a:solidFill>
                <a:latin typeface="Suez One"/>
                <a:ea typeface="Suez One"/>
                <a:cs typeface="Suez One"/>
                <a:sym typeface="Suez One"/>
              </a:rPr>
              <a:t> Supervisor: Dr. Zeev Frenkel</a:t>
            </a:r>
          </a:p>
          <a:p>
            <a:pPr algn="ctr" rtl="1">
              <a:lnSpc>
                <a:spcPts val="5880"/>
              </a:lnSpc>
            </a:pPr>
            <a:endParaRPr lang="en-US" sz="4200" dirty="0">
              <a:solidFill>
                <a:srgbClr val="000000"/>
              </a:solidFill>
              <a:latin typeface="Suez One"/>
              <a:ea typeface="Suez One"/>
              <a:cs typeface="Suez One"/>
              <a:sym typeface="Suez One"/>
            </a:endParaRPr>
          </a:p>
        </p:txBody>
      </p:sp>
      <p:sp>
        <p:nvSpPr>
          <p:cNvPr id="23" name="TextBox 23"/>
          <p:cNvSpPr txBox="1"/>
          <p:nvPr/>
        </p:nvSpPr>
        <p:spPr>
          <a:xfrm>
            <a:off x="269182" y="5372452"/>
            <a:ext cx="5024237" cy="2995179"/>
          </a:xfrm>
          <a:prstGeom prst="rect">
            <a:avLst/>
          </a:prstGeom>
        </p:spPr>
        <p:txBody>
          <a:bodyPr wrap="square" lIns="0" tIns="0" rIns="0" bIns="0" rtlCol="0" anchor="t">
            <a:spAutoFit/>
          </a:bodyPr>
          <a:lstStyle/>
          <a:p>
            <a:pPr algn="ctr">
              <a:lnSpc>
                <a:spcPts val="5879"/>
              </a:lnSpc>
            </a:pPr>
            <a:r>
              <a:rPr lang="en-US" sz="4199" spc="-83" dirty="0">
                <a:solidFill>
                  <a:srgbClr val="000000"/>
                </a:solidFill>
                <a:latin typeface="Suez One"/>
                <a:ea typeface="Suez One"/>
                <a:cs typeface="Suez One"/>
                <a:sym typeface="Suez One"/>
              </a:rPr>
              <a:t>Presented by:</a:t>
            </a:r>
          </a:p>
          <a:p>
            <a:pPr algn="ctr">
              <a:lnSpc>
                <a:spcPts val="5879"/>
              </a:lnSpc>
            </a:pPr>
            <a:r>
              <a:rPr lang="en-US" sz="4199" spc="-83" dirty="0">
                <a:solidFill>
                  <a:srgbClr val="000000"/>
                </a:solidFill>
                <a:latin typeface="Suez One"/>
                <a:ea typeface="Suez One"/>
                <a:cs typeface="Suez One"/>
                <a:sym typeface="Suez One"/>
              </a:rPr>
              <a:t> Hani Zahran</a:t>
            </a:r>
          </a:p>
          <a:p>
            <a:pPr algn="ctr" rtl="1">
              <a:lnSpc>
                <a:spcPts val="5879"/>
              </a:lnSpc>
            </a:pPr>
            <a:r>
              <a:rPr lang="ar-EG" sz="4199" spc="-83" dirty="0">
                <a:solidFill>
                  <a:srgbClr val="000000"/>
                </a:solidFill>
                <a:latin typeface="Suez One"/>
                <a:ea typeface="Suez One"/>
                <a:cs typeface="Suez One"/>
                <a:sym typeface="Suez One"/>
                <a:rtl/>
              </a:rPr>
              <a:t> </a:t>
            </a:r>
            <a:r>
              <a:rPr lang="en-US" sz="4199" spc="-83" dirty="0">
                <a:solidFill>
                  <a:srgbClr val="000000"/>
                </a:solidFill>
                <a:latin typeface="Suez One"/>
                <a:ea typeface="Suez One"/>
                <a:cs typeface="Suez One"/>
                <a:sym typeface="Suez One"/>
                <a:rtl/>
              </a:rPr>
              <a:t>       </a:t>
            </a:r>
            <a:r>
              <a:rPr lang="en-US" sz="4199" spc="-83" dirty="0">
                <a:solidFill>
                  <a:srgbClr val="000000"/>
                </a:solidFill>
                <a:latin typeface="Suez One"/>
                <a:ea typeface="Suez One"/>
                <a:cs typeface="Suez One"/>
                <a:sym typeface="Suez One"/>
              </a:rPr>
              <a:t>Tareq Sleiman</a:t>
            </a:r>
            <a:r>
              <a:rPr lang="ar-EG" sz="4199" spc="-83" dirty="0">
                <a:solidFill>
                  <a:srgbClr val="000000"/>
                </a:solidFill>
                <a:latin typeface="Suez One"/>
                <a:ea typeface="Suez One"/>
                <a:cs typeface="Suez One"/>
                <a:sym typeface="Suez One"/>
                <a:rtl/>
              </a:rPr>
              <a:t>                                       </a:t>
            </a:r>
          </a:p>
          <a:p>
            <a:pPr algn="ctr" rtl="1">
              <a:lnSpc>
                <a:spcPts val="5879"/>
              </a:lnSpc>
            </a:pPr>
            <a:endParaRPr lang="ar-EG" sz="4199" spc="-83" dirty="0">
              <a:solidFill>
                <a:srgbClr val="000000"/>
              </a:solidFill>
              <a:latin typeface="Suez One"/>
              <a:ea typeface="Suez One"/>
              <a:cs typeface="Suez One"/>
              <a:sym typeface="Suez One"/>
              <a:rt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6450037" y="258518"/>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TextBox 5"/>
          <p:cNvSpPr txBox="1"/>
          <p:nvPr/>
        </p:nvSpPr>
        <p:spPr>
          <a:xfrm>
            <a:off x="604837" y="1960771"/>
            <a:ext cx="16534061" cy="2359620"/>
          </a:xfrm>
          <a:prstGeom prst="rect">
            <a:avLst/>
          </a:prstGeom>
        </p:spPr>
        <p:txBody>
          <a:bodyPr lIns="0" tIns="0" rIns="0" bIns="0" rtlCol="0" anchor="t">
            <a:spAutoFit/>
          </a:bodyPr>
          <a:lstStyle/>
          <a:p>
            <a:pPr algn="l">
              <a:lnSpc>
                <a:spcPts val="4589"/>
              </a:lnSpc>
              <a:spcBef>
                <a:spcPct val="0"/>
              </a:spcBef>
            </a:pPr>
            <a:r>
              <a:rPr lang="en-US" sz="3399" spc="203" dirty="0">
                <a:solidFill>
                  <a:srgbClr val="000000"/>
                </a:solidFill>
                <a:latin typeface="DM Sans"/>
                <a:ea typeface="DM Sans"/>
                <a:cs typeface="DM Sans"/>
                <a:sym typeface="DM Sans"/>
              </a:rPr>
              <a:t>Our dataset was downloaded from </a:t>
            </a:r>
            <a:r>
              <a:rPr lang="en-US" sz="3399" spc="203" dirty="0" err="1">
                <a:solidFill>
                  <a:srgbClr val="000000"/>
                </a:solidFill>
                <a:latin typeface="DM Sans"/>
                <a:ea typeface="DM Sans"/>
                <a:cs typeface="DM Sans"/>
                <a:sym typeface="DM Sans"/>
              </a:rPr>
              <a:t>Roboflow</a:t>
            </a:r>
            <a:r>
              <a:rPr lang="en-US" sz="3399" spc="203" dirty="0">
                <a:solidFill>
                  <a:srgbClr val="000000"/>
                </a:solidFill>
                <a:latin typeface="DM Sans"/>
                <a:ea typeface="DM Sans"/>
                <a:cs typeface="DM Sans"/>
                <a:sym typeface="DM Sans"/>
              </a:rPr>
              <a:t> from this </a:t>
            </a:r>
            <a:r>
              <a:rPr lang="en-US" sz="3399" spc="203" dirty="0">
                <a:solidFill>
                  <a:srgbClr val="000000"/>
                </a:solidFill>
                <a:latin typeface="DM Sans"/>
                <a:ea typeface="DM Sans"/>
                <a:cs typeface="DM Sans"/>
                <a:sym typeface="DM Sans"/>
                <a:hlinkClick r:id="rId5"/>
              </a:rPr>
              <a:t>link</a:t>
            </a:r>
            <a:r>
              <a:rPr lang="en-US" sz="3399" spc="203" dirty="0">
                <a:solidFill>
                  <a:srgbClr val="000000"/>
                </a:solidFill>
                <a:latin typeface="DM Sans"/>
                <a:ea typeface="DM Sans"/>
                <a:cs typeface="DM Sans"/>
                <a:sym typeface="DM Sans"/>
              </a:rPr>
              <a:t>.</a:t>
            </a:r>
          </a:p>
          <a:p>
            <a:pPr algn="l">
              <a:lnSpc>
                <a:spcPts val="4589"/>
              </a:lnSpc>
              <a:spcBef>
                <a:spcPct val="0"/>
              </a:spcBef>
            </a:pPr>
            <a:r>
              <a:rPr lang="en-US" sz="3399" spc="203" dirty="0">
                <a:solidFill>
                  <a:srgbClr val="000000"/>
                </a:solidFill>
                <a:latin typeface="DM Sans"/>
                <a:ea typeface="DM Sans"/>
                <a:cs typeface="DM Sans"/>
                <a:sym typeface="DM Sans"/>
              </a:rPr>
              <a:t>The dataset contains labels for each image so this makes it easier for YOLOv5 to train the model.</a:t>
            </a:r>
          </a:p>
          <a:p>
            <a:pPr algn="l">
              <a:lnSpc>
                <a:spcPts val="4589"/>
              </a:lnSpc>
              <a:spcBef>
                <a:spcPct val="0"/>
              </a:spcBef>
            </a:pPr>
            <a:endParaRPr lang="en-US" sz="3399" spc="203" dirty="0">
              <a:solidFill>
                <a:srgbClr val="000000"/>
              </a:solidFill>
              <a:latin typeface="DM Sans"/>
              <a:ea typeface="DM Sans"/>
              <a:cs typeface="DM Sans"/>
              <a:sym typeface="DM Sans"/>
            </a:endParaRPr>
          </a:p>
        </p:txBody>
      </p:sp>
      <p:sp>
        <p:nvSpPr>
          <p:cNvPr id="8" name="TextBox 4"/>
          <p:cNvSpPr txBox="1"/>
          <p:nvPr/>
        </p:nvSpPr>
        <p:spPr>
          <a:xfrm>
            <a:off x="381000" y="1022534"/>
            <a:ext cx="2565203" cy="689932"/>
          </a:xfrm>
          <a:prstGeom prst="rect">
            <a:avLst/>
          </a:prstGeom>
        </p:spPr>
        <p:txBody>
          <a:bodyPr wrap="square" lIns="0" tIns="0" rIns="0" bIns="0" rtlCol="0" anchor="t">
            <a:spAutoFit/>
          </a:bodyPr>
          <a:lstStyle/>
          <a:p>
            <a:pPr algn="ctr">
              <a:lnSpc>
                <a:spcPts val="5875"/>
              </a:lnSpc>
            </a:pPr>
            <a:r>
              <a:rPr lang="en-US" sz="4196" b="1" dirty="0">
                <a:solidFill>
                  <a:srgbClr val="000000"/>
                </a:solidFill>
                <a:latin typeface="Arimo Bold"/>
                <a:ea typeface="Arimo Bold"/>
                <a:cs typeface="Arimo Bold"/>
                <a:sym typeface="Arimo Bold"/>
              </a:rPr>
              <a:t>Dataset:</a:t>
            </a:r>
          </a:p>
        </p:txBody>
      </p:sp>
      <p:pic>
        <p:nvPicPr>
          <p:cNvPr id="4" name="Picture 3"/>
          <p:cNvPicPr>
            <a:picLocks noChangeAspect="1"/>
          </p:cNvPicPr>
          <p:nvPr/>
        </p:nvPicPr>
        <p:blipFill>
          <a:blip r:embed="rId6"/>
          <a:stretch>
            <a:fillRect/>
          </a:stretch>
        </p:blipFill>
        <p:spPr>
          <a:xfrm>
            <a:off x="604837" y="4856706"/>
            <a:ext cx="15845200" cy="2286053"/>
          </a:xfrm>
          <a:prstGeom prst="rect">
            <a:avLst/>
          </a:prstGeom>
        </p:spPr>
      </p:pic>
    </p:spTree>
    <p:extLst>
      <p:ext uri="{BB962C8B-B14F-4D97-AF65-F5344CB8AC3E}">
        <p14:creationId xmlns:p14="http://schemas.microsoft.com/office/powerpoint/2010/main" val="299357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6687800" y="571500"/>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pic>
        <p:nvPicPr>
          <p:cNvPr id="5" name="Picture 4"/>
          <p:cNvPicPr>
            <a:picLocks noChangeAspect="1"/>
          </p:cNvPicPr>
          <p:nvPr/>
        </p:nvPicPr>
        <p:blipFill>
          <a:blip r:embed="rId5"/>
          <a:stretch>
            <a:fillRect/>
          </a:stretch>
        </p:blipFill>
        <p:spPr>
          <a:xfrm>
            <a:off x="3581400" y="190500"/>
            <a:ext cx="10744200" cy="99828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6611600" y="127739"/>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TextBox 6"/>
          <p:cNvSpPr txBox="1"/>
          <p:nvPr/>
        </p:nvSpPr>
        <p:spPr>
          <a:xfrm>
            <a:off x="876969" y="1842894"/>
            <a:ext cx="16534061" cy="2887980"/>
          </a:xfrm>
          <a:prstGeom prst="rect">
            <a:avLst/>
          </a:prstGeom>
        </p:spPr>
        <p:txBody>
          <a:bodyPr lIns="0" tIns="0" rIns="0" bIns="0" rtlCol="0" anchor="t">
            <a:spAutoFit/>
          </a:bodyPr>
          <a:lstStyle/>
          <a:p>
            <a:pPr algn="l">
              <a:lnSpc>
                <a:spcPts val="4589"/>
              </a:lnSpc>
              <a:spcBef>
                <a:spcPct val="0"/>
              </a:spcBef>
            </a:pPr>
            <a:r>
              <a:rPr lang="en-US" sz="3399" spc="203">
                <a:solidFill>
                  <a:srgbClr val="000000"/>
                </a:solidFill>
                <a:latin typeface="DM Sans"/>
                <a:ea typeface="DM Sans"/>
                <a:cs typeface="DM Sans"/>
                <a:sym typeface="DM Sans"/>
              </a:rPr>
              <a:t>The model applies trained convolutional neural networks to detect and label regions in the lungs. Each detected region is marked with a bounding box and a confidence score, indicating the model’s certainty in its classification (in our example it is Normal with varying confidence levels).</a:t>
            </a:r>
          </a:p>
        </p:txBody>
      </p:sp>
      <p:sp>
        <p:nvSpPr>
          <p:cNvPr id="7" name="TextBox 7"/>
          <p:cNvSpPr txBox="1"/>
          <p:nvPr/>
        </p:nvSpPr>
        <p:spPr>
          <a:xfrm>
            <a:off x="415307" y="646808"/>
            <a:ext cx="8961540" cy="741135"/>
          </a:xfrm>
          <a:prstGeom prst="rect">
            <a:avLst/>
          </a:prstGeom>
        </p:spPr>
        <p:txBody>
          <a:bodyPr lIns="0" tIns="0" rIns="0" bIns="0" rtlCol="0" anchor="t">
            <a:spAutoFit/>
          </a:bodyPr>
          <a:lstStyle/>
          <a:p>
            <a:pPr algn="ctr">
              <a:lnSpc>
                <a:spcPts val="5875"/>
              </a:lnSpc>
            </a:pPr>
            <a:r>
              <a:rPr lang="en-US" sz="4196" b="1">
                <a:solidFill>
                  <a:srgbClr val="000000"/>
                </a:solidFill>
                <a:latin typeface="Arimo Bold"/>
                <a:ea typeface="Arimo Bold"/>
                <a:cs typeface="Arimo Bold"/>
                <a:sym typeface="Arimo Bold"/>
              </a:rPr>
              <a:t>Analyzing Lung Images with AI</a:t>
            </a:r>
          </a:p>
        </p:txBody>
      </p:sp>
      <p:pic>
        <p:nvPicPr>
          <p:cNvPr id="9" name="Picture 8"/>
          <p:cNvPicPr>
            <a:picLocks noChangeAspect="1"/>
          </p:cNvPicPr>
          <p:nvPr/>
        </p:nvPicPr>
        <p:blipFill>
          <a:blip r:embed="rId5"/>
          <a:stretch>
            <a:fillRect/>
          </a:stretch>
        </p:blipFill>
        <p:spPr>
          <a:xfrm>
            <a:off x="2085113" y="4990386"/>
            <a:ext cx="4495800" cy="5037101"/>
          </a:xfrm>
          <a:prstGeom prst="rect">
            <a:avLst/>
          </a:prstGeom>
        </p:spPr>
      </p:pic>
      <p:pic>
        <p:nvPicPr>
          <p:cNvPr id="10" name="Picture 9"/>
          <p:cNvPicPr>
            <a:picLocks noChangeAspect="1"/>
          </p:cNvPicPr>
          <p:nvPr/>
        </p:nvPicPr>
        <p:blipFill>
          <a:blip r:embed="rId6"/>
          <a:stretch>
            <a:fillRect/>
          </a:stretch>
        </p:blipFill>
        <p:spPr>
          <a:xfrm>
            <a:off x="8305800" y="5513529"/>
            <a:ext cx="6996306" cy="38161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Freeform 3"/>
          <p:cNvSpPr/>
          <p:nvPr/>
        </p:nvSpPr>
        <p:spPr>
          <a:xfrm>
            <a:off x="16535400" y="127739"/>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172714" y="1632136"/>
            <a:ext cx="9659092" cy="8334217"/>
          </a:xfrm>
          <a:prstGeom prst="rect">
            <a:avLst/>
          </a:prstGeom>
        </p:spPr>
        <p:txBody>
          <a:bodyPr lIns="0" tIns="0" rIns="0" bIns="0" rtlCol="0" anchor="t">
            <a:spAutoFit/>
          </a:bodyPr>
          <a:lstStyle/>
          <a:p>
            <a:pPr algn="l">
              <a:lnSpc>
                <a:spcPts val="2915"/>
              </a:lnSpc>
            </a:pPr>
            <a:r>
              <a:rPr lang="en-US" sz="2159" spc="129">
                <a:solidFill>
                  <a:srgbClr val="FF3131"/>
                </a:solidFill>
                <a:latin typeface="DM Sans"/>
                <a:ea typeface="DM Sans"/>
                <a:cs typeface="DM Sans"/>
                <a:sym typeface="DM Sans"/>
              </a:rPr>
              <a:t>BEGIN LungImageAnalysis</a:t>
            </a:r>
          </a:p>
          <a:p>
            <a:pPr algn="l">
              <a:lnSpc>
                <a:spcPts val="2915"/>
              </a:lnSpc>
            </a:pPr>
            <a:r>
              <a:rPr lang="en-US" sz="2159" spc="129">
                <a:solidFill>
                  <a:srgbClr val="00BF63"/>
                </a:solidFill>
                <a:latin typeface="DM Sans"/>
                <a:ea typeface="DM Sans"/>
                <a:cs typeface="DM Sans"/>
                <a:sym typeface="DM Sans"/>
              </a:rPr>
              <a:t>  Input: Lung X-ray Image</a:t>
            </a:r>
          </a:p>
          <a:p>
            <a:pPr algn="l">
              <a:lnSpc>
                <a:spcPts val="2915"/>
              </a:lnSpc>
            </a:pPr>
            <a:r>
              <a:rPr lang="en-US" sz="2159" spc="129">
                <a:solidFill>
                  <a:srgbClr val="004AAD"/>
                </a:solidFill>
                <a:latin typeface="DM Sans"/>
                <a:ea typeface="DM Sans"/>
                <a:cs typeface="DM Sans"/>
                <a:sym typeface="DM Sans"/>
              </a:rPr>
              <a:t>  Output: Diagnostic Results including Condition,</a:t>
            </a:r>
          </a:p>
          <a:p>
            <a:pPr algn="l">
              <a:lnSpc>
                <a:spcPts val="2915"/>
              </a:lnSpc>
            </a:pPr>
            <a:r>
              <a:rPr lang="en-US" sz="2159" spc="129">
                <a:solidFill>
                  <a:srgbClr val="004AAD"/>
                </a:solidFill>
                <a:latin typeface="DM Sans"/>
                <a:ea typeface="DM Sans"/>
                <a:cs typeface="DM Sans"/>
                <a:sym typeface="DM Sans"/>
              </a:rPr>
              <a:t>Confidence Level</a:t>
            </a:r>
          </a:p>
          <a:p>
            <a:pPr algn="l">
              <a:lnSpc>
                <a:spcPts val="2915"/>
              </a:lnSpc>
            </a:pPr>
            <a:endParaRPr lang="en-US" sz="2159" spc="129">
              <a:solidFill>
                <a:srgbClr val="004AAD"/>
              </a:solidFill>
              <a:latin typeface="DM Sans"/>
              <a:ea typeface="DM Sans"/>
              <a:cs typeface="DM Sans"/>
              <a:sym typeface="DM Sans"/>
            </a:endParaRPr>
          </a:p>
          <a:p>
            <a:pPr algn="l">
              <a:lnSpc>
                <a:spcPts val="2915"/>
              </a:lnSpc>
            </a:pPr>
            <a:r>
              <a:rPr lang="en-US" sz="2159" spc="129">
                <a:solidFill>
                  <a:srgbClr val="FF3131"/>
                </a:solidFill>
                <a:latin typeface="DM Sans"/>
                <a:ea typeface="DM Sans"/>
                <a:cs typeface="DM Sans"/>
                <a:sym typeface="DM Sans"/>
              </a:rPr>
              <a:t>  FUNCTION LoadModel</a:t>
            </a:r>
          </a:p>
          <a:p>
            <a:pPr algn="l">
              <a:lnSpc>
                <a:spcPts val="2915"/>
              </a:lnSpc>
            </a:pPr>
            <a:r>
              <a:rPr lang="en-US" sz="2159" spc="129">
                <a:solidFill>
                  <a:srgbClr val="000000"/>
                </a:solidFill>
                <a:latin typeface="DM Sans"/>
                <a:ea typeface="DM Sans"/>
                <a:cs typeface="DM Sans"/>
                <a:sym typeface="DM Sans"/>
              </a:rPr>
              <a:t>    Load pretrained YOLOv5 model from disk</a:t>
            </a:r>
          </a:p>
          <a:p>
            <a:pPr algn="l">
              <a:lnSpc>
                <a:spcPts val="2915"/>
              </a:lnSpc>
            </a:pPr>
            <a:r>
              <a:rPr lang="en-US" sz="2159" spc="129">
                <a:solidFill>
                  <a:srgbClr val="000000"/>
                </a:solidFill>
                <a:latin typeface="DM Sans"/>
                <a:ea typeface="DM Sans"/>
                <a:cs typeface="DM Sans"/>
                <a:sym typeface="DM Sans"/>
              </a:rPr>
              <a:t>    Return model</a:t>
            </a:r>
          </a:p>
          <a:p>
            <a:pPr algn="l">
              <a:lnSpc>
                <a:spcPts val="2915"/>
              </a:lnSpc>
            </a:pPr>
            <a:r>
              <a:rPr lang="en-US" sz="2159" spc="129">
                <a:solidFill>
                  <a:srgbClr val="000000"/>
                </a:solidFill>
                <a:latin typeface="DM Sans"/>
                <a:ea typeface="DM Sans"/>
                <a:cs typeface="DM Sans"/>
                <a:sym typeface="DM Sans"/>
              </a:rPr>
              <a:t>  END FUNCTION</a:t>
            </a:r>
          </a:p>
          <a:p>
            <a:pPr algn="l">
              <a:lnSpc>
                <a:spcPts val="2915"/>
              </a:lnSpc>
            </a:pPr>
            <a:endParaRPr lang="en-US" sz="2159" spc="129">
              <a:solidFill>
                <a:srgbClr val="000000"/>
              </a:solidFill>
              <a:latin typeface="DM Sans"/>
              <a:ea typeface="DM Sans"/>
              <a:cs typeface="DM Sans"/>
              <a:sym typeface="DM Sans"/>
            </a:endParaRPr>
          </a:p>
          <a:p>
            <a:pPr algn="l">
              <a:lnSpc>
                <a:spcPts val="2915"/>
              </a:lnSpc>
            </a:pPr>
            <a:r>
              <a:rPr lang="en-US" sz="2159" spc="129">
                <a:solidFill>
                  <a:srgbClr val="FF3131"/>
                </a:solidFill>
                <a:latin typeface="DM Sans"/>
                <a:ea typeface="DM Sans"/>
                <a:cs typeface="DM Sans"/>
                <a:sym typeface="DM Sans"/>
              </a:rPr>
              <a:t>  FUNCTION PreprocessImage(image)</a:t>
            </a:r>
          </a:p>
          <a:p>
            <a:pPr algn="l">
              <a:lnSpc>
                <a:spcPts val="2915"/>
              </a:lnSpc>
            </a:pPr>
            <a:r>
              <a:rPr lang="en-US" sz="2159" spc="129">
                <a:solidFill>
                  <a:srgbClr val="000000"/>
                </a:solidFill>
                <a:latin typeface="DM Sans"/>
                <a:ea typeface="DM Sans"/>
                <a:cs typeface="DM Sans"/>
                <a:sym typeface="DM Sans"/>
              </a:rPr>
              <a:t>    Resize image to match model input requirements</a:t>
            </a:r>
          </a:p>
          <a:p>
            <a:pPr algn="l">
              <a:lnSpc>
                <a:spcPts val="2915"/>
              </a:lnSpc>
            </a:pPr>
            <a:r>
              <a:rPr lang="en-US" sz="2159" spc="129">
                <a:solidFill>
                  <a:srgbClr val="000000"/>
                </a:solidFill>
                <a:latin typeface="DM Sans"/>
                <a:ea typeface="DM Sans"/>
                <a:cs typeface="DM Sans"/>
                <a:sym typeface="DM Sans"/>
              </a:rPr>
              <a:t>    Normalize image pixel values</a:t>
            </a:r>
          </a:p>
          <a:p>
            <a:pPr algn="l">
              <a:lnSpc>
                <a:spcPts val="2915"/>
              </a:lnSpc>
            </a:pPr>
            <a:r>
              <a:rPr lang="en-US" sz="2159" spc="129">
                <a:solidFill>
                  <a:srgbClr val="000000"/>
                </a:solidFill>
                <a:latin typeface="DM Sans"/>
                <a:ea typeface="DM Sans"/>
                <a:cs typeface="DM Sans"/>
                <a:sym typeface="DM Sans"/>
              </a:rPr>
              <a:t>    Return preprocessed image</a:t>
            </a:r>
          </a:p>
          <a:p>
            <a:pPr algn="l">
              <a:lnSpc>
                <a:spcPts val="2915"/>
              </a:lnSpc>
            </a:pPr>
            <a:r>
              <a:rPr lang="en-US" sz="2159" spc="129">
                <a:solidFill>
                  <a:srgbClr val="000000"/>
                </a:solidFill>
                <a:latin typeface="DM Sans"/>
                <a:ea typeface="DM Sans"/>
                <a:cs typeface="DM Sans"/>
                <a:sym typeface="DM Sans"/>
              </a:rPr>
              <a:t>  END FUNCTION</a:t>
            </a:r>
          </a:p>
          <a:p>
            <a:pPr algn="l">
              <a:lnSpc>
                <a:spcPts val="2915"/>
              </a:lnSpc>
            </a:pPr>
            <a:endParaRPr lang="en-US" sz="2159" spc="129">
              <a:solidFill>
                <a:srgbClr val="000000"/>
              </a:solidFill>
              <a:latin typeface="DM Sans"/>
              <a:ea typeface="DM Sans"/>
              <a:cs typeface="DM Sans"/>
              <a:sym typeface="DM Sans"/>
            </a:endParaRPr>
          </a:p>
          <a:p>
            <a:pPr algn="l">
              <a:lnSpc>
                <a:spcPts val="2915"/>
              </a:lnSpc>
            </a:pPr>
            <a:r>
              <a:rPr lang="en-US" sz="2159" spc="129">
                <a:solidFill>
                  <a:srgbClr val="FF3131"/>
                </a:solidFill>
                <a:latin typeface="DM Sans"/>
                <a:ea typeface="DM Sans"/>
                <a:cs typeface="DM Sans"/>
                <a:sym typeface="DM Sans"/>
              </a:rPr>
              <a:t>  FUNCTION AnalyzeImage(model, preprocessedImage)</a:t>
            </a:r>
          </a:p>
          <a:p>
            <a:pPr algn="l">
              <a:lnSpc>
                <a:spcPts val="2915"/>
              </a:lnSpc>
            </a:pPr>
            <a:r>
              <a:rPr lang="en-US" sz="2159" spc="129">
                <a:solidFill>
                  <a:srgbClr val="000000"/>
                </a:solidFill>
                <a:latin typeface="DM Sans"/>
                <a:ea typeface="DM Sans"/>
                <a:cs typeface="DM Sans"/>
                <a:sym typeface="DM Sans"/>
              </a:rPr>
              <a:t>    detections = model.predict(preprocessedImage)</a:t>
            </a:r>
          </a:p>
          <a:p>
            <a:pPr algn="l">
              <a:lnSpc>
                <a:spcPts val="2915"/>
              </a:lnSpc>
            </a:pPr>
            <a:r>
              <a:rPr lang="en-US" sz="2159" spc="129">
                <a:solidFill>
                  <a:srgbClr val="000000"/>
                </a:solidFill>
                <a:latin typeface="DM Sans"/>
                <a:ea typeface="DM Sans"/>
                <a:cs typeface="DM Sans"/>
                <a:sym typeface="DM Sans"/>
              </a:rPr>
              <a:t>    Return detections</a:t>
            </a:r>
          </a:p>
          <a:p>
            <a:pPr algn="l">
              <a:lnSpc>
                <a:spcPts val="2915"/>
              </a:lnSpc>
            </a:pPr>
            <a:r>
              <a:rPr lang="en-US" sz="2159" spc="129">
                <a:solidFill>
                  <a:srgbClr val="000000"/>
                </a:solidFill>
                <a:latin typeface="DM Sans"/>
                <a:ea typeface="DM Sans"/>
                <a:cs typeface="DM Sans"/>
                <a:sym typeface="DM Sans"/>
              </a:rPr>
              <a:t>  END FUNCTION</a:t>
            </a:r>
          </a:p>
          <a:p>
            <a:pPr algn="l">
              <a:lnSpc>
                <a:spcPts val="2915"/>
              </a:lnSpc>
            </a:pPr>
            <a:endParaRPr lang="en-US" sz="2159" spc="129">
              <a:solidFill>
                <a:srgbClr val="000000"/>
              </a:solidFill>
              <a:latin typeface="DM Sans"/>
              <a:ea typeface="DM Sans"/>
              <a:cs typeface="DM Sans"/>
              <a:sym typeface="DM Sans"/>
            </a:endParaRPr>
          </a:p>
          <a:p>
            <a:pPr algn="l">
              <a:lnSpc>
                <a:spcPts val="2915"/>
              </a:lnSpc>
            </a:pPr>
            <a:r>
              <a:rPr lang="en-US" sz="2159" spc="129">
                <a:solidFill>
                  <a:srgbClr val="000000"/>
                </a:solidFill>
                <a:latin typeface="DM Sans"/>
                <a:ea typeface="DM Sans"/>
                <a:cs typeface="DM Sans"/>
                <a:sym typeface="DM Sans"/>
              </a:rPr>
              <a:t> </a:t>
            </a:r>
          </a:p>
          <a:p>
            <a:pPr algn="l">
              <a:lnSpc>
                <a:spcPts val="2915"/>
              </a:lnSpc>
              <a:spcBef>
                <a:spcPct val="0"/>
              </a:spcBef>
            </a:pPr>
            <a:endParaRPr lang="en-US" sz="2159" spc="129">
              <a:solidFill>
                <a:srgbClr val="000000"/>
              </a:solidFill>
              <a:latin typeface="DM Sans"/>
              <a:ea typeface="DM Sans"/>
              <a:cs typeface="DM Sans"/>
              <a:sym typeface="DM Sans"/>
            </a:endParaRPr>
          </a:p>
        </p:txBody>
      </p:sp>
      <p:sp>
        <p:nvSpPr>
          <p:cNvPr id="5" name="TextBox 5"/>
          <p:cNvSpPr txBox="1"/>
          <p:nvPr/>
        </p:nvSpPr>
        <p:spPr>
          <a:xfrm>
            <a:off x="415307" y="646808"/>
            <a:ext cx="6446343" cy="741135"/>
          </a:xfrm>
          <a:prstGeom prst="rect">
            <a:avLst/>
          </a:prstGeom>
        </p:spPr>
        <p:txBody>
          <a:bodyPr lIns="0" tIns="0" rIns="0" bIns="0" rtlCol="0" anchor="t">
            <a:spAutoFit/>
          </a:bodyPr>
          <a:lstStyle/>
          <a:p>
            <a:pPr algn="ctr">
              <a:lnSpc>
                <a:spcPts val="5875"/>
              </a:lnSpc>
            </a:pPr>
            <a:r>
              <a:rPr lang="en-US" sz="4196" b="1">
                <a:solidFill>
                  <a:srgbClr val="000000"/>
                </a:solidFill>
                <a:latin typeface="Arimo Bold"/>
                <a:ea typeface="Arimo Bold"/>
                <a:cs typeface="Arimo Bold"/>
                <a:sym typeface="Arimo Bold"/>
              </a:rPr>
              <a:t>Pseudo Code Overview</a:t>
            </a:r>
          </a:p>
        </p:txBody>
      </p:sp>
      <p:sp>
        <p:nvSpPr>
          <p:cNvPr id="7" name="TextBox 7"/>
          <p:cNvSpPr txBox="1"/>
          <p:nvPr/>
        </p:nvSpPr>
        <p:spPr>
          <a:xfrm>
            <a:off x="8141100" y="1980807"/>
            <a:ext cx="9934374" cy="6296810"/>
          </a:xfrm>
          <a:prstGeom prst="rect">
            <a:avLst/>
          </a:prstGeom>
        </p:spPr>
        <p:txBody>
          <a:bodyPr lIns="0" tIns="0" rIns="0" bIns="0" rtlCol="0" anchor="t">
            <a:spAutoFit/>
          </a:bodyPr>
          <a:lstStyle/>
          <a:p>
            <a:pPr algn="l">
              <a:lnSpc>
                <a:spcPts val="2999"/>
              </a:lnSpc>
            </a:pPr>
            <a:r>
              <a:rPr lang="en-US" sz="2221" spc="133">
                <a:solidFill>
                  <a:srgbClr val="FF3131"/>
                </a:solidFill>
                <a:latin typeface="DM Sans"/>
                <a:ea typeface="DM Sans"/>
                <a:cs typeface="DM Sans"/>
                <a:sym typeface="DM Sans"/>
              </a:rPr>
              <a:t> FUNCTION PostProcess(detections)</a:t>
            </a:r>
          </a:p>
          <a:p>
            <a:pPr algn="l">
              <a:lnSpc>
                <a:spcPts val="2999"/>
              </a:lnSpc>
            </a:pPr>
            <a:r>
              <a:rPr lang="en-US" sz="2221" spc="133">
                <a:solidFill>
                  <a:srgbClr val="000000"/>
                </a:solidFill>
                <a:latin typeface="DM Sans"/>
                <a:ea typeface="DM Sans"/>
                <a:cs typeface="DM Sans"/>
                <a:sym typeface="DM Sans"/>
              </a:rPr>
              <a:t> Filter detections based on confidence threshold</a:t>
            </a:r>
          </a:p>
          <a:p>
            <a:pPr algn="l">
              <a:lnSpc>
                <a:spcPts val="2999"/>
              </a:lnSpc>
            </a:pPr>
            <a:r>
              <a:rPr lang="en-US" sz="2221" spc="133">
                <a:solidFill>
                  <a:srgbClr val="000000"/>
                </a:solidFill>
                <a:latin typeface="DM Sans"/>
                <a:ea typeface="DM Sans"/>
                <a:cs typeface="DM Sans"/>
                <a:sym typeface="DM Sans"/>
              </a:rPr>
              <a:t> Classify detections into categories (Normal, Pneumonia)</a:t>
            </a:r>
          </a:p>
          <a:p>
            <a:pPr algn="l">
              <a:lnSpc>
                <a:spcPts val="2999"/>
              </a:lnSpc>
            </a:pPr>
            <a:r>
              <a:rPr lang="en-US" sz="2221" spc="133">
                <a:solidFill>
                  <a:srgbClr val="000000"/>
                </a:solidFill>
                <a:latin typeface="DM Sans"/>
                <a:ea typeface="DM Sans"/>
                <a:cs typeface="DM Sans"/>
                <a:sym typeface="DM Sans"/>
              </a:rPr>
              <a:t> Calculate diagnostic metrics (e.g., sensitivity, specificity)</a:t>
            </a:r>
          </a:p>
          <a:p>
            <a:pPr algn="l">
              <a:lnSpc>
                <a:spcPts val="2999"/>
              </a:lnSpc>
            </a:pPr>
            <a:r>
              <a:rPr lang="en-US" sz="2221" spc="133">
                <a:solidFill>
                  <a:srgbClr val="000000"/>
                </a:solidFill>
                <a:latin typeface="DM Sans"/>
                <a:ea typeface="DM Sans"/>
                <a:cs typeface="DM Sans"/>
                <a:sym typeface="DM Sans"/>
              </a:rPr>
              <a:t> Return diagnostic results</a:t>
            </a:r>
          </a:p>
          <a:p>
            <a:pPr algn="l">
              <a:lnSpc>
                <a:spcPts val="2999"/>
              </a:lnSpc>
            </a:pPr>
            <a:r>
              <a:rPr lang="en-US" sz="2221" spc="133">
                <a:solidFill>
                  <a:srgbClr val="000000"/>
                </a:solidFill>
                <a:latin typeface="DM Sans"/>
                <a:ea typeface="DM Sans"/>
                <a:cs typeface="DM Sans"/>
                <a:sym typeface="DM Sans"/>
              </a:rPr>
              <a:t> END FUNCTION</a:t>
            </a:r>
          </a:p>
          <a:p>
            <a:pPr algn="l">
              <a:lnSpc>
                <a:spcPts val="2999"/>
              </a:lnSpc>
            </a:pPr>
            <a:endParaRPr lang="en-US" sz="2221" spc="133">
              <a:solidFill>
                <a:srgbClr val="000000"/>
              </a:solidFill>
              <a:latin typeface="DM Sans"/>
              <a:ea typeface="DM Sans"/>
              <a:cs typeface="DM Sans"/>
              <a:sym typeface="DM Sans"/>
            </a:endParaRPr>
          </a:p>
          <a:p>
            <a:pPr algn="l">
              <a:lnSpc>
                <a:spcPts val="2999"/>
              </a:lnSpc>
            </a:pPr>
            <a:r>
              <a:rPr lang="en-US" sz="2221" spc="133">
                <a:solidFill>
                  <a:srgbClr val="FF3131"/>
                </a:solidFill>
                <a:latin typeface="DM Sans"/>
                <a:ea typeface="DM Sans"/>
                <a:cs typeface="DM Sans"/>
                <a:sym typeface="DM Sans"/>
              </a:rPr>
              <a:t> Main</a:t>
            </a:r>
          </a:p>
          <a:p>
            <a:pPr algn="l">
              <a:lnSpc>
                <a:spcPts val="2999"/>
              </a:lnSpc>
            </a:pPr>
            <a:r>
              <a:rPr lang="en-US" sz="2221" spc="133">
                <a:solidFill>
                  <a:srgbClr val="000000"/>
                </a:solidFill>
                <a:latin typeface="DM Sans"/>
                <a:ea typeface="DM Sans"/>
                <a:cs typeface="DM Sans"/>
                <a:sym typeface="DM Sans"/>
              </a:rPr>
              <a:t> model = LoadModel()</a:t>
            </a:r>
          </a:p>
          <a:p>
            <a:pPr algn="l">
              <a:lnSpc>
                <a:spcPts val="2999"/>
              </a:lnSpc>
            </a:pPr>
            <a:r>
              <a:rPr lang="en-US" sz="2221" spc="133">
                <a:solidFill>
                  <a:srgbClr val="000000"/>
                </a:solidFill>
                <a:latin typeface="DM Sans"/>
                <a:ea typeface="DM Sans"/>
                <a:cs typeface="DM Sans"/>
                <a:sym typeface="DM Sans"/>
              </a:rPr>
              <a:t> preprocessedImage = PreprocessImage(Lung X-ray Image)</a:t>
            </a:r>
          </a:p>
          <a:p>
            <a:pPr algn="l">
              <a:lnSpc>
                <a:spcPts val="2999"/>
              </a:lnSpc>
            </a:pPr>
            <a:r>
              <a:rPr lang="en-US" sz="2221" spc="133">
                <a:solidFill>
                  <a:srgbClr val="000000"/>
                </a:solidFill>
                <a:latin typeface="DM Sans"/>
                <a:ea typeface="DM Sans"/>
                <a:cs typeface="DM Sans"/>
                <a:sym typeface="DM Sans"/>
              </a:rPr>
              <a:t> detections = AnalyzeImage(model, preprocessedImage)</a:t>
            </a:r>
          </a:p>
          <a:p>
            <a:pPr algn="l">
              <a:lnSpc>
                <a:spcPts val="2999"/>
              </a:lnSpc>
            </a:pPr>
            <a:r>
              <a:rPr lang="en-US" sz="2221" spc="133">
                <a:solidFill>
                  <a:srgbClr val="000000"/>
                </a:solidFill>
                <a:latin typeface="DM Sans"/>
                <a:ea typeface="DM Sans"/>
                <a:cs typeface="DM Sans"/>
                <a:sym typeface="DM Sans"/>
              </a:rPr>
              <a:t> results = PostProcess(detections)</a:t>
            </a:r>
          </a:p>
          <a:p>
            <a:pPr algn="l">
              <a:lnSpc>
                <a:spcPts val="2999"/>
              </a:lnSpc>
            </a:pPr>
            <a:r>
              <a:rPr lang="en-US" sz="2221" spc="133">
                <a:solidFill>
                  <a:srgbClr val="000000"/>
                </a:solidFill>
                <a:latin typeface="DM Sans"/>
                <a:ea typeface="DM Sans"/>
                <a:cs typeface="DM Sans"/>
                <a:sym typeface="DM Sans"/>
              </a:rPr>
              <a:t> Display results</a:t>
            </a:r>
          </a:p>
          <a:p>
            <a:pPr algn="l">
              <a:lnSpc>
                <a:spcPts val="2999"/>
              </a:lnSpc>
            </a:pPr>
            <a:r>
              <a:rPr lang="en-US" sz="2221" spc="133">
                <a:solidFill>
                  <a:srgbClr val="000000"/>
                </a:solidFill>
                <a:latin typeface="DM Sans"/>
                <a:ea typeface="DM Sans"/>
                <a:cs typeface="DM Sans"/>
                <a:sym typeface="DM Sans"/>
              </a:rPr>
              <a:t> END Main</a:t>
            </a:r>
          </a:p>
          <a:p>
            <a:pPr algn="l">
              <a:lnSpc>
                <a:spcPts val="2999"/>
              </a:lnSpc>
            </a:pPr>
            <a:endParaRPr lang="en-US" sz="2221" spc="133">
              <a:solidFill>
                <a:srgbClr val="000000"/>
              </a:solidFill>
              <a:latin typeface="DM Sans"/>
              <a:ea typeface="DM Sans"/>
              <a:cs typeface="DM Sans"/>
              <a:sym typeface="DM Sans"/>
            </a:endParaRPr>
          </a:p>
          <a:p>
            <a:pPr algn="l">
              <a:lnSpc>
                <a:spcPts val="2999"/>
              </a:lnSpc>
            </a:pPr>
            <a:r>
              <a:rPr lang="en-US" sz="2221" spc="133">
                <a:solidFill>
                  <a:srgbClr val="000000"/>
                </a:solidFill>
                <a:latin typeface="DM Sans"/>
                <a:ea typeface="DM Sans"/>
                <a:cs typeface="DM Sans"/>
                <a:sym typeface="DM Sans"/>
              </a:rPr>
              <a:t>END LungImageAnalysis</a:t>
            </a:r>
          </a:p>
          <a:p>
            <a:pPr algn="l">
              <a:lnSpc>
                <a:spcPts val="2999"/>
              </a:lnSpc>
              <a:spcBef>
                <a:spcPct val="0"/>
              </a:spcBef>
            </a:pPr>
            <a:endParaRPr lang="en-US" sz="2221" spc="133">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29997"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Freeform 3"/>
          <p:cNvSpPr/>
          <p:nvPr/>
        </p:nvSpPr>
        <p:spPr>
          <a:xfrm>
            <a:off x="17138996" y="52399"/>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7757863" y="122017"/>
            <a:ext cx="2824459" cy="823685"/>
          </a:xfrm>
          <a:prstGeom prst="rect">
            <a:avLst/>
          </a:prstGeom>
        </p:spPr>
        <p:txBody>
          <a:bodyPr lIns="0" tIns="0" rIns="0" bIns="0" rtlCol="0" anchor="t">
            <a:spAutoFit/>
          </a:bodyPr>
          <a:lstStyle/>
          <a:p>
            <a:pPr algn="ctr">
              <a:lnSpc>
                <a:spcPts val="6575"/>
              </a:lnSpc>
            </a:pPr>
            <a:r>
              <a:rPr lang="en-US" sz="4696" b="1" dirty="0">
                <a:solidFill>
                  <a:srgbClr val="000000"/>
                </a:solidFill>
                <a:latin typeface="Arimo Bold"/>
                <a:ea typeface="Arimo Bold"/>
                <a:cs typeface="Arimo Bold"/>
                <a:sym typeface="Arimo Bold"/>
              </a:rPr>
              <a:t>Use Case</a:t>
            </a:r>
          </a:p>
        </p:txBody>
      </p:sp>
      <p:sp>
        <p:nvSpPr>
          <p:cNvPr id="5" name="Freeform 5"/>
          <p:cNvSpPr/>
          <p:nvPr/>
        </p:nvSpPr>
        <p:spPr>
          <a:xfrm>
            <a:off x="213142" y="141482"/>
            <a:ext cx="2225258" cy="823685"/>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pic>
        <p:nvPicPr>
          <p:cNvPr id="8" name="Picture 7" descr="A diagram of a flowchart">
            <a:extLst>
              <a:ext uri="{FF2B5EF4-FFF2-40B4-BE49-F238E27FC236}">
                <a16:creationId xmlns:a16="http://schemas.microsoft.com/office/drawing/2014/main" id="{80778D1C-698E-E3B4-595A-5D2004BA59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492" y="1090537"/>
            <a:ext cx="15697200" cy="87621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51577"/>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6725285" y="20568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258256" y="108648"/>
            <a:ext cx="2666999" cy="1654245"/>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402022" y="2142394"/>
            <a:ext cx="17351963" cy="6782024"/>
          </a:xfrm>
          <a:custGeom>
            <a:avLst/>
            <a:gdLst/>
            <a:ahLst/>
            <a:cxnLst/>
            <a:rect l="l" t="t" r="r" b="b"/>
            <a:pathLst>
              <a:path w="18473326" h="7086824">
                <a:moveTo>
                  <a:pt x="0" y="0"/>
                </a:moveTo>
                <a:lnTo>
                  <a:pt x="18473326" y="0"/>
                </a:lnTo>
                <a:lnTo>
                  <a:pt x="18473326" y="7086824"/>
                </a:lnTo>
                <a:lnTo>
                  <a:pt x="0" y="7086824"/>
                </a:lnTo>
                <a:lnTo>
                  <a:pt x="0" y="0"/>
                </a:lnTo>
                <a:close/>
              </a:path>
            </a:pathLst>
          </a:custGeom>
          <a:blipFill>
            <a:blip r:embed="rId7"/>
            <a:stretch>
              <a:fillRect b="-358"/>
            </a:stretch>
          </a:blipFill>
        </p:spPr>
        <p:txBody>
          <a:bodyPr/>
          <a:lstStyle/>
          <a:p>
            <a:endParaRPr lang="en-US"/>
          </a:p>
        </p:txBody>
      </p:sp>
      <p:sp>
        <p:nvSpPr>
          <p:cNvPr id="6" name="TextBox 6"/>
          <p:cNvSpPr txBox="1"/>
          <p:nvPr/>
        </p:nvSpPr>
        <p:spPr>
          <a:xfrm>
            <a:off x="6612508" y="559707"/>
            <a:ext cx="5062985"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Activity Diagram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72277"/>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685800" y="31626"/>
            <a:ext cx="2647494" cy="1106702"/>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841201" y="4737739"/>
            <a:ext cx="1106702" cy="1106702"/>
          </a:xfrm>
          <a:custGeom>
            <a:avLst/>
            <a:gdLst/>
            <a:ahLst/>
            <a:cxnLst/>
            <a:rect l="l" t="t" r="r" b="b"/>
            <a:pathLst>
              <a:path w="1106702" h="1106702">
                <a:moveTo>
                  <a:pt x="0" y="0"/>
                </a:moveTo>
                <a:lnTo>
                  <a:pt x="1106702" y="0"/>
                </a:lnTo>
                <a:lnTo>
                  <a:pt x="1106702" y="1106702"/>
                </a:lnTo>
                <a:lnTo>
                  <a:pt x="0" y="1106702"/>
                </a:lnTo>
                <a:lnTo>
                  <a:pt x="0" y="0"/>
                </a:lnTo>
                <a:close/>
              </a:path>
            </a:pathLst>
          </a:custGeom>
          <a:blipFill>
            <a:blip r:embed="rId7"/>
            <a:stretch>
              <a:fillRect/>
            </a:stretch>
          </a:blipFill>
        </p:spPr>
        <p:txBody>
          <a:bodyPr/>
          <a:lstStyle/>
          <a:p>
            <a:endParaRPr lang="en-US"/>
          </a:p>
        </p:txBody>
      </p:sp>
      <p:sp>
        <p:nvSpPr>
          <p:cNvPr id="6" name="Freeform 6"/>
          <p:cNvSpPr/>
          <p:nvPr/>
        </p:nvSpPr>
        <p:spPr>
          <a:xfrm>
            <a:off x="1947903" y="4976305"/>
            <a:ext cx="3062175" cy="557582"/>
          </a:xfrm>
          <a:custGeom>
            <a:avLst/>
            <a:gdLst/>
            <a:ahLst/>
            <a:cxnLst/>
            <a:rect l="l" t="t" r="r" b="b"/>
            <a:pathLst>
              <a:path w="3062175" h="557582">
                <a:moveTo>
                  <a:pt x="0" y="0"/>
                </a:moveTo>
                <a:lnTo>
                  <a:pt x="3062175" y="0"/>
                </a:lnTo>
                <a:lnTo>
                  <a:pt x="3062175" y="557582"/>
                </a:lnTo>
                <a:lnTo>
                  <a:pt x="0" y="557582"/>
                </a:lnTo>
                <a:lnTo>
                  <a:pt x="0" y="0"/>
                </a:lnTo>
                <a:close/>
              </a:path>
            </a:pathLst>
          </a:custGeom>
          <a:blipFill>
            <a:blip r:embed="rId8"/>
            <a:stretch>
              <a:fillRect t="-71655" b="-71655"/>
            </a:stretch>
          </a:blipFill>
        </p:spPr>
        <p:txBody>
          <a:bodyPr/>
          <a:lstStyle/>
          <a:p>
            <a:endParaRPr lang="en-US"/>
          </a:p>
        </p:txBody>
      </p:sp>
      <p:sp>
        <p:nvSpPr>
          <p:cNvPr id="7" name="Freeform 7"/>
          <p:cNvSpPr/>
          <p:nvPr/>
        </p:nvSpPr>
        <p:spPr>
          <a:xfrm>
            <a:off x="4810053" y="4718216"/>
            <a:ext cx="1200541" cy="1339551"/>
          </a:xfrm>
          <a:custGeom>
            <a:avLst/>
            <a:gdLst/>
            <a:ahLst/>
            <a:cxnLst/>
            <a:rect l="l" t="t" r="r" b="b"/>
            <a:pathLst>
              <a:path w="1200541" h="1339551">
                <a:moveTo>
                  <a:pt x="0" y="0"/>
                </a:moveTo>
                <a:lnTo>
                  <a:pt x="1200541" y="0"/>
                </a:lnTo>
                <a:lnTo>
                  <a:pt x="1200541" y="1339551"/>
                </a:lnTo>
                <a:lnTo>
                  <a:pt x="0" y="1339551"/>
                </a:lnTo>
                <a:lnTo>
                  <a:pt x="0" y="0"/>
                </a:lnTo>
                <a:close/>
              </a:path>
            </a:pathLst>
          </a:custGeom>
          <a:blipFill>
            <a:blip r:embed="rId9"/>
            <a:stretch>
              <a:fillRect/>
            </a:stretch>
          </a:blipFill>
        </p:spPr>
        <p:txBody>
          <a:bodyPr/>
          <a:lstStyle/>
          <a:p>
            <a:endParaRPr lang="en-US"/>
          </a:p>
        </p:txBody>
      </p:sp>
      <p:sp>
        <p:nvSpPr>
          <p:cNvPr id="8" name="Freeform 8"/>
          <p:cNvSpPr/>
          <p:nvPr/>
        </p:nvSpPr>
        <p:spPr>
          <a:xfrm>
            <a:off x="5924478" y="5221698"/>
            <a:ext cx="1857037" cy="441157"/>
          </a:xfrm>
          <a:custGeom>
            <a:avLst/>
            <a:gdLst/>
            <a:ahLst/>
            <a:cxnLst/>
            <a:rect l="l" t="t" r="r" b="b"/>
            <a:pathLst>
              <a:path w="1857037" h="441157">
                <a:moveTo>
                  <a:pt x="0" y="0"/>
                </a:moveTo>
                <a:lnTo>
                  <a:pt x="1857036" y="0"/>
                </a:lnTo>
                <a:lnTo>
                  <a:pt x="1857036" y="441157"/>
                </a:lnTo>
                <a:lnTo>
                  <a:pt x="0" y="441157"/>
                </a:lnTo>
                <a:lnTo>
                  <a:pt x="0" y="0"/>
                </a:lnTo>
                <a:close/>
              </a:path>
            </a:pathLst>
          </a:custGeom>
          <a:blipFill>
            <a:blip r:embed="rId8"/>
            <a:stretch>
              <a:fillRect t="-54923" b="-31572"/>
            </a:stretch>
          </a:blipFill>
        </p:spPr>
        <p:txBody>
          <a:bodyPr/>
          <a:lstStyle/>
          <a:p>
            <a:endParaRPr lang="en-US"/>
          </a:p>
        </p:txBody>
      </p:sp>
      <p:sp>
        <p:nvSpPr>
          <p:cNvPr id="9" name="Freeform 9"/>
          <p:cNvSpPr/>
          <p:nvPr/>
        </p:nvSpPr>
        <p:spPr>
          <a:xfrm>
            <a:off x="7792709" y="3646295"/>
            <a:ext cx="1079160" cy="1007811"/>
          </a:xfrm>
          <a:custGeom>
            <a:avLst/>
            <a:gdLst/>
            <a:ahLst/>
            <a:cxnLst/>
            <a:rect l="l" t="t" r="r" b="b"/>
            <a:pathLst>
              <a:path w="1079160" h="1007811">
                <a:moveTo>
                  <a:pt x="0" y="0"/>
                </a:moveTo>
                <a:lnTo>
                  <a:pt x="1079160" y="0"/>
                </a:lnTo>
                <a:lnTo>
                  <a:pt x="1079160" y="1007811"/>
                </a:lnTo>
                <a:lnTo>
                  <a:pt x="0" y="1007811"/>
                </a:lnTo>
                <a:lnTo>
                  <a:pt x="0" y="0"/>
                </a:lnTo>
                <a:close/>
              </a:path>
            </a:pathLst>
          </a:custGeom>
          <a:blipFill>
            <a:blip r:embed="rId10"/>
            <a:stretch>
              <a:fillRect/>
            </a:stretch>
          </a:blipFill>
        </p:spPr>
        <p:txBody>
          <a:bodyPr/>
          <a:lstStyle/>
          <a:p>
            <a:endParaRPr lang="en-US"/>
          </a:p>
        </p:txBody>
      </p:sp>
      <p:sp>
        <p:nvSpPr>
          <p:cNvPr id="10" name="Freeform 10"/>
          <p:cNvSpPr/>
          <p:nvPr/>
        </p:nvSpPr>
        <p:spPr>
          <a:xfrm>
            <a:off x="7352273" y="5740753"/>
            <a:ext cx="2234235" cy="796704"/>
          </a:xfrm>
          <a:custGeom>
            <a:avLst/>
            <a:gdLst/>
            <a:ahLst/>
            <a:cxnLst/>
            <a:rect l="l" t="t" r="r" b="b"/>
            <a:pathLst>
              <a:path w="2234235" h="796704">
                <a:moveTo>
                  <a:pt x="0" y="0"/>
                </a:moveTo>
                <a:lnTo>
                  <a:pt x="2234235" y="0"/>
                </a:lnTo>
                <a:lnTo>
                  <a:pt x="2234235" y="796704"/>
                </a:lnTo>
                <a:lnTo>
                  <a:pt x="0" y="796704"/>
                </a:lnTo>
                <a:lnTo>
                  <a:pt x="0" y="0"/>
                </a:lnTo>
                <a:close/>
              </a:path>
            </a:pathLst>
          </a:custGeom>
          <a:blipFill>
            <a:blip r:embed="rId11"/>
            <a:stretch>
              <a:fillRect/>
            </a:stretch>
          </a:blipFill>
        </p:spPr>
        <p:txBody>
          <a:bodyPr/>
          <a:lstStyle/>
          <a:p>
            <a:endParaRPr lang="en-US"/>
          </a:p>
        </p:txBody>
      </p:sp>
      <p:sp>
        <p:nvSpPr>
          <p:cNvPr id="11" name="Freeform 11"/>
          <p:cNvSpPr/>
          <p:nvPr/>
        </p:nvSpPr>
        <p:spPr>
          <a:xfrm>
            <a:off x="8764863" y="5221698"/>
            <a:ext cx="1857037" cy="441157"/>
          </a:xfrm>
          <a:custGeom>
            <a:avLst/>
            <a:gdLst/>
            <a:ahLst/>
            <a:cxnLst/>
            <a:rect l="l" t="t" r="r" b="b"/>
            <a:pathLst>
              <a:path w="1857037" h="441157">
                <a:moveTo>
                  <a:pt x="0" y="0"/>
                </a:moveTo>
                <a:lnTo>
                  <a:pt x="1857037" y="0"/>
                </a:lnTo>
                <a:lnTo>
                  <a:pt x="1857037" y="441157"/>
                </a:lnTo>
                <a:lnTo>
                  <a:pt x="0" y="441157"/>
                </a:lnTo>
                <a:lnTo>
                  <a:pt x="0" y="0"/>
                </a:lnTo>
                <a:close/>
              </a:path>
            </a:pathLst>
          </a:custGeom>
          <a:blipFill>
            <a:blip r:embed="rId8"/>
            <a:stretch>
              <a:fillRect t="-54923" b="-31572"/>
            </a:stretch>
          </a:blipFill>
        </p:spPr>
        <p:txBody>
          <a:bodyPr/>
          <a:lstStyle/>
          <a:p>
            <a:endParaRPr lang="en-US"/>
          </a:p>
        </p:txBody>
      </p:sp>
      <p:sp>
        <p:nvSpPr>
          <p:cNvPr id="12" name="TextBox 12"/>
          <p:cNvSpPr txBox="1"/>
          <p:nvPr/>
        </p:nvSpPr>
        <p:spPr>
          <a:xfrm>
            <a:off x="4248222" y="1216224"/>
            <a:ext cx="9791555"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Development Workflow Overview </a:t>
            </a:r>
          </a:p>
        </p:txBody>
      </p:sp>
      <p:sp>
        <p:nvSpPr>
          <p:cNvPr id="13" name="TextBox 13"/>
          <p:cNvSpPr txBox="1"/>
          <p:nvPr/>
        </p:nvSpPr>
        <p:spPr>
          <a:xfrm>
            <a:off x="0" y="5868550"/>
            <a:ext cx="3867891" cy="444224"/>
          </a:xfrm>
          <a:prstGeom prst="rect">
            <a:avLst/>
          </a:prstGeom>
        </p:spPr>
        <p:txBody>
          <a:bodyPr wrap="square" lIns="0" tIns="0" rIns="0" bIns="0" rtlCol="0" anchor="t">
            <a:spAutoFit/>
          </a:bodyPr>
          <a:lstStyle/>
          <a:p>
            <a:pPr algn="ctr">
              <a:lnSpc>
                <a:spcPts val="3775"/>
              </a:lnSpc>
              <a:spcBef>
                <a:spcPct val="0"/>
              </a:spcBef>
            </a:pPr>
            <a:r>
              <a:rPr lang="en-US" sz="2696" b="1" dirty="0">
                <a:solidFill>
                  <a:srgbClr val="000000"/>
                </a:solidFill>
                <a:latin typeface="Arimo Bold"/>
                <a:ea typeface="Arimo Bold"/>
                <a:cs typeface="Arimo Bold"/>
                <a:sym typeface="Arimo Bold"/>
              </a:rPr>
              <a:t>Planning for phase a</a:t>
            </a:r>
          </a:p>
        </p:txBody>
      </p:sp>
      <p:sp>
        <p:nvSpPr>
          <p:cNvPr id="14" name="TextBox 14"/>
          <p:cNvSpPr txBox="1"/>
          <p:nvPr/>
        </p:nvSpPr>
        <p:spPr>
          <a:xfrm>
            <a:off x="4611176" y="5868550"/>
            <a:ext cx="1857037" cy="444224"/>
          </a:xfrm>
          <a:prstGeom prst="rect">
            <a:avLst/>
          </a:prstGeom>
        </p:spPr>
        <p:txBody>
          <a:bodyPr wrap="square" lIns="0" tIns="0" rIns="0" bIns="0" rtlCol="0" anchor="t">
            <a:spAutoFit/>
          </a:bodyPr>
          <a:lstStyle/>
          <a:p>
            <a:pPr algn="ctr">
              <a:lnSpc>
                <a:spcPts val="3775"/>
              </a:lnSpc>
              <a:spcBef>
                <a:spcPct val="0"/>
              </a:spcBef>
            </a:pPr>
            <a:r>
              <a:rPr lang="en-US" sz="2696" b="1" dirty="0">
                <a:solidFill>
                  <a:srgbClr val="000000"/>
                </a:solidFill>
                <a:latin typeface="Arimo Bold"/>
                <a:ea typeface="Arimo Bold"/>
                <a:cs typeface="Arimo Bold"/>
                <a:sym typeface="Arimo Bold"/>
              </a:rPr>
              <a:t>Prototype</a:t>
            </a:r>
          </a:p>
        </p:txBody>
      </p:sp>
      <p:sp>
        <p:nvSpPr>
          <p:cNvPr id="15" name="TextBox 15"/>
          <p:cNvSpPr txBox="1"/>
          <p:nvPr/>
        </p:nvSpPr>
        <p:spPr>
          <a:xfrm>
            <a:off x="7815511" y="4643275"/>
            <a:ext cx="1200540" cy="444224"/>
          </a:xfrm>
          <a:prstGeom prst="rect">
            <a:avLst/>
          </a:prstGeom>
        </p:spPr>
        <p:txBody>
          <a:bodyPr wrap="square" lIns="0" tIns="0" rIns="0" bIns="0" rtlCol="0" anchor="t">
            <a:spAutoFit/>
          </a:bodyPr>
          <a:lstStyle/>
          <a:p>
            <a:pPr algn="ctr">
              <a:lnSpc>
                <a:spcPts val="3775"/>
              </a:lnSpc>
              <a:spcBef>
                <a:spcPct val="0"/>
              </a:spcBef>
            </a:pPr>
            <a:r>
              <a:rPr lang="en-US" sz="2696" b="1" dirty="0">
                <a:solidFill>
                  <a:srgbClr val="000000"/>
                </a:solidFill>
                <a:latin typeface="Arimo Bold"/>
                <a:ea typeface="Arimo Bold"/>
                <a:cs typeface="Arimo Bold"/>
                <a:sym typeface="Arimo Bold"/>
              </a:rPr>
              <a:t>python</a:t>
            </a:r>
          </a:p>
        </p:txBody>
      </p:sp>
      <p:sp>
        <p:nvSpPr>
          <p:cNvPr id="16" name="TextBox 16"/>
          <p:cNvSpPr txBox="1"/>
          <p:nvPr/>
        </p:nvSpPr>
        <p:spPr>
          <a:xfrm>
            <a:off x="8204961" y="5112984"/>
            <a:ext cx="274201" cy="658584"/>
          </a:xfrm>
          <a:prstGeom prst="rect">
            <a:avLst/>
          </a:prstGeom>
        </p:spPr>
        <p:txBody>
          <a:bodyPr lIns="0" tIns="0" rIns="0" bIns="0" rtlCol="0" anchor="t">
            <a:spAutoFit/>
          </a:bodyPr>
          <a:lstStyle/>
          <a:p>
            <a:pPr algn="ctr">
              <a:lnSpc>
                <a:spcPts val="5175"/>
              </a:lnSpc>
              <a:spcBef>
                <a:spcPct val="0"/>
              </a:spcBef>
            </a:pPr>
            <a:r>
              <a:rPr lang="en-US" sz="3696" b="1" dirty="0">
                <a:solidFill>
                  <a:srgbClr val="000000"/>
                </a:solidFill>
                <a:latin typeface="Arimo Bold"/>
                <a:ea typeface="Arimo Bold"/>
                <a:cs typeface="Arimo Bold"/>
                <a:sym typeface="Arimo Bold"/>
              </a:rPr>
              <a:t>+</a:t>
            </a:r>
          </a:p>
        </p:txBody>
      </p:sp>
      <p:sp>
        <p:nvSpPr>
          <p:cNvPr id="17" name="Freeform 17"/>
          <p:cNvSpPr/>
          <p:nvPr/>
        </p:nvSpPr>
        <p:spPr>
          <a:xfrm>
            <a:off x="13424635" y="5255096"/>
            <a:ext cx="1857037" cy="441157"/>
          </a:xfrm>
          <a:custGeom>
            <a:avLst/>
            <a:gdLst/>
            <a:ahLst/>
            <a:cxnLst/>
            <a:rect l="l" t="t" r="r" b="b"/>
            <a:pathLst>
              <a:path w="1857037" h="441157">
                <a:moveTo>
                  <a:pt x="0" y="0"/>
                </a:moveTo>
                <a:lnTo>
                  <a:pt x="1857037" y="0"/>
                </a:lnTo>
                <a:lnTo>
                  <a:pt x="1857037" y="441157"/>
                </a:lnTo>
                <a:lnTo>
                  <a:pt x="0" y="441157"/>
                </a:lnTo>
                <a:lnTo>
                  <a:pt x="0" y="0"/>
                </a:lnTo>
                <a:close/>
              </a:path>
            </a:pathLst>
          </a:custGeom>
          <a:blipFill>
            <a:blip r:embed="rId8"/>
            <a:stretch>
              <a:fillRect t="-54923" b="-31572"/>
            </a:stretch>
          </a:blipFill>
        </p:spPr>
        <p:txBody>
          <a:bodyPr/>
          <a:lstStyle/>
          <a:p>
            <a:endParaRPr lang="en-US"/>
          </a:p>
        </p:txBody>
      </p:sp>
      <p:sp>
        <p:nvSpPr>
          <p:cNvPr id="18" name="TextBox 18"/>
          <p:cNvSpPr txBox="1"/>
          <p:nvPr/>
        </p:nvSpPr>
        <p:spPr>
          <a:xfrm>
            <a:off x="15281672" y="5205120"/>
            <a:ext cx="3006328" cy="474434"/>
          </a:xfrm>
          <a:prstGeom prst="rect">
            <a:avLst/>
          </a:prstGeom>
        </p:spPr>
        <p:txBody>
          <a:bodyPr lIns="0" tIns="0" rIns="0" bIns="0" rtlCol="0" anchor="t">
            <a:spAutoFit/>
          </a:bodyPr>
          <a:lstStyle/>
          <a:p>
            <a:pPr algn="ctr">
              <a:lnSpc>
                <a:spcPts val="3775"/>
              </a:lnSpc>
              <a:spcBef>
                <a:spcPct val="0"/>
              </a:spcBef>
            </a:pPr>
            <a:r>
              <a:rPr lang="en-US" sz="2696" b="1" dirty="0">
                <a:solidFill>
                  <a:srgbClr val="000000"/>
                </a:solidFill>
                <a:latin typeface="Arimo Bold"/>
                <a:ea typeface="Arimo Bold"/>
                <a:cs typeface="Arimo Bold"/>
                <a:sym typeface="Arimo Bold"/>
              </a:rPr>
              <a:t>Our </a:t>
            </a:r>
            <a:r>
              <a:rPr lang="en-US" sz="2696" b="1" dirty="0" err="1">
                <a:solidFill>
                  <a:srgbClr val="000000"/>
                </a:solidFill>
                <a:latin typeface="Arimo Bold"/>
                <a:ea typeface="Arimo Bold"/>
                <a:cs typeface="Arimo Bold"/>
                <a:sym typeface="Arimo Bold"/>
              </a:rPr>
              <a:t>analysing</a:t>
            </a:r>
            <a:r>
              <a:rPr lang="en-US" sz="2696" b="1" dirty="0">
                <a:solidFill>
                  <a:srgbClr val="000000"/>
                </a:solidFill>
                <a:latin typeface="Arimo Bold"/>
                <a:ea typeface="Arimo Bold"/>
                <a:cs typeface="Arimo Bold"/>
                <a:sym typeface="Arimo Bold"/>
              </a:rPr>
              <a:t> tool</a:t>
            </a:r>
          </a:p>
        </p:txBody>
      </p:sp>
      <p:sp>
        <p:nvSpPr>
          <p:cNvPr id="19" name="TextBox 19"/>
          <p:cNvSpPr txBox="1"/>
          <p:nvPr/>
        </p:nvSpPr>
        <p:spPr>
          <a:xfrm>
            <a:off x="10528670" y="4984542"/>
            <a:ext cx="3291817" cy="950684"/>
          </a:xfrm>
          <a:prstGeom prst="rect">
            <a:avLst/>
          </a:prstGeom>
        </p:spPr>
        <p:txBody>
          <a:bodyPr wrap="square" lIns="0" tIns="0" rIns="0" bIns="0" rtlCol="0" anchor="t">
            <a:spAutoFit/>
          </a:bodyPr>
          <a:lstStyle/>
          <a:p>
            <a:pPr algn="ctr">
              <a:lnSpc>
                <a:spcPts val="3775"/>
              </a:lnSpc>
            </a:pPr>
            <a:r>
              <a:rPr lang="en-US" sz="2696" b="1" dirty="0">
                <a:solidFill>
                  <a:srgbClr val="000000"/>
                </a:solidFill>
                <a:latin typeface="Arimo Bold"/>
                <a:ea typeface="Arimo Bold"/>
                <a:cs typeface="Arimo Bold"/>
                <a:sym typeface="Arimo Bold"/>
              </a:rPr>
              <a:t>Testing Algorithm </a:t>
            </a:r>
          </a:p>
          <a:p>
            <a:pPr algn="ctr">
              <a:lnSpc>
                <a:spcPts val="3775"/>
              </a:lnSpc>
              <a:spcBef>
                <a:spcPct val="0"/>
              </a:spcBef>
            </a:pPr>
            <a:r>
              <a:rPr lang="en-US" sz="2696" b="1" dirty="0">
                <a:solidFill>
                  <a:srgbClr val="000000"/>
                </a:solidFill>
                <a:latin typeface="Arimo Bold"/>
                <a:ea typeface="Arimo Bold"/>
                <a:cs typeface="Arimo Bold"/>
                <a:sym typeface="Arimo Bold"/>
              </a:rPr>
              <a:t>Real vs Simulation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6916400" y="40638"/>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0" y="0"/>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3611422" y="1660064"/>
            <a:ext cx="11065156" cy="8368024"/>
          </a:xfrm>
          <a:custGeom>
            <a:avLst/>
            <a:gdLst/>
            <a:ahLst/>
            <a:cxnLst/>
            <a:rect l="l" t="t" r="r" b="b"/>
            <a:pathLst>
              <a:path w="11065156" h="8368024">
                <a:moveTo>
                  <a:pt x="0" y="0"/>
                </a:moveTo>
                <a:lnTo>
                  <a:pt x="11065156" y="0"/>
                </a:lnTo>
                <a:lnTo>
                  <a:pt x="11065156" y="8368024"/>
                </a:lnTo>
                <a:lnTo>
                  <a:pt x="0" y="8368024"/>
                </a:lnTo>
                <a:lnTo>
                  <a:pt x="0" y="0"/>
                </a:lnTo>
                <a:close/>
              </a:path>
            </a:pathLst>
          </a:custGeom>
          <a:blipFill>
            <a:blip r:embed="rId7"/>
            <a:stretch>
              <a:fillRect/>
            </a:stretch>
          </a:blipFill>
        </p:spPr>
        <p:txBody>
          <a:bodyPr/>
          <a:lstStyle/>
          <a:p>
            <a:endParaRPr lang="en-US"/>
          </a:p>
        </p:txBody>
      </p:sp>
      <p:sp>
        <p:nvSpPr>
          <p:cNvPr id="6" name="TextBox 6"/>
          <p:cNvSpPr txBox="1"/>
          <p:nvPr/>
        </p:nvSpPr>
        <p:spPr>
          <a:xfrm>
            <a:off x="8373146" y="559707"/>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0" y="-1"/>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149964" y="1364290"/>
            <a:ext cx="11335931" cy="8400999"/>
          </a:xfrm>
          <a:custGeom>
            <a:avLst/>
            <a:gdLst/>
            <a:ahLst/>
            <a:cxnLst/>
            <a:rect l="l" t="t" r="r" b="b"/>
            <a:pathLst>
              <a:path w="11335931" h="8400999">
                <a:moveTo>
                  <a:pt x="0" y="0"/>
                </a:moveTo>
                <a:lnTo>
                  <a:pt x="11335931" y="0"/>
                </a:lnTo>
                <a:lnTo>
                  <a:pt x="11335931" y="8400999"/>
                </a:lnTo>
                <a:lnTo>
                  <a:pt x="0" y="8400999"/>
                </a:lnTo>
                <a:lnTo>
                  <a:pt x="0" y="0"/>
                </a:lnTo>
                <a:close/>
              </a:path>
            </a:pathLst>
          </a:custGeom>
          <a:blipFill>
            <a:blip r:embed="rId7"/>
            <a:stretch>
              <a:fillRect l="-40825"/>
            </a:stretch>
          </a:blipFill>
        </p:spPr>
        <p:txBody>
          <a:bodyPr/>
          <a:lstStyle/>
          <a:p>
            <a:endParaRPr lang="en-US"/>
          </a:p>
        </p:txBody>
      </p:sp>
      <p:sp>
        <p:nvSpPr>
          <p:cNvPr id="6" name="Freeform 6"/>
          <p:cNvSpPr/>
          <p:nvPr/>
        </p:nvSpPr>
        <p:spPr>
          <a:xfrm>
            <a:off x="384528" y="3561240"/>
            <a:ext cx="5405488" cy="3164519"/>
          </a:xfrm>
          <a:custGeom>
            <a:avLst/>
            <a:gdLst/>
            <a:ahLst/>
            <a:cxnLst/>
            <a:rect l="l" t="t" r="r" b="b"/>
            <a:pathLst>
              <a:path w="5405488" h="3164519">
                <a:moveTo>
                  <a:pt x="0" y="0"/>
                </a:moveTo>
                <a:lnTo>
                  <a:pt x="5405488" y="0"/>
                </a:lnTo>
                <a:lnTo>
                  <a:pt x="5405488" y="3164520"/>
                </a:lnTo>
                <a:lnTo>
                  <a:pt x="0" y="3164520"/>
                </a:lnTo>
                <a:lnTo>
                  <a:pt x="0" y="0"/>
                </a:lnTo>
                <a:close/>
              </a:path>
            </a:pathLst>
          </a:custGeom>
          <a:blipFill>
            <a:blip r:embed="rId8"/>
            <a:stretch>
              <a:fillRect/>
            </a:stretch>
          </a:blipFill>
        </p:spPr>
        <p:txBody>
          <a:bodyPr/>
          <a:lstStyle/>
          <a:p>
            <a:endParaRPr lang="en-US"/>
          </a:p>
        </p:txBody>
      </p:sp>
      <p:sp>
        <p:nvSpPr>
          <p:cNvPr id="7" name="TextBox 7"/>
          <p:cNvSpPr txBox="1"/>
          <p:nvPr/>
        </p:nvSpPr>
        <p:spPr>
          <a:xfrm>
            <a:off x="8373146" y="436394"/>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0" y="0"/>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3548441" y="905387"/>
            <a:ext cx="12273730" cy="9266666"/>
          </a:xfrm>
          <a:custGeom>
            <a:avLst/>
            <a:gdLst/>
            <a:ahLst/>
            <a:cxnLst/>
            <a:rect l="l" t="t" r="r" b="b"/>
            <a:pathLst>
              <a:path w="12273730" h="9266666">
                <a:moveTo>
                  <a:pt x="0" y="0"/>
                </a:moveTo>
                <a:lnTo>
                  <a:pt x="12273730" y="0"/>
                </a:lnTo>
                <a:lnTo>
                  <a:pt x="12273730" y="9266666"/>
                </a:lnTo>
                <a:lnTo>
                  <a:pt x="0" y="9266666"/>
                </a:lnTo>
                <a:lnTo>
                  <a:pt x="0" y="0"/>
                </a:lnTo>
                <a:close/>
              </a:path>
            </a:pathLst>
          </a:custGeom>
          <a:blipFill>
            <a:blip r:embed="rId7"/>
            <a:stretch>
              <a:fillRect/>
            </a:stretch>
          </a:blipFill>
        </p:spPr>
        <p:txBody>
          <a:bodyPr/>
          <a:lstStyle/>
          <a:p>
            <a:endParaRPr lang="en-US"/>
          </a:p>
        </p:txBody>
      </p:sp>
      <p:sp>
        <p:nvSpPr>
          <p:cNvPr id="6" name="TextBox 6"/>
          <p:cNvSpPr txBox="1"/>
          <p:nvPr/>
        </p:nvSpPr>
        <p:spPr>
          <a:xfrm>
            <a:off x="8373146" y="81702"/>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1279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887763" y="1702777"/>
            <a:ext cx="14017893" cy="700671"/>
          </a:xfrm>
          <a:prstGeom prst="rect">
            <a:avLst/>
          </a:prstGeom>
        </p:spPr>
        <p:txBody>
          <a:bodyPr lIns="0" tIns="0" rIns="0" bIns="0" rtlCol="0" anchor="t">
            <a:spAutoFit/>
          </a:bodyPr>
          <a:lstStyle/>
          <a:p>
            <a:pPr algn="l">
              <a:lnSpc>
                <a:spcPts val="5238"/>
              </a:lnSpc>
            </a:pPr>
            <a:r>
              <a:rPr lang="en-US" sz="5400" b="1">
                <a:solidFill>
                  <a:srgbClr val="000000"/>
                </a:solidFill>
                <a:latin typeface="DM Sans Bold"/>
                <a:ea typeface="DM Sans Bold"/>
                <a:cs typeface="DM Sans Bold"/>
                <a:sym typeface="DM Sans Bold"/>
              </a:rPr>
              <a:t>Goals of the Lung Image Analysis Program</a:t>
            </a:r>
          </a:p>
        </p:txBody>
      </p:sp>
      <p:sp>
        <p:nvSpPr>
          <p:cNvPr id="4" name="TextBox 4"/>
          <p:cNvSpPr txBox="1"/>
          <p:nvPr/>
        </p:nvSpPr>
        <p:spPr>
          <a:xfrm>
            <a:off x="472536" y="3291054"/>
            <a:ext cx="16990800" cy="4882516"/>
          </a:xfrm>
          <a:prstGeom prst="rect">
            <a:avLst/>
          </a:prstGeom>
        </p:spPr>
        <p:txBody>
          <a:bodyPr lIns="0" tIns="0" rIns="0" bIns="0" rtlCol="0" anchor="t">
            <a:spAutoFit/>
          </a:bodyPr>
          <a:lstStyle/>
          <a:p>
            <a:pPr marL="690872" lvl="1" indent="-345436" algn="l">
              <a:lnSpc>
                <a:spcPts val="4319"/>
              </a:lnSpc>
              <a:buFont typeface="Arial"/>
              <a:buChar char="•"/>
            </a:pPr>
            <a:r>
              <a:rPr lang="en-US" sz="3199" spc="191" dirty="0">
                <a:solidFill>
                  <a:srgbClr val="000000"/>
                </a:solidFill>
                <a:latin typeface="DM Sans"/>
                <a:ea typeface="DM Sans"/>
                <a:cs typeface="DM Sans"/>
                <a:sym typeface="DM Sans"/>
              </a:rPr>
              <a:t>Enhance Diagnostic Accuracy: Utilize advanced algorithms to improve precision in lung disease detection.</a:t>
            </a:r>
          </a:p>
          <a:p>
            <a:pPr marL="690872" lvl="1" indent="-345436" algn="l">
              <a:lnSpc>
                <a:spcPts val="4319"/>
              </a:lnSpc>
              <a:buFont typeface="Arial"/>
              <a:buChar char="•"/>
            </a:pPr>
            <a:r>
              <a:rPr lang="en-US" sz="3199" spc="191" dirty="0">
                <a:solidFill>
                  <a:srgbClr val="000000"/>
                </a:solidFill>
                <a:latin typeface="DM Sans"/>
                <a:ea typeface="DM Sans"/>
                <a:cs typeface="DM Sans"/>
                <a:sym typeface="DM Sans"/>
              </a:rPr>
              <a:t>Boost Diagnostic Efficiency: Reduce diagnostic time with real-time image processing capabilities.</a:t>
            </a:r>
          </a:p>
          <a:p>
            <a:pPr marL="690872" lvl="1" indent="-345436" algn="l">
              <a:lnSpc>
                <a:spcPts val="4319"/>
              </a:lnSpc>
              <a:buFont typeface="Arial"/>
              <a:buChar char="•"/>
            </a:pPr>
            <a:r>
              <a:rPr lang="en-US" sz="3199" spc="191" dirty="0">
                <a:solidFill>
                  <a:srgbClr val="000000"/>
                </a:solidFill>
                <a:latin typeface="DM Sans"/>
                <a:ea typeface="DM Sans"/>
                <a:cs typeface="DM Sans"/>
                <a:sym typeface="DM Sans"/>
              </a:rPr>
              <a:t>Improve User Experience: Simplify operations with an intuitive, customizable interface.</a:t>
            </a:r>
          </a:p>
          <a:p>
            <a:pPr marL="690872" lvl="1" indent="-345436" algn="l">
              <a:lnSpc>
                <a:spcPts val="4319"/>
              </a:lnSpc>
              <a:buFont typeface="Arial"/>
              <a:buChar char="•"/>
            </a:pPr>
            <a:r>
              <a:rPr lang="en-US" sz="3199" spc="191" dirty="0">
                <a:solidFill>
                  <a:srgbClr val="000000"/>
                </a:solidFill>
                <a:latin typeface="DM Sans"/>
                <a:ea typeface="DM Sans"/>
                <a:cs typeface="DM Sans"/>
                <a:sym typeface="DM Sans"/>
              </a:rPr>
              <a:t>Support Clinical Decisions: Integrate seamlessly with existing systems to aid medical decision-making.</a:t>
            </a:r>
          </a:p>
          <a:p>
            <a:pPr marL="0" lvl="0" indent="0" algn="l">
              <a:lnSpc>
                <a:spcPts val="4319"/>
              </a:lnSpc>
              <a:spcBef>
                <a:spcPct val="0"/>
              </a:spcBef>
            </a:pPr>
            <a:endParaRPr lang="en-US" sz="3199" spc="191" dirty="0">
              <a:solidFill>
                <a:srgbClr val="000000"/>
              </a:solidFill>
              <a:latin typeface="DM Sans"/>
              <a:ea typeface="DM Sans"/>
              <a:cs typeface="DM Sans"/>
              <a:sym typeface="DM Sans"/>
            </a:endParaRPr>
          </a:p>
        </p:txBody>
      </p:sp>
      <p:sp>
        <p:nvSpPr>
          <p:cNvPr id="6" name="Freeform 6"/>
          <p:cNvSpPr/>
          <p:nvPr/>
        </p:nvSpPr>
        <p:spPr>
          <a:xfrm>
            <a:off x="228600" y="18435"/>
            <a:ext cx="2300092" cy="1358380"/>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0" y="190500"/>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10543" y="1608087"/>
            <a:ext cx="4866913" cy="7372650"/>
          </a:xfrm>
          <a:custGeom>
            <a:avLst/>
            <a:gdLst/>
            <a:ahLst/>
            <a:cxnLst/>
            <a:rect l="l" t="t" r="r" b="b"/>
            <a:pathLst>
              <a:path w="4866913" h="7372650">
                <a:moveTo>
                  <a:pt x="0" y="0"/>
                </a:moveTo>
                <a:lnTo>
                  <a:pt x="4866914" y="0"/>
                </a:lnTo>
                <a:lnTo>
                  <a:pt x="4866914" y="7372650"/>
                </a:lnTo>
                <a:lnTo>
                  <a:pt x="0" y="7372650"/>
                </a:lnTo>
                <a:lnTo>
                  <a:pt x="0" y="0"/>
                </a:lnTo>
                <a:close/>
              </a:path>
            </a:pathLst>
          </a:custGeom>
          <a:blipFill>
            <a:blip r:embed="rId7"/>
            <a:stretch>
              <a:fillRect/>
            </a:stretch>
          </a:blipFill>
        </p:spPr>
        <p:txBody>
          <a:bodyPr/>
          <a:lstStyle/>
          <a:p>
            <a:endParaRPr lang="en-US"/>
          </a:p>
        </p:txBody>
      </p:sp>
      <p:sp>
        <p:nvSpPr>
          <p:cNvPr id="6" name="TextBox 6"/>
          <p:cNvSpPr txBox="1"/>
          <p:nvPr/>
        </p:nvSpPr>
        <p:spPr>
          <a:xfrm>
            <a:off x="8373146" y="81702"/>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 y="81702"/>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484761" y="905387"/>
            <a:ext cx="5821518" cy="9223513"/>
          </a:xfrm>
          <a:custGeom>
            <a:avLst/>
            <a:gdLst/>
            <a:ahLst/>
            <a:cxnLst/>
            <a:rect l="l" t="t" r="r" b="b"/>
            <a:pathLst>
              <a:path w="5821518" h="9223513">
                <a:moveTo>
                  <a:pt x="0" y="0"/>
                </a:moveTo>
                <a:lnTo>
                  <a:pt x="5821518" y="0"/>
                </a:lnTo>
                <a:lnTo>
                  <a:pt x="5821518" y="9223513"/>
                </a:lnTo>
                <a:lnTo>
                  <a:pt x="0" y="9223513"/>
                </a:lnTo>
                <a:lnTo>
                  <a:pt x="0" y="0"/>
                </a:lnTo>
                <a:close/>
              </a:path>
            </a:pathLst>
          </a:custGeom>
          <a:blipFill>
            <a:blip r:embed="rId7"/>
            <a:stretch>
              <a:fillRect/>
            </a:stretch>
          </a:blipFill>
        </p:spPr>
        <p:txBody>
          <a:bodyPr/>
          <a:lstStyle/>
          <a:p>
            <a:endParaRPr lang="en-US"/>
          </a:p>
        </p:txBody>
      </p:sp>
      <p:sp>
        <p:nvSpPr>
          <p:cNvPr id="6" name="TextBox 6"/>
          <p:cNvSpPr txBox="1"/>
          <p:nvPr/>
        </p:nvSpPr>
        <p:spPr>
          <a:xfrm>
            <a:off x="8373146" y="81702"/>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3212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7206" y="39505"/>
            <a:ext cx="3355417" cy="2101330"/>
          </a:xfrm>
          <a:custGeom>
            <a:avLst/>
            <a:gdLst/>
            <a:ahLst/>
            <a:cxnLst/>
            <a:rect l="l" t="t" r="r" b="b"/>
            <a:pathLst>
              <a:path w="3355417" h="2101330">
                <a:moveTo>
                  <a:pt x="0" y="0"/>
                </a:moveTo>
                <a:lnTo>
                  <a:pt x="3355417" y="0"/>
                </a:lnTo>
                <a:lnTo>
                  <a:pt x="3355417" y="2101330"/>
                </a:lnTo>
                <a:lnTo>
                  <a:pt x="0" y="210133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5374025" y="1069763"/>
            <a:ext cx="9081658" cy="8778158"/>
          </a:xfrm>
          <a:custGeom>
            <a:avLst/>
            <a:gdLst/>
            <a:ahLst/>
            <a:cxnLst/>
            <a:rect l="l" t="t" r="r" b="b"/>
            <a:pathLst>
              <a:path w="9081658" h="8778158">
                <a:moveTo>
                  <a:pt x="0" y="0"/>
                </a:moveTo>
                <a:lnTo>
                  <a:pt x="9081658" y="0"/>
                </a:lnTo>
                <a:lnTo>
                  <a:pt x="9081658" y="8778158"/>
                </a:lnTo>
                <a:lnTo>
                  <a:pt x="0" y="8778158"/>
                </a:lnTo>
                <a:lnTo>
                  <a:pt x="0" y="0"/>
                </a:lnTo>
                <a:close/>
              </a:path>
            </a:pathLst>
          </a:custGeom>
          <a:blipFill>
            <a:blip r:embed="rId7"/>
            <a:stretch>
              <a:fillRect/>
            </a:stretch>
          </a:blipFill>
        </p:spPr>
        <p:txBody>
          <a:bodyPr/>
          <a:lstStyle/>
          <a:p>
            <a:endParaRPr lang="en-US"/>
          </a:p>
        </p:txBody>
      </p:sp>
      <p:sp>
        <p:nvSpPr>
          <p:cNvPr id="6" name="TextBox 6"/>
          <p:cNvSpPr txBox="1"/>
          <p:nvPr/>
        </p:nvSpPr>
        <p:spPr>
          <a:xfrm>
            <a:off x="8373146" y="81702"/>
            <a:ext cx="1541708" cy="823685"/>
          </a:xfrm>
          <a:prstGeom prst="rect">
            <a:avLst/>
          </a:prstGeom>
        </p:spPr>
        <p:txBody>
          <a:bodyPr lIns="0" tIns="0" rIns="0" bIns="0" rtlCol="0" anchor="t">
            <a:spAutoFit/>
          </a:bodyPr>
          <a:lstStyle/>
          <a:p>
            <a:pPr algn="ctr">
              <a:lnSpc>
                <a:spcPts val="6575"/>
              </a:lnSpc>
            </a:pPr>
            <a:r>
              <a:rPr lang="en-US" sz="4696" b="1">
                <a:solidFill>
                  <a:srgbClr val="000000"/>
                </a:solidFill>
                <a:latin typeface="Arimo Bold"/>
                <a:ea typeface="Arimo Bold"/>
                <a:cs typeface="Arimo Bold"/>
                <a:sym typeface="Arimo Bold"/>
              </a:rPr>
              <a:t>GUI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63629" y="-4051232"/>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657309" y="1992570"/>
            <a:ext cx="1026642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Final Results Overview</a:t>
            </a:r>
          </a:p>
        </p:txBody>
      </p:sp>
      <p:sp>
        <p:nvSpPr>
          <p:cNvPr id="4" name="TextBox 4"/>
          <p:cNvSpPr txBox="1"/>
          <p:nvPr/>
        </p:nvSpPr>
        <p:spPr>
          <a:xfrm>
            <a:off x="657309" y="3264273"/>
            <a:ext cx="16973382" cy="4185954"/>
          </a:xfrm>
          <a:prstGeom prst="rect">
            <a:avLst/>
          </a:prstGeom>
        </p:spPr>
        <p:txBody>
          <a:bodyPr lIns="0" tIns="0" rIns="0" bIns="0" rtlCol="0" anchor="t">
            <a:spAutoFit/>
          </a:bodyPr>
          <a:lstStyle/>
          <a:p>
            <a:pPr algn="just">
              <a:lnSpc>
                <a:spcPts val="4095"/>
              </a:lnSpc>
            </a:pPr>
            <a:r>
              <a:rPr lang="en-US" sz="3033" spc="182" dirty="0">
                <a:solidFill>
                  <a:srgbClr val="000000"/>
                </a:solidFill>
                <a:latin typeface="DM Sans"/>
                <a:ea typeface="DM Sans"/>
                <a:cs typeface="DM Sans"/>
                <a:sym typeface="DM Sans"/>
              </a:rPr>
              <a:t>Our lung image analysis program has achieved significant milestones in enhancing the diagnosis of lung diseases. The final results demonstrate:</a:t>
            </a:r>
          </a:p>
          <a:p>
            <a:pPr marL="654928" lvl="1" indent="-327464" algn="just">
              <a:lnSpc>
                <a:spcPts val="4095"/>
              </a:lnSpc>
              <a:buFont typeface="Arial"/>
              <a:buChar char="•"/>
            </a:pPr>
            <a:r>
              <a:rPr lang="en-US" sz="3033" spc="182" dirty="0">
                <a:solidFill>
                  <a:srgbClr val="000000"/>
                </a:solidFill>
                <a:latin typeface="DM Sans"/>
                <a:ea typeface="DM Sans"/>
                <a:cs typeface="DM Sans"/>
                <a:sym typeface="DM Sans"/>
              </a:rPr>
              <a:t>High Accuracy: Achieved an overall accuracy of 94%, effectively identifying various lung pathologies.</a:t>
            </a:r>
          </a:p>
          <a:p>
            <a:pPr algn="just">
              <a:lnSpc>
                <a:spcPts val="4095"/>
              </a:lnSpc>
            </a:pPr>
            <a:endParaRPr lang="en-US" sz="3033" spc="182" dirty="0">
              <a:solidFill>
                <a:srgbClr val="000000"/>
              </a:solidFill>
              <a:latin typeface="DM Sans"/>
              <a:ea typeface="DM Sans"/>
              <a:cs typeface="DM Sans"/>
              <a:sym typeface="DM Sans"/>
            </a:endParaRPr>
          </a:p>
          <a:p>
            <a:pPr marL="654928" lvl="1" indent="-327464" algn="just">
              <a:lnSpc>
                <a:spcPts val="4095"/>
              </a:lnSpc>
              <a:buFont typeface="Arial"/>
              <a:buChar char="•"/>
            </a:pPr>
            <a:r>
              <a:rPr lang="en-US" sz="3033" spc="182" dirty="0">
                <a:solidFill>
                  <a:srgbClr val="000000"/>
                </a:solidFill>
                <a:latin typeface="DM Sans"/>
                <a:ea typeface="DM Sans"/>
                <a:cs typeface="DM Sans"/>
                <a:sym typeface="DM Sans"/>
              </a:rPr>
              <a:t>Improved Efficiency: Reduced the average diagnostic time by 30%, facilitating quicker clinical decision-making.</a:t>
            </a:r>
          </a:p>
          <a:p>
            <a:pPr marL="0" lvl="0" indent="0" algn="just">
              <a:lnSpc>
                <a:spcPts val="4095"/>
              </a:lnSpc>
              <a:spcBef>
                <a:spcPct val="0"/>
              </a:spcBef>
            </a:pPr>
            <a:endParaRPr lang="en-US" sz="3033" spc="182" dirty="0">
              <a:solidFill>
                <a:srgbClr val="000000"/>
              </a:solidFill>
              <a:latin typeface="DM Sans"/>
              <a:ea typeface="DM Sans"/>
              <a:cs typeface="DM Sans"/>
              <a:sym typeface="DM Sans"/>
            </a:endParaRPr>
          </a:p>
        </p:txBody>
      </p:sp>
      <p:sp>
        <p:nvSpPr>
          <p:cNvPr id="8" name="Freeform 8"/>
          <p:cNvSpPr/>
          <p:nvPr/>
        </p:nvSpPr>
        <p:spPr>
          <a:xfrm>
            <a:off x="228600" y="59335"/>
            <a:ext cx="3104522" cy="139547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17" name="Freeform 17"/>
          <p:cNvSpPr/>
          <p:nvPr/>
        </p:nvSpPr>
        <p:spPr>
          <a:xfrm>
            <a:off x="15656880" y="396025"/>
            <a:ext cx="1973811" cy="1714413"/>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76700" y="-39624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228600" y="1374270"/>
            <a:ext cx="10266421" cy="909320"/>
          </a:xfrm>
          <a:prstGeom prst="rect">
            <a:avLst/>
          </a:prstGeom>
        </p:spPr>
        <p:txBody>
          <a:bodyPr lIns="0" tIns="0" rIns="0" bIns="0" rtlCol="0" anchor="t">
            <a:spAutoFit/>
          </a:bodyPr>
          <a:lstStyle/>
          <a:p>
            <a:pPr algn="ctr">
              <a:lnSpc>
                <a:spcPts val="6789"/>
              </a:lnSpc>
            </a:pPr>
            <a:r>
              <a:rPr lang="en-US" sz="6999" b="1" dirty="0">
                <a:solidFill>
                  <a:srgbClr val="000000"/>
                </a:solidFill>
                <a:latin typeface="DM Sans Bold"/>
                <a:ea typeface="DM Sans Bold"/>
                <a:cs typeface="DM Sans Bold"/>
                <a:sym typeface="DM Sans Bold"/>
              </a:rPr>
              <a:t>Final Results Overview</a:t>
            </a:r>
          </a:p>
        </p:txBody>
      </p:sp>
      <p:sp>
        <p:nvSpPr>
          <p:cNvPr id="17" name="Freeform 17"/>
          <p:cNvSpPr/>
          <p:nvPr/>
        </p:nvSpPr>
        <p:spPr>
          <a:xfrm>
            <a:off x="15640678" y="66579"/>
            <a:ext cx="2418722" cy="2270576"/>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3809" y="2319737"/>
            <a:ext cx="8340380" cy="7449988"/>
          </a:xfrm>
          <a:prstGeom prst="rect">
            <a:avLst/>
          </a:prstGeom>
        </p:spPr>
      </p:pic>
    </p:spTree>
    <p:extLst>
      <p:ext uri="{BB962C8B-B14F-4D97-AF65-F5344CB8AC3E}">
        <p14:creationId xmlns:p14="http://schemas.microsoft.com/office/powerpoint/2010/main" val="2249594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7216891" y="1686696"/>
            <a:ext cx="2922045"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Video</a:t>
            </a: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7" name="TextBox 16"/>
          <p:cNvSpPr txBox="1"/>
          <p:nvPr/>
        </p:nvSpPr>
        <p:spPr>
          <a:xfrm>
            <a:off x="685800" y="3157447"/>
            <a:ext cx="16573500" cy="1446550"/>
          </a:xfrm>
          <a:prstGeom prst="rect">
            <a:avLst/>
          </a:prstGeom>
          <a:noFill/>
        </p:spPr>
        <p:txBody>
          <a:bodyPr wrap="square" rtlCol="1">
            <a:spAutoFit/>
          </a:bodyPr>
          <a:lstStyle/>
          <a:p>
            <a:r>
              <a:rPr lang="en-US" sz="4400" dirty="0">
                <a:solidFill>
                  <a:schemeClr val="accent1"/>
                </a:solidFill>
              </a:rPr>
              <a:t>https://drive.google.com/file/d/1pFeVUrzoQ3dWLU_ApxRUW_ps-ikK_NMj/view?usp=sharing</a:t>
            </a:r>
            <a:endParaRPr lang="he-IL" sz="4400" dirty="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dirty="0"/>
          </a:p>
        </p:txBody>
      </p:sp>
      <p:sp>
        <p:nvSpPr>
          <p:cNvPr id="3" name="TextBox 3"/>
          <p:cNvSpPr txBox="1"/>
          <p:nvPr/>
        </p:nvSpPr>
        <p:spPr>
          <a:xfrm>
            <a:off x="2438400" y="881026"/>
            <a:ext cx="7025086"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Background</a:t>
            </a:r>
          </a:p>
        </p:txBody>
      </p:sp>
      <p:sp>
        <p:nvSpPr>
          <p:cNvPr id="7" name="Freeform 7"/>
          <p:cNvSpPr/>
          <p:nvPr/>
        </p:nvSpPr>
        <p:spPr>
          <a:xfrm>
            <a:off x="16230600" y="342900"/>
            <a:ext cx="1596355" cy="1562100"/>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pic>
        <p:nvPicPr>
          <p:cNvPr id="10" name="Picture 9"/>
          <p:cNvPicPr>
            <a:picLocks noChangeAspect="1"/>
          </p:cNvPicPr>
          <p:nvPr/>
        </p:nvPicPr>
        <p:blipFill>
          <a:blip r:embed="rId5"/>
          <a:stretch>
            <a:fillRect/>
          </a:stretch>
        </p:blipFill>
        <p:spPr>
          <a:xfrm>
            <a:off x="2209800" y="2268466"/>
            <a:ext cx="5304199" cy="5427551"/>
          </a:xfrm>
          <a:prstGeom prst="rect">
            <a:avLst/>
          </a:prstGeom>
        </p:spPr>
      </p:pic>
      <p:pic>
        <p:nvPicPr>
          <p:cNvPr id="11" name="Picture 10"/>
          <p:cNvPicPr>
            <a:picLocks noChangeAspect="1"/>
          </p:cNvPicPr>
          <p:nvPr/>
        </p:nvPicPr>
        <p:blipFill>
          <a:blip r:embed="rId6"/>
          <a:stretch>
            <a:fillRect/>
          </a:stretch>
        </p:blipFill>
        <p:spPr>
          <a:xfrm>
            <a:off x="9702029" y="2268466"/>
            <a:ext cx="5267917" cy="54275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874881"/>
            <a:ext cx="702508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Background</a:t>
            </a:r>
          </a:p>
        </p:txBody>
      </p:sp>
      <p:sp>
        <p:nvSpPr>
          <p:cNvPr id="7" name="Freeform 7"/>
          <p:cNvSpPr/>
          <p:nvPr/>
        </p:nvSpPr>
        <p:spPr>
          <a:xfrm>
            <a:off x="0" y="60959"/>
            <a:ext cx="1238865" cy="1177291"/>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pic>
        <p:nvPicPr>
          <p:cNvPr id="10" name="Picture 9"/>
          <p:cNvPicPr>
            <a:picLocks noChangeAspect="1"/>
          </p:cNvPicPr>
          <p:nvPr/>
        </p:nvPicPr>
        <p:blipFill>
          <a:blip r:embed="rId5"/>
          <a:stretch>
            <a:fillRect/>
          </a:stretch>
        </p:blipFill>
        <p:spPr>
          <a:xfrm>
            <a:off x="1143000" y="2476500"/>
            <a:ext cx="5334000" cy="5387698"/>
          </a:xfrm>
          <a:prstGeom prst="rect">
            <a:avLst/>
          </a:prstGeom>
        </p:spPr>
      </p:pic>
      <p:pic>
        <p:nvPicPr>
          <p:cNvPr id="11" name="Picture 10"/>
          <p:cNvPicPr>
            <a:picLocks noChangeAspect="1"/>
          </p:cNvPicPr>
          <p:nvPr/>
        </p:nvPicPr>
        <p:blipFill>
          <a:blip r:embed="rId6"/>
          <a:stretch>
            <a:fillRect/>
          </a:stretch>
        </p:blipFill>
        <p:spPr>
          <a:xfrm>
            <a:off x="9453858" y="2476500"/>
            <a:ext cx="5300519" cy="53876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011400" y="6970922"/>
            <a:ext cx="3094959" cy="3123353"/>
          </a:xfrm>
          <a:custGeom>
            <a:avLst/>
            <a:gdLst/>
            <a:ahLst/>
            <a:cxnLst/>
            <a:rect l="l" t="t" r="r" b="b"/>
            <a:pathLst>
              <a:path w="3094959" h="3123353">
                <a:moveTo>
                  <a:pt x="0" y="0"/>
                </a:moveTo>
                <a:lnTo>
                  <a:pt x="3094959" y="0"/>
                </a:lnTo>
                <a:lnTo>
                  <a:pt x="3094959" y="3123353"/>
                </a:lnTo>
                <a:lnTo>
                  <a:pt x="0" y="312335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541067" y="942414"/>
            <a:ext cx="14651974" cy="650888"/>
          </a:xfrm>
          <a:prstGeom prst="rect">
            <a:avLst/>
          </a:prstGeom>
        </p:spPr>
        <p:txBody>
          <a:bodyPr lIns="0" tIns="0" rIns="0" bIns="0" rtlCol="0" anchor="t">
            <a:spAutoFit/>
          </a:bodyPr>
          <a:lstStyle/>
          <a:p>
            <a:pPr algn="l">
              <a:lnSpc>
                <a:spcPts val="4850"/>
              </a:lnSpc>
            </a:pPr>
            <a:r>
              <a:rPr lang="en-US" sz="5000" b="1">
                <a:solidFill>
                  <a:srgbClr val="000000"/>
                </a:solidFill>
                <a:latin typeface="DM Sans Bold"/>
                <a:ea typeface="DM Sans Bold"/>
                <a:cs typeface="DM Sans Bold"/>
                <a:sym typeface="DM Sans Bold"/>
              </a:rPr>
              <a:t>Advanced AI for Enhanced Lung Image Analysis</a:t>
            </a:r>
          </a:p>
        </p:txBody>
      </p:sp>
      <p:sp>
        <p:nvSpPr>
          <p:cNvPr id="5" name="TextBox 5"/>
          <p:cNvSpPr txBox="1"/>
          <p:nvPr/>
        </p:nvSpPr>
        <p:spPr>
          <a:xfrm>
            <a:off x="188939" y="3379997"/>
            <a:ext cx="15754350" cy="3590925"/>
          </a:xfrm>
          <a:prstGeom prst="rect">
            <a:avLst/>
          </a:prstGeom>
        </p:spPr>
        <p:txBody>
          <a:bodyPr lIns="0" tIns="0" rIns="0" bIns="0" rtlCol="0" anchor="t">
            <a:spAutoFit/>
          </a:bodyPr>
          <a:lstStyle/>
          <a:p>
            <a:pPr marL="647700" lvl="1" indent="-323850" algn="l">
              <a:lnSpc>
                <a:spcPts val="4050"/>
              </a:lnSpc>
              <a:buFont typeface="Arial"/>
              <a:buChar char="•"/>
            </a:pPr>
            <a:r>
              <a:rPr lang="en-US" sz="3000" spc="179">
                <a:solidFill>
                  <a:srgbClr val="000000"/>
                </a:solidFill>
                <a:latin typeface="DM Sans"/>
                <a:ea typeface="DM Sans"/>
                <a:cs typeface="DM Sans"/>
                <a:sym typeface="DM Sans"/>
              </a:rPr>
              <a:t>Technology: Utilizing a state-of-the-art Convolutional Neural Network (CNN), specifically tailored for high-precision medical image analysis.</a:t>
            </a:r>
          </a:p>
          <a:p>
            <a:pPr algn="l">
              <a:lnSpc>
                <a:spcPts val="4050"/>
              </a:lnSpc>
            </a:pPr>
            <a:endParaRPr lang="en-US" sz="3000" spc="179">
              <a:solidFill>
                <a:srgbClr val="000000"/>
              </a:solidFill>
              <a:latin typeface="DM Sans"/>
              <a:ea typeface="DM Sans"/>
              <a:cs typeface="DM Sans"/>
              <a:sym typeface="DM Sans"/>
            </a:endParaRPr>
          </a:p>
          <a:p>
            <a:pPr marL="647700" lvl="1" indent="-323850" algn="l">
              <a:lnSpc>
                <a:spcPts val="4050"/>
              </a:lnSpc>
              <a:buFont typeface="Arial"/>
              <a:buChar char="•"/>
            </a:pPr>
            <a:r>
              <a:rPr lang="en-US" sz="3000" spc="179">
                <a:solidFill>
                  <a:srgbClr val="000000"/>
                </a:solidFill>
                <a:latin typeface="DM Sans"/>
                <a:ea typeface="DM Sans"/>
                <a:cs typeface="DM Sans"/>
                <a:sym typeface="DM Sans"/>
              </a:rPr>
              <a:t>Features: Incorporates advanced features like deep learning layers for automatic feature extraction and pattern recognition, enhancing the detection of nuanced lung pathologies.</a:t>
            </a:r>
          </a:p>
          <a:p>
            <a:pPr marL="0" lvl="0" indent="0" algn="l">
              <a:lnSpc>
                <a:spcPts val="4050"/>
              </a:lnSpc>
              <a:spcBef>
                <a:spcPct val="0"/>
              </a:spcBef>
            </a:pPr>
            <a:endParaRPr lang="en-US" sz="3000" spc="179">
              <a:solidFill>
                <a:srgbClr val="000000"/>
              </a:solidFill>
              <a:latin typeface="DM Sans"/>
              <a:ea typeface="DM Sans"/>
              <a:cs typeface="DM Sans"/>
              <a:sym typeface="DM Sans"/>
            </a:endParaRPr>
          </a:p>
        </p:txBody>
      </p:sp>
      <p:sp>
        <p:nvSpPr>
          <p:cNvPr id="6" name="TextBox 6"/>
          <p:cNvSpPr txBox="1"/>
          <p:nvPr/>
        </p:nvSpPr>
        <p:spPr>
          <a:xfrm>
            <a:off x="188939" y="2071532"/>
            <a:ext cx="4983987" cy="741135"/>
          </a:xfrm>
          <a:prstGeom prst="rect">
            <a:avLst/>
          </a:prstGeom>
        </p:spPr>
        <p:txBody>
          <a:bodyPr lIns="0" tIns="0" rIns="0" bIns="0" rtlCol="0" anchor="t">
            <a:spAutoFit/>
          </a:bodyPr>
          <a:lstStyle/>
          <a:p>
            <a:pPr algn="ctr">
              <a:lnSpc>
                <a:spcPts val="5875"/>
              </a:lnSpc>
            </a:pPr>
            <a:r>
              <a:rPr lang="en-US" sz="4196" b="1">
                <a:solidFill>
                  <a:srgbClr val="000000"/>
                </a:solidFill>
                <a:latin typeface="Arimo Bold"/>
                <a:ea typeface="Arimo Bold"/>
                <a:cs typeface="Arimo Bold"/>
                <a:sym typeface="Arimo Bold"/>
              </a:rPr>
              <a:t>Model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90668" y="-3968874"/>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95306" y="1409700"/>
            <a:ext cx="18092694" cy="7553707"/>
          </a:xfrm>
          <a:custGeom>
            <a:avLst/>
            <a:gdLst/>
            <a:ahLst/>
            <a:cxnLst/>
            <a:rect l="l" t="t" r="r" b="b"/>
            <a:pathLst>
              <a:path w="18092694" h="7358772">
                <a:moveTo>
                  <a:pt x="0" y="0"/>
                </a:moveTo>
                <a:lnTo>
                  <a:pt x="18092694" y="0"/>
                </a:lnTo>
                <a:lnTo>
                  <a:pt x="18092694" y="7358772"/>
                </a:lnTo>
                <a:lnTo>
                  <a:pt x="0" y="7358772"/>
                </a:lnTo>
                <a:lnTo>
                  <a:pt x="0" y="0"/>
                </a:lnTo>
                <a:close/>
              </a:path>
            </a:pathLst>
          </a:custGeom>
          <a:blipFill>
            <a:blip r:embed="rId5"/>
            <a:stretch>
              <a:fillRect t="-2956"/>
            </a:stretch>
          </a:blipFill>
        </p:spPr>
        <p:txBody>
          <a:bodyPr/>
          <a:lstStyle/>
          <a:p>
            <a:endParaRPr lang="en-US"/>
          </a:p>
        </p:txBody>
      </p:sp>
      <p:sp>
        <p:nvSpPr>
          <p:cNvPr id="5" name="TextBox 5"/>
          <p:cNvSpPr txBox="1"/>
          <p:nvPr/>
        </p:nvSpPr>
        <p:spPr>
          <a:xfrm>
            <a:off x="16913096" y="4838700"/>
            <a:ext cx="1179598" cy="397032"/>
          </a:xfrm>
          <a:prstGeom prst="rect">
            <a:avLst/>
          </a:prstGeom>
        </p:spPr>
        <p:txBody>
          <a:bodyPr wrap="square" lIns="0" tIns="0" rIns="0" bIns="0" rtlCol="0" anchor="t">
            <a:spAutoFit/>
          </a:bodyPr>
          <a:lstStyle/>
          <a:p>
            <a:pPr algn="ctr">
              <a:lnSpc>
                <a:spcPts val="3360"/>
              </a:lnSpc>
            </a:pPr>
            <a:r>
              <a:rPr lang="en-US" sz="2400" b="1" dirty="0">
                <a:solidFill>
                  <a:srgbClr val="000000"/>
                </a:solidFill>
                <a:latin typeface="Arial Bold"/>
                <a:ea typeface="Arial Bold"/>
                <a:cs typeface="Arial Bold"/>
                <a:sym typeface="Arial Bold"/>
              </a:rPr>
              <a:t>Normal</a:t>
            </a:r>
          </a:p>
        </p:txBody>
      </p:sp>
      <p:sp>
        <p:nvSpPr>
          <p:cNvPr id="6" name="Rectangle 5">
            <a:extLst>
              <a:ext uri="{FF2B5EF4-FFF2-40B4-BE49-F238E27FC236}">
                <a16:creationId xmlns:a16="http://schemas.microsoft.com/office/drawing/2014/main" id="{A45D4C28-8DBC-84CB-8F90-5912E8C5DF48}"/>
              </a:ext>
            </a:extLst>
          </p:cNvPr>
          <p:cNvSpPr/>
          <p:nvPr/>
        </p:nvSpPr>
        <p:spPr>
          <a:xfrm>
            <a:off x="12181273" y="1418303"/>
            <a:ext cx="2133600"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rPr>
              <a:t>Dense Layer</a:t>
            </a:r>
          </a:p>
        </p:txBody>
      </p:sp>
      <p:sp>
        <p:nvSpPr>
          <p:cNvPr id="7" name="Rectangle 6">
            <a:extLst>
              <a:ext uri="{FF2B5EF4-FFF2-40B4-BE49-F238E27FC236}">
                <a16:creationId xmlns:a16="http://schemas.microsoft.com/office/drawing/2014/main" id="{E88EB588-D82B-D458-DAD8-AF6712CB65B4}"/>
              </a:ext>
            </a:extLst>
          </p:cNvPr>
          <p:cNvSpPr/>
          <p:nvPr/>
        </p:nvSpPr>
        <p:spPr>
          <a:xfrm>
            <a:off x="10341747" y="1409700"/>
            <a:ext cx="2133600" cy="7620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rPr>
              <a:t>Flatten Layer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1028700" y="923925"/>
            <a:ext cx="7096753" cy="741135"/>
          </a:xfrm>
          <a:prstGeom prst="rect">
            <a:avLst/>
          </a:prstGeom>
        </p:spPr>
        <p:txBody>
          <a:bodyPr lIns="0" tIns="0" rIns="0" bIns="0" rtlCol="0" anchor="t">
            <a:spAutoFit/>
          </a:bodyPr>
          <a:lstStyle/>
          <a:p>
            <a:pPr algn="ctr">
              <a:lnSpc>
                <a:spcPts val="5875"/>
              </a:lnSpc>
            </a:pPr>
            <a:r>
              <a:rPr lang="en-US" sz="4196" b="1">
                <a:solidFill>
                  <a:srgbClr val="000000"/>
                </a:solidFill>
                <a:latin typeface="Arimo Bold"/>
                <a:ea typeface="Arimo Bold"/>
                <a:cs typeface="Arimo Bold"/>
                <a:sym typeface="Arimo Bold"/>
              </a:rPr>
              <a:t>Training and Development:</a:t>
            </a:r>
          </a:p>
        </p:txBody>
      </p:sp>
      <p:sp>
        <p:nvSpPr>
          <p:cNvPr id="5" name="TextBox 5"/>
          <p:cNvSpPr txBox="1"/>
          <p:nvPr/>
        </p:nvSpPr>
        <p:spPr>
          <a:xfrm>
            <a:off x="415307" y="2172702"/>
            <a:ext cx="15754350" cy="3590925"/>
          </a:xfrm>
          <a:prstGeom prst="rect">
            <a:avLst/>
          </a:prstGeom>
        </p:spPr>
        <p:txBody>
          <a:bodyPr lIns="0" tIns="0" rIns="0" bIns="0" rtlCol="0" anchor="t">
            <a:spAutoFit/>
          </a:bodyPr>
          <a:lstStyle/>
          <a:p>
            <a:pPr marL="647700" lvl="1" indent="-323850" algn="l">
              <a:lnSpc>
                <a:spcPts val="4050"/>
              </a:lnSpc>
              <a:buFont typeface="Arial"/>
              <a:buChar char="•"/>
            </a:pPr>
            <a:r>
              <a:rPr lang="en-US" sz="3000" spc="179">
                <a:solidFill>
                  <a:srgbClr val="000000"/>
                </a:solidFill>
                <a:latin typeface="DM Sans"/>
                <a:ea typeface="DM Sans"/>
                <a:cs typeface="DM Sans"/>
                <a:sym typeface="DM Sans"/>
              </a:rPr>
              <a:t>Data Training: Trained on a comprehensive dataset comprising over 2000 annotated lung X-ray images to cover a broad spectrum of lung conditions.</a:t>
            </a:r>
          </a:p>
          <a:p>
            <a:pPr algn="l">
              <a:lnSpc>
                <a:spcPts val="4050"/>
              </a:lnSpc>
            </a:pPr>
            <a:endParaRPr lang="en-US" sz="3000" spc="179">
              <a:solidFill>
                <a:srgbClr val="000000"/>
              </a:solidFill>
              <a:latin typeface="DM Sans"/>
              <a:ea typeface="DM Sans"/>
              <a:cs typeface="DM Sans"/>
              <a:sym typeface="DM Sans"/>
            </a:endParaRPr>
          </a:p>
          <a:p>
            <a:pPr marL="647700" lvl="1" indent="-323850" algn="l">
              <a:lnSpc>
                <a:spcPts val="4050"/>
              </a:lnSpc>
              <a:buFont typeface="Arial"/>
              <a:buChar char="•"/>
            </a:pPr>
            <a:r>
              <a:rPr lang="en-US" sz="3000" spc="179">
                <a:solidFill>
                  <a:srgbClr val="000000"/>
                </a:solidFill>
                <a:latin typeface="DM Sans"/>
                <a:ea typeface="DM Sans"/>
                <a:cs typeface="DM Sans"/>
                <a:sym typeface="DM Sans"/>
              </a:rPr>
              <a:t>Techniques Employed: Employed supervised learning with robust data augmentation techniques to improve generalization over unseen images, ensuring the model performs reliably in diverse clinical environments.</a:t>
            </a:r>
          </a:p>
          <a:p>
            <a:pPr marL="0" lvl="0" indent="0" algn="l">
              <a:lnSpc>
                <a:spcPts val="4050"/>
              </a:lnSpc>
              <a:spcBef>
                <a:spcPct val="0"/>
              </a:spcBef>
            </a:pPr>
            <a:endParaRPr lang="en-US" sz="3000" spc="179">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TextBox 4"/>
          <p:cNvSpPr txBox="1"/>
          <p:nvPr/>
        </p:nvSpPr>
        <p:spPr>
          <a:xfrm>
            <a:off x="-279203" y="923925"/>
            <a:ext cx="7096753" cy="741135"/>
          </a:xfrm>
          <a:prstGeom prst="rect">
            <a:avLst/>
          </a:prstGeom>
        </p:spPr>
        <p:txBody>
          <a:bodyPr lIns="0" tIns="0" rIns="0" bIns="0" rtlCol="0" anchor="t">
            <a:spAutoFit/>
          </a:bodyPr>
          <a:lstStyle/>
          <a:p>
            <a:pPr algn="ctr">
              <a:lnSpc>
                <a:spcPts val="5875"/>
              </a:lnSpc>
            </a:pPr>
            <a:r>
              <a:rPr lang="en-US" sz="4196" b="1" dirty="0">
                <a:solidFill>
                  <a:srgbClr val="000000"/>
                </a:solidFill>
                <a:latin typeface="Arimo Bold"/>
                <a:ea typeface="Arimo Bold"/>
                <a:cs typeface="Arimo Bold"/>
                <a:sym typeface="Arimo Bold"/>
              </a:rPr>
              <a:t>Purpose of the Model:</a:t>
            </a:r>
          </a:p>
        </p:txBody>
      </p:sp>
      <p:sp>
        <p:nvSpPr>
          <p:cNvPr id="5" name="TextBox 5"/>
          <p:cNvSpPr txBox="1"/>
          <p:nvPr/>
        </p:nvSpPr>
        <p:spPr>
          <a:xfrm>
            <a:off x="415307" y="2172702"/>
            <a:ext cx="16534061" cy="5286191"/>
          </a:xfrm>
          <a:prstGeom prst="rect">
            <a:avLst/>
          </a:prstGeom>
        </p:spPr>
        <p:txBody>
          <a:bodyPr lIns="0" tIns="0" rIns="0" bIns="0" rtlCol="0" anchor="t">
            <a:spAutoFit/>
          </a:bodyPr>
          <a:lstStyle/>
          <a:p>
            <a:pPr algn="l">
              <a:lnSpc>
                <a:spcPts val="4589"/>
              </a:lnSpc>
            </a:pPr>
            <a:r>
              <a:rPr lang="en-US" sz="3399" spc="203" dirty="0">
                <a:solidFill>
                  <a:srgbClr val="000000"/>
                </a:solidFill>
                <a:latin typeface="DM Sans"/>
                <a:ea typeface="DM Sans"/>
                <a:cs typeface="DM Sans"/>
                <a:sym typeface="DM Sans"/>
              </a:rPr>
              <a:t>The primary objective of our lung image analysis program is to significantly enhance the precision and speed of lung disease diagnosis through advanced image analysis. This model is specifically designed to:</a:t>
            </a:r>
          </a:p>
          <a:p>
            <a:pPr algn="l">
              <a:lnSpc>
                <a:spcPts val="4589"/>
              </a:lnSpc>
            </a:pPr>
            <a:endParaRPr lang="en-US" sz="3399" spc="203" dirty="0">
              <a:solidFill>
                <a:srgbClr val="000000"/>
              </a:solidFill>
              <a:latin typeface="DM Sans"/>
              <a:ea typeface="DM Sans"/>
              <a:cs typeface="DM Sans"/>
              <a:sym typeface="DM Sans"/>
            </a:endParaRPr>
          </a:p>
          <a:p>
            <a:pPr marL="734058" lvl="1" indent="-367029" algn="l">
              <a:lnSpc>
                <a:spcPts val="4589"/>
              </a:lnSpc>
              <a:buFont typeface="Arial"/>
              <a:buChar char="•"/>
            </a:pPr>
            <a:r>
              <a:rPr lang="en-US" sz="3399" spc="203" dirty="0">
                <a:solidFill>
                  <a:srgbClr val="000000"/>
                </a:solidFill>
                <a:latin typeface="DM Sans"/>
                <a:ea typeface="DM Sans"/>
                <a:cs typeface="DM Sans"/>
                <a:sym typeface="DM Sans"/>
              </a:rPr>
              <a:t>Detect and Classify Lung Pathologies</a:t>
            </a:r>
          </a:p>
          <a:p>
            <a:pPr marL="734058" lvl="1" indent="-367029" algn="l">
              <a:lnSpc>
                <a:spcPts val="4589"/>
              </a:lnSpc>
              <a:buFont typeface="Arial"/>
              <a:buChar char="•"/>
            </a:pPr>
            <a:r>
              <a:rPr lang="en-US" sz="3399" spc="203" dirty="0">
                <a:solidFill>
                  <a:srgbClr val="000000"/>
                </a:solidFill>
                <a:latin typeface="DM Sans"/>
                <a:ea typeface="DM Sans"/>
                <a:cs typeface="DM Sans"/>
                <a:sym typeface="DM Sans"/>
              </a:rPr>
              <a:t>Support Clinical Decision-Making </a:t>
            </a:r>
          </a:p>
          <a:p>
            <a:pPr marL="734058" lvl="1" indent="-367029" algn="l">
              <a:lnSpc>
                <a:spcPts val="4589"/>
              </a:lnSpc>
              <a:buFont typeface="Arial"/>
              <a:buChar char="•"/>
            </a:pPr>
            <a:r>
              <a:rPr lang="en-US" sz="3399" spc="203" dirty="0">
                <a:solidFill>
                  <a:srgbClr val="000000"/>
                </a:solidFill>
                <a:latin typeface="DM Sans"/>
                <a:ea typeface="DM Sans"/>
                <a:cs typeface="DM Sans"/>
                <a:sym typeface="DM Sans"/>
              </a:rPr>
              <a:t>Improve Patient Outcomes</a:t>
            </a:r>
          </a:p>
          <a:p>
            <a:pPr marL="734058" lvl="1" indent="-367029" algn="l">
              <a:lnSpc>
                <a:spcPts val="4589"/>
              </a:lnSpc>
              <a:buFont typeface="Arial"/>
              <a:buChar char="•"/>
            </a:pPr>
            <a:r>
              <a:rPr lang="en-US" sz="3399" spc="203" dirty="0">
                <a:solidFill>
                  <a:srgbClr val="000000"/>
                </a:solidFill>
                <a:latin typeface="DM Sans"/>
                <a:ea typeface="DM Sans"/>
                <a:cs typeface="DM Sans"/>
                <a:sym typeface="DM Sans"/>
              </a:rPr>
              <a:t>Detect </a:t>
            </a:r>
            <a:r>
              <a:rPr lang="en-US" sz="3399" spc="203">
                <a:solidFill>
                  <a:srgbClr val="000000"/>
                </a:solidFill>
                <a:latin typeface="DM Sans"/>
                <a:ea typeface="DM Sans"/>
                <a:cs typeface="DM Sans"/>
                <a:sym typeface="DM Sans"/>
              </a:rPr>
              <a:t>non-lungs images</a:t>
            </a:r>
          </a:p>
          <a:p>
            <a:pPr marL="0" lvl="0" indent="0" algn="l">
              <a:lnSpc>
                <a:spcPts val="4589"/>
              </a:lnSpc>
              <a:spcBef>
                <a:spcPct val="0"/>
              </a:spcBef>
            </a:pPr>
            <a:endParaRPr lang="en-US" sz="3399" spc="203" dirty="0">
              <a:solidFill>
                <a:srgbClr val="00000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7259300" y="31626"/>
            <a:ext cx="1028700" cy="1038138"/>
          </a:xfrm>
          <a:custGeom>
            <a:avLst/>
            <a:gdLst/>
            <a:ahLst/>
            <a:cxnLst/>
            <a:rect l="l" t="t" r="r" b="b"/>
            <a:pathLst>
              <a:path w="1028700" h="1038138">
                <a:moveTo>
                  <a:pt x="0" y="0"/>
                </a:moveTo>
                <a:lnTo>
                  <a:pt x="1028700" y="0"/>
                </a:lnTo>
                <a:lnTo>
                  <a:pt x="1028700" y="1038137"/>
                </a:lnTo>
                <a:lnTo>
                  <a:pt x="0" y="103813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5" name="TextBox 5"/>
          <p:cNvSpPr txBox="1"/>
          <p:nvPr/>
        </p:nvSpPr>
        <p:spPr>
          <a:xfrm>
            <a:off x="533400" y="1157448"/>
            <a:ext cx="16534061" cy="1725930"/>
          </a:xfrm>
          <a:prstGeom prst="rect">
            <a:avLst/>
          </a:prstGeom>
        </p:spPr>
        <p:txBody>
          <a:bodyPr lIns="0" tIns="0" rIns="0" bIns="0" rtlCol="0" anchor="t">
            <a:spAutoFit/>
          </a:bodyPr>
          <a:lstStyle/>
          <a:p>
            <a:pPr algn="l">
              <a:lnSpc>
                <a:spcPts val="4589"/>
              </a:lnSpc>
              <a:spcBef>
                <a:spcPct val="0"/>
              </a:spcBef>
            </a:pPr>
            <a:r>
              <a:rPr lang="en-US" sz="3399" spc="203" dirty="0">
                <a:solidFill>
                  <a:srgbClr val="000000"/>
                </a:solidFill>
                <a:latin typeface="DM Sans"/>
                <a:ea typeface="DM Sans"/>
                <a:cs typeface="DM Sans"/>
                <a:sym typeface="DM Sans"/>
              </a:rPr>
              <a:t>This model leverages cutting-edge machine learning techniques, including a Convolutional Neural Network (CNN) powered by YOLOv5, to process and analyze medical imaging data efficiently and accurately.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666</Words>
  <Application>Microsoft Office PowerPoint</Application>
  <PresentationFormat>Custom</PresentationFormat>
  <Paragraphs>102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DM Sans Bold</vt:lpstr>
      <vt:lpstr>Arial</vt:lpstr>
      <vt:lpstr>Suez One</vt:lpstr>
      <vt:lpstr>DM Sans</vt:lpstr>
      <vt:lpstr>Calibri</vt:lpstr>
      <vt:lpstr>Arial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Starters</dc:title>
  <dc:creator>Hani Zahran</dc:creator>
  <cp:lastModifiedBy>טארק סלימאן</cp:lastModifiedBy>
  <cp:revision>26</cp:revision>
  <dcterms:created xsi:type="dcterms:W3CDTF">2006-08-16T00:00:00Z</dcterms:created>
  <dcterms:modified xsi:type="dcterms:W3CDTF">2024-09-21T13:11:55Z</dcterms:modified>
  <dc:identifier>DAGRGi2V9AY</dc:identifier>
</cp:coreProperties>
</file>