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8288000" cy="10287000"/>
  <p:notesSz cx="6858000" cy="9144000"/>
  <p:embeddedFontLst>
    <p:embeddedFont>
      <p:font typeface="Poppins" panose="020B0604020202020204" charset="0"/>
      <p:regular r:id="rId23"/>
    </p:embeddedFont>
    <p:embeddedFont>
      <p:font typeface="Calibri" panose="020F0502020204030204" pitchFamily="34" charset="0"/>
      <p:regular r:id="rId24"/>
      <p:bold r:id="rId25"/>
      <p:italic r:id="rId26"/>
      <p:boldItalic r:id="rId27"/>
    </p:embeddedFont>
    <p:embeddedFont>
      <p:font typeface="Agrandir" panose="020B0604020202020204" charset="0"/>
      <p:regular r:id="rId28"/>
    </p:embeddedFont>
    <p:embeddedFont>
      <p:font typeface="Agrandir Heavy" panose="020B0604020202020204" charset="0"/>
      <p:regular r:id="rId29"/>
    </p:embeddedFont>
    <p:embeddedFont>
      <p:font typeface="Agrandir Medium" panose="020B0604020202020204"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39"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3.svg"/><Relationship Id="rId4" Type="http://schemas.openxmlformats.org/officeDocument/2006/relationships/image" Target="../media/image8.png"/><Relationship Id="rId9" Type="http://schemas.openxmlformats.org/officeDocument/2006/relationships/image" Target="../media/image21.sv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5.svg"/><Relationship Id="rId4" Type="http://schemas.openxmlformats.org/officeDocument/2006/relationships/image" Target="../media/image9.png"/><Relationship Id="rId9" Type="http://schemas.openxmlformats.org/officeDocument/2006/relationships/image" Target="../media/image31.sv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5.svg"/><Relationship Id="rId4" Type="http://schemas.openxmlformats.org/officeDocument/2006/relationships/image" Target="../media/image9.png"/><Relationship Id="rId9" Type="http://schemas.openxmlformats.org/officeDocument/2006/relationships/image" Target="../media/image31.sv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image" Target="../media/image17.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3.svg"/><Relationship Id="rId4" Type="http://schemas.openxmlformats.org/officeDocument/2006/relationships/image" Target="../media/image8.png"/><Relationship Id="rId9" Type="http://schemas.openxmlformats.org/officeDocument/2006/relationships/image" Target="../media/image21.sv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3.svg"/><Relationship Id="rId4" Type="http://schemas.openxmlformats.org/officeDocument/2006/relationships/image" Target="../media/image8.png"/><Relationship Id="rId9" Type="http://schemas.openxmlformats.org/officeDocument/2006/relationships/image" Target="../media/image2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1514F"/>
        </a:solidFill>
        <a:effectLst/>
      </p:bgPr>
    </p:bg>
    <p:spTree>
      <p:nvGrpSpPr>
        <p:cNvPr id="1" name=""/>
        <p:cNvGrpSpPr/>
        <p:nvPr/>
      </p:nvGrpSpPr>
      <p:grpSpPr>
        <a:xfrm>
          <a:off x="0" y="0"/>
          <a:ext cx="0" cy="0"/>
          <a:chOff x="0" y="0"/>
          <a:chExt cx="0" cy="0"/>
        </a:xfrm>
      </p:grpSpPr>
      <p:sp>
        <p:nvSpPr>
          <p:cNvPr id="2" name="TextBox 2"/>
          <p:cNvSpPr txBox="1"/>
          <p:nvPr/>
        </p:nvSpPr>
        <p:spPr>
          <a:xfrm>
            <a:off x="104769" y="1066800"/>
            <a:ext cx="18412852" cy="1538596"/>
          </a:xfrm>
          <a:prstGeom prst="rect">
            <a:avLst/>
          </a:prstGeom>
        </p:spPr>
        <p:txBody>
          <a:bodyPr lIns="0" tIns="0" rIns="0" bIns="0" rtlCol="0" anchor="t">
            <a:spAutoFit/>
          </a:bodyPr>
          <a:lstStyle/>
          <a:p>
            <a:pPr marL="0" lvl="0" indent="0" algn="l">
              <a:lnSpc>
                <a:spcPts val="8839"/>
              </a:lnSpc>
            </a:pPr>
            <a:r>
              <a:rPr lang="en-US" sz="10399">
                <a:solidFill>
                  <a:srgbClr val="FFFFFF"/>
                </a:solidFill>
                <a:latin typeface="Agrandir Heavy"/>
              </a:rPr>
              <a:t>Capstone project - phase 1</a:t>
            </a:r>
          </a:p>
        </p:txBody>
      </p:sp>
      <p:sp>
        <p:nvSpPr>
          <p:cNvPr id="3" name="Freeform 3"/>
          <p:cNvSpPr/>
          <p:nvPr/>
        </p:nvSpPr>
        <p:spPr>
          <a:xfrm>
            <a:off x="-124852" y="6377127"/>
            <a:ext cx="18872094" cy="5268460"/>
          </a:xfrm>
          <a:custGeom>
            <a:avLst/>
            <a:gdLst/>
            <a:ahLst/>
            <a:cxnLst/>
            <a:rect l="l" t="t" r="r" b="b"/>
            <a:pathLst>
              <a:path w="18872094" h="5268460">
                <a:moveTo>
                  <a:pt x="0" y="0"/>
                </a:moveTo>
                <a:lnTo>
                  <a:pt x="18872094" y="0"/>
                </a:lnTo>
                <a:lnTo>
                  <a:pt x="18872094" y="5268460"/>
                </a:lnTo>
                <a:lnTo>
                  <a:pt x="0" y="526846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4" name="Group 4"/>
          <p:cNvGrpSpPr/>
          <p:nvPr/>
        </p:nvGrpSpPr>
        <p:grpSpPr>
          <a:xfrm>
            <a:off x="1028700" y="6652290"/>
            <a:ext cx="6595174" cy="651265"/>
            <a:chOff x="0" y="0"/>
            <a:chExt cx="1737001" cy="171527"/>
          </a:xfrm>
        </p:grpSpPr>
        <p:sp>
          <p:nvSpPr>
            <p:cNvPr id="5" name="Freeform 5"/>
            <p:cNvSpPr/>
            <p:nvPr/>
          </p:nvSpPr>
          <p:spPr>
            <a:xfrm>
              <a:off x="0" y="0"/>
              <a:ext cx="1737001" cy="171527"/>
            </a:xfrm>
            <a:custGeom>
              <a:avLst/>
              <a:gdLst/>
              <a:ahLst/>
              <a:cxnLst/>
              <a:rect l="l" t="t" r="r" b="b"/>
              <a:pathLst>
                <a:path w="1737001" h="171527">
                  <a:moveTo>
                    <a:pt x="30521" y="0"/>
                  </a:moveTo>
                  <a:lnTo>
                    <a:pt x="1706480" y="0"/>
                  </a:lnTo>
                  <a:cubicBezTo>
                    <a:pt x="1714574" y="0"/>
                    <a:pt x="1722338" y="3216"/>
                    <a:pt x="1728061" y="8939"/>
                  </a:cubicBezTo>
                  <a:cubicBezTo>
                    <a:pt x="1733785" y="14663"/>
                    <a:pt x="1737001" y="22426"/>
                    <a:pt x="1737001" y="30521"/>
                  </a:cubicBezTo>
                  <a:lnTo>
                    <a:pt x="1737001" y="141006"/>
                  </a:lnTo>
                  <a:cubicBezTo>
                    <a:pt x="1737001" y="157862"/>
                    <a:pt x="1723336" y="171527"/>
                    <a:pt x="1706480" y="171527"/>
                  </a:cubicBezTo>
                  <a:lnTo>
                    <a:pt x="30521" y="171527"/>
                  </a:lnTo>
                  <a:cubicBezTo>
                    <a:pt x="13665" y="171527"/>
                    <a:pt x="0" y="157862"/>
                    <a:pt x="0" y="141006"/>
                  </a:cubicBezTo>
                  <a:lnTo>
                    <a:pt x="0" y="30521"/>
                  </a:lnTo>
                  <a:cubicBezTo>
                    <a:pt x="0" y="13665"/>
                    <a:pt x="13665" y="0"/>
                    <a:pt x="30521" y="0"/>
                  </a:cubicBezTo>
                  <a:close/>
                </a:path>
              </a:pathLst>
            </a:custGeom>
            <a:solidFill>
              <a:srgbClr val="920B07"/>
            </a:solidFill>
          </p:spPr>
        </p:sp>
        <p:sp>
          <p:nvSpPr>
            <p:cNvPr id="6" name="TextBox 6"/>
            <p:cNvSpPr txBox="1"/>
            <p:nvPr/>
          </p:nvSpPr>
          <p:spPr>
            <a:xfrm>
              <a:off x="0" y="-152400"/>
              <a:ext cx="1737001" cy="323927"/>
            </a:xfrm>
            <a:prstGeom prst="rect">
              <a:avLst/>
            </a:prstGeom>
          </p:spPr>
          <p:txBody>
            <a:bodyPr lIns="50800" tIns="50800" rIns="50800" bIns="50800" rtlCol="0" anchor="ctr"/>
            <a:lstStyle/>
            <a:p>
              <a:pPr algn="ctr">
                <a:lnSpc>
                  <a:spcPts val="3881"/>
                </a:lnSpc>
              </a:pPr>
              <a:endParaRPr/>
            </a:p>
          </p:txBody>
        </p:sp>
      </p:grpSp>
      <p:sp>
        <p:nvSpPr>
          <p:cNvPr id="7" name="TextBox 7"/>
          <p:cNvSpPr txBox="1"/>
          <p:nvPr/>
        </p:nvSpPr>
        <p:spPr>
          <a:xfrm>
            <a:off x="1292603" y="2670745"/>
            <a:ext cx="15480489" cy="1420503"/>
          </a:xfrm>
          <a:prstGeom prst="rect">
            <a:avLst/>
          </a:prstGeom>
        </p:spPr>
        <p:txBody>
          <a:bodyPr lIns="0" tIns="0" rIns="0" bIns="0" rtlCol="0" anchor="t">
            <a:spAutoFit/>
          </a:bodyPr>
          <a:lstStyle/>
          <a:p>
            <a:pPr marL="0" lvl="0" indent="0" algn="ctr">
              <a:lnSpc>
                <a:spcPts val="5060"/>
              </a:lnSpc>
            </a:pPr>
            <a:r>
              <a:rPr lang="en-US" sz="4600">
                <a:solidFill>
                  <a:srgbClr val="FFFFFF"/>
                </a:solidFill>
                <a:latin typeface="Agrandir Medium"/>
              </a:rPr>
              <a:t>Estimation of smoking associated damage based on nuclear lung images</a:t>
            </a:r>
          </a:p>
        </p:txBody>
      </p:sp>
      <p:sp>
        <p:nvSpPr>
          <p:cNvPr id="8" name="TextBox 8"/>
          <p:cNvSpPr txBox="1"/>
          <p:nvPr/>
        </p:nvSpPr>
        <p:spPr>
          <a:xfrm>
            <a:off x="374749" y="4566315"/>
            <a:ext cx="4589894" cy="2649219"/>
          </a:xfrm>
          <a:prstGeom prst="rect">
            <a:avLst/>
          </a:prstGeom>
        </p:spPr>
        <p:txBody>
          <a:bodyPr lIns="0" tIns="0" rIns="0" bIns="0" rtlCol="0" anchor="t">
            <a:spAutoFit/>
          </a:bodyPr>
          <a:lstStyle/>
          <a:p>
            <a:pPr algn="ctr">
              <a:lnSpc>
                <a:spcPts val="5180"/>
              </a:lnSpc>
            </a:pPr>
            <a:r>
              <a:rPr lang="en-US" sz="3700">
                <a:solidFill>
                  <a:srgbClr val="FFFFFF"/>
                </a:solidFill>
                <a:latin typeface="Poppins"/>
              </a:rPr>
              <a:t>By: </a:t>
            </a:r>
          </a:p>
          <a:p>
            <a:pPr algn="ctr">
              <a:lnSpc>
                <a:spcPts val="5180"/>
              </a:lnSpc>
            </a:pPr>
            <a:r>
              <a:rPr lang="en-US" sz="3700">
                <a:solidFill>
                  <a:srgbClr val="FFFFFF"/>
                </a:solidFill>
                <a:latin typeface="Poppins"/>
              </a:rPr>
              <a:t>Hani Zahran</a:t>
            </a:r>
          </a:p>
          <a:p>
            <a:pPr algn="ctr">
              <a:lnSpc>
                <a:spcPts val="5180"/>
              </a:lnSpc>
            </a:pPr>
            <a:r>
              <a:rPr lang="en-US" sz="3700">
                <a:solidFill>
                  <a:srgbClr val="FFFFFF"/>
                </a:solidFill>
                <a:latin typeface="Poppins"/>
              </a:rPr>
              <a:t>   Tarek Sleiman</a:t>
            </a:r>
          </a:p>
          <a:p>
            <a:pPr algn="ctr">
              <a:lnSpc>
                <a:spcPts val="5180"/>
              </a:lnSpc>
            </a:pPr>
            <a:endParaRPr lang="en-US" sz="3700">
              <a:solidFill>
                <a:srgbClr val="FFFFFF"/>
              </a:solidFill>
              <a:latin typeface="Poppins"/>
            </a:endParaRPr>
          </a:p>
        </p:txBody>
      </p:sp>
      <p:sp>
        <p:nvSpPr>
          <p:cNvPr id="9" name="TextBox 9"/>
          <p:cNvSpPr txBox="1"/>
          <p:nvPr/>
        </p:nvSpPr>
        <p:spPr>
          <a:xfrm>
            <a:off x="1028700" y="6537990"/>
            <a:ext cx="6595174" cy="677544"/>
          </a:xfrm>
          <a:prstGeom prst="rect">
            <a:avLst/>
          </a:prstGeom>
        </p:spPr>
        <p:txBody>
          <a:bodyPr lIns="0" tIns="0" rIns="0" bIns="0" rtlCol="0" anchor="t">
            <a:spAutoFit/>
          </a:bodyPr>
          <a:lstStyle/>
          <a:p>
            <a:pPr algn="ctr">
              <a:lnSpc>
                <a:spcPts val="5180"/>
              </a:lnSpc>
            </a:pPr>
            <a:r>
              <a:rPr lang="en-US" sz="3700">
                <a:solidFill>
                  <a:srgbClr val="FFFFFF"/>
                </a:solidFill>
                <a:latin typeface="Poppins"/>
              </a:rPr>
              <a:t> Supervisor: Dr. Zeev Frankel</a:t>
            </a:r>
          </a:p>
        </p:txBody>
      </p:sp>
      <p:sp>
        <p:nvSpPr>
          <p:cNvPr id="10" name="Freeform 10"/>
          <p:cNvSpPr/>
          <p:nvPr/>
        </p:nvSpPr>
        <p:spPr>
          <a:xfrm>
            <a:off x="7900546" y="4680615"/>
            <a:ext cx="10005692" cy="2766187"/>
          </a:xfrm>
          <a:custGeom>
            <a:avLst/>
            <a:gdLst/>
            <a:ahLst/>
            <a:cxnLst/>
            <a:rect l="l" t="t" r="r" b="b"/>
            <a:pathLst>
              <a:path w="10005692" h="2766187">
                <a:moveTo>
                  <a:pt x="0" y="0"/>
                </a:moveTo>
                <a:lnTo>
                  <a:pt x="10005691" y="0"/>
                </a:lnTo>
                <a:lnTo>
                  <a:pt x="10005691" y="2766186"/>
                </a:lnTo>
                <a:lnTo>
                  <a:pt x="0" y="2766186"/>
                </a:lnTo>
                <a:lnTo>
                  <a:pt x="0" y="0"/>
                </a:lnTo>
                <a:close/>
              </a:path>
            </a:pathLst>
          </a:custGeom>
          <a:blipFill>
            <a:blip r:embed="rId4"/>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023516" y="-56474"/>
            <a:ext cx="9626813" cy="10399947"/>
            <a:chOff x="0" y="0"/>
            <a:chExt cx="2535457" cy="2739081"/>
          </a:xfrm>
        </p:grpSpPr>
        <p:sp>
          <p:nvSpPr>
            <p:cNvPr id="3" name="Freeform 3"/>
            <p:cNvSpPr/>
            <p:nvPr/>
          </p:nvSpPr>
          <p:spPr>
            <a:xfrm>
              <a:off x="0" y="0"/>
              <a:ext cx="2535457" cy="2739081"/>
            </a:xfrm>
            <a:custGeom>
              <a:avLst/>
              <a:gdLst/>
              <a:ahLst/>
              <a:cxnLst/>
              <a:rect l="l" t="t" r="r" b="b"/>
              <a:pathLst>
                <a:path w="2535457" h="2739081">
                  <a:moveTo>
                    <a:pt x="0" y="0"/>
                  </a:moveTo>
                  <a:lnTo>
                    <a:pt x="2535457" y="0"/>
                  </a:lnTo>
                  <a:lnTo>
                    <a:pt x="2535457" y="2739081"/>
                  </a:lnTo>
                  <a:lnTo>
                    <a:pt x="0" y="2739081"/>
                  </a:lnTo>
                  <a:close/>
                </a:path>
              </a:pathLst>
            </a:custGeom>
            <a:solidFill>
              <a:srgbClr val="21514F"/>
            </a:solidFill>
          </p:spPr>
        </p:sp>
        <p:sp>
          <p:nvSpPr>
            <p:cNvPr id="4" name="TextBox 4"/>
            <p:cNvSpPr txBox="1"/>
            <p:nvPr/>
          </p:nvSpPr>
          <p:spPr>
            <a:xfrm>
              <a:off x="0" y="-152400"/>
              <a:ext cx="2535457" cy="2891481"/>
            </a:xfrm>
            <a:prstGeom prst="rect">
              <a:avLst/>
            </a:prstGeom>
          </p:spPr>
          <p:txBody>
            <a:bodyPr lIns="50800" tIns="50800" rIns="50800" bIns="50800" rtlCol="0" anchor="ctr"/>
            <a:lstStyle/>
            <a:p>
              <a:pPr algn="ctr">
                <a:lnSpc>
                  <a:spcPts val="3881"/>
                </a:lnSpc>
              </a:pPr>
              <a:endParaRPr/>
            </a:p>
          </p:txBody>
        </p:sp>
      </p:grpSp>
      <p:sp>
        <p:nvSpPr>
          <p:cNvPr id="5" name="Freeform 5"/>
          <p:cNvSpPr/>
          <p:nvPr/>
        </p:nvSpPr>
        <p:spPr>
          <a:xfrm rot="2361730">
            <a:off x="1821214" y="1682523"/>
            <a:ext cx="5928824" cy="6106467"/>
          </a:xfrm>
          <a:custGeom>
            <a:avLst/>
            <a:gdLst/>
            <a:ahLst/>
            <a:cxnLst/>
            <a:rect l="l" t="t" r="r" b="b"/>
            <a:pathLst>
              <a:path w="5928824" h="6106467">
                <a:moveTo>
                  <a:pt x="0" y="0"/>
                </a:moveTo>
                <a:lnTo>
                  <a:pt x="5928825" y="0"/>
                </a:lnTo>
                <a:lnTo>
                  <a:pt x="5928825" y="6106467"/>
                </a:lnTo>
                <a:lnTo>
                  <a:pt x="0" y="610646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flipH="1">
            <a:off x="-603297" y="6420149"/>
            <a:ext cx="9626813" cy="4376189"/>
          </a:xfrm>
          <a:custGeom>
            <a:avLst/>
            <a:gdLst/>
            <a:ahLst/>
            <a:cxnLst/>
            <a:rect l="l" t="t" r="r" b="b"/>
            <a:pathLst>
              <a:path w="9626813" h="4376189">
                <a:moveTo>
                  <a:pt x="9626813" y="0"/>
                </a:moveTo>
                <a:lnTo>
                  <a:pt x="0" y="0"/>
                </a:lnTo>
                <a:lnTo>
                  <a:pt x="0" y="4376188"/>
                </a:lnTo>
                <a:lnTo>
                  <a:pt x="9626813" y="4376188"/>
                </a:lnTo>
                <a:lnTo>
                  <a:pt x="9626813"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flipH="1">
            <a:off x="9013991" y="6204647"/>
            <a:ext cx="10121831" cy="4601216"/>
          </a:xfrm>
          <a:custGeom>
            <a:avLst/>
            <a:gdLst/>
            <a:ahLst/>
            <a:cxnLst/>
            <a:rect l="l" t="t" r="r" b="b"/>
            <a:pathLst>
              <a:path w="10121831" h="4601216">
                <a:moveTo>
                  <a:pt x="10121832" y="0"/>
                </a:moveTo>
                <a:lnTo>
                  <a:pt x="0" y="0"/>
                </a:lnTo>
                <a:lnTo>
                  <a:pt x="0" y="4601215"/>
                </a:lnTo>
                <a:lnTo>
                  <a:pt x="10121832" y="4601215"/>
                </a:lnTo>
                <a:lnTo>
                  <a:pt x="10121832"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8" name="Freeform 8"/>
          <p:cNvSpPr/>
          <p:nvPr/>
        </p:nvSpPr>
        <p:spPr>
          <a:xfrm rot="-539969">
            <a:off x="2992095" y="3583413"/>
            <a:ext cx="3587062" cy="2304687"/>
          </a:xfrm>
          <a:custGeom>
            <a:avLst/>
            <a:gdLst/>
            <a:ahLst/>
            <a:cxnLst/>
            <a:rect l="l" t="t" r="r" b="b"/>
            <a:pathLst>
              <a:path w="3587062" h="2304687">
                <a:moveTo>
                  <a:pt x="0" y="0"/>
                </a:moveTo>
                <a:lnTo>
                  <a:pt x="3587063" y="0"/>
                </a:lnTo>
                <a:lnTo>
                  <a:pt x="3587063" y="2304687"/>
                </a:lnTo>
                <a:lnTo>
                  <a:pt x="0" y="2304687"/>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9" name="TextBox 9"/>
          <p:cNvSpPr txBox="1"/>
          <p:nvPr/>
        </p:nvSpPr>
        <p:spPr>
          <a:xfrm>
            <a:off x="9353013" y="828675"/>
            <a:ext cx="5949583" cy="6546057"/>
          </a:xfrm>
          <a:prstGeom prst="rect">
            <a:avLst/>
          </a:prstGeom>
        </p:spPr>
        <p:txBody>
          <a:bodyPr lIns="0" tIns="0" rIns="0" bIns="0" rtlCol="0" anchor="t">
            <a:spAutoFit/>
          </a:bodyPr>
          <a:lstStyle/>
          <a:p>
            <a:pPr algn="l">
              <a:lnSpc>
                <a:spcPts val="5156"/>
              </a:lnSpc>
            </a:pPr>
            <a:r>
              <a:rPr lang="en-US" sz="3437">
                <a:solidFill>
                  <a:srgbClr val="FFFFFF"/>
                </a:solidFill>
                <a:latin typeface="Agrandir Medium"/>
              </a:rPr>
              <a:t>3. Model Training:</a:t>
            </a:r>
          </a:p>
          <a:p>
            <a:pPr marL="742151" lvl="1" indent="-371075" algn="l">
              <a:lnSpc>
                <a:spcPts val="5156"/>
              </a:lnSpc>
              <a:buFont typeface="Arial"/>
              <a:buChar char="•"/>
            </a:pPr>
            <a:r>
              <a:rPr lang="en-US" sz="3437">
                <a:solidFill>
                  <a:srgbClr val="FFFFFF"/>
                </a:solidFill>
                <a:latin typeface="Agrandir Medium"/>
              </a:rPr>
              <a:t>Train the model using the preprocessed images.</a:t>
            </a:r>
          </a:p>
          <a:p>
            <a:pPr marL="742151" lvl="1" indent="-371075" algn="l">
              <a:lnSpc>
                <a:spcPts val="5156"/>
              </a:lnSpc>
              <a:buFont typeface="Arial"/>
              <a:buChar char="•"/>
            </a:pPr>
            <a:r>
              <a:rPr lang="en-US" sz="3437">
                <a:solidFill>
                  <a:srgbClr val="FFFFFF"/>
                </a:solidFill>
                <a:latin typeface="Agrandir Medium"/>
              </a:rPr>
              <a:t>Validate the model using a separate validation set to monitor performance and avoid overfitting.</a:t>
            </a:r>
          </a:p>
          <a:p>
            <a:pPr marL="0" lvl="0" indent="0" algn="l">
              <a:lnSpc>
                <a:spcPts val="5156"/>
              </a:lnSpc>
              <a:spcBef>
                <a:spcPct val="0"/>
              </a:spcBef>
            </a:pPr>
            <a:endParaRPr lang="en-US" sz="3437">
              <a:solidFill>
                <a:srgbClr val="FFFFFF"/>
              </a:solidFill>
              <a:latin typeface="Agrandir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1514F"/>
        </a:solidFill>
        <a:effectLst/>
      </p:bgPr>
    </p:bg>
    <p:spTree>
      <p:nvGrpSpPr>
        <p:cNvPr id="1" name=""/>
        <p:cNvGrpSpPr/>
        <p:nvPr/>
      </p:nvGrpSpPr>
      <p:grpSpPr>
        <a:xfrm>
          <a:off x="0" y="0"/>
          <a:ext cx="0" cy="0"/>
          <a:chOff x="0" y="0"/>
          <a:chExt cx="0" cy="0"/>
        </a:xfrm>
      </p:grpSpPr>
      <p:grpSp>
        <p:nvGrpSpPr>
          <p:cNvPr id="2" name="Group 2"/>
          <p:cNvGrpSpPr/>
          <p:nvPr/>
        </p:nvGrpSpPr>
        <p:grpSpPr>
          <a:xfrm>
            <a:off x="719311" y="774973"/>
            <a:ext cx="16849377" cy="8737054"/>
            <a:chOff x="0" y="0"/>
            <a:chExt cx="4437696" cy="2301117"/>
          </a:xfrm>
        </p:grpSpPr>
        <p:sp>
          <p:nvSpPr>
            <p:cNvPr id="3" name="Freeform 3"/>
            <p:cNvSpPr/>
            <p:nvPr/>
          </p:nvSpPr>
          <p:spPr>
            <a:xfrm>
              <a:off x="0" y="0"/>
              <a:ext cx="4437696" cy="2301117"/>
            </a:xfrm>
            <a:custGeom>
              <a:avLst/>
              <a:gdLst/>
              <a:ahLst/>
              <a:cxnLst/>
              <a:rect l="l" t="t" r="r" b="b"/>
              <a:pathLst>
                <a:path w="4437696" h="2301117">
                  <a:moveTo>
                    <a:pt x="23433" y="0"/>
                  </a:moveTo>
                  <a:lnTo>
                    <a:pt x="4414263" y="0"/>
                  </a:lnTo>
                  <a:cubicBezTo>
                    <a:pt x="4427205" y="0"/>
                    <a:pt x="4437696" y="10491"/>
                    <a:pt x="4437696" y="23433"/>
                  </a:cubicBezTo>
                  <a:lnTo>
                    <a:pt x="4437696" y="2277684"/>
                  </a:lnTo>
                  <a:cubicBezTo>
                    <a:pt x="4437696" y="2290626"/>
                    <a:pt x="4427205" y="2301117"/>
                    <a:pt x="4414263" y="2301117"/>
                  </a:cubicBezTo>
                  <a:lnTo>
                    <a:pt x="23433" y="2301117"/>
                  </a:lnTo>
                  <a:cubicBezTo>
                    <a:pt x="10491" y="2301117"/>
                    <a:pt x="0" y="2290626"/>
                    <a:pt x="0" y="2277684"/>
                  </a:cubicBezTo>
                  <a:lnTo>
                    <a:pt x="0" y="23433"/>
                  </a:lnTo>
                  <a:cubicBezTo>
                    <a:pt x="0" y="10491"/>
                    <a:pt x="10491" y="0"/>
                    <a:pt x="23433" y="0"/>
                  </a:cubicBezTo>
                  <a:close/>
                </a:path>
              </a:pathLst>
            </a:custGeom>
            <a:solidFill>
              <a:srgbClr val="FFFFFF"/>
            </a:solidFill>
          </p:spPr>
        </p:sp>
        <p:sp>
          <p:nvSpPr>
            <p:cNvPr id="4" name="TextBox 4"/>
            <p:cNvSpPr txBox="1"/>
            <p:nvPr/>
          </p:nvSpPr>
          <p:spPr>
            <a:xfrm>
              <a:off x="0" y="-152400"/>
              <a:ext cx="4437696" cy="2453517"/>
            </a:xfrm>
            <a:prstGeom prst="rect">
              <a:avLst/>
            </a:prstGeom>
          </p:spPr>
          <p:txBody>
            <a:bodyPr lIns="50800" tIns="50800" rIns="50800" bIns="50800" rtlCol="0" anchor="ctr"/>
            <a:lstStyle/>
            <a:p>
              <a:pPr algn="ctr">
                <a:lnSpc>
                  <a:spcPts val="3881"/>
                </a:lnSpc>
              </a:pPr>
              <a:endParaRPr/>
            </a:p>
          </p:txBody>
        </p:sp>
      </p:grpSp>
      <p:sp>
        <p:nvSpPr>
          <p:cNvPr id="5" name="Freeform 5"/>
          <p:cNvSpPr/>
          <p:nvPr/>
        </p:nvSpPr>
        <p:spPr>
          <a:xfrm>
            <a:off x="719311" y="3028071"/>
            <a:ext cx="16539989" cy="5542391"/>
          </a:xfrm>
          <a:custGeom>
            <a:avLst/>
            <a:gdLst/>
            <a:ahLst/>
            <a:cxnLst/>
            <a:rect l="l" t="t" r="r" b="b"/>
            <a:pathLst>
              <a:path w="16539989" h="5542391">
                <a:moveTo>
                  <a:pt x="0" y="0"/>
                </a:moveTo>
                <a:lnTo>
                  <a:pt x="16539989" y="0"/>
                </a:lnTo>
                <a:lnTo>
                  <a:pt x="16539989" y="5542391"/>
                </a:lnTo>
                <a:lnTo>
                  <a:pt x="0" y="5542391"/>
                </a:lnTo>
                <a:lnTo>
                  <a:pt x="0" y="0"/>
                </a:lnTo>
                <a:close/>
              </a:path>
            </a:pathLst>
          </a:custGeom>
          <a:blipFill>
            <a:blip r:embed="rId2"/>
            <a:stretch>
              <a:fillRect/>
            </a:stretch>
          </a:blipFill>
        </p:spPr>
      </p:sp>
      <p:sp>
        <p:nvSpPr>
          <p:cNvPr id="6" name="TextBox 6"/>
          <p:cNvSpPr txBox="1"/>
          <p:nvPr/>
        </p:nvSpPr>
        <p:spPr>
          <a:xfrm>
            <a:off x="2911428" y="790575"/>
            <a:ext cx="12465145" cy="1457325"/>
          </a:xfrm>
          <a:prstGeom prst="rect">
            <a:avLst/>
          </a:prstGeom>
        </p:spPr>
        <p:txBody>
          <a:bodyPr lIns="0" tIns="0" rIns="0" bIns="0" rtlCol="0" anchor="t">
            <a:spAutoFit/>
          </a:bodyPr>
          <a:lstStyle/>
          <a:p>
            <a:pPr marL="0" lvl="0" indent="0" algn="l">
              <a:lnSpc>
                <a:spcPts val="9600"/>
              </a:lnSpc>
              <a:spcBef>
                <a:spcPct val="0"/>
              </a:spcBef>
            </a:pPr>
            <a:r>
              <a:rPr lang="en-US" sz="8000">
                <a:solidFill>
                  <a:srgbClr val="ED5B4C"/>
                </a:solidFill>
                <a:latin typeface="Agrandir Medium"/>
              </a:rPr>
              <a:t>How Our Algorithm Work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19311" y="774973"/>
            <a:ext cx="16849377" cy="8737054"/>
            <a:chOff x="0" y="0"/>
            <a:chExt cx="4437696" cy="2301117"/>
          </a:xfrm>
        </p:grpSpPr>
        <p:sp>
          <p:nvSpPr>
            <p:cNvPr id="3" name="Freeform 3"/>
            <p:cNvSpPr/>
            <p:nvPr/>
          </p:nvSpPr>
          <p:spPr>
            <a:xfrm>
              <a:off x="0" y="0"/>
              <a:ext cx="4437696" cy="2301117"/>
            </a:xfrm>
            <a:custGeom>
              <a:avLst/>
              <a:gdLst/>
              <a:ahLst/>
              <a:cxnLst/>
              <a:rect l="l" t="t" r="r" b="b"/>
              <a:pathLst>
                <a:path w="4437696" h="2301117">
                  <a:moveTo>
                    <a:pt x="23433" y="0"/>
                  </a:moveTo>
                  <a:lnTo>
                    <a:pt x="4414263" y="0"/>
                  </a:lnTo>
                  <a:cubicBezTo>
                    <a:pt x="4427205" y="0"/>
                    <a:pt x="4437696" y="10491"/>
                    <a:pt x="4437696" y="23433"/>
                  </a:cubicBezTo>
                  <a:lnTo>
                    <a:pt x="4437696" y="2277684"/>
                  </a:lnTo>
                  <a:cubicBezTo>
                    <a:pt x="4437696" y="2290626"/>
                    <a:pt x="4427205" y="2301117"/>
                    <a:pt x="4414263" y="2301117"/>
                  </a:cubicBezTo>
                  <a:lnTo>
                    <a:pt x="23433" y="2301117"/>
                  </a:lnTo>
                  <a:cubicBezTo>
                    <a:pt x="10491" y="2301117"/>
                    <a:pt x="0" y="2290626"/>
                    <a:pt x="0" y="2277684"/>
                  </a:cubicBezTo>
                  <a:lnTo>
                    <a:pt x="0" y="23433"/>
                  </a:lnTo>
                  <a:cubicBezTo>
                    <a:pt x="0" y="10491"/>
                    <a:pt x="10491" y="0"/>
                    <a:pt x="23433" y="0"/>
                  </a:cubicBezTo>
                  <a:close/>
                </a:path>
              </a:pathLst>
            </a:custGeom>
            <a:solidFill>
              <a:srgbClr val="FFFFFF"/>
            </a:solidFill>
          </p:spPr>
        </p:sp>
        <p:sp>
          <p:nvSpPr>
            <p:cNvPr id="4" name="TextBox 4"/>
            <p:cNvSpPr txBox="1"/>
            <p:nvPr/>
          </p:nvSpPr>
          <p:spPr>
            <a:xfrm>
              <a:off x="0" y="-152400"/>
              <a:ext cx="4437696" cy="2453517"/>
            </a:xfrm>
            <a:prstGeom prst="rect">
              <a:avLst/>
            </a:prstGeom>
          </p:spPr>
          <p:txBody>
            <a:bodyPr lIns="50800" tIns="50800" rIns="50800" bIns="50800" rtlCol="0" anchor="ctr"/>
            <a:lstStyle/>
            <a:p>
              <a:pPr algn="ctr">
                <a:lnSpc>
                  <a:spcPts val="3881"/>
                </a:lnSpc>
              </a:pPr>
              <a:endParaRPr/>
            </a:p>
          </p:txBody>
        </p:sp>
      </p:grpSp>
      <p:sp>
        <p:nvSpPr>
          <p:cNvPr id="5" name="Freeform 5"/>
          <p:cNvSpPr/>
          <p:nvPr/>
        </p:nvSpPr>
        <p:spPr>
          <a:xfrm>
            <a:off x="1857635" y="774973"/>
            <a:ext cx="14572729" cy="9253193"/>
          </a:xfrm>
          <a:custGeom>
            <a:avLst/>
            <a:gdLst/>
            <a:ahLst/>
            <a:cxnLst/>
            <a:rect l="l" t="t" r="r" b="b"/>
            <a:pathLst>
              <a:path w="14572729" h="9253193">
                <a:moveTo>
                  <a:pt x="0" y="0"/>
                </a:moveTo>
                <a:lnTo>
                  <a:pt x="14572730" y="0"/>
                </a:lnTo>
                <a:lnTo>
                  <a:pt x="14572730" y="9253193"/>
                </a:lnTo>
                <a:lnTo>
                  <a:pt x="0" y="9253193"/>
                </a:lnTo>
                <a:lnTo>
                  <a:pt x="0" y="0"/>
                </a:lnTo>
                <a:close/>
              </a:path>
            </a:pathLst>
          </a:custGeom>
          <a:blipFill>
            <a:blip r:embed="rId2"/>
            <a:stretch>
              <a:fillRect/>
            </a:stretch>
          </a:blipFill>
        </p:spPr>
      </p:sp>
      <p:sp>
        <p:nvSpPr>
          <p:cNvPr id="6" name="TextBox 6"/>
          <p:cNvSpPr txBox="1"/>
          <p:nvPr/>
        </p:nvSpPr>
        <p:spPr>
          <a:xfrm>
            <a:off x="6625238" y="-190500"/>
            <a:ext cx="5037524" cy="1238250"/>
          </a:xfrm>
          <a:prstGeom prst="rect">
            <a:avLst/>
          </a:prstGeom>
        </p:spPr>
        <p:txBody>
          <a:bodyPr lIns="0" tIns="0" rIns="0" bIns="0" rtlCol="0" anchor="t">
            <a:spAutoFit/>
          </a:bodyPr>
          <a:lstStyle/>
          <a:p>
            <a:pPr marL="0" lvl="0" indent="0" algn="l">
              <a:lnSpc>
                <a:spcPts val="8280"/>
              </a:lnSpc>
              <a:spcBef>
                <a:spcPct val="0"/>
              </a:spcBef>
            </a:pPr>
            <a:r>
              <a:rPr lang="en-US" sz="6900">
                <a:solidFill>
                  <a:srgbClr val="ED5B4C"/>
                </a:solidFill>
                <a:latin typeface="Agrandir Medium"/>
              </a:rPr>
              <a:t>Use Case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42032" y="297086"/>
            <a:ext cx="17226657" cy="9214941"/>
            <a:chOff x="0" y="0"/>
            <a:chExt cx="4537062" cy="2426980"/>
          </a:xfrm>
        </p:grpSpPr>
        <p:sp>
          <p:nvSpPr>
            <p:cNvPr id="3" name="Freeform 3"/>
            <p:cNvSpPr/>
            <p:nvPr/>
          </p:nvSpPr>
          <p:spPr>
            <a:xfrm>
              <a:off x="0" y="0"/>
              <a:ext cx="4537062" cy="2426981"/>
            </a:xfrm>
            <a:custGeom>
              <a:avLst/>
              <a:gdLst/>
              <a:ahLst/>
              <a:cxnLst/>
              <a:rect l="l" t="t" r="r" b="b"/>
              <a:pathLst>
                <a:path w="4537062" h="2426981">
                  <a:moveTo>
                    <a:pt x="22920" y="0"/>
                  </a:moveTo>
                  <a:lnTo>
                    <a:pt x="4514142" y="0"/>
                  </a:lnTo>
                  <a:cubicBezTo>
                    <a:pt x="4520221" y="0"/>
                    <a:pt x="4526050" y="2415"/>
                    <a:pt x="4530349" y="6713"/>
                  </a:cubicBezTo>
                  <a:cubicBezTo>
                    <a:pt x="4534647" y="11012"/>
                    <a:pt x="4537062" y="16841"/>
                    <a:pt x="4537062" y="22920"/>
                  </a:cubicBezTo>
                  <a:lnTo>
                    <a:pt x="4537062" y="2404060"/>
                  </a:lnTo>
                  <a:cubicBezTo>
                    <a:pt x="4537062" y="2410139"/>
                    <a:pt x="4534647" y="2415969"/>
                    <a:pt x="4530349" y="2420267"/>
                  </a:cubicBezTo>
                  <a:cubicBezTo>
                    <a:pt x="4526050" y="2424566"/>
                    <a:pt x="4520221" y="2426981"/>
                    <a:pt x="4514142" y="2426981"/>
                  </a:cubicBezTo>
                  <a:lnTo>
                    <a:pt x="22920" y="2426981"/>
                  </a:lnTo>
                  <a:cubicBezTo>
                    <a:pt x="16841" y="2426981"/>
                    <a:pt x="11012" y="2424566"/>
                    <a:pt x="6713" y="2420267"/>
                  </a:cubicBezTo>
                  <a:cubicBezTo>
                    <a:pt x="2415" y="2415969"/>
                    <a:pt x="0" y="2410139"/>
                    <a:pt x="0" y="2404060"/>
                  </a:cubicBezTo>
                  <a:lnTo>
                    <a:pt x="0" y="22920"/>
                  </a:lnTo>
                  <a:cubicBezTo>
                    <a:pt x="0" y="16841"/>
                    <a:pt x="2415" y="11012"/>
                    <a:pt x="6713" y="6713"/>
                  </a:cubicBezTo>
                  <a:cubicBezTo>
                    <a:pt x="11012" y="2415"/>
                    <a:pt x="16841" y="0"/>
                    <a:pt x="22920" y="0"/>
                  </a:cubicBezTo>
                  <a:close/>
                </a:path>
              </a:pathLst>
            </a:custGeom>
            <a:solidFill>
              <a:srgbClr val="FFFFFF"/>
            </a:solidFill>
          </p:spPr>
        </p:sp>
        <p:sp>
          <p:nvSpPr>
            <p:cNvPr id="4" name="TextBox 4"/>
            <p:cNvSpPr txBox="1"/>
            <p:nvPr/>
          </p:nvSpPr>
          <p:spPr>
            <a:xfrm>
              <a:off x="0" y="-152400"/>
              <a:ext cx="4537062" cy="2579380"/>
            </a:xfrm>
            <a:prstGeom prst="rect">
              <a:avLst/>
            </a:prstGeom>
          </p:spPr>
          <p:txBody>
            <a:bodyPr lIns="50800" tIns="50800" rIns="50800" bIns="50800" rtlCol="0" anchor="ctr"/>
            <a:lstStyle/>
            <a:p>
              <a:pPr algn="ctr">
                <a:lnSpc>
                  <a:spcPts val="3881"/>
                </a:lnSpc>
              </a:pPr>
              <a:endParaRPr/>
            </a:p>
          </p:txBody>
        </p:sp>
      </p:grpSp>
      <p:sp>
        <p:nvSpPr>
          <p:cNvPr id="5" name="Freeform 5"/>
          <p:cNvSpPr/>
          <p:nvPr/>
        </p:nvSpPr>
        <p:spPr>
          <a:xfrm>
            <a:off x="1407277" y="1245966"/>
            <a:ext cx="14600002" cy="9041034"/>
          </a:xfrm>
          <a:custGeom>
            <a:avLst/>
            <a:gdLst/>
            <a:ahLst/>
            <a:cxnLst/>
            <a:rect l="l" t="t" r="r" b="b"/>
            <a:pathLst>
              <a:path w="14600002" h="9041034">
                <a:moveTo>
                  <a:pt x="0" y="0"/>
                </a:moveTo>
                <a:lnTo>
                  <a:pt x="14600002" y="0"/>
                </a:lnTo>
                <a:lnTo>
                  <a:pt x="14600002" y="9041034"/>
                </a:lnTo>
                <a:lnTo>
                  <a:pt x="0" y="9041034"/>
                </a:lnTo>
                <a:lnTo>
                  <a:pt x="0" y="0"/>
                </a:lnTo>
                <a:close/>
              </a:path>
            </a:pathLst>
          </a:custGeom>
          <a:blipFill>
            <a:blip r:embed="rId2"/>
            <a:stretch>
              <a:fillRect t="-7354" b="-7354"/>
            </a:stretch>
          </a:blipFill>
        </p:spPr>
      </p:sp>
      <p:sp>
        <p:nvSpPr>
          <p:cNvPr id="6" name="TextBox 6"/>
          <p:cNvSpPr txBox="1"/>
          <p:nvPr/>
        </p:nvSpPr>
        <p:spPr>
          <a:xfrm>
            <a:off x="5216728" y="58961"/>
            <a:ext cx="7854544" cy="1457325"/>
          </a:xfrm>
          <a:prstGeom prst="rect">
            <a:avLst/>
          </a:prstGeom>
        </p:spPr>
        <p:txBody>
          <a:bodyPr lIns="0" tIns="0" rIns="0" bIns="0" rtlCol="0" anchor="t">
            <a:spAutoFit/>
          </a:bodyPr>
          <a:lstStyle/>
          <a:p>
            <a:pPr marL="0" lvl="0" indent="0" algn="l">
              <a:lnSpc>
                <a:spcPts val="9600"/>
              </a:lnSpc>
              <a:spcBef>
                <a:spcPct val="0"/>
              </a:spcBef>
            </a:pPr>
            <a:r>
              <a:rPr lang="en-US" sz="8000">
                <a:solidFill>
                  <a:srgbClr val="ED5B4C"/>
                </a:solidFill>
                <a:latin typeface="Agrandir Medium"/>
              </a:rPr>
              <a:t> Class diagram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1514F"/>
        </a:solidFill>
        <a:effectLst/>
      </p:bgPr>
    </p:bg>
    <p:spTree>
      <p:nvGrpSpPr>
        <p:cNvPr id="1" name=""/>
        <p:cNvGrpSpPr/>
        <p:nvPr/>
      </p:nvGrpSpPr>
      <p:grpSpPr>
        <a:xfrm>
          <a:off x="0" y="0"/>
          <a:ext cx="0" cy="0"/>
          <a:chOff x="0" y="0"/>
          <a:chExt cx="0" cy="0"/>
        </a:xfrm>
      </p:grpSpPr>
      <p:grpSp>
        <p:nvGrpSpPr>
          <p:cNvPr id="2" name="Group 2"/>
          <p:cNvGrpSpPr/>
          <p:nvPr/>
        </p:nvGrpSpPr>
        <p:grpSpPr>
          <a:xfrm>
            <a:off x="342032" y="297086"/>
            <a:ext cx="17226657" cy="9214941"/>
            <a:chOff x="0" y="0"/>
            <a:chExt cx="4537062" cy="2426980"/>
          </a:xfrm>
        </p:grpSpPr>
        <p:sp>
          <p:nvSpPr>
            <p:cNvPr id="3" name="Freeform 3"/>
            <p:cNvSpPr/>
            <p:nvPr/>
          </p:nvSpPr>
          <p:spPr>
            <a:xfrm>
              <a:off x="0" y="0"/>
              <a:ext cx="4537062" cy="2426981"/>
            </a:xfrm>
            <a:custGeom>
              <a:avLst/>
              <a:gdLst/>
              <a:ahLst/>
              <a:cxnLst/>
              <a:rect l="l" t="t" r="r" b="b"/>
              <a:pathLst>
                <a:path w="4537062" h="2426981">
                  <a:moveTo>
                    <a:pt x="22920" y="0"/>
                  </a:moveTo>
                  <a:lnTo>
                    <a:pt x="4514142" y="0"/>
                  </a:lnTo>
                  <a:cubicBezTo>
                    <a:pt x="4520221" y="0"/>
                    <a:pt x="4526050" y="2415"/>
                    <a:pt x="4530349" y="6713"/>
                  </a:cubicBezTo>
                  <a:cubicBezTo>
                    <a:pt x="4534647" y="11012"/>
                    <a:pt x="4537062" y="16841"/>
                    <a:pt x="4537062" y="22920"/>
                  </a:cubicBezTo>
                  <a:lnTo>
                    <a:pt x="4537062" y="2404060"/>
                  </a:lnTo>
                  <a:cubicBezTo>
                    <a:pt x="4537062" y="2410139"/>
                    <a:pt x="4534647" y="2415969"/>
                    <a:pt x="4530349" y="2420267"/>
                  </a:cubicBezTo>
                  <a:cubicBezTo>
                    <a:pt x="4526050" y="2424566"/>
                    <a:pt x="4520221" y="2426981"/>
                    <a:pt x="4514142" y="2426981"/>
                  </a:cubicBezTo>
                  <a:lnTo>
                    <a:pt x="22920" y="2426981"/>
                  </a:lnTo>
                  <a:cubicBezTo>
                    <a:pt x="16841" y="2426981"/>
                    <a:pt x="11012" y="2424566"/>
                    <a:pt x="6713" y="2420267"/>
                  </a:cubicBezTo>
                  <a:cubicBezTo>
                    <a:pt x="2415" y="2415969"/>
                    <a:pt x="0" y="2410139"/>
                    <a:pt x="0" y="2404060"/>
                  </a:cubicBezTo>
                  <a:lnTo>
                    <a:pt x="0" y="22920"/>
                  </a:lnTo>
                  <a:cubicBezTo>
                    <a:pt x="0" y="16841"/>
                    <a:pt x="2415" y="11012"/>
                    <a:pt x="6713" y="6713"/>
                  </a:cubicBezTo>
                  <a:cubicBezTo>
                    <a:pt x="11012" y="2415"/>
                    <a:pt x="16841" y="0"/>
                    <a:pt x="22920" y="0"/>
                  </a:cubicBezTo>
                  <a:close/>
                </a:path>
              </a:pathLst>
            </a:custGeom>
            <a:solidFill>
              <a:srgbClr val="FFFFFF"/>
            </a:solidFill>
          </p:spPr>
        </p:sp>
        <p:sp>
          <p:nvSpPr>
            <p:cNvPr id="4" name="TextBox 4"/>
            <p:cNvSpPr txBox="1"/>
            <p:nvPr/>
          </p:nvSpPr>
          <p:spPr>
            <a:xfrm>
              <a:off x="0" y="-152400"/>
              <a:ext cx="4537062" cy="2579380"/>
            </a:xfrm>
            <a:prstGeom prst="rect">
              <a:avLst/>
            </a:prstGeom>
          </p:spPr>
          <p:txBody>
            <a:bodyPr lIns="50800" tIns="50800" rIns="50800" bIns="50800" rtlCol="0" anchor="ctr"/>
            <a:lstStyle/>
            <a:p>
              <a:pPr algn="ctr">
                <a:lnSpc>
                  <a:spcPts val="3881"/>
                </a:lnSpc>
              </a:pPr>
              <a:endParaRPr/>
            </a:p>
          </p:txBody>
        </p:sp>
      </p:grpSp>
      <p:sp>
        <p:nvSpPr>
          <p:cNvPr id="5" name="Freeform 5"/>
          <p:cNvSpPr/>
          <p:nvPr/>
        </p:nvSpPr>
        <p:spPr>
          <a:xfrm>
            <a:off x="342032" y="1516286"/>
            <a:ext cx="16352962" cy="7855350"/>
          </a:xfrm>
          <a:custGeom>
            <a:avLst/>
            <a:gdLst/>
            <a:ahLst/>
            <a:cxnLst/>
            <a:rect l="l" t="t" r="r" b="b"/>
            <a:pathLst>
              <a:path w="16352962" h="7855350">
                <a:moveTo>
                  <a:pt x="0" y="0"/>
                </a:moveTo>
                <a:lnTo>
                  <a:pt x="16352962" y="0"/>
                </a:lnTo>
                <a:lnTo>
                  <a:pt x="16352962" y="7855350"/>
                </a:lnTo>
                <a:lnTo>
                  <a:pt x="0" y="7855350"/>
                </a:lnTo>
                <a:lnTo>
                  <a:pt x="0" y="0"/>
                </a:lnTo>
                <a:close/>
              </a:path>
            </a:pathLst>
          </a:custGeom>
          <a:blipFill>
            <a:blip r:embed="rId2"/>
            <a:stretch>
              <a:fillRect/>
            </a:stretch>
          </a:blipFill>
        </p:spPr>
      </p:sp>
      <p:sp>
        <p:nvSpPr>
          <p:cNvPr id="6" name="TextBox 6"/>
          <p:cNvSpPr txBox="1"/>
          <p:nvPr/>
        </p:nvSpPr>
        <p:spPr>
          <a:xfrm>
            <a:off x="4487321" y="180975"/>
            <a:ext cx="9313359" cy="1457325"/>
          </a:xfrm>
          <a:prstGeom prst="rect">
            <a:avLst/>
          </a:prstGeom>
        </p:spPr>
        <p:txBody>
          <a:bodyPr lIns="0" tIns="0" rIns="0" bIns="0" rtlCol="0" anchor="t">
            <a:spAutoFit/>
          </a:bodyPr>
          <a:lstStyle/>
          <a:p>
            <a:pPr marL="0" lvl="0" indent="0" algn="l">
              <a:lnSpc>
                <a:spcPts val="9600"/>
              </a:lnSpc>
              <a:spcBef>
                <a:spcPct val="0"/>
              </a:spcBef>
            </a:pPr>
            <a:r>
              <a:rPr lang="en-US" sz="8000">
                <a:solidFill>
                  <a:srgbClr val="ED5B4C"/>
                </a:solidFill>
                <a:latin typeface="Agrandir Medium"/>
              </a:rPr>
              <a:t> Activity diagram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1514F"/>
        </a:solidFill>
        <a:effectLst/>
      </p:bgPr>
    </p:bg>
    <p:spTree>
      <p:nvGrpSpPr>
        <p:cNvPr id="1" name=""/>
        <p:cNvGrpSpPr/>
        <p:nvPr/>
      </p:nvGrpSpPr>
      <p:grpSpPr>
        <a:xfrm>
          <a:off x="0" y="0"/>
          <a:ext cx="0" cy="0"/>
          <a:chOff x="0" y="0"/>
          <a:chExt cx="0" cy="0"/>
        </a:xfrm>
      </p:grpSpPr>
      <p:grpSp>
        <p:nvGrpSpPr>
          <p:cNvPr id="2" name="Group 2"/>
          <p:cNvGrpSpPr/>
          <p:nvPr/>
        </p:nvGrpSpPr>
        <p:grpSpPr>
          <a:xfrm>
            <a:off x="719311" y="774973"/>
            <a:ext cx="16849377" cy="8737054"/>
            <a:chOff x="0" y="0"/>
            <a:chExt cx="4437696" cy="2301117"/>
          </a:xfrm>
        </p:grpSpPr>
        <p:sp>
          <p:nvSpPr>
            <p:cNvPr id="3" name="Freeform 3"/>
            <p:cNvSpPr/>
            <p:nvPr/>
          </p:nvSpPr>
          <p:spPr>
            <a:xfrm>
              <a:off x="0" y="0"/>
              <a:ext cx="4437696" cy="2301117"/>
            </a:xfrm>
            <a:custGeom>
              <a:avLst/>
              <a:gdLst/>
              <a:ahLst/>
              <a:cxnLst/>
              <a:rect l="l" t="t" r="r" b="b"/>
              <a:pathLst>
                <a:path w="4437696" h="2301117">
                  <a:moveTo>
                    <a:pt x="23433" y="0"/>
                  </a:moveTo>
                  <a:lnTo>
                    <a:pt x="4414263" y="0"/>
                  </a:lnTo>
                  <a:cubicBezTo>
                    <a:pt x="4427205" y="0"/>
                    <a:pt x="4437696" y="10491"/>
                    <a:pt x="4437696" y="23433"/>
                  </a:cubicBezTo>
                  <a:lnTo>
                    <a:pt x="4437696" y="2277684"/>
                  </a:lnTo>
                  <a:cubicBezTo>
                    <a:pt x="4437696" y="2290626"/>
                    <a:pt x="4427205" y="2301117"/>
                    <a:pt x="4414263" y="2301117"/>
                  </a:cubicBezTo>
                  <a:lnTo>
                    <a:pt x="23433" y="2301117"/>
                  </a:lnTo>
                  <a:cubicBezTo>
                    <a:pt x="10491" y="2301117"/>
                    <a:pt x="0" y="2290626"/>
                    <a:pt x="0" y="2277684"/>
                  </a:cubicBezTo>
                  <a:lnTo>
                    <a:pt x="0" y="23433"/>
                  </a:lnTo>
                  <a:cubicBezTo>
                    <a:pt x="0" y="10491"/>
                    <a:pt x="10491" y="0"/>
                    <a:pt x="23433" y="0"/>
                  </a:cubicBezTo>
                  <a:close/>
                </a:path>
              </a:pathLst>
            </a:custGeom>
            <a:solidFill>
              <a:srgbClr val="FFFFFF"/>
            </a:solidFill>
          </p:spPr>
        </p:sp>
        <p:sp>
          <p:nvSpPr>
            <p:cNvPr id="4" name="TextBox 4"/>
            <p:cNvSpPr txBox="1"/>
            <p:nvPr/>
          </p:nvSpPr>
          <p:spPr>
            <a:xfrm>
              <a:off x="0" y="-152400"/>
              <a:ext cx="4437696" cy="2453517"/>
            </a:xfrm>
            <a:prstGeom prst="rect">
              <a:avLst/>
            </a:prstGeom>
          </p:spPr>
          <p:txBody>
            <a:bodyPr lIns="50800" tIns="50800" rIns="50800" bIns="50800" rtlCol="0" anchor="ctr"/>
            <a:lstStyle/>
            <a:p>
              <a:pPr algn="ctr">
                <a:lnSpc>
                  <a:spcPts val="3881"/>
                </a:lnSpc>
              </a:pPr>
              <a:endParaRPr/>
            </a:p>
          </p:txBody>
        </p:sp>
      </p:grpSp>
      <p:sp>
        <p:nvSpPr>
          <p:cNvPr id="5" name="AutoShape 5"/>
          <p:cNvSpPr/>
          <p:nvPr/>
        </p:nvSpPr>
        <p:spPr>
          <a:xfrm>
            <a:off x="4381370" y="1424126"/>
            <a:ext cx="0" cy="7438749"/>
          </a:xfrm>
          <a:prstGeom prst="line">
            <a:avLst/>
          </a:prstGeom>
          <a:ln w="19050" cap="flat">
            <a:solidFill>
              <a:srgbClr val="21514F"/>
            </a:solidFill>
            <a:prstDash val="solid"/>
            <a:headEnd type="none" w="sm" len="sm"/>
            <a:tailEnd type="none" w="sm" len="sm"/>
          </a:ln>
        </p:spPr>
      </p:sp>
      <p:sp>
        <p:nvSpPr>
          <p:cNvPr id="6" name="Freeform 6"/>
          <p:cNvSpPr/>
          <p:nvPr/>
        </p:nvSpPr>
        <p:spPr>
          <a:xfrm>
            <a:off x="6150465" y="1028700"/>
            <a:ext cx="10907620" cy="8084794"/>
          </a:xfrm>
          <a:custGeom>
            <a:avLst/>
            <a:gdLst/>
            <a:ahLst/>
            <a:cxnLst/>
            <a:rect l="l" t="t" r="r" b="b"/>
            <a:pathLst>
              <a:path w="10907620" h="8084794">
                <a:moveTo>
                  <a:pt x="0" y="0"/>
                </a:moveTo>
                <a:lnTo>
                  <a:pt x="10907619" y="0"/>
                </a:lnTo>
                <a:lnTo>
                  <a:pt x="10907619" y="8084794"/>
                </a:lnTo>
                <a:lnTo>
                  <a:pt x="0" y="8084794"/>
                </a:lnTo>
                <a:lnTo>
                  <a:pt x="0" y="0"/>
                </a:lnTo>
                <a:close/>
              </a:path>
            </a:pathLst>
          </a:custGeom>
          <a:blipFill>
            <a:blip r:embed="rId2"/>
            <a:stretch>
              <a:fillRect/>
            </a:stretch>
          </a:blipFill>
        </p:spPr>
      </p:sp>
      <p:sp>
        <p:nvSpPr>
          <p:cNvPr id="7" name="TextBox 7"/>
          <p:cNvSpPr txBox="1"/>
          <p:nvPr/>
        </p:nvSpPr>
        <p:spPr>
          <a:xfrm>
            <a:off x="1853084" y="1554217"/>
            <a:ext cx="5037524" cy="1457325"/>
          </a:xfrm>
          <a:prstGeom prst="rect">
            <a:avLst/>
          </a:prstGeom>
        </p:spPr>
        <p:txBody>
          <a:bodyPr lIns="0" tIns="0" rIns="0" bIns="0" rtlCol="0" anchor="t">
            <a:spAutoFit/>
          </a:bodyPr>
          <a:lstStyle/>
          <a:p>
            <a:pPr marL="0" lvl="0" indent="0" algn="l">
              <a:lnSpc>
                <a:spcPts val="9600"/>
              </a:lnSpc>
              <a:spcBef>
                <a:spcPct val="0"/>
              </a:spcBef>
            </a:pPr>
            <a:r>
              <a:rPr lang="en-US" sz="8000">
                <a:solidFill>
                  <a:srgbClr val="ED5B4C"/>
                </a:solidFill>
                <a:latin typeface="Agrandir Medium"/>
              </a:rPr>
              <a:t>GUI</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1514F"/>
        </a:solidFill>
        <a:effectLst/>
      </p:bgPr>
    </p:bg>
    <p:spTree>
      <p:nvGrpSpPr>
        <p:cNvPr id="1" name=""/>
        <p:cNvGrpSpPr/>
        <p:nvPr/>
      </p:nvGrpSpPr>
      <p:grpSpPr>
        <a:xfrm>
          <a:off x="0" y="0"/>
          <a:ext cx="0" cy="0"/>
          <a:chOff x="0" y="0"/>
          <a:chExt cx="0" cy="0"/>
        </a:xfrm>
      </p:grpSpPr>
      <p:grpSp>
        <p:nvGrpSpPr>
          <p:cNvPr id="2" name="Group 2"/>
          <p:cNvGrpSpPr/>
          <p:nvPr/>
        </p:nvGrpSpPr>
        <p:grpSpPr>
          <a:xfrm>
            <a:off x="719311" y="774973"/>
            <a:ext cx="16849377" cy="8737054"/>
            <a:chOff x="0" y="0"/>
            <a:chExt cx="4437696" cy="2301117"/>
          </a:xfrm>
        </p:grpSpPr>
        <p:sp>
          <p:nvSpPr>
            <p:cNvPr id="3" name="Freeform 3"/>
            <p:cNvSpPr/>
            <p:nvPr/>
          </p:nvSpPr>
          <p:spPr>
            <a:xfrm>
              <a:off x="0" y="0"/>
              <a:ext cx="4437696" cy="2301117"/>
            </a:xfrm>
            <a:custGeom>
              <a:avLst/>
              <a:gdLst/>
              <a:ahLst/>
              <a:cxnLst/>
              <a:rect l="l" t="t" r="r" b="b"/>
              <a:pathLst>
                <a:path w="4437696" h="2301117">
                  <a:moveTo>
                    <a:pt x="23433" y="0"/>
                  </a:moveTo>
                  <a:lnTo>
                    <a:pt x="4414263" y="0"/>
                  </a:lnTo>
                  <a:cubicBezTo>
                    <a:pt x="4427205" y="0"/>
                    <a:pt x="4437696" y="10491"/>
                    <a:pt x="4437696" y="23433"/>
                  </a:cubicBezTo>
                  <a:lnTo>
                    <a:pt x="4437696" y="2277684"/>
                  </a:lnTo>
                  <a:cubicBezTo>
                    <a:pt x="4437696" y="2290626"/>
                    <a:pt x="4427205" y="2301117"/>
                    <a:pt x="4414263" y="2301117"/>
                  </a:cubicBezTo>
                  <a:lnTo>
                    <a:pt x="23433" y="2301117"/>
                  </a:lnTo>
                  <a:cubicBezTo>
                    <a:pt x="10491" y="2301117"/>
                    <a:pt x="0" y="2290626"/>
                    <a:pt x="0" y="2277684"/>
                  </a:cubicBezTo>
                  <a:lnTo>
                    <a:pt x="0" y="23433"/>
                  </a:lnTo>
                  <a:cubicBezTo>
                    <a:pt x="0" y="10491"/>
                    <a:pt x="10491" y="0"/>
                    <a:pt x="23433" y="0"/>
                  </a:cubicBezTo>
                  <a:close/>
                </a:path>
              </a:pathLst>
            </a:custGeom>
            <a:solidFill>
              <a:srgbClr val="FFFFFF"/>
            </a:solidFill>
          </p:spPr>
        </p:sp>
        <p:sp>
          <p:nvSpPr>
            <p:cNvPr id="4" name="TextBox 4"/>
            <p:cNvSpPr txBox="1"/>
            <p:nvPr/>
          </p:nvSpPr>
          <p:spPr>
            <a:xfrm>
              <a:off x="0" y="-152400"/>
              <a:ext cx="4437696" cy="2453517"/>
            </a:xfrm>
            <a:prstGeom prst="rect">
              <a:avLst/>
            </a:prstGeom>
          </p:spPr>
          <p:txBody>
            <a:bodyPr lIns="50800" tIns="50800" rIns="50800" bIns="50800" rtlCol="0" anchor="ctr"/>
            <a:lstStyle/>
            <a:p>
              <a:pPr algn="ctr">
                <a:lnSpc>
                  <a:spcPts val="3881"/>
                </a:lnSpc>
              </a:pPr>
              <a:endParaRPr/>
            </a:p>
          </p:txBody>
        </p:sp>
      </p:grpSp>
      <p:sp>
        <p:nvSpPr>
          <p:cNvPr id="5" name="AutoShape 5"/>
          <p:cNvSpPr/>
          <p:nvPr/>
        </p:nvSpPr>
        <p:spPr>
          <a:xfrm>
            <a:off x="4381370" y="1424126"/>
            <a:ext cx="0" cy="7438749"/>
          </a:xfrm>
          <a:prstGeom prst="line">
            <a:avLst/>
          </a:prstGeom>
          <a:ln w="19050" cap="flat">
            <a:solidFill>
              <a:srgbClr val="21514F"/>
            </a:solidFill>
            <a:prstDash val="solid"/>
            <a:headEnd type="none" w="sm" len="sm"/>
            <a:tailEnd type="none" w="sm" len="sm"/>
          </a:ln>
        </p:spPr>
      </p:sp>
      <p:sp>
        <p:nvSpPr>
          <p:cNvPr id="6" name="Freeform 6"/>
          <p:cNvSpPr/>
          <p:nvPr/>
        </p:nvSpPr>
        <p:spPr>
          <a:xfrm>
            <a:off x="6222444" y="1036277"/>
            <a:ext cx="10760184" cy="8222023"/>
          </a:xfrm>
          <a:custGeom>
            <a:avLst/>
            <a:gdLst/>
            <a:ahLst/>
            <a:cxnLst/>
            <a:rect l="l" t="t" r="r" b="b"/>
            <a:pathLst>
              <a:path w="10760184" h="8222023">
                <a:moveTo>
                  <a:pt x="0" y="0"/>
                </a:moveTo>
                <a:lnTo>
                  <a:pt x="10760184" y="0"/>
                </a:lnTo>
                <a:lnTo>
                  <a:pt x="10760184" y="8222023"/>
                </a:lnTo>
                <a:lnTo>
                  <a:pt x="0" y="8222023"/>
                </a:lnTo>
                <a:lnTo>
                  <a:pt x="0" y="0"/>
                </a:lnTo>
                <a:close/>
              </a:path>
            </a:pathLst>
          </a:custGeom>
          <a:blipFill>
            <a:blip r:embed="rId2"/>
            <a:stretch>
              <a:fillRect/>
            </a:stretch>
          </a:blipFill>
        </p:spPr>
      </p:sp>
      <p:sp>
        <p:nvSpPr>
          <p:cNvPr id="7" name="TextBox 7"/>
          <p:cNvSpPr txBox="1"/>
          <p:nvPr/>
        </p:nvSpPr>
        <p:spPr>
          <a:xfrm>
            <a:off x="1853084" y="1554217"/>
            <a:ext cx="5037524" cy="1457325"/>
          </a:xfrm>
          <a:prstGeom prst="rect">
            <a:avLst/>
          </a:prstGeom>
        </p:spPr>
        <p:txBody>
          <a:bodyPr lIns="0" tIns="0" rIns="0" bIns="0" rtlCol="0" anchor="t">
            <a:spAutoFit/>
          </a:bodyPr>
          <a:lstStyle/>
          <a:p>
            <a:pPr marL="0" lvl="0" indent="0" algn="l">
              <a:lnSpc>
                <a:spcPts val="9600"/>
              </a:lnSpc>
              <a:spcBef>
                <a:spcPct val="0"/>
              </a:spcBef>
            </a:pPr>
            <a:r>
              <a:rPr lang="en-US" sz="8000">
                <a:solidFill>
                  <a:srgbClr val="ED5B4C"/>
                </a:solidFill>
                <a:latin typeface="Agrandir Medium"/>
              </a:rPr>
              <a:t>GUI</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1514F"/>
        </a:solidFill>
        <a:effectLst/>
      </p:bgPr>
    </p:bg>
    <p:spTree>
      <p:nvGrpSpPr>
        <p:cNvPr id="1" name=""/>
        <p:cNvGrpSpPr/>
        <p:nvPr/>
      </p:nvGrpSpPr>
      <p:grpSpPr>
        <a:xfrm>
          <a:off x="0" y="0"/>
          <a:ext cx="0" cy="0"/>
          <a:chOff x="0" y="0"/>
          <a:chExt cx="0" cy="0"/>
        </a:xfrm>
      </p:grpSpPr>
      <p:grpSp>
        <p:nvGrpSpPr>
          <p:cNvPr id="2" name="Group 2"/>
          <p:cNvGrpSpPr/>
          <p:nvPr/>
        </p:nvGrpSpPr>
        <p:grpSpPr>
          <a:xfrm>
            <a:off x="719311" y="774973"/>
            <a:ext cx="16849377" cy="8737054"/>
            <a:chOff x="0" y="0"/>
            <a:chExt cx="4437696" cy="2301117"/>
          </a:xfrm>
        </p:grpSpPr>
        <p:sp>
          <p:nvSpPr>
            <p:cNvPr id="3" name="Freeform 3"/>
            <p:cNvSpPr/>
            <p:nvPr/>
          </p:nvSpPr>
          <p:spPr>
            <a:xfrm>
              <a:off x="0" y="0"/>
              <a:ext cx="4437696" cy="2301117"/>
            </a:xfrm>
            <a:custGeom>
              <a:avLst/>
              <a:gdLst/>
              <a:ahLst/>
              <a:cxnLst/>
              <a:rect l="l" t="t" r="r" b="b"/>
              <a:pathLst>
                <a:path w="4437696" h="2301117">
                  <a:moveTo>
                    <a:pt x="23433" y="0"/>
                  </a:moveTo>
                  <a:lnTo>
                    <a:pt x="4414263" y="0"/>
                  </a:lnTo>
                  <a:cubicBezTo>
                    <a:pt x="4427205" y="0"/>
                    <a:pt x="4437696" y="10491"/>
                    <a:pt x="4437696" y="23433"/>
                  </a:cubicBezTo>
                  <a:lnTo>
                    <a:pt x="4437696" y="2277684"/>
                  </a:lnTo>
                  <a:cubicBezTo>
                    <a:pt x="4437696" y="2290626"/>
                    <a:pt x="4427205" y="2301117"/>
                    <a:pt x="4414263" y="2301117"/>
                  </a:cubicBezTo>
                  <a:lnTo>
                    <a:pt x="23433" y="2301117"/>
                  </a:lnTo>
                  <a:cubicBezTo>
                    <a:pt x="10491" y="2301117"/>
                    <a:pt x="0" y="2290626"/>
                    <a:pt x="0" y="2277684"/>
                  </a:cubicBezTo>
                  <a:lnTo>
                    <a:pt x="0" y="23433"/>
                  </a:lnTo>
                  <a:cubicBezTo>
                    <a:pt x="0" y="10491"/>
                    <a:pt x="10491" y="0"/>
                    <a:pt x="23433" y="0"/>
                  </a:cubicBezTo>
                  <a:close/>
                </a:path>
              </a:pathLst>
            </a:custGeom>
            <a:solidFill>
              <a:srgbClr val="FFFFFF"/>
            </a:solidFill>
          </p:spPr>
        </p:sp>
        <p:sp>
          <p:nvSpPr>
            <p:cNvPr id="4" name="TextBox 4"/>
            <p:cNvSpPr txBox="1"/>
            <p:nvPr/>
          </p:nvSpPr>
          <p:spPr>
            <a:xfrm>
              <a:off x="0" y="-152400"/>
              <a:ext cx="4437696" cy="2453517"/>
            </a:xfrm>
            <a:prstGeom prst="rect">
              <a:avLst/>
            </a:prstGeom>
          </p:spPr>
          <p:txBody>
            <a:bodyPr lIns="50800" tIns="50800" rIns="50800" bIns="50800" rtlCol="0" anchor="ctr"/>
            <a:lstStyle/>
            <a:p>
              <a:pPr algn="ctr">
                <a:lnSpc>
                  <a:spcPts val="3881"/>
                </a:lnSpc>
              </a:pPr>
              <a:endParaRPr/>
            </a:p>
          </p:txBody>
        </p:sp>
      </p:grpSp>
      <p:sp>
        <p:nvSpPr>
          <p:cNvPr id="5" name="AutoShape 5"/>
          <p:cNvSpPr/>
          <p:nvPr/>
        </p:nvSpPr>
        <p:spPr>
          <a:xfrm>
            <a:off x="4381370" y="1424126"/>
            <a:ext cx="0" cy="7438749"/>
          </a:xfrm>
          <a:prstGeom prst="line">
            <a:avLst/>
          </a:prstGeom>
          <a:ln w="19050" cap="flat">
            <a:solidFill>
              <a:srgbClr val="21514F"/>
            </a:solidFill>
            <a:prstDash val="solid"/>
            <a:headEnd type="none" w="sm" len="sm"/>
            <a:tailEnd type="none" w="sm" len="sm"/>
          </a:ln>
        </p:spPr>
      </p:sp>
      <p:sp>
        <p:nvSpPr>
          <p:cNvPr id="6" name="Freeform 6"/>
          <p:cNvSpPr/>
          <p:nvPr/>
        </p:nvSpPr>
        <p:spPr>
          <a:xfrm>
            <a:off x="5755204" y="1028700"/>
            <a:ext cx="10569519" cy="8229600"/>
          </a:xfrm>
          <a:custGeom>
            <a:avLst/>
            <a:gdLst/>
            <a:ahLst/>
            <a:cxnLst/>
            <a:rect l="l" t="t" r="r" b="b"/>
            <a:pathLst>
              <a:path w="10569519" h="8229600">
                <a:moveTo>
                  <a:pt x="0" y="0"/>
                </a:moveTo>
                <a:lnTo>
                  <a:pt x="10569519" y="0"/>
                </a:lnTo>
                <a:lnTo>
                  <a:pt x="10569519" y="8229600"/>
                </a:lnTo>
                <a:lnTo>
                  <a:pt x="0" y="8229600"/>
                </a:lnTo>
                <a:lnTo>
                  <a:pt x="0" y="0"/>
                </a:lnTo>
                <a:close/>
              </a:path>
            </a:pathLst>
          </a:custGeom>
          <a:blipFill>
            <a:blip r:embed="rId2"/>
            <a:stretch>
              <a:fillRect/>
            </a:stretch>
          </a:blipFill>
        </p:spPr>
      </p:sp>
      <p:sp>
        <p:nvSpPr>
          <p:cNvPr id="7" name="TextBox 7"/>
          <p:cNvSpPr txBox="1"/>
          <p:nvPr/>
        </p:nvSpPr>
        <p:spPr>
          <a:xfrm>
            <a:off x="1853084" y="1554217"/>
            <a:ext cx="5037524" cy="1457325"/>
          </a:xfrm>
          <a:prstGeom prst="rect">
            <a:avLst/>
          </a:prstGeom>
        </p:spPr>
        <p:txBody>
          <a:bodyPr lIns="0" tIns="0" rIns="0" bIns="0" rtlCol="0" anchor="t">
            <a:spAutoFit/>
          </a:bodyPr>
          <a:lstStyle/>
          <a:p>
            <a:pPr marL="0" lvl="0" indent="0" algn="l">
              <a:lnSpc>
                <a:spcPts val="9600"/>
              </a:lnSpc>
              <a:spcBef>
                <a:spcPct val="0"/>
              </a:spcBef>
            </a:pPr>
            <a:r>
              <a:rPr lang="en-US" sz="8000">
                <a:solidFill>
                  <a:srgbClr val="ED5B4C"/>
                </a:solidFill>
                <a:latin typeface="Agrandir Medium"/>
              </a:rPr>
              <a:t>GUI</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1514F"/>
        </a:solidFill>
        <a:effectLst/>
      </p:bgPr>
    </p:bg>
    <p:spTree>
      <p:nvGrpSpPr>
        <p:cNvPr id="1" name=""/>
        <p:cNvGrpSpPr/>
        <p:nvPr/>
      </p:nvGrpSpPr>
      <p:grpSpPr>
        <a:xfrm>
          <a:off x="0" y="0"/>
          <a:ext cx="0" cy="0"/>
          <a:chOff x="0" y="0"/>
          <a:chExt cx="0" cy="0"/>
        </a:xfrm>
      </p:grpSpPr>
      <p:grpSp>
        <p:nvGrpSpPr>
          <p:cNvPr id="2" name="Group 2"/>
          <p:cNvGrpSpPr/>
          <p:nvPr/>
        </p:nvGrpSpPr>
        <p:grpSpPr>
          <a:xfrm>
            <a:off x="719311" y="774973"/>
            <a:ext cx="16849377" cy="8737054"/>
            <a:chOff x="0" y="0"/>
            <a:chExt cx="4437696" cy="2301117"/>
          </a:xfrm>
        </p:grpSpPr>
        <p:sp>
          <p:nvSpPr>
            <p:cNvPr id="3" name="Freeform 3"/>
            <p:cNvSpPr/>
            <p:nvPr/>
          </p:nvSpPr>
          <p:spPr>
            <a:xfrm>
              <a:off x="0" y="0"/>
              <a:ext cx="4437696" cy="2301117"/>
            </a:xfrm>
            <a:custGeom>
              <a:avLst/>
              <a:gdLst/>
              <a:ahLst/>
              <a:cxnLst/>
              <a:rect l="l" t="t" r="r" b="b"/>
              <a:pathLst>
                <a:path w="4437696" h="2301117">
                  <a:moveTo>
                    <a:pt x="23433" y="0"/>
                  </a:moveTo>
                  <a:lnTo>
                    <a:pt x="4414263" y="0"/>
                  </a:lnTo>
                  <a:cubicBezTo>
                    <a:pt x="4427205" y="0"/>
                    <a:pt x="4437696" y="10491"/>
                    <a:pt x="4437696" y="23433"/>
                  </a:cubicBezTo>
                  <a:lnTo>
                    <a:pt x="4437696" y="2277684"/>
                  </a:lnTo>
                  <a:cubicBezTo>
                    <a:pt x="4437696" y="2290626"/>
                    <a:pt x="4427205" y="2301117"/>
                    <a:pt x="4414263" y="2301117"/>
                  </a:cubicBezTo>
                  <a:lnTo>
                    <a:pt x="23433" y="2301117"/>
                  </a:lnTo>
                  <a:cubicBezTo>
                    <a:pt x="10491" y="2301117"/>
                    <a:pt x="0" y="2290626"/>
                    <a:pt x="0" y="2277684"/>
                  </a:cubicBezTo>
                  <a:lnTo>
                    <a:pt x="0" y="23433"/>
                  </a:lnTo>
                  <a:cubicBezTo>
                    <a:pt x="0" y="10491"/>
                    <a:pt x="10491" y="0"/>
                    <a:pt x="23433" y="0"/>
                  </a:cubicBezTo>
                  <a:close/>
                </a:path>
              </a:pathLst>
            </a:custGeom>
            <a:solidFill>
              <a:srgbClr val="FFFFFF"/>
            </a:solidFill>
          </p:spPr>
        </p:sp>
        <p:sp>
          <p:nvSpPr>
            <p:cNvPr id="4" name="TextBox 4"/>
            <p:cNvSpPr txBox="1"/>
            <p:nvPr/>
          </p:nvSpPr>
          <p:spPr>
            <a:xfrm>
              <a:off x="0" y="-152400"/>
              <a:ext cx="4437696" cy="2453517"/>
            </a:xfrm>
            <a:prstGeom prst="rect">
              <a:avLst/>
            </a:prstGeom>
          </p:spPr>
          <p:txBody>
            <a:bodyPr lIns="50800" tIns="50800" rIns="50800" bIns="50800" rtlCol="0" anchor="ctr"/>
            <a:lstStyle/>
            <a:p>
              <a:pPr algn="ctr">
                <a:lnSpc>
                  <a:spcPts val="3881"/>
                </a:lnSpc>
              </a:pPr>
              <a:endParaRPr/>
            </a:p>
          </p:txBody>
        </p:sp>
      </p:grpSp>
      <p:sp>
        <p:nvSpPr>
          <p:cNvPr id="5" name="AutoShape 5"/>
          <p:cNvSpPr/>
          <p:nvPr/>
        </p:nvSpPr>
        <p:spPr>
          <a:xfrm>
            <a:off x="4381370" y="1424126"/>
            <a:ext cx="0" cy="7438749"/>
          </a:xfrm>
          <a:prstGeom prst="line">
            <a:avLst/>
          </a:prstGeom>
          <a:ln w="19050" cap="flat">
            <a:solidFill>
              <a:srgbClr val="21514F"/>
            </a:solidFill>
            <a:prstDash val="solid"/>
            <a:headEnd type="none" w="sm" len="sm"/>
            <a:tailEnd type="none" w="sm" len="sm"/>
          </a:ln>
        </p:spPr>
      </p:sp>
      <p:sp>
        <p:nvSpPr>
          <p:cNvPr id="6" name="Freeform 6"/>
          <p:cNvSpPr/>
          <p:nvPr/>
        </p:nvSpPr>
        <p:spPr>
          <a:xfrm>
            <a:off x="6092034" y="1127556"/>
            <a:ext cx="10550919" cy="8031887"/>
          </a:xfrm>
          <a:custGeom>
            <a:avLst/>
            <a:gdLst/>
            <a:ahLst/>
            <a:cxnLst/>
            <a:rect l="l" t="t" r="r" b="b"/>
            <a:pathLst>
              <a:path w="10550919" h="8031887">
                <a:moveTo>
                  <a:pt x="0" y="0"/>
                </a:moveTo>
                <a:lnTo>
                  <a:pt x="10550919" y="0"/>
                </a:lnTo>
                <a:lnTo>
                  <a:pt x="10550919" y="8031888"/>
                </a:lnTo>
                <a:lnTo>
                  <a:pt x="0" y="8031888"/>
                </a:lnTo>
                <a:lnTo>
                  <a:pt x="0" y="0"/>
                </a:lnTo>
                <a:close/>
              </a:path>
            </a:pathLst>
          </a:custGeom>
          <a:blipFill>
            <a:blip r:embed="rId2"/>
            <a:stretch>
              <a:fillRect/>
            </a:stretch>
          </a:blipFill>
        </p:spPr>
      </p:sp>
      <p:sp>
        <p:nvSpPr>
          <p:cNvPr id="7" name="TextBox 7"/>
          <p:cNvSpPr txBox="1"/>
          <p:nvPr/>
        </p:nvSpPr>
        <p:spPr>
          <a:xfrm>
            <a:off x="1853084" y="1554217"/>
            <a:ext cx="5037524" cy="1457325"/>
          </a:xfrm>
          <a:prstGeom prst="rect">
            <a:avLst/>
          </a:prstGeom>
        </p:spPr>
        <p:txBody>
          <a:bodyPr lIns="0" tIns="0" rIns="0" bIns="0" rtlCol="0" anchor="t">
            <a:spAutoFit/>
          </a:bodyPr>
          <a:lstStyle/>
          <a:p>
            <a:pPr marL="0" lvl="0" indent="0" algn="l">
              <a:lnSpc>
                <a:spcPts val="9600"/>
              </a:lnSpc>
              <a:spcBef>
                <a:spcPct val="0"/>
              </a:spcBef>
            </a:pPr>
            <a:r>
              <a:rPr lang="en-US" sz="8000">
                <a:solidFill>
                  <a:srgbClr val="ED5B4C"/>
                </a:solidFill>
                <a:latin typeface="Agrandir Medium"/>
              </a:rPr>
              <a:t>GUI</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023516" y="-56474"/>
            <a:ext cx="9626813" cy="10399947"/>
            <a:chOff x="0" y="0"/>
            <a:chExt cx="2535457" cy="2739081"/>
          </a:xfrm>
        </p:grpSpPr>
        <p:sp>
          <p:nvSpPr>
            <p:cNvPr id="3" name="Freeform 3"/>
            <p:cNvSpPr/>
            <p:nvPr/>
          </p:nvSpPr>
          <p:spPr>
            <a:xfrm>
              <a:off x="0" y="0"/>
              <a:ext cx="2535457" cy="2739081"/>
            </a:xfrm>
            <a:custGeom>
              <a:avLst/>
              <a:gdLst/>
              <a:ahLst/>
              <a:cxnLst/>
              <a:rect l="l" t="t" r="r" b="b"/>
              <a:pathLst>
                <a:path w="2535457" h="2739081">
                  <a:moveTo>
                    <a:pt x="0" y="0"/>
                  </a:moveTo>
                  <a:lnTo>
                    <a:pt x="2535457" y="0"/>
                  </a:lnTo>
                  <a:lnTo>
                    <a:pt x="2535457" y="2739081"/>
                  </a:lnTo>
                  <a:lnTo>
                    <a:pt x="0" y="2739081"/>
                  </a:lnTo>
                  <a:close/>
                </a:path>
              </a:pathLst>
            </a:custGeom>
            <a:solidFill>
              <a:srgbClr val="21514F"/>
            </a:solidFill>
          </p:spPr>
        </p:sp>
        <p:sp>
          <p:nvSpPr>
            <p:cNvPr id="4" name="TextBox 4"/>
            <p:cNvSpPr txBox="1"/>
            <p:nvPr/>
          </p:nvSpPr>
          <p:spPr>
            <a:xfrm>
              <a:off x="0" y="-152400"/>
              <a:ext cx="2535457" cy="2891481"/>
            </a:xfrm>
            <a:prstGeom prst="rect">
              <a:avLst/>
            </a:prstGeom>
          </p:spPr>
          <p:txBody>
            <a:bodyPr lIns="50800" tIns="50800" rIns="50800" bIns="50800" rtlCol="0" anchor="ctr"/>
            <a:lstStyle/>
            <a:p>
              <a:pPr algn="ctr">
                <a:lnSpc>
                  <a:spcPts val="3881"/>
                </a:lnSpc>
              </a:pPr>
              <a:endParaRPr/>
            </a:p>
          </p:txBody>
        </p:sp>
      </p:grpSp>
      <p:sp>
        <p:nvSpPr>
          <p:cNvPr id="5" name="Freeform 5"/>
          <p:cNvSpPr/>
          <p:nvPr/>
        </p:nvSpPr>
        <p:spPr>
          <a:xfrm>
            <a:off x="1769953" y="1825841"/>
            <a:ext cx="5688371" cy="5858809"/>
          </a:xfrm>
          <a:custGeom>
            <a:avLst/>
            <a:gdLst/>
            <a:ahLst/>
            <a:cxnLst/>
            <a:rect l="l" t="t" r="r" b="b"/>
            <a:pathLst>
              <a:path w="5688371" h="5858809">
                <a:moveTo>
                  <a:pt x="0" y="0"/>
                </a:moveTo>
                <a:lnTo>
                  <a:pt x="5688370" y="0"/>
                </a:lnTo>
                <a:lnTo>
                  <a:pt x="5688370" y="5858808"/>
                </a:lnTo>
                <a:lnTo>
                  <a:pt x="0" y="585880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TextBox 6"/>
          <p:cNvSpPr txBox="1"/>
          <p:nvPr/>
        </p:nvSpPr>
        <p:spPr>
          <a:xfrm>
            <a:off x="9144000" y="2836948"/>
            <a:ext cx="8933301" cy="2922747"/>
          </a:xfrm>
          <a:prstGeom prst="rect">
            <a:avLst/>
          </a:prstGeom>
        </p:spPr>
        <p:txBody>
          <a:bodyPr lIns="0" tIns="0" rIns="0" bIns="0" rtlCol="0" anchor="t">
            <a:spAutoFit/>
          </a:bodyPr>
          <a:lstStyle/>
          <a:p>
            <a:pPr marL="0" lvl="0" indent="0" algn="l">
              <a:lnSpc>
                <a:spcPts val="4556"/>
              </a:lnSpc>
              <a:spcBef>
                <a:spcPct val="0"/>
              </a:spcBef>
            </a:pPr>
            <a:r>
              <a:rPr lang="en-US" sz="3037">
                <a:solidFill>
                  <a:srgbClr val="FFFFFF"/>
                </a:solidFill>
                <a:latin typeface="Agrandir Medium"/>
              </a:rPr>
              <a:t>Objective: Firstly we have to ensure that our application analyzes lung images, identifies anomalies, and differentiates between smokers and non-smokers with high precision and reliability.</a:t>
            </a:r>
          </a:p>
        </p:txBody>
      </p:sp>
      <p:sp>
        <p:nvSpPr>
          <p:cNvPr id="7" name="Freeform 7"/>
          <p:cNvSpPr/>
          <p:nvPr/>
        </p:nvSpPr>
        <p:spPr>
          <a:xfrm flipH="1">
            <a:off x="9013991" y="6204647"/>
            <a:ext cx="10121831" cy="4601216"/>
          </a:xfrm>
          <a:custGeom>
            <a:avLst/>
            <a:gdLst/>
            <a:ahLst/>
            <a:cxnLst/>
            <a:rect l="l" t="t" r="r" b="b"/>
            <a:pathLst>
              <a:path w="10121831" h="4601216">
                <a:moveTo>
                  <a:pt x="10121832" y="0"/>
                </a:moveTo>
                <a:lnTo>
                  <a:pt x="0" y="0"/>
                </a:lnTo>
                <a:lnTo>
                  <a:pt x="0" y="4601215"/>
                </a:lnTo>
                <a:lnTo>
                  <a:pt x="10121832" y="4601215"/>
                </a:lnTo>
                <a:lnTo>
                  <a:pt x="10121832"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Freeform 8"/>
          <p:cNvSpPr/>
          <p:nvPr/>
        </p:nvSpPr>
        <p:spPr>
          <a:xfrm flipH="1">
            <a:off x="-603297" y="6420149"/>
            <a:ext cx="9626813" cy="4376189"/>
          </a:xfrm>
          <a:custGeom>
            <a:avLst/>
            <a:gdLst/>
            <a:ahLst/>
            <a:cxnLst/>
            <a:rect l="l" t="t" r="r" b="b"/>
            <a:pathLst>
              <a:path w="9626813" h="4376189">
                <a:moveTo>
                  <a:pt x="9626813" y="0"/>
                </a:moveTo>
                <a:lnTo>
                  <a:pt x="0" y="0"/>
                </a:lnTo>
                <a:lnTo>
                  <a:pt x="0" y="4376188"/>
                </a:lnTo>
                <a:lnTo>
                  <a:pt x="9626813" y="4376188"/>
                </a:lnTo>
                <a:lnTo>
                  <a:pt x="9626813"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9" name="Freeform 9"/>
          <p:cNvSpPr/>
          <p:nvPr/>
        </p:nvSpPr>
        <p:spPr>
          <a:xfrm rot="-438020">
            <a:off x="2741028" y="3269804"/>
            <a:ext cx="4135587" cy="2682962"/>
          </a:xfrm>
          <a:custGeom>
            <a:avLst/>
            <a:gdLst/>
            <a:ahLst/>
            <a:cxnLst/>
            <a:rect l="l" t="t" r="r" b="b"/>
            <a:pathLst>
              <a:path w="4135587" h="2682962">
                <a:moveTo>
                  <a:pt x="0" y="0"/>
                </a:moveTo>
                <a:lnTo>
                  <a:pt x="4135586" y="0"/>
                </a:lnTo>
                <a:lnTo>
                  <a:pt x="4135586" y="2682962"/>
                </a:lnTo>
                <a:lnTo>
                  <a:pt x="0" y="2682962"/>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0" name="TextBox 10"/>
          <p:cNvSpPr txBox="1"/>
          <p:nvPr/>
        </p:nvSpPr>
        <p:spPr>
          <a:xfrm>
            <a:off x="1315789" y="206591"/>
            <a:ext cx="6596699" cy="1400175"/>
          </a:xfrm>
          <a:prstGeom prst="rect">
            <a:avLst/>
          </a:prstGeom>
        </p:spPr>
        <p:txBody>
          <a:bodyPr lIns="0" tIns="0" rIns="0" bIns="0" rtlCol="0" anchor="t">
            <a:spAutoFit/>
          </a:bodyPr>
          <a:lstStyle/>
          <a:p>
            <a:pPr marL="0" lvl="0" indent="0" algn="l">
              <a:lnSpc>
                <a:spcPts val="9360"/>
              </a:lnSpc>
              <a:spcBef>
                <a:spcPct val="0"/>
              </a:spcBef>
            </a:pPr>
            <a:r>
              <a:rPr lang="en-US" sz="7800">
                <a:solidFill>
                  <a:srgbClr val="000000"/>
                </a:solidFill>
                <a:latin typeface="Agrandir"/>
              </a:rPr>
              <a:t>Testing Plan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1514F"/>
        </a:solidFill>
        <a:effectLst/>
      </p:bgPr>
    </p:bg>
    <p:spTree>
      <p:nvGrpSpPr>
        <p:cNvPr id="1" name=""/>
        <p:cNvGrpSpPr/>
        <p:nvPr/>
      </p:nvGrpSpPr>
      <p:grpSpPr>
        <a:xfrm>
          <a:off x="0" y="0"/>
          <a:ext cx="0" cy="0"/>
          <a:chOff x="0" y="0"/>
          <a:chExt cx="0" cy="0"/>
        </a:xfrm>
      </p:grpSpPr>
      <p:sp>
        <p:nvSpPr>
          <p:cNvPr id="2" name="TextBox 2"/>
          <p:cNvSpPr txBox="1"/>
          <p:nvPr/>
        </p:nvSpPr>
        <p:spPr>
          <a:xfrm>
            <a:off x="514350" y="2925653"/>
            <a:ext cx="17259300" cy="2469366"/>
          </a:xfrm>
          <a:prstGeom prst="rect">
            <a:avLst/>
          </a:prstGeom>
        </p:spPr>
        <p:txBody>
          <a:bodyPr lIns="0" tIns="0" rIns="0" bIns="0" rtlCol="0" anchor="t">
            <a:spAutoFit/>
          </a:bodyPr>
          <a:lstStyle/>
          <a:p>
            <a:pPr marL="0" lvl="0" indent="0" algn="l">
              <a:lnSpc>
                <a:spcPts val="4780"/>
              </a:lnSpc>
              <a:spcBef>
                <a:spcPct val="0"/>
              </a:spcBef>
            </a:pPr>
            <a:r>
              <a:rPr lang="en-US" sz="3187">
                <a:solidFill>
                  <a:srgbClr val="FFFFFF"/>
                </a:solidFill>
                <a:latin typeface="Agrandir"/>
              </a:rPr>
              <a:t>Our project aims to combine artificial intelligence with medical diagnostics to create software that detects lung diseases caused by smoking through medical imagery analysis. This innovative application seeks to enhance the accuracy and efficiency of diagnosing smoking-related illnesses.</a:t>
            </a:r>
          </a:p>
        </p:txBody>
      </p:sp>
      <p:sp>
        <p:nvSpPr>
          <p:cNvPr id="3" name="TextBox 3"/>
          <p:cNvSpPr txBox="1"/>
          <p:nvPr/>
        </p:nvSpPr>
        <p:spPr>
          <a:xfrm>
            <a:off x="870083" y="771525"/>
            <a:ext cx="15692667" cy="1628775"/>
          </a:xfrm>
          <a:prstGeom prst="rect">
            <a:avLst/>
          </a:prstGeom>
        </p:spPr>
        <p:txBody>
          <a:bodyPr lIns="0" tIns="0" rIns="0" bIns="0" rtlCol="0" anchor="t">
            <a:spAutoFit/>
          </a:bodyPr>
          <a:lstStyle/>
          <a:p>
            <a:pPr marL="0" lvl="0" indent="0" algn="ctr">
              <a:lnSpc>
                <a:spcPts val="10800"/>
              </a:lnSpc>
              <a:spcBef>
                <a:spcPct val="0"/>
              </a:spcBef>
            </a:pPr>
            <a:r>
              <a:rPr lang="en-US" sz="9000">
                <a:solidFill>
                  <a:srgbClr val="FFFFFF"/>
                </a:solidFill>
                <a:latin typeface="Agrandir Medium"/>
              </a:rPr>
              <a:t>Introduction</a:t>
            </a:r>
          </a:p>
        </p:txBody>
      </p:sp>
      <p:sp>
        <p:nvSpPr>
          <p:cNvPr id="4" name="Freeform 4"/>
          <p:cNvSpPr/>
          <p:nvPr/>
        </p:nvSpPr>
        <p:spPr>
          <a:xfrm flipH="1">
            <a:off x="11789727" y="7153151"/>
            <a:ext cx="7315200" cy="3895344"/>
          </a:xfrm>
          <a:custGeom>
            <a:avLst/>
            <a:gdLst/>
            <a:ahLst/>
            <a:cxnLst/>
            <a:rect l="l" t="t" r="r" b="b"/>
            <a:pathLst>
              <a:path w="7315200" h="3895344">
                <a:moveTo>
                  <a:pt x="7315200" y="0"/>
                </a:moveTo>
                <a:lnTo>
                  <a:pt x="0" y="0"/>
                </a:lnTo>
                <a:lnTo>
                  <a:pt x="0" y="3895344"/>
                </a:lnTo>
                <a:lnTo>
                  <a:pt x="7315200" y="3895344"/>
                </a:lnTo>
                <a:lnTo>
                  <a:pt x="7315200" y="0"/>
                </a:lnTo>
                <a:close/>
              </a:path>
            </a:pathLst>
          </a:custGeom>
          <a:blipFill>
            <a:blip r:embed="rId2">
              <a:extLst>
                <a:ext uri="{96DAC541-7B7A-43D3-8B79-37D633B846F1}">
                  <asvg:svgBlip xmlns:asvg="http://schemas.microsoft.com/office/drawing/2016/SVG/main" xmlns="" r:embed="rId3"/>
                </a:ext>
              </a:extLst>
            </a:blip>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023516" y="-56474"/>
            <a:ext cx="9626813" cy="10399947"/>
            <a:chOff x="0" y="0"/>
            <a:chExt cx="2535457" cy="2739081"/>
          </a:xfrm>
        </p:grpSpPr>
        <p:sp>
          <p:nvSpPr>
            <p:cNvPr id="3" name="Freeform 3"/>
            <p:cNvSpPr/>
            <p:nvPr/>
          </p:nvSpPr>
          <p:spPr>
            <a:xfrm>
              <a:off x="0" y="0"/>
              <a:ext cx="2535457" cy="2739081"/>
            </a:xfrm>
            <a:custGeom>
              <a:avLst/>
              <a:gdLst/>
              <a:ahLst/>
              <a:cxnLst/>
              <a:rect l="l" t="t" r="r" b="b"/>
              <a:pathLst>
                <a:path w="2535457" h="2739081">
                  <a:moveTo>
                    <a:pt x="0" y="0"/>
                  </a:moveTo>
                  <a:lnTo>
                    <a:pt x="2535457" y="0"/>
                  </a:lnTo>
                  <a:lnTo>
                    <a:pt x="2535457" y="2739081"/>
                  </a:lnTo>
                  <a:lnTo>
                    <a:pt x="0" y="2739081"/>
                  </a:lnTo>
                  <a:close/>
                </a:path>
              </a:pathLst>
            </a:custGeom>
            <a:solidFill>
              <a:srgbClr val="21514F"/>
            </a:solidFill>
          </p:spPr>
        </p:sp>
        <p:sp>
          <p:nvSpPr>
            <p:cNvPr id="4" name="TextBox 4"/>
            <p:cNvSpPr txBox="1"/>
            <p:nvPr/>
          </p:nvSpPr>
          <p:spPr>
            <a:xfrm>
              <a:off x="0" y="-152400"/>
              <a:ext cx="2535457" cy="2891481"/>
            </a:xfrm>
            <a:prstGeom prst="rect">
              <a:avLst/>
            </a:prstGeom>
          </p:spPr>
          <p:txBody>
            <a:bodyPr lIns="50800" tIns="50800" rIns="50800" bIns="50800" rtlCol="0" anchor="ctr"/>
            <a:lstStyle/>
            <a:p>
              <a:pPr algn="ctr">
                <a:lnSpc>
                  <a:spcPts val="3881"/>
                </a:lnSpc>
              </a:pPr>
              <a:endParaRPr/>
            </a:p>
          </p:txBody>
        </p:sp>
      </p:grpSp>
      <p:sp>
        <p:nvSpPr>
          <p:cNvPr id="5" name="Freeform 5"/>
          <p:cNvSpPr/>
          <p:nvPr/>
        </p:nvSpPr>
        <p:spPr>
          <a:xfrm>
            <a:off x="1769953" y="1825841"/>
            <a:ext cx="5688371" cy="5858809"/>
          </a:xfrm>
          <a:custGeom>
            <a:avLst/>
            <a:gdLst/>
            <a:ahLst/>
            <a:cxnLst/>
            <a:rect l="l" t="t" r="r" b="b"/>
            <a:pathLst>
              <a:path w="5688371" h="5858809">
                <a:moveTo>
                  <a:pt x="0" y="0"/>
                </a:moveTo>
                <a:lnTo>
                  <a:pt x="5688370" y="0"/>
                </a:lnTo>
                <a:lnTo>
                  <a:pt x="5688370" y="5858808"/>
                </a:lnTo>
                <a:lnTo>
                  <a:pt x="0" y="585880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TextBox 6"/>
          <p:cNvSpPr txBox="1"/>
          <p:nvPr/>
        </p:nvSpPr>
        <p:spPr>
          <a:xfrm>
            <a:off x="9144000" y="835241"/>
            <a:ext cx="8933301" cy="5780247"/>
          </a:xfrm>
          <a:prstGeom prst="rect">
            <a:avLst/>
          </a:prstGeom>
        </p:spPr>
        <p:txBody>
          <a:bodyPr lIns="0" tIns="0" rIns="0" bIns="0" rtlCol="0" anchor="t">
            <a:spAutoFit/>
          </a:bodyPr>
          <a:lstStyle/>
          <a:p>
            <a:pPr marL="655793" lvl="1" indent="-327897" algn="l">
              <a:lnSpc>
                <a:spcPts val="4556"/>
              </a:lnSpc>
              <a:buFont typeface="Arial"/>
              <a:buChar char="•"/>
            </a:pPr>
            <a:r>
              <a:rPr lang="en-US" sz="3037">
                <a:solidFill>
                  <a:srgbClr val="FFFFFF"/>
                </a:solidFill>
                <a:latin typeface="Agrandir Medium"/>
              </a:rPr>
              <a:t>Unit Testing: Individual components of the AI algorithms will be tested for functionality and performance.</a:t>
            </a:r>
          </a:p>
          <a:p>
            <a:pPr marL="655793" lvl="1" indent="-327897" algn="l">
              <a:lnSpc>
                <a:spcPts val="4556"/>
              </a:lnSpc>
              <a:buFont typeface="Arial"/>
              <a:buChar char="•"/>
            </a:pPr>
            <a:r>
              <a:rPr lang="en-US" sz="3037">
                <a:solidFill>
                  <a:srgbClr val="FFFFFF"/>
                </a:solidFill>
                <a:latin typeface="Agrandir Medium"/>
              </a:rPr>
              <a:t>Integration Testing: Test how integrated components (e.g., image preprocessing and AI analysis modules) function together.</a:t>
            </a:r>
          </a:p>
          <a:p>
            <a:pPr marL="655793" lvl="1" indent="-327897" algn="l">
              <a:lnSpc>
                <a:spcPts val="4556"/>
              </a:lnSpc>
              <a:buFont typeface="Arial"/>
              <a:buChar char="•"/>
            </a:pPr>
            <a:r>
              <a:rPr lang="en-US" sz="3037">
                <a:solidFill>
                  <a:srgbClr val="FFFFFF"/>
                </a:solidFill>
                <a:latin typeface="Agrandir Medium"/>
              </a:rPr>
              <a:t>System Testing: Evaluate the complete system’s performance under various conditions.</a:t>
            </a:r>
          </a:p>
          <a:p>
            <a:pPr marL="0" lvl="0" indent="0" algn="l">
              <a:lnSpc>
                <a:spcPts val="4556"/>
              </a:lnSpc>
              <a:spcBef>
                <a:spcPct val="0"/>
              </a:spcBef>
            </a:pPr>
            <a:endParaRPr lang="en-US" sz="3037">
              <a:solidFill>
                <a:srgbClr val="FFFFFF"/>
              </a:solidFill>
              <a:latin typeface="Agrandir Medium"/>
            </a:endParaRPr>
          </a:p>
        </p:txBody>
      </p:sp>
      <p:sp>
        <p:nvSpPr>
          <p:cNvPr id="7" name="Freeform 7"/>
          <p:cNvSpPr/>
          <p:nvPr/>
        </p:nvSpPr>
        <p:spPr>
          <a:xfrm flipH="1">
            <a:off x="9013991" y="6204647"/>
            <a:ext cx="10121831" cy="4601216"/>
          </a:xfrm>
          <a:custGeom>
            <a:avLst/>
            <a:gdLst/>
            <a:ahLst/>
            <a:cxnLst/>
            <a:rect l="l" t="t" r="r" b="b"/>
            <a:pathLst>
              <a:path w="10121831" h="4601216">
                <a:moveTo>
                  <a:pt x="10121832" y="0"/>
                </a:moveTo>
                <a:lnTo>
                  <a:pt x="0" y="0"/>
                </a:lnTo>
                <a:lnTo>
                  <a:pt x="0" y="4601215"/>
                </a:lnTo>
                <a:lnTo>
                  <a:pt x="10121832" y="4601215"/>
                </a:lnTo>
                <a:lnTo>
                  <a:pt x="10121832"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Freeform 8"/>
          <p:cNvSpPr/>
          <p:nvPr/>
        </p:nvSpPr>
        <p:spPr>
          <a:xfrm flipH="1">
            <a:off x="-603297" y="6420149"/>
            <a:ext cx="9626813" cy="4376189"/>
          </a:xfrm>
          <a:custGeom>
            <a:avLst/>
            <a:gdLst/>
            <a:ahLst/>
            <a:cxnLst/>
            <a:rect l="l" t="t" r="r" b="b"/>
            <a:pathLst>
              <a:path w="9626813" h="4376189">
                <a:moveTo>
                  <a:pt x="9626813" y="0"/>
                </a:moveTo>
                <a:lnTo>
                  <a:pt x="0" y="0"/>
                </a:lnTo>
                <a:lnTo>
                  <a:pt x="0" y="4376188"/>
                </a:lnTo>
                <a:lnTo>
                  <a:pt x="9626813" y="4376188"/>
                </a:lnTo>
                <a:lnTo>
                  <a:pt x="9626813"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9" name="Freeform 9"/>
          <p:cNvSpPr/>
          <p:nvPr/>
        </p:nvSpPr>
        <p:spPr>
          <a:xfrm rot="-438020">
            <a:off x="2741028" y="3269804"/>
            <a:ext cx="4135587" cy="2682962"/>
          </a:xfrm>
          <a:custGeom>
            <a:avLst/>
            <a:gdLst/>
            <a:ahLst/>
            <a:cxnLst/>
            <a:rect l="l" t="t" r="r" b="b"/>
            <a:pathLst>
              <a:path w="4135587" h="2682962">
                <a:moveTo>
                  <a:pt x="0" y="0"/>
                </a:moveTo>
                <a:lnTo>
                  <a:pt x="4135586" y="0"/>
                </a:lnTo>
                <a:lnTo>
                  <a:pt x="4135586" y="2682962"/>
                </a:lnTo>
                <a:lnTo>
                  <a:pt x="0" y="2682962"/>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0" name="TextBox 10"/>
          <p:cNvSpPr txBox="1"/>
          <p:nvPr/>
        </p:nvSpPr>
        <p:spPr>
          <a:xfrm>
            <a:off x="1315789" y="206591"/>
            <a:ext cx="6596699" cy="1400175"/>
          </a:xfrm>
          <a:prstGeom prst="rect">
            <a:avLst/>
          </a:prstGeom>
        </p:spPr>
        <p:txBody>
          <a:bodyPr lIns="0" tIns="0" rIns="0" bIns="0" rtlCol="0" anchor="t">
            <a:spAutoFit/>
          </a:bodyPr>
          <a:lstStyle/>
          <a:p>
            <a:pPr marL="0" lvl="0" indent="0" algn="l">
              <a:lnSpc>
                <a:spcPts val="9360"/>
              </a:lnSpc>
              <a:spcBef>
                <a:spcPct val="0"/>
              </a:spcBef>
            </a:pPr>
            <a:r>
              <a:rPr lang="en-US" sz="7800">
                <a:solidFill>
                  <a:srgbClr val="000000"/>
                </a:solidFill>
                <a:latin typeface="Agrandir"/>
              </a:rPr>
              <a:t>Testing Plan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1514F"/>
        </a:solidFill>
        <a:effectLst/>
      </p:bgPr>
    </p:bg>
    <p:spTree>
      <p:nvGrpSpPr>
        <p:cNvPr id="1" name=""/>
        <p:cNvGrpSpPr/>
        <p:nvPr/>
      </p:nvGrpSpPr>
      <p:grpSpPr>
        <a:xfrm>
          <a:off x="0" y="0"/>
          <a:ext cx="0" cy="0"/>
          <a:chOff x="0" y="0"/>
          <a:chExt cx="0" cy="0"/>
        </a:xfrm>
      </p:grpSpPr>
      <p:sp>
        <p:nvSpPr>
          <p:cNvPr id="2" name="Freeform 2"/>
          <p:cNvSpPr/>
          <p:nvPr/>
        </p:nvSpPr>
        <p:spPr>
          <a:xfrm>
            <a:off x="-124852" y="6065582"/>
            <a:ext cx="18872094" cy="5268460"/>
          </a:xfrm>
          <a:custGeom>
            <a:avLst/>
            <a:gdLst/>
            <a:ahLst/>
            <a:cxnLst/>
            <a:rect l="l" t="t" r="r" b="b"/>
            <a:pathLst>
              <a:path w="18872094" h="5268460">
                <a:moveTo>
                  <a:pt x="0" y="0"/>
                </a:moveTo>
                <a:lnTo>
                  <a:pt x="18872094" y="0"/>
                </a:lnTo>
                <a:lnTo>
                  <a:pt x="18872094" y="5268460"/>
                </a:lnTo>
                <a:lnTo>
                  <a:pt x="0" y="526846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1276255" y="2826332"/>
            <a:ext cx="16069881" cy="3748511"/>
          </a:xfrm>
          <a:prstGeom prst="rect">
            <a:avLst/>
          </a:prstGeom>
        </p:spPr>
        <p:txBody>
          <a:bodyPr lIns="0" tIns="0" rIns="0" bIns="0" rtlCol="0" anchor="t">
            <a:spAutoFit/>
          </a:bodyPr>
          <a:lstStyle/>
          <a:p>
            <a:pPr marL="0" lvl="0" indent="0" algn="ctr">
              <a:lnSpc>
                <a:spcPts val="26350"/>
              </a:lnSpc>
              <a:spcBef>
                <a:spcPct val="0"/>
              </a:spcBef>
            </a:pPr>
            <a:r>
              <a:rPr lang="en-US" sz="18821">
                <a:solidFill>
                  <a:srgbClr val="FFFFFF"/>
                </a:solidFill>
                <a:latin typeface="Agrandir Medium"/>
              </a:rPr>
              <a:t>For Listening</a:t>
            </a:r>
          </a:p>
        </p:txBody>
      </p:sp>
      <p:sp>
        <p:nvSpPr>
          <p:cNvPr id="4" name="TextBox 4"/>
          <p:cNvSpPr txBox="1"/>
          <p:nvPr/>
        </p:nvSpPr>
        <p:spPr>
          <a:xfrm>
            <a:off x="4260973" y="2580205"/>
            <a:ext cx="9766054" cy="1131952"/>
          </a:xfrm>
          <a:prstGeom prst="rect">
            <a:avLst/>
          </a:prstGeom>
        </p:spPr>
        <p:txBody>
          <a:bodyPr lIns="0" tIns="0" rIns="0" bIns="0" rtlCol="0" anchor="t">
            <a:spAutoFit/>
          </a:bodyPr>
          <a:lstStyle/>
          <a:p>
            <a:pPr algn="ctr">
              <a:lnSpc>
                <a:spcPts val="7293"/>
              </a:lnSpc>
            </a:pPr>
            <a:r>
              <a:rPr lang="en-US" sz="6630">
                <a:solidFill>
                  <a:srgbClr val="F48154"/>
                </a:solidFill>
                <a:latin typeface="Agrandir Medium"/>
              </a:rPr>
              <a:t>Thank you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1514F"/>
        </a:solidFill>
        <a:effectLst/>
      </p:bgPr>
    </p:bg>
    <p:spTree>
      <p:nvGrpSpPr>
        <p:cNvPr id="1" name=""/>
        <p:cNvGrpSpPr/>
        <p:nvPr/>
      </p:nvGrpSpPr>
      <p:grpSpPr>
        <a:xfrm>
          <a:off x="0" y="0"/>
          <a:ext cx="0" cy="0"/>
          <a:chOff x="0" y="0"/>
          <a:chExt cx="0" cy="0"/>
        </a:xfrm>
      </p:grpSpPr>
      <p:grpSp>
        <p:nvGrpSpPr>
          <p:cNvPr id="2" name="Group 2"/>
          <p:cNvGrpSpPr/>
          <p:nvPr/>
        </p:nvGrpSpPr>
        <p:grpSpPr>
          <a:xfrm>
            <a:off x="2631400" y="3194171"/>
            <a:ext cx="2814691" cy="281469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33350" cap="sq">
              <a:solidFill>
                <a:srgbClr val="920B07"/>
              </a:solidFill>
              <a:prstDash val="solid"/>
              <a:miter/>
            </a:ln>
          </p:spPr>
        </p:sp>
        <p:sp>
          <p:nvSpPr>
            <p:cNvPr id="4" name="TextBox 4"/>
            <p:cNvSpPr txBox="1"/>
            <p:nvPr/>
          </p:nvSpPr>
          <p:spPr>
            <a:xfrm>
              <a:off x="76200" y="-438150"/>
              <a:ext cx="660400" cy="1174750"/>
            </a:xfrm>
            <a:prstGeom prst="rect">
              <a:avLst/>
            </a:prstGeom>
          </p:spPr>
          <p:txBody>
            <a:bodyPr lIns="50800" tIns="50800" rIns="50800" bIns="50800" rtlCol="0" anchor="ctr"/>
            <a:lstStyle/>
            <a:p>
              <a:pPr algn="ctr">
                <a:lnSpc>
                  <a:spcPts val="12560"/>
                </a:lnSpc>
              </a:pPr>
              <a:endParaRPr/>
            </a:p>
          </p:txBody>
        </p:sp>
      </p:grpSp>
      <p:sp>
        <p:nvSpPr>
          <p:cNvPr id="5" name="Freeform 5"/>
          <p:cNvSpPr/>
          <p:nvPr/>
        </p:nvSpPr>
        <p:spPr>
          <a:xfrm rot="-10800000">
            <a:off x="-316475" y="-2074289"/>
            <a:ext cx="18872094" cy="5268460"/>
          </a:xfrm>
          <a:custGeom>
            <a:avLst/>
            <a:gdLst/>
            <a:ahLst/>
            <a:cxnLst/>
            <a:rect l="l" t="t" r="r" b="b"/>
            <a:pathLst>
              <a:path w="18872094" h="5268460">
                <a:moveTo>
                  <a:pt x="0" y="0"/>
                </a:moveTo>
                <a:lnTo>
                  <a:pt x="18872094" y="0"/>
                </a:lnTo>
                <a:lnTo>
                  <a:pt x="18872094" y="5268460"/>
                </a:lnTo>
                <a:lnTo>
                  <a:pt x="0" y="526846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6" name="Group 6"/>
          <p:cNvGrpSpPr/>
          <p:nvPr/>
        </p:nvGrpSpPr>
        <p:grpSpPr>
          <a:xfrm>
            <a:off x="7736654" y="3194171"/>
            <a:ext cx="2814691" cy="2814691"/>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33350" cap="sq">
              <a:solidFill>
                <a:srgbClr val="920B07"/>
              </a:solidFill>
              <a:prstDash val="solid"/>
              <a:miter/>
            </a:ln>
          </p:spPr>
        </p:sp>
        <p:sp>
          <p:nvSpPr>
            <p:cNvPr id="8" name="TextBox 8"/>
            <p:cNvSpPr txBox="1"/>
            <p:nvPr/>
          </p:nvSpPr>
          <p:spPr>
            <a:xfrm>
              <a:off x="76200" y="-438150"/>
              <a:ext cx="660400" cy="1174750"/>
            </a:xfrm>
            <a:prstGeom prst="rect">
              <a:avLst/>
            </a:prstGeom>
          </p:spPr>
          <p:txBody>
            <a:bodyPr lIns="50800" tIns="50800" rIns="50800" bIns="50800" rtlCol="0" anchor="ctr"/>
            <a:lstStyle/>
            <a:p>
              <a:pPr marL="0" lvl="0" indent="0" algn="ctr">
                <a:lnSpc>
                  <a:spcPts val="12560"/>
                </a:lnSpc>
                <a:spcBef>
                  <a:spcPct val="0"/>
                </a:spcBef>
              </a:pPr>
              <a:endParaRPr/>
            </a:p>
          </p:txBody>
        </p:sp>
      </p:grpSp>
      <p:grpSp>
        <p:nvGrpSpPr>
          <p:cNvPr id="9" name="Group 9"/>
          <p:cNvGrpSpPr/>
          <p:nvPr/>
        </p:nvGrpSpPr>
        <p:grpSpPr>
          <a:xfrm>
            <a:off x="12837346" y="3194171"/>
            <a:ext cx="2814691" cy="2814691"/>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33350" cap="sq">
              <a:solidFill>
                <a:srgbClr val="920B07"/>
              </a:solidFill>
              <a:prstDash val="solid"/>
              <a:miter/>
            </a:ln>
          </p:spPr>
        </p:sp>
        <p:sp>
          <p:nvSpPr>
            <p:cNvPr id="11" name="TextBox 11"/>
            <p:cNvSpPr txBox="1"/>
            <p:nvPr/>
          </p:nvSpPr>
          <p:spPr>
            <a:xfrm>
              <a:off x="76200" y="-438150"/>
              <a:ext cx="660400" cy="1174750"/>
            </a:xfrm>
            <a:prstGeom prst="rect">
              <a:avLst/>
            </a:prstGeom>
          </p:spPr>
          <p:txBody>
            <a:bodyPr lIns="50800" tIns="50800" rIns="50800" bIns="50800" rtlCol="0" anchor="ctr"/>
            <a:lstStyle/>
            <a:p>
              <a:pPr marL="0" lvl="0" indent="0" algn="ctr">
                <a:lnSpc>
                  <a:spcPts val="12560"/>
                </a:lnSpc>
                <a:spcBef>
                  <a:spcPct val="0"/>
                </a:spcBef>
              </a:pPr>
              <a:endParaRPr/>
            </a:p>
          </p:txBody>
        </p:sp>
      </p:grpSp>
      <p:sp>
        <p:nvSpPr>
          <p:cNvPr id="12" name="TextBox 12"/>
          <p:cNvSpPr txBox="1"/>
          <p:nvPr/>
        </p:nvSpPr>
        <p:spPr>
          <a:xfrm>
            <a:off x="1028700" y="790575"/>
            <a:ext cx="16230600" cy="1457325"/>
          </a:xfrm>
          <a:prstGeom prst="rect">
            <a:avLst/>
          </a:prstGeom>
        </p:spPr>
        <p:txBody>
          <a:bodyPr lIns="0" tIns="0" rIns="0" bIns="0" rtlCol="0" anchor="t">
            <a:spAutoFit/>
          </a:bodyPr>
          <a:lstStyle/>
          <a:p>
            <a:pPr marL="0" lvl="0" indent="0" algn="ctr">
              <a:lnSpc>
                <a:spcPts val="9600"/>
              </a:lnSpc>
              <a:spcBef>
                <a:spcPct val="0"/>
              </a:spcBef>
            </a:pPr>
            <a:r>
              <a:rPr lang="en-US" sz="8000">
                <a:solidFill>
                  <a:srgbClr val="F48154"/>
                </a:solidFill>
                <a:latin typeface="Agrandir Heavy"/>
              </a:rPr>
              <a:t>Problem</a:t>
            </a:r>
          </a:p>
        </p:txBody>
      </p:sp>
      <p:sp>
        <p:nvSpPr>
          <p:cNvPr id="13" name="TextBox 13"/>
          <p:cNvSpPr txBox="1"/>
          <p:nvPr/>
        </p:nvSpPr>
        <p:spPr>
          <a:xfrm>
            <a:off x="2035133" y="6285367"/>
            <a:ext cx="4007225" cy="553038"/>
          </a:xfrm>
          <a:prstGeom prst="rect">
            <a:avLst/>
          </a:prstGeom>
        </p:spPr>
        <p:txBody>
          <a:bodyPr lIns="0" tIns="0" rIns="0" bIns="0" rtlCol="0" anchor="t">
            <a:spAutoFit/>
          </a:bodyPr>
          <a:lstStyle/>
          <a:p>
            <a:pPr marL="0" lvl="0" indent="0" algn="ctr">
              <a:lnSpc>
                <a:spcPts val="3839"/>
              </a:lnSpc>
              <a:spcBef>
                <a:spcPct val="0"/>
              </a:spcBef>
            </a:pPr>
            <a:r>
              <a:rPr lang="en-US" sz="2953">
                <a:solidFill>
                  <a:srgbClr val="F48154"/>
                </a:solidFill>
                <a:latin typeface="Agrandir Medium"/>
              </a:rPr>
              <a:t>Inaccurate Diagnoses</a:t>
            </a:r>
          </a:p>
        </p:txBody>
      </p:sp>
      <p:sp>
        <p:nvSpPr>
          <p:cNvPr id="14" name="TextBox 14"/>
          <p:cNvSpPr txBox="1"/>
          <p:nvPr/>
        </p:nvSpPr>
        <p:spPr>
          <a:xfrm>
            <a:off x="6949532" y="6285367"/>
            <a:ext cx="4388935" cy="553038"/>
          </a:xfrm>
          <a:prstGeom prst="rect">
            <a:avLst/>
          </a:prstGeom>
        </p:spPr>
        <p:txBody>
          <a:bodyPr lIns="0" tIns="0" rIns="0" bIns="0" rtlCol="0" anchor="t">
            <a:spAutoFit/>
          </a:bodyPr>
          <a:lstStyle/>
          <a:p>
            <a:pPr marL="0" lvl="0" indent="0" algn="ctr">
              <a:lnSpc>
                <a:spcPts val="3839"/>
              </a:lnSpc>
              <a:spcBef>
                <a:spcPct val="0"/>
              </a:spcBef>
            </a:pPr>
            <a:r>
              <a:rPr lang="en-US" sz="2953">
                <a:solidFill>
                  <a:srgbClr val="F48154"/>
                </a:solidFill>
                <a:latin typeface="Agrandir Medium"/>
              </a:rPr>
              <a:t>Variable Interpretation</a:t>
            </a:r>
          </a:p>
        </p:txBody>
      </p:sp>
      <p:sp>
        <p:nvSpPr>
          <p:cNvPr id="15" name="TextBox 15"/>
          <p:cNvSpPr txBox="1"/>
          <p:nvPr/>
        </p:nvSpPr>
        <p:spPr>
          <a:xfrm>
            <a:off x="12129197" y="6285367"/>
            <a:ext cx="4240114" cy="553038"/>
          </a:xfrm>
          <a:prstGeom prst="rect">
            <a:avLst/>
          </a:prstGeom>
        </p:spPr>
        <p:txBody>
          <a:bodyPr lIns="0" tIns="0" rIns="0" bIns="0" rtlCol="0" anchor="t">
            <a:spAutoFit/>
          </a:bodyPr>
          <a:lstStyle/>
          <a:p>
            <a:pPr marL="0" lvl="0" indent="0" algn="ctr">
              <a:lnSpc>
                <a:spcPts val="3839"/>
              </a:lnSpc>
              <a:spcBef>
                <a:spcPct val="0"/>
              </a:spcBef>
            </a:pPr>
            <a:r>
              <a:rPr lang="en-US" sz="2953">
                <a:solidFill>
                  <a:srgbClr val="F48154"/>
                </a:solidFill>
                <a:latin typeface="Agrandir Medium"/>
              </a:rPr>
              <a:t>Impact on Treatment</a:t>
            </a:r>
          </a:p>
        </p:txBody>
      </p:sp>
      <p:sp>
        <p:nvSpPr>
          <p:cNvPr id="16" name="TextBox 16"/>
          <p:cNvSpPr txBox="1"/>
          <p:nvPr/>
        </p:nvSpPr>
        <p:spPr>
          <a:xfrm>
            <a:off x="2108783" y="6928449"/>
            <a:ext cx="3859926" cy="2925445"/>
          </a:xfrm>
          <a:prstGeom prst="rect">
            <a:avLst/>
          </a:prstGeom>
        </p:spPr>
        <p:txBody>
          <a:bodyPr lIns="0" tIns="0" rIns="0" bIns="0" rtlCol="0" anchor="t">
            <a:spAutoFit/>
          </a:bodyPr>
          <a:lstStyle/>
          <a:p>
            <a:pPr algn="ctr">
              <a:lnSpc>
                <a:spcPts val="3769"/>
              </a:lnSpc>
              <a:spcBef>
                <a:spcPct val="0"/>
              </a:spcBef>
            </a:pPr>
            <a:r>
              <a:rPr lang="en-US" sz="2899">
                <a:solidFill>
                  <a:srgbClr val="FFFFFF"/>
                </a:solidFill>
                <a:latin typeface="Agrandir Medium"/>
              </a:rPr>
              <a:t>Many lung diseases are diagnosed late or incorrectly due to the limitations of traditional diagnostic methods.</a:t>
            </a:r>
          </a:p>
        </p:txBody>
      </p:sp>
      <p:sp>
        <p:nvSpPr>
          <p:cNvPr id="17" name="TextBox 17"/>
          <p:cNvSpPr txBox="1"/>
          <p:nvPr/>
        </p:nvSpPr>
        <p:spPr>
          <a:xfrm>
            <a:off x="6949532" y="6928449"/>
            <a:ext cx="4340079" cy="1972945"/>
          </a:xfrm>
          <a:prstGeom prst="rect">
            <a:avLst/>
          </a:prstGeom>
        </p:spPr>
        <p:txBody>
          <a:bodyPr lIns="0" tIns="0" rIns="0" bIns="0" rtlCol="0" anchor="t">
            <a:spAutoFit/>
          </a:bodyPr>
          <a:lstStyle/>
          <a:p>
            <a:pPr algn="ctr">
              <a:lnSpc>
                <a:spcPts val="3769"/>
              </a:lnSpc>
              <a:spcBef>
                <a:spcPct val="0"/>
              </a:spcBef>
            </a:pPr>
            <a:r>
              <a:rPr lang="en-US" sz="2899">
                <a:solidFill>
                  <a:srgbClr val="FFFFFF"/>
                </a:solidFill>
                <a:latin typeface="Agrandir Medium"/>
              </a:rPr>
              <a:t> X-rays require expert interpretation, which can be subjective and inconsistent.</a:t>
            </a:r>
          </a:p>
        </p:txBody>
      </p:sp>
      <p:sp>
        <p:nvSpPr>
          <p:cNvPr id="18" name="TextBox 18"/>
          <p:cNvSpPr txBox="1"/>
          <p:nvPr/>
        </p:nvSpPr>
        <p:spPr>
          <a:xfrm>
            <a:off x="12367857" y="6928449"/>
            <a:ext cx="3705206" cy="2925445"/>
          </a:xfrm>
          <a:prstGeom prst="rect">
            <a:avLst/>
          </a:prstGeom>
        </p:spPr>
        <p:txBody>
          <a:bodyPr lIns="0" tIns="0" rIns="0" bIns="0" rtlCol="0" anchor="t">
            <a:spAutoFit/>
          </a:bodyPr>
          <a:lstStyle/>
          <a:p>
            <a:pPr algn="ctr">
              <a:lnSpc>
                <a:spcPts val="3769"/>
              </a:lnSpc>
              <a:spcBef>
                <a:spcPct val="0"/>
              </a:spcBef>
            </a:pPr>
            <a:r>
              <a:rPr lang="en-US" sz="2899">
                <a:solidFill>
                  <a:srgbClr val="FFFFFF"/>
                </a:solidFill>
                <a:latin typeface="Agrandir Medium"/>
              </a:rPr>
              <a:t>Delayed or incorrect diagnoses can lead to ineffective treatment plans and higher mortality rates.</a:t>
            </a:r>
          </a:p>
        </p:txBody>
      </p:sp>
      <p:sp>
        <p:nvSpPr>
          <p:cNvPr id="19" name="TextBox 19"/>
          <p:cNvSpPr txBox="1"/>
          <p:nvPr/>
        </p:nvSpPr>
        <p:spPr>
          <a:xfrm>
            <a:off x="3065206" y="3680767"/>
            <a:ext cx="1947079" cy="1527175"/>
          </a:xfrm>
          <a:prstGeom prst="rect">
            <a:avLst/>
          </a:prstGeom>
        </p:spPr>
        <p:txBody>
          <a:bodyPr lIns="0" tIns="0" rIns="0" bIns="0" rtlCol="0" anchor="t">
            <a:spAutoFit/>
          </a:bodyPr>
          <a:lstStyle/>
          <a:p>
            <a:pPr algn="ctr">
              <a:lnSpc>
                <a:spcPts val="10400"/>
              </a:lnSpc>
              <a:spcBef>
                <a:spcPct val="0"/>
              </a:spcBef>
            </a:pPr>
            <a:r>
              <a:rPr lang="en-US" sz="8000">
                <a:solidFill>
                  <a:srgbClr val="21514F"/>
                </a:solidFill>
                <a:latin typeface="Agrandir Heavy"/>
              </a:rPr>
              <a:t>1</a:t>
            </a:r>
          </a:p>
        </p:txBody>
      </p:sp>
      <p:sp>
        <p:nvSpPr>
          <p:cNvPr id="20" name="TextBox 20"/>
          <p:cNvSpPr txBox="1"/>
          <p:nvPr/>
        </p:nvSpPr>
        <p:spPr>
          <a:xfrm>
            <a:off x="8146032" y="3680767"/>
            <a:ext cx="1947079" cy="1527175"/>
          </a:xfrm>
          <a:prstGeom prst="rect">
            <a:avLst/>
          </a:prstGeom>
        </p:spPr>
        <p:txBody>
          <a:bodyPr lIns="0" tIns="0" rIns="0" bIns="0" rtlCol="0" anchor="t">
            <a:spAutoFit/>
          </a:bodyPr>
          <a:lstStyle/>
          <a:p>
            <a:pPr algn="ctr">
              <a:lnSpc>
                <a:spcPts val="10400"/>
              </a:lnSpc>
              <a:spcBef>
                <a:spcPct val="0"/>
              </a:spcBef>
            </a:pPr>
            <a:r>
              <a:rPr lang="en-US" sz="8000">
                <a:solidFill>
                  <a:srgbClr val="21514F"/>
                </a:solidFill>
                <a:latin typeface="Agrandir Heavy"/>
              </a:rPr>
              <a:t>2</a:t>
            </a:r>
          </a:p>
        </p:txBody>
      </p:sp>
      <p:sp>
        <p:nvSpPr>
          <p:cNvPr id="21" name="TextBox 21"/>
          <p:cNvSpPr txBox="1"/>
          <p:nvPr/>
        </p:nvSpPr>
        <p:spPr>
          <a:xfrm>
            <a:off x="13246921" y="3616325"/>
            <a:ext cx="1947079" cy="1527175"/>
          </a:xfrm>
          <a:prstGeom prst="rect">
            <a:avLst/>
          </a:prstGeom>
        </p:spPr>
        <p:txBody>
          <a:bodyPr lIns="0" tIns="0" rIns="0" bIns="0" rtlCol="0" anchor="t">
            <a:spAutoFit/>
          </a:bodyPr>
          <a:lstStyle/>
          <a:p>
            <a:pPr algn="ctr">
              <a:lnSpc>
                <a:spcPts val="10400"/>
              </a:lnSpc>
              <a:spcBef>
                <a:spcPct val="0"/>
              </a:spcBef>
            </a:pPr>
            <a:r>
              <a:rPr lang="en-US" sz="8000">
                <a:solidFill>
                  <a:srgbClr val="21514F"/>
                </a:solidFill>
                <a:latin typeface="Agrandir Heavy"/>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316475" y="-2074289"/>
            <a:ext cx="18872094" cy="5268460"/>
          </a:xfrm>
          <a:custGeom>
            <a:avLst/>
            <a:gdLst/>
            <a:ahLst/>
            <a:cxnLst/>
            <a:rect l="l" t="t" r="r" b="b"/>
            <a:pathLst>
              <a:path w="18872094" h="5268460">
                <a:moveTo>
                  <a:pt x="0" y="0"/>
                </a:moveTo>
                <a:lnTo>
                  <a:pt x="18872094" y="0"/>
                </a:lnTo>
                <a:lnTo>
                  <a:pt x="18872094" y="5268460"/>
                </a:lnTo>
                <a:lnTo>
                  <a:pt x="0" y="526846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4350516" y="2398812"/>
            <a:ext cx="9538111" cy="7622459"/>
          </a:xfrm>
          <a:custGeom>
            <a:avLst/>
            <a:gdLst/>
            <a:ahLst/>
            <a:cxnLst/>
            <a:rect l="l" t="t" r="r" b="b"/>
            <a:pathLst>
              <a:path w="9538111" h="7622459">
                <a:moveTo>
                  <a:pt x="0" y="0"/>
                </a:moveTo>
                <a:lnTo>
                  <a:pt x="9538112" y="0"/>
                </a:lnTo>
                <a:lnTo>
                  <a:pt x="9538112" y="7622459"/>
                </a:lnTo>
                <a:lnTo>
                  <a:pt x="0" y="7622459"/>
                </a:lnTo>
                <a:lnTo>
                  <a:pt x="0" y="0"/>
                </a:lnTo>
                <a:close/>
              </a:path>
            </a:pathLst>
          </a:custGeom>
          <a:blipFill>
            <a:blip r:embed="rId4"/>
            <a:stretch>
              <a:fillRect t="-1633" b="-1633"/>
            </a:stretch>
          </a:blipFill>
        </p:spPr>
      </p:sp>
      <p:sp>
        <p:nvSpPr>
          <p:cNvPr id="4" name="TextBox 4"/>
          <p:cNvSpPr txBox="1"/>
          <p:nvPr/>
        </p:nvSpPr>
        <p:spPr>
          <a:xfrm>
            <a:off x="3065206" y="941487"/>
            <a:ext cx="13489035" cy="1457325"/>
          </a:xfrm>
          <a:prstGeom prst="rect">
            <a:avLst/>
          </a:prstGeom>
        </p:spPr>
        <p:txBody>
          <a:bodyPr lIns="0" tIns="0" rIns="0" bIns="0" rtlCol="0" anchor="t">
            <a:spAutoFit/>
          </a:bodyPr>
          <a:lstStyle/>
          <a:p>
            <a:pPr marL="0" lvl="0" indent="0" algn="ctr">
              <a:lnSpc>
                <a:spcPts val="9600"/>
              </a:lnSpc>
              <a:spcBef>
                <a:spcPct val="0"/>
              </a:spcBef>
            </a:pPr>
            <a:r>
              <a:rPr lang="en-US" sz="8000">
                <a:solidFill>
                  <a:srgbClr val="F48154"/>
                </a:solidFill>
                <a:latin typeface="Agrandir Heavy"/>
              </a:rPr>
              <a:t>Examples of x-ray image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316475" y="-2074289"/>
            <a:ext cx="18872094" cy="5268460"/>
          </a:xfrm>
          <a:custGeom>
            <a:avLst/>
            <a:gdLst/>
            <a:ahLst/>
            <a:cxnLst/>
            <a:rect l="l" t="t" r="r" b="b"/>
            <a:pathLst>
              <a:path w="18872094" h="5268460">
                <a:moveTo>
                  <a:pt x="0" y="0"/>
                </a:moveTo>
                <a:lnTo>
                  <a:pt x="18872094" y="0"/>
                </a:lnTo>
                <a:lnTo>
                  <a:pt x="18872094" y="5268460"/>
                </a:lnTo>
                <a:lnTo>
                  <a:pt x="0" y="526846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2055533" y="1389956"/>
            <a:ext cx="15356639" cy="8698359"/>
          </a:xfrm>
          <a:custGeom>
            <a:avLst/>
            <a:gdLst/>
            <a:ahLst/>
            <a:cxnLst/>
            <a:rect l="l" t="t" r="r" b="b"/>
            <a:pathLst>
              <a:path w="15356639" h="8698359">
                <a:moveTo>
                  <a:pt x="0" y="0"/>
                </a:moveTo>
                <a:lnTo>
                  <a:pt x="15356639" y="0"/>
                </a:lnTo>
                <a:lnTo>
                  <a:pt x="15356639" y="8698359"/>
                </a:lnTo>
                <a:lnTo>
                  <a:pt x="0" y="8698359"/>
                </a:lnTo>
                <a:lnTo>
                  <a:pt x="0" y="0"/>
                </a:lnTo>
                <a:close/>
              </a:path>
            </a:pathLst>
          </a:custGeom>
          <a:blipFill>
            <a:blip r:embed="rId4"/>
            <a:stretch>
              <a:fillRect/>
            </a:stretch>
          </a:blipFill>
        </p:spPr>
      </p:sp>
      <p:sp>
        <p:nvSpPr>
          <p:cNvPr id="4" name="TextBox 4"/>
          <p:cNvSpPr txBox="1"/>
          <p:nvPr/>
        </p:nvSpPr>
        <p:spPr>
          <a:xfrm>
            <a:off x="3065206" y="3680767"/>
            <a:ext cx="1947079" cy="1527175"/>
          </a:xfrm>
          <a:prstGeom prst="rect">
            <a:avLst/>
          </a:prstGeom>
        </p:spPr>
        <p:txBody>
          <a:bodyPr lIns="0" tIns="0" rIns="0" bIns="0" rtlCol="0" anchor="t">
            <a:spAutoFit/>
          </a:bodyPr>
          <a:lstStyle/>
          <a:p>
            <a:pPr algn="ctr">
              <a:lnSpc>
                <a:spcPts val="10400"/>
              </a:lnSpc>
              <a:spcBef>
                <a:spcPct val="0"/>
              </a:spcBef>
            </a:pPr>
            <a:r>
              <a:rPr lang="en-US" sz="8000">
                <a:solidFill>
                  <a:srgbClr val="21514F"/>
                </a:solidFill>
                <a:latin typeface="Agrandir Heavy"/>
              </a:rPr>
              <a:t>1</a:t>
            </a:r>
          </a:p>
        </p:txBody>
      </p:sp>
      <p:sp>
        <p:nvSpPr>
          <p:cNvPr id="5" name="TextBox 5"/>
          <p:cNvSpPr txBox="1"/>
          <p:nvPr/>
        </p:nvSpPr>
        <p:spPr>
          <a:xfrm>
            <a:off x="13246921" y="3616325"/>
            <a:ext cx="1947079" cy="1527175"/>
          </a:xfrm>
          <a:prstGeom prst="rect">
            <a:avLst/>
          </a:prstGeom>
        </p:spPr>
        <p:txBody>
          <a:bodyPr lIns="0" tIns="0" rIns="0" bIns="0" rtlCol="0" anchor="t">
            <a:spAutoFit/>
          </a:bodyPr>
          <a:lstStyle/>
          <a:p>
            <a:pPr algn="ctr">
              <a:lnSpc>
                <a:spcPts val="10400"/>
              </a:lnSpc>
              <a:spcBef>
                <a:spcPct val="0"/>
              </a:spcBef>
            </a:pPr>
            <a:r>
              <a:rPr lang="en-US" sz="8000">
                <a:solidFill>
                  <a:srgbClr val="21514F"/>
                </a:solidFill>
                <a:latin typeface="Agrandir Heavy"/>
              </a:rPr>
              <a:t>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023516" y="-56474"/>
            <a:ext cx="9626813" cy="10399947"/>
            <a:chOff x="0" y="0"/>
            <a:chExt cx="2535457" cy="2739081"/>
          </a:xfrm>
        </p:grpSpPr>
        <p:sp>
          <p:nvSpPr>
            <p:cNvPr id="3" name="Freeform 3"/>
            <p:cNvSpPr/>
            <p:nvPr/>
          </p:nvSpPr>
          <p:spPr>
            <a:xfrm>
              <a:off x="0" y="0"/>
              <a:ext cx="2535457" cy="2739081"/>
            </a:xfrm>
            <a:custGeom>
              <a:avLst/>
              <a:gdLst/>
              <a:ahLst/>
              <a:cxnLst/>
              <a:rect l="l" t="t" r="r" b="b"/>
              <a:pathLst>
                <a:path w="2535457" h="2739081">
                  <a:moveTo>
                    <a:pt x="0" y="0"/>
                  </a:moveTo>
                  <a:lnTo>
                    <a:pt x="2535457" y="0"/>
                  </a:lnTo>
                  <a:lnTo>
                    <a:pt x="2535457" y="2739081"/>
                  </a:lnTo>
                  <a:lnTo>
                    <a:pt x="0" y="2739081"/>
                  </a:lnTo>
                  <a:close/>
                </a:path>
              </a:pathLst>
            </a:custGeom>
            <a:solidFill>
              <a:srgbClr val="21514F"/>
            </a:solidFill>
          </p:spPr>
        </p:sp>
        <p:sp>
          <p:nvSpPr>
            <p:cNvPr id="4" name="TextBox 4"/>
            <p:cNvSpPr txBox="1"/>
            <p:nvPr/>
          </p:nvSpPr>
          <p:spPr>
            <a:xfrm>
              <a:off x="0" y="-152400"/>
              <a:ext cx="2535457" cy="2891481"/>
            </a:xfrm>
            <a:prstGeom prst="rect">
              <a:avLst/>
            </a:prstGeom>
          </p:spPr>
          <p:txBody>
            <a:bodyPr lIns="50800" tIns="50800" rIns="50800" bIns="50800" rtlCol="0" anchor="ctr"/>
            <a:lstStyle/>
            <a:p>
              <a:pPr algn="ctr">
                <a:lnSpc>
                  <a:spcPts val="3881"/>
                </a:lnSpc>
              </a:pPr>
              <a:endParaRPr/>
            </a:p>
          </p:txBody>
        </p:sp>
      </p:grpSp>
      <p:sp>
        <p:nvSpPr>
          <p:cNvPr id="5" name="Freeform 5"/>
          <p:cNvSpPr/>
          <p:nvPr/>
        </p:nvSpPr>
        <p:spPr>
          <a:xfrm>
            <a:off x="1769953" y="1825841"/>
            <a:ext cx="5688371" cy="5858809"/>
          </a:xfrm>
          <a:custGeom>
            <a:avLst/>
            <a:gdLst/>
            <a:ahLst/>
            <a:cxnLst/>
            <a:rect l="l" t="t" r="r" b="b"/>
            <a:pathLst>
              <a:path w="5688371" h="5858809">
                <a:moveTo>
                  <a:pt x="0" y="0"/>
                </a:moveTo>
                <a:lnTo>
                  <a:pt x="5688370" y="0"/>
                </a:lnTo>
                <a:lnTo>
                  <a:pt x="5688370" y="5858808"/>
                </a:lnTo>
                <a:lnTo>
                  <a:pt x="0" y="585880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flipH="1">
            <a:off x="-603297" y="6420149"/>
            <a:ext cx="9626813" cy="4376189"/>
          </a:xfrm>
          <a:custGeom>
            <a:avLst/>
            <a:gdLst/>
            <a:ahLst/>
            <a:cxnLst/>
            <a:rect l="l" t="t" r="r" b="b"/>
            <a:pathLst>
              <a:path w="9626813" h="4376189">
                <a:moveTo>
                  <a:pt x="9626813" y="0"/>
                </a:moveTo>
                <a:lnTo>
                  <a:pt x="0" y="0"/>
                </a:lnTo>
                <a:lnTo>
                  <a:pt x="0" y="4376188"/>
                </a:lnTo>
                <a:lnTo>
                  <a:pt x="9626813" y="4376188"/>
                </a:lnTo>
                <a:lnTo>
                  <a:pt x="9626813"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flipH="1">
            <a:off x="9013991" y="6204647"/>
            <a:ext cx="10121831" cy="4601216"/>
          </a:xfrm>
          <a:custGeom>
            <a:avLst/>
            <a:gdLst/>
            <a:ahLst/>
            <a:cxnLst/>
            <a:rect l="l" t="t" r="r" b="b"/>
            <a:pathLst>
              <a:path w="10121831" h="4601216">
                <a:moveTo>
                  <a:pt x="10121832" y="0"/>
                </a:moveTo>
                <a:lnTo>
                  <a:pt x="0" y="0"/>
                </a:lnTo>
                <a:lnTo>
                  <a:pt x="0" y="4601215"/>
                </a:lnTo>
                <a:lnTo>
                  <a:pt x="10121832" y="4601215"/>
                </a:lnTo>
                <a:lnTo>
                  <a:pt x="10121832"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8" name="Freeform 8"/>
          <p:cNvSpPr/>
          <p:nvPr/>
        </p:nvSpPr>
        <p:spPr>
          <a:xfrm rot="1050466">
            <a:off x="2491880" y="2773477"/>
            <a:ext cx="2885179" cy="2638627"/>
          </a:xfrm>
          <a:custGeom>
            <a:avLst/>
            <a:gdLst/>
            <a:ahLst/>
            <a:cxnLst/>
            <a:rect l="l" t="t" r="r" b="b"/>
            <a:pathLst>
              <a:path w="2885179" h="2638627">
                <a:moveTo>
                  <a:pt x="0" y="0"/>
                </a:moveTo>
                <a:lnTo>
                  <a:pt x="2885179" y="0"/>
                </a:lnTo>
                <a:lnTo>
                  <a:pt x="2885179" y="2638627"/>
                </a:lnTo>
                <a:lnTo>
                  <a:pt x="0" y="2638627"/>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9" name="TextBox 9"/>
          <p:cNvSpPr txBox="1"/>
          <p:nvPr/>
        </p:nvSpPr>
        <p:spPr>
          <a:xfrm>
            <a:off x="10184714" y="2975809"/>
            <a:ext cx="5949583" cy="5408772"/>
          </a:xfrm>
          <a:prstGeom prst="rect">
            <a:avLst/>
          </a:prstGeom>
        </p:spPr>
        <p:txBody>
          <a:bodyPr lIns="0" tIns="0" rIns="0" bIns="0" rtlCol="0" anchor="t">
            <a:spAutoFit/>
          </a:bodyPr>
          <a:lstStyle/>
          <a:p>
            <a:pPr marL="763740" lvl="1" indent="-381870" algn="l">
              <a:lnSpc>
                <a:spcPts val="5306"/>
              </a:lnSpc>
              <a:buFont typeface="Arial"/>
              <a:buChar char="•"/>
            </a:pPr>
            <a:r>
              <a:rPr lang="en-US" sz="3537">
                <a:solidFill>
                  <a:srgbClr val="FFFFFF"/>
                </a:solidFill>
                <a:latin typeface="Agrandir"/>
              </a:rPr>
              <a:t>Doctors still depending on themselves (reading the X-ray).</a:t>
            </a:r>
          </a:p>
          <a:p>
            <a:pPr marL="763740" lvl="1" indent="-381870" algn="l">
              <a:lnSpc>
                <a:spcPts val="5306"/>
              </a:lnSpc>
              <a:buFont typeface="Arial"/>
              <a:buChar char="•"/>
            </a:pPr>
            <a:r>
              <a:rPr lang="en-US" sz="3537">
                <a:solidFill>
                  <a:srgbClr val="FFFFFF"/>
                </a:solidFill>
                <a:latin typeface="Agrandir"/>
              </a:rPr>
              <a:t>There are some applications that analysis the X-ray but they are not accurated</a:t>
            </a:r>
          </a:p>
          <a:p>
            <a:pPr marL="763740" lvl="1" indent="-381870" algn="l">
              <a:lnSpc>
                <a:spcPts val="5306"/>
              </a:lnSpc>
              <a:buFont typeface="Arial"/>
              <a:buChar char="•"/>
            </a:pPr>
            <a:endParaRPr lang="en-US" sz="3537">
              <a:solidFill>
                <a:srgbClr val="FFFFFF"/>
              </a:solidFill>
              <a:latin typeface="Agrandir"/>
            </a:endParaRPr>
          </a:p>
        </p:txBody>
      </p:sp>
      <p:sp>
        <p:nvSpPr>
          <p:cNvPr id="10" name="TextBox 10"/>
          <p:cNvSpPr txBox="1"/>
          <p:nvPr/>
        </p:nvSpPr>
        <p:spPr>
          <a:xfrm>
            <a:off x="10538574" y="1904720"/>
            <a:ext cx="6596699" cy="1209675"/>
          </a:xfrm>
          <a:prstGeom prst="rect">
            <a:avLst/>
          </a:prstGeom>
        </p:spPr>
        <p:txBody>
          <a:bodyPr lIns="0" tIns="0" rIns="0" bIns="0" rtlCol="0" anchor="t">
            <a:spAutoFit/>
          </a:bodyPr>
          <a:lstStyle/>
          <a:p>
            <a:pPr marL="0" lvl="0" indent="0" algn="l">
              <a:lnSpc>
                <a:spcPts val="8160"/>
              </a:lnSpc>
              <a:spcBef>
                <a:spcPct val="0"/>
              </a:spcBef>
            </a:pPr>
            <a:r>
              <a:rPr lang="en-US" sz="6800">
                <a:solidFill>
                  <a:srgbClr val="FFFFFF"/>
                </a:solidFill>
                <a:latin typeface="Agrandir Medium"/>
              </a:rPr>
              <a:t>Current State</a:t>
            </a:r>
          </a:p>
        </p:txBody>
      </p:sp>
      <p:sp>
        <p:nvSpPr>
          <p:cNvPr id="11" name="Freeform 11"/>
          <p:cNvSpPr/>
          <p:nvPr/>
        </p:nvSpPr>
        <p:spPr>
          <a:xfrm rot="1050466" flipH="1">
            <a:off x="4412289" y="4884943"/>
            <a:ext cx="2237396" cy="2046200"/>
          </a:xfrm>
          <a:custGeom>
            <a:avLst/>
            <a:gdLst/>
            <a:ahLst/>
            <a:cxnLst/>
            <a:rect l="l" t="t" r="r" b="b"/>
            <a:pathLst>
              <a:path w="2237396" h="2046200">
                <a:moveTo>
                  <a:pt x="2237395" y="0"/>
                </a:moveTo>
                <a:lnTo>
                  <a:pt x="0" y="0"/>
                </a:lnTo>
                <a:lnTo>
                  <a:pt x="0" y="2046200"/>
                </a:lnTo>
                <a:lnTo>
                  <a:pt x="2237395" y="2046200"/>
                </a:lnTo>
                <a:lnTo>
                  <a:pt x="2237395" y="0"/>
                </a:lnTo>
                <a:close/>
              </a:path>
            </a:pathLst>
          </a:custGeom>
          <a:blipFill>
            <a:blip r:embed="rId10">
              <a:extLst>
                <a:ext uri="{96DAC541-7B7A-43D3-8B79-37D633B846F1}">
                  <asvg:svgBlip xmlns:asvg="http://schemas.microsoft.com/office/drawing/2016/SVG/main" xmlns="" r:embed="rId11"/>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1514F"/>
        </a:solidFill>
        <a:effectLst/>
      </p:bgPr>
    </p:bg>
    <p:spTree>
      <p:nvGrpSpPr>
        <p:cNvPr id="1" name=""/>
        <p:cNvGrpSpPr/>
        <p:nvPr/>
      </p:nvGrpSpPr>
      <p:grpSpPr>
        <a:xfrm>
          <a:off x="0" y="0"/>
          <a:ext cx="0" cy="0"/>
          <a:chOff x="0" y="0"/>
          <a:chExt cx="0" cy="0"/>
        </a:xfrm>
      </p:grpSpPr>
      <p:grpSp>
        <p:nvGrpSpPr>
          <p:cNvPr id="2" name="Group 2"/>
          <p:cNvGrpSpPr/>
          <p:nvPr/>
        </p:nvGrpSpPr>
        <p:grpSpPr>
          <a:xfrm>
            <a:off x="719311" y="774973"/>
            <a:ext cx="16849377" cy="8737054"/>
            <a:chOff x="0" y="0"/>
            <a:chExt cx="4437696" cy="2301117"/>
          </a:xfrm>
        </p:grpSpPr>
        <p:sp>
          <p:nvSpPr>
            <p:cNvPr id="3" name="Freeform 3"/>
            <p:cNvSpPr/>
            <p:nvPr/>
          </p:nvSpPr>
          <p:spPr>
            <a:xfrm>
              <a:off x="0" y="0"/>
              <a:ext cx="4437696" cy="2301117"/>
            </a:xfrm>
            <a:custGeom>
              <a:avLst/>
              <a:gdLst/>
              <a:ahLst/>
              <a:cxnLst/>
              <a:rect l="l" t="t" r="r" b="b"/>
              <a:pathLst>
                <a:path w="4437696" h="2301117">
                  <a:moveTo>
                    <a:pt x="23433" y="0"/>
                  </a:moveTo>
                  <a:lnTo>
                    <a:pt x="4414263" y="0"/>
                  </a:lnTo>
                  <a:cubicBezTo>
                    <a:pt x="4427205" y="0"/>
                    <a:pt x="4437696" y="10491"/>
                    <a:pt x="4437696" y="23433"/>
                  </a:cubicBezTo>
                  <a:lnTo>
                    <a:pt x="4437696" y="2277684"/>
                  </a:lnTo>
                  <a:cubicBezTo>
                    <a:pt x="4437696" y="2290626"/>
                    <a:pt x="4427205" y="2301117"/>
                    <a:pt x="4414263" y="2301117"/>
                  </a:cubicBezTo>
                  <a:lnTo>
                    <a:pt x="23433" y="2301117"/>
                  </a:lnTo>
                  <a:cubicBezTo>
                    <a:pt x="10491" y="2301117"/>
                    <a:pt x="0" y="2290626"/>
                    <a:pt x="0" y="2277684"/>
                  </a:cubicBezTo>
                  <a:lnTo>
                    <a:pt x="0" y="23433"/>
                  </a:lnTo>
                  <a:cubicBezTo>
                    <a:pt x="0" y="10491"/>
                    <a:pt x="10491" y="0"/>
                    <a:pt x="23433" y="0"/>
                  </a:cubicBezTo>
                  <a:close/>
                </a:path>
              </a:pathLst>
            </a:custGeom>
            <a:solidFill>
              <a:srgbClr val="FFFFFF"/>
            </a:solidFill>
          </p:spPr>
        </p:sp>
        <p:sp>
          <p:nvSpPr>
            <p:cNvPr id="4" name="TextBox 4"/>
            <p:cNvSpPr txBox="1"/>
            <p:nvPr/>
          </p:nvSpPr>
          <p:spPr>
            <a:xfrm>
              <a:off x="0" y="-152400"/>
              <a:ext cx="4437696" cy="2453517"/>
            </a:xfrm>
            <a:prstGeom prst="rect">
              <a:avLst/>
            </a:prstGeom>
          </p:spPr>
          <p:txBody>
            <a:bodyPr lIns="50800" tIns="50800" rIns="50800" bIns="50800" rtlCol="0" anchor="ctr"/>
            <a:lstStyle/>
            <a:p>
              <a:pPr algn="ctr">
                <a:lnSpc>
                  <a:spcPts val="3881"/>
                </a:lnSpc>
              </a:pPr>
              <a:endParaRPr/>
            </a:p>
          </p:txBody>
        </p:sp>
      </p:grpSp>
      <p:sp>
        <p:nvSpPr>
          <p:cNvPr id="5" name="TextBox 5"/>
          <p:cNvSpPr txBox="1"/>
          <p:nvPr/>
        </p:nvSpPr>
        <p:spPr>
          <a:xfrm>
            <a:off x="7027460" y="1296878"/>
            <a:ext cx="4233080" cy="971550"/>
          </a:xfrm>
          <a:prstGeom prst="rect">
            <a:avLst/>
          </a:prstGeom>
        </p:spPr>
        <p:txBody>
          <a:bodyPr lIns="0" tIns="0" rIns="0" bIns="0" rtlCol="0" anchor="t">
            <a:spAutoFit/>
          </a:bodyPr>
          <a:lstStyle/>
          <a:p>
            <a:pPr marL="0" lvl="0" indent="0" algn="l">
              <a:lnSpc>
                <a:spcPts val="6480"/>
              </a:lnSpc>
              <a:spcBef>
                <a:spcPct val="0"/>
              </a:spcBef>
            </a:pPr>
            <a:r>
              <a:rPr lang="en-US" sz="5400">
                <a:solidFill>
                  <a:srgbClr val="ED5B4C"/>
                </a:solidFill>
                <a:latin typeface="Agrandir Medium"/>
              </a:rPr>
              <a:t>Our Solution</a:t>
            </a:r>
          </a:p>
        </p:txBody>
      </p:sp>
      <p:sp>
        <p:nvSpPr>
          <p:cNvPr id="6" name="TextBox 6"/>
          <p:cNvSpPr txBox="1"/>
          <p:nvPr/>
        </p:nvSpPr>
        <p:spPr>
          <a:xfrm>
            <a:off x="1367906" y="2711050"/>
            <a:ext cx="15891394" cy="1450340"/>
          </a:xfrm>
          <a:prstGeom prst="rect">
            <a:avLst/>
          </a:prstGeom>
        </p:spPr>
        <p:txBody>
          <a:bodyPr lIns="0" tIns="0" rIns="0" bIns="0" rtlCol="0" anchor="t">
            <a:spAutoFit/>
          </a:bodyPr>
          <a:lstStyle/>
          <a:p>
            <a:pPr marL="604519" lvl="1" indent="-302260" algn="l">
              <a:lnSpc>
                <a:spcPts val="3639"/>
              </a:lnSpc>
              <a:buFont typeface="Arial"/>
              <a:buChar char="•"/>
            </a:pPr>
            <a:r>
              <a:rPr lang="en-US" sz="2799">
                <a:solidFill>
                  <a:srgbClr val="21514F"/>
                </a:solidFill>
                <a:latin typeface="Agrandir Medium"/>
              </a:rPr>
              <a:t>Advanced Imaging Analysis: Utilize advanced imaging analysis techniques to improve the accuracy of lung disease diagnosis.</a:t>
            </a:r>
          </a:p>
          <a:p>
            <a:pPr marL="0" lvl="0" indent="0" algn="l">
              <a:lnSpc>
                <a:spcPts val="3639"/>
              </a:lnSpc>
              <a:spcBef>
                <a:spcPct val="0"/>
              </a:spcBef>
            </a:pPr>
            <a:endParaRPr lang="en-US" sz="2799">
              <a:solidFill>
                <a:srgbClr val="21514F"/>
              </a:solidFill>
              <a:latin typeface="Agrandir Medium"/>
            </a:endParaRPr>
          </a:p>
        </p:txBody>
      </p:sp>
      <p:sp>
        <p:nvSpPr>
          <p:cNvPr id="7" name="TextBox 7"/>
          <p:cNvSpPr txBox="1"/>
          <p:nvPr/>
        </p:nvSpPr>
        <p:spPr>
          <a:xfrm>
            <a:off x="1367906" y="4132580"/>
            <a:ext cx="15891394" cy="1450340"/>
          </a:xfrm>
          <a:prstGeom prst="rect">
            <a:avLst/>
          </a:prstGeom>
        </p:spPr>
        <p:txBody>
          <a:bodyPr lIns="0" tIns="0" rIns="0" bIns="0" rtlCol="0" anchor="t">
            <a:spAutoFit/>
          </a:bodyPr>
          <a:lstStyle/>
          <a:p>
            <a:pPr marL="604519" lvl="1" indent="-302260" algn="l">
              <a:lnSpc>
                <a:spcPts val="3639"/>
              </a:lnSpc>
              <a:buFont typeface="Arial"/>
              <a:buChar char="•"/>
            </a:pPr>
            <a:r>
              <a:rPr lang="en-US" sz="2799">
                <a:solidFill>
                  <a:srgbClr val="21514F"/>
                </a:solidFill>
                <a:latin typeface="Agrandir Medium"/>
              </a:rPr>
              <a:t>Automation and AI: Implement automated systems and AI algorithms to assist in the interpretation of lung X-rays.</a:t>
            </a:r>
          </a:p>
          <a:p>
            <a:pPr marL="0" lvl="0" indent="0" algn="l">
              <a:lnSpc>
                <a:spcPts val="3639"/>
              </a:lnSpc>
              <a:spcBef>
                <a:spcPct val="0"/>
              </a:spcBef>
            </a:pPr>
            <a:endParaRPr lang="en-US" sz="2799">
              <a:solidFill>
                <a:srgbClr val="21514F"/>
              </a:solidFill>
              <a:latin typeface="Agrandir Medium"/>
            </a:endParaRPr>
          </a:p>
        </p:txBody>
      </p:sp>
      <p:sp>
        <p:nvSpPr>
          <p:cNvPr id="8" name="TextBox 8"/>
          <p:cNvSpPr txBox="1"/>
          <p:nvPr/>
        </p:nvSpPr>
        <p:spPr>
          <a:xfrm>
            <a:off x="1367906" y="5554345"/>
            <a:ext cx="15891394" cy="1450340"/>
          </a:xfrm>
          <a:prstGeom prst="rect">
            <a:avLst/>
          </a:prstGeom>
        </p:spPr>
        <p:txBody>
          <a:bodyPr lIns="0" tIns="0" rIns="0" bIns="0" rtlCol="0" anchor="t">
            <a:spAutoFit/>
          </a:bodyPr>
          <a:lstStyle/>
          <a:p>
            <a:pPr marL="604519" lvl="1" indent="-302260" algn="l">
              <a:lnSpc>
                <a:spcPts val="3639"/>
              </a:lnSpc>
              <a:buFont typeface="Arial"/>
              <a:buChar char="•"/>
            </a:pPr>
            <a:r>
              <a:rPr lang="en-US" sz="2799">
                <a:solidFill>
                  <a:srgbClr val="21514F"/>
                </a:solidFill>
                <a:latin typeface="Agrandir Medium"/>
              </a:rPr>
              <a:t>Enhanced Accuracy: Provide more consistent and reliable diagnoses, reducing the variability and subjectivity of human interpretation.</a:t>
            </a:r>
          </a:p>
          <a:p>
            <a:pPr marL="0" lvl="0" indent="0" algn="l">
              <a:lnSpc>
                <a:spcPts val="3639"/>
              </a:lnSpc>
              <a:spcBef>
                <a:spcPct val="0"/>
              </a:spcBef>
            </a:pPr>
            <a:endParaRPr lang="en-US" sz="2799">
              <a:solidFill>
                <a:srgbClr val="21514F"/>
              </a:solidFill>
              <a:latin typeface="Agrandir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023516" y="-56474"/>
            <a:ext cx="9626813" cy="10399947"/>
            <a:chOff x="0" y="0"/>
            <a:chExt cx="2535457" cy="2739081"/>
          </a:xfrm>
        </p:grpSpPr>
        <p:sp>
          <p:nvSpPr>
            <p:cNvPr id="3" name="Freeform 3"/>
            <p:cNvSpPr/>
            <p:nvPr/>
          </p:nvSpPr>
          <p:spPr>
            <a:xfrm>
              <a:off x="0" y="0"/>
              <a:ext cx="2535457" cy="2739081"/>
            </a:xfrm>
            <a:custGeom>
              <a:avLst/>
              <a:gdLst/>
              <a:ahLst/>
              <a:cxnLst/>
              <a:rect l="l" t="t" r="r" b="b"/>
              <a:pathLst>
                <a:path w="2535457" h="2739081">
                  <a:moveTo>
                    <a:pt x="0" y="0"/>
                  </a:moveTo>
                  <a:lnTo>
                    <a:pt x="2535457" y="0"/>
                  </a:lnTo>
                  <a:lnTo>
                    <a:pt x="2535457" y="2739081"/>
                  </a:lnTo>
                  <a:lnTo>
                    <a:pt x="0" y="2739081"/>
                  </a:lnTo>
                  <a:close/>
                </a:path>
              </a:pathLst>
            </a:custGeom>
            <a:solidFill>
              <a:srgbClr val="21514F"/>
            </a:solidFill>
          </p:spPr>
        </p:sp>
        <p:sp>
          <p:nvSpPr>
            <p:cNvPr id="4" name="TextBox 4"/>
            <p:cNvSpPr txBox="1"/>
            <p:nvPr/>
          </p:nvSpPr>
          <p:spPr>
            <a:xfrm>
              <a:off x="0" y="-152400"/>
              <a:ext cx="2535457" cy="2891481"/>
            </a:xfrm>
            <a:prstGeom prst="rect">
              <a:avLst/>
            </a:prstGeom>
          </p:spPr>
          <p:txBody>
            <a:bodyPr lIns="50800" tIns="50800" rIns="50800" bIns="50800" rtlCol="0" anchor="ctr"/>
            <a:lstStyle/>
            <a:p>
              <a:pPr algn="ctr">
                <a:lnSpc>
                  <a:spcPts val="3881"/>
                </a:lnSpc>
              </a:pPr>
              <a:endParaRPr/>
            </a:p>
          </p:txBody>
        </p:sp>
      </p:grpSp>
      <p:sp>
        <p:nvSpPr>
          <p:cNvPr id="5" name="Freeform 5"/>
          <p:cNvSpPr/>
          <p:nvPr/>
        </p:nvSpPr>
        <p:spPr>
          <a:xfrm rot="2361730">
            <a:off x="1821214" y="1682523"/>
            <a:ext cx="5928824" cy="6106467"/>
          </a:xfrm>
          <a:custGeom>
            <a:avLst/>
            <a:gdLst/>
            <a:ahLst/>
            <a:cxnLst/>
            <a:rect l="l" t="t" r="r" b="b"/>
            <a:pathLst>
              <a:path w="5928824" h="6106467">
                <a:moveTo>
                  <a:pt x="0" y="0"/>
                </a:moveTo>
                <a:lnTo>
                  <a:pt x="5928825" y="0"/>
                </a:lnTo>
                <a:lnTo>
                  <a:pt x="5928825" y="6106467"/>
                </a:lnTo>
                <a:lnTo>
                  <a:pt x="0" y="610646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flipH="1">
            <a:off x="-603297" y="6420149"/>
            <a:ext cx="9626813" cy="4376189"/>
          </a:xfrm>
          <a:custGeom>
            <a:avLst/>
            <a:gdLst/>
            <a:ahLst/>
            <a:cxnLst/>
            <a:rect l="l" t="t" r="r" b="b"/>
            <a:pathLst>
              <a:path w="9626813" h="4376189">
                <a:moveTo>
                  <a:pt x="9626813" y="0"/>
                </a:moveTo>
                <a:lnTo>
                  <a:pt x="0" y="0"/>
                </a:lnTo>
                <a:lnTo>
                  <a:pt x="0" y="4376188"/>
                </a:lnTo>
                <a:lnTo>
                  <a:pt x="9626813" y="4376188"/>
                </a:lnTo>
                <a:lnTo>
                  <a:pt x="9626813"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flipH="1">
            <a:off x="9013991" y="6204647"/>
            <a:ext cx="10121831" cy="4601216"/>
          </a:xfrm>
          <a:custGeom>
            <a:avLst/>
            <a:gdLst/>
            <a:ahLst/>
            <a:cxnLst/>
            <a:rect l="l" t="t" r="r" b="b"/>
            <a:pathLst>
              <a:path w="10121831" h="4601216">
                <a:moveTo>
                  <a:pt x="10121832" y="0"/>
                </a:moveTo>
                <a:lnTo>
                  <a:pt x="0" y="0"/>
                </a:lnTo>
                <a:lnTo>
                  <a:pt x="0" y="4601215"/>
                </a:lnTo>
                <a:lnTo>
                  <a:pt x="10121832" y="4601215"/>
                </a:lnTo>
                <a:lnTo>
                  <a:pt x="10121832"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8" name="Freeform 8"/>
          <p:cNvSpPr/>
          <p:nvPr/>
        </p:nvSpPr>
        <p:spPr>
          <a:xfrm rot="-539969">
            <a:off x="2992095" y="3583413"/>
            <a:ext cx="3587062" cy="2304687"/>
          </a:xfrm>
          <a:custGeom>
            <a:avLst/>
            <a:gdLst/>
            <a:ahLst/>
            <a:cxnLst/>
            <a:rect l="l" t="t" r="r" b="b"/>
            <a:pathLst>
              <a:path w="3587062" h="2304687">
                <a:moveTo>
                  <a:pt x="0" y="0"/>
                </a:moveTo>
                <a:lnTo>
                  <a:pt x="3587063" y="0"/>
                </a:lnTo>
                <a:lnTo>
                  <a:pt x="3587063" y="2304687"/>
                </a:lnTo>
                <a:lnTo>
                  <a:pt x="0" y="2304687"/>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9" name="TextBox 9"/>
          <p:cNvSpPr txBox="1"/>
          <p:nvPr/>
        </p:nvSpPr>
        <p:spPr>
          <a:xfrm>
            <a:off x="9772704" y="2094309"/>
            <a:ext cx="5949583" cy="5898357"/>
          </a:xfrm>
          <a:prstGeom prst="rect">
            <a:avLst/>
          </a:prstGeom>
        </p:spPr>
        <p:txBody>
          <a:bodyPr lIns="0" tIns="0" rIns="0" bIns="0" rtlCol="0" anchor="t">
            <a:spAutoFit/>
          </a:bodyPr>
          <a:lstStyle/>
          <a:p>
            <a:pPr marL="742151" lvl="1" indent="-371075" algn="l">
              <a:lnSpc>
                <a:spcPts val="5156"/>
              </a:lnSpc>
              <a:buAutoNum type="arabicPeriod"/>
            </a:pPr>
            <a:r>
              <a:rPr lang="en-US" sz="3437">
                <a:solidFill>
                  <a:srgbClr val="FFFFFF"/>
                </a:solidFill>
                <a:latin typeface="Agrandir Medium"/>
              </a:rPr>
              <a:t>Data Preprocessing:</a:t>
            </a:r>
          </a:p>
          <a:p>
            <a:pPr marL="742151" lvl="1" indent="-371075" algn="l">
              <a:lnSpc>
                <a:spcPts val="5156"/>
              </a:lnSpc>
              <a:buFont typeface="Arial"/>
              <a:buChar char="•"/>
            </a:pPr>
            <a:r>
              <a:rPr lang="en-US" sz="3437">
                <a:solidFill>
                  <a:srgbClr val="FFFFFF"/>
                </a:solidFill>
                <a:latin typeface="Agrandir Medium"/>
              </a:rPr>
              <a:t>Load the lung images.</a:t>
            </a:r>
          </a:p>
          <a:p>
            <a:pPr marL="742151" lvl="1" indent="-371075" algn="l">
              <a:lnSpc>
                <a:spcPts val="5156"/>
              </a:lnSpc>
              <a:buFont typeface="Arial"/>
              <a:buChar char="•"/>
            </a:pPr>
            <a:r>
              <a:rPr lang="en-US" sz="3437">
                <a:solidFill>
                  <a:srgbClr val="FFFFFF"/>
                </a:solidFill>
                <a:latin typeface="Agrandir Medium"/>
              </a:rPr>
              <a:t>Normalize the images to a standard scale.</a:t>
            </a:r>
          </a:p>
          <a:p>
            <a:pPr marL="742151" lvl="1" indent="-371075" algn="l">
              <a:lnSpc>
                <a:spcPts val="5156"/>
              </a:lnSpc>
              <a:spcBef>
                <a:spcPct val="0"/>
              </a:spcBef>
              <a:buFont typeface="Arial"/>
              <a:buChar char="•"/>
            </a:pPr>
            <a:r>
              <a:rPr lang="en-US" sz="3437">
                <a:solidFill>
                  <a:srgbClr val="FFFFFF"/>
                </a:solidFill>
                <a:latin typeface="Agrandir Medium"/>
              </a:rPr>
              <a:t>Augment the dataset to improve model robustness (e.g., rotations, translations).</a:t>
            </a:r>
          </a:p>
          <a:p>
            <a:pPr marL="0" lvl="0" indent="0" algn="l">
              <a:lnSpc>
                <a:spcPts val="5156"/>
              </a:lnSpc>
              <a:spcBef>
                <a:spcPct val="0"/>
              </a:spcBef>
            </a:pPr>
            <a:endParaRPr lang="en-US" sz="3437">
              <a:solidFill>
                <a:srgbClr val="FFFFFF"/>
              </a:solidFill>
              <a:latin typeface="Agrandir Medium"/>
            </a:endParaRPr>
          </a:p>
        </p:txBody>
      </p:sp>
      <p:sp>
        <p:nvSpPr>
          <p:cNvPr id="10" name="TextBox 10"/>
          <p:cNvSpPr txBox="1"/>
          <p:nvPr/>
        </p:nvSpPr>
        <p:spPr>
          <a:xfrm>
            <a:off x="10024224" y="847725"/>
            <a:ext cx="7625399" cy="1123950"/>
          </a:xfrm>
          <a:prstGeom prst="rect">
            <a:avLst/>
          </a:prstGeom>
        </p:spPr>
        <p:txBody>
          <a:bodyPr lIns="0" tIns="0" rIns="0" bIns="0" rtlCol="0" anchor="t">
            <a:spAutoFit/>
          </a:bodyPr>
          <a:lstStyle/>
          <a:p>
            <a:pPr marL="0" lvl="0" indent="0" algn="l">
              <a:lnSpc>
                <a:spcPts val="7440"/>
              </a:lnSpc>
              <a:spcBef>
                <a:spcPct val="0"/>
              </a:spcBef>
            </a:pPr>
            <a:r>
              <a:rPr lang="en-US" sz="6200">
                <a:solidFill>
                  <a:srgbClr val="FFFFFF"/>
                </a:solidFill>
                <a:latin typeface="Agrandir Medium"/>
              </a:rPr>
              <a:t>Algorithm Overview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023516" y="-56474"/>
            <a:ext cx="9626813" cy="10399947"/>
            <a:chOff x="0" y="0"/>
            <a:chExt cx="2535457" cy="2739081"/>
          </a:xfrm>
        </p:grpSpPr>
        <p:sp>
          <p:nvSpPr>
            <p:cNvPr id="3" name="Freeform 3"/>
            <p:cNvSpPr/>
            <p:nvPr/>
          </p:nvSpPr>
          <p:spPr>
            <a:xfrm>
              <a:off x="0" y="0"/>
              <a:ext cx="2535457" cy="2739081"/>
            </a:xfrm>
            <a:custGeom>
              <a:avLst/>
              <a:gdLst/>
              <a:ahLst/>
              <a:cxnLst/>
              <a:rect l="l" t="t" r="r" b="b"/>
              <a:pathLst>
                <a:path w="2535457" h="2739081">
                  <a:moveTo>
                    <a:pt x="0" y="0"/>
                  </a:moveTo>
                  <a:lnTo>
                    <a:pt x="2535457" y="0"/>
                  </a:lnTo>
                  <a:lnTo>
                    <a:pt x="2535457" y="2739081"/>
                  </a:lnTo>
                  <a:lnTo>
                    <a:pt x="0" y="2739081"/>
                  </a:lnTo>
                  <a:close/>
                </a:path>
              </a:pathLst>
            </a:custGeom>
            <a:solidFill>
              <a:srgbClr val="21514F"/>
            </a:solidFill>
          </p:spPr>
        </p:sp>
        <p:sp>
          <p:nvSpPr>
            <p:cNvPr id="4" name="TextBox 4"/>
            <p:cNvSpPr txBox="1"/>
            <p:nvPr/>
          </p:nvSpPr>
          <p:spPr>
            <a:xfrm>
              <a:off x="0" y="-152400"/>
              <a:ext cx="2535457" cy="2891481"/>
            </a:xfrm>
            <a:prstGeom prst="rect">
              <a:avLst/>
            </a:prstGeom>
          </p:spPr>
          <p:txBody>
            <a:bodyPr lIns="50800" tIns="50800" rIns="50800" bIns="50800" rtlCol="0" anchor="ctr"/>
            <a:lstStyle/>
            <a:p>
              <a:pPr algn="ctr">
                <a:lnSpc>
                  <a:spcPts val="3881"/>
                </a:lnSpc>
              </a:pPr>
              <a:endParaRPr/>
            </a:p>
          </p:txBody>
        </p:sp>
      </p:grpSp>
      <p:sp>
        <p:nvSpPr>
          <p:cNvPr id="5" name="Freeform 5"/>
          <p:cNvSpPr/>
          <p:nvPr/>
        </p:nvSpPr>
        <p:spPr>
          <a:xfrm rot="2361730">
            <a:off x="1821214" y="1682523"/>
            <a:ext cx="5928824" cy="6106467"/>
          </a:xfrm>
          <a:custGeom>
            <a:avLst/>
            <a:gdLst/>
            <a:ahLst/>
            <a:cxnLst/>
            <a:rect l="l" t="t" r="r" b="b"/>
            <a:pathLst>
              <a:path w="5928824" h="6106467">
                <a:moveTo>
                  <a:pt x="0" y="0"/>
                </a:moveTo>
                <a:lnTo>
                  <a:pt x="5928825" y="0"/>
                </a:lnTo>
                <a:lnTo>
                  <a:pt x="5928825" y="6106467"/>
                </a:lnTo>
                <a:lnTo>
                  <a:pt x="0" y="610646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flipH="1">
            <a:off x="-603297" y="6420149"/>
            <a:ext cx="9626813" cy="4376189"/>
          </a:xfrm>
          <a:custGeom>
            <a:avLst/>
            <a:gdLst/>
            <a:ahLst/>
            <a:cxnLst/>
            <a:rect l="l" t="t" r="r" b="b"/>
            <a:pathLst>
              <a:path w="9626813" h="4376189">
                <a:moveTo>
                  <a:pt x="9626813" y="0"/>
                </a:moveTo>
                <a:lnTo>
                  <a:pt x="0" y="0"/>
                </a:lnTo>
                <a:lnTo>
                  <a:pt x="0" y="4376188"/>
                </a:lnTo>
                <a:lnTo>
                  <a:pt x="9626813" y="4376188"/>
                </a:lnTo>
                <a:lnTo>
                  <a:pt x="9626813"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flipH="1">
            <a:off x="9013991" y="6204647"/>
            <a:ext cx="10121831" cy="4601216"/>
          </a:xfrm>
          <a:custGeom>
            <a:avLst/>
            <a:gdLst/>
            <a:ahLst/>
            <a:cxnLst/>
            <a:rect l="l" t="t" r="r" b="b"/>
            <a:pathLst>
              <a:path w="10121831" h="4601216">
                <a:moveTo>
                  <a:pt x="10121832" y="0"/>
                </a:moveTo>
                <a:lnTo>
                  <a:pt x="0" y="0"/>
                </a:lnTo>
                <a:lnTo>
                  <a:pt x="0" y="4601215"/>
                </a:lnTo>
                <a:lnTo>
                  <a:pt x="10121832" y="4601215"/>
                </a:lnTo>
                <a:lnTo>
                  <a:pt x="10121832"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8" name="Freeform 8"/>
          <p:cNvSpPr/>
          <p:nvPr/>
        </p:nvSpPr>
        <p:spPr>
          <a:xfrm rot="-539969">
            <a:off x="2992095" y="3583413"/>
            <a:ext cx="3587062" cy="2304687"/>
          </a:xfrm>
          <a:custGeom>
            <a:avLst/>
            <a:gdLst/>
            <a:ahLst/>
            <a:cxnLst/>
            <a:rect l="l" t="t" r="r" b="b"/>
            <a:pathLst>
              <a:path w="3587062" h="2304687">
                <a:moveTo>
                  <a:pt x="0" y="0"/>
                </a:moveTo>
                <a:lnTo>
                  <a:pt x="3587063" y="0"/>
                </a:lnTo>
                <a:lnTo>
                  <a:pt x="3587063" y="2304687"/>
                </a:lnTo>
                <a:lnTo>
                  <a:pt x="0" y="2304687"/>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9" name="TextBox 9"/>
          <p:cNvSpPr txBox="1"/>
          <p:nvPr/>
        </p:nvSpPr>
        <p:spPr>
          <a:xfrm>
            <a:off x="9496032" y="828675"/>
            <a:ext cx="5949583" cy="6546057"/>
          </a:xfrm>
          <a:prstGeom prst="rect">
            <a:avLst/>
          </a:prstGeom>
        </p:spPr>
        <p:txBody>
          <a:bodyPr lIns="0" tIns="0" rIns="0" bIns="0" rtlCol="0" anchor="t">
            <a:spAutoFit/>
          </a:bodyPr>
          <a:lstStyle/>
          <a:p>
            <a:pPr algn="l">
              <a:lnSpc>
                <a:spcPts val="5156"/>
              </a:lnSpc>
            </a:pPr>
            <a:r>
              <a:rPr lang="en-US" sz="3437">
                <a:solidFill>
                  <a:srgbClr val="FFFFFF"/>
                </a:solidFill>
                <a:latin typeface="Agrandir Medium"/>
              </a:rPr>
              <a:t>2. Model Construction:</a:t>
            </a:r>
          </a:p>
          <a:p>
            <a:pPr marL="742151" lvl="1" indent="-371075" algn="l">
              <a:lnSpc>
                <a:spcPts val="5156"/>
              </a:lnSpc>
              <a:buFont typeface="Arial"/>
              <a:buChar char="•"/>
            </a:pPr>
            <a:r>
              <a:rPr lang="en-US" sz="3437">
                <a:solidFill>
                  <a:srgbClr val="FFFFFF"/>
                </a:solidFill>
                <a:latin typeface="Agrandir Medium"/>
              </a:rPr>
              <a:t>Define a CNN architecture with convolutional, activation, pooling, and fully connected layers.</a:t>
            </a:r>
          </a:p>
          <a:p>
            <a:pPr marL="742151" lvl="1" indent="-371075" algn="l">
              <a:lnSpc>
                <a:spcPts val="5156"/>
              </a:lnSpc>
              <a:buFont typeface="Arial"/>
              <a:buChar char="•"/>
            </a:pPr>
            <a:r>
              <a:rPr lang="en-US" sz="3437">
                <a:solidFill>
                  <a:srgbClr val="FFFFFF"/>
                </a:solidFill>
                <a:latin typeface="Agrandir Medium"/>
              </a:rPr>
              <a:t>Configure the training process (loss function, optimizer).</a:t>
            </a:r>
          </a:p>
          <a:p>
            <a:pPr marL="0" lvl="0" indent="0" algn="l">
              <a:lnSpc>
                <a:spcPts val="5156"/>
              </a:lnSpc>
              <a:spcBef>
                <a:spcPct val="0"/>
              </a:spcBef>
            </a:pPr>
            <a:endParaRPr lang="en-US" sz="3437">
              <a:solidFill>
                <a:srgbClr val="FFFFFF"/>
              </a:solidFill>
              <a:latin typeface="Agrandir Medium"/>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408</Words>
  <Application>Microsoft Office PowerPoint</Application>
  <PresentationFormat>Custom</PresentationFormat>
  <Paragraphs>55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Poppins</vt:lpstr>
      <vt:lpstr>Calibri</vt:lpstr>
      <vt:lpstr>Agrandir</vt:lpstr>
      <vt:lpstr>Agrandir Heavy</vt:lpstr>
      <vt:lpstr>Agrandir Medium</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phase 1</dc:title>
  <dc:creator>Hani Zahran</dc:creator>
  <cp:lastModifiedBy>windows</cp:lastModifiedBy>
  <cp:revision>2</cp:revision>
  <dcterms:created xsi:type="dcterms:W3CDTF">2006-08-16T00:00:00Z</dcterms:created>
  <dcterms:modified xsi:type="dcterms:W3CDTF">2024-05-25T23:07:19Z</dcterms:modified>
  <dc:identifier>DAGF3CnVerU</dc:identifier>
</cp:coreProperties>
</file>