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2C00-2D91-492F-ADA6-E222F348C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8E97A-9378-4042-BE8D-41BFF1F69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B54E4-0CDE-43AA-845D-A11B2EAB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249D-2EC4-4A31-B618-BB1DF44E277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83F3-5E76-43E8-BD39-31CF1E7E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01D87-4DEB-435C-9299-81FDBA3D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DFC7-0404-4912-83EA-3338FE03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4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C15E-6D44-4BD3-A6F0-5C217BBC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2712A-1745-4EAF-BA64-7ED047954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127D7-A310-4417-A11F-D5FCB242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249D-2EC4-4A31-B618-BB1DF44E277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1603D-D6B4-41AE-9A1A-6E4072EB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7CA5-407E-4A6A-B10E-059DD3C3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DFC7-0404-4912-83EA-3338FE03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7C5A7-1D3F-4460-AA8E-D98E47E51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9CCE8-F517-4DB2-8E62-666CEA97C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4ED0-37A6-41D5-9152-92909D96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249D-2EC4-4A31-B618-BB1DF44E277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0583-C5E7-49C4-B716-BA70B6FB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FDAB-8FBF-4006-A5F3-C0F67F8D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DFC7-0404-4912-83EA-3338FE03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C61D-6EBB-4BF7-8C47-F5B78E82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7898-0BDF-4533-868F-25998216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73D66-FDC8-4C88-97B3-A5464FFF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249D-2EC4-4A31-B618-BB1DF44E277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EB49-3D1A-4CFC-BC7A-EB35BB26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48D3F-2FE0-4738-AC35-3D37E08C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DFC7-0404-4912-83EA-3338FE03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6B6E-A5D4-440C-B534-79D4E50D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73E7-86D0-4BB5-B7A2-92FF4F9F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425C1-9C65-4C58-B538-D196AE70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249D-2EC4-4A31-B618-BB1DF44E277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5BCA-5104-48E5-AAB1-1B47FD30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7407-4AE3-411F-8039-A39D0185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DFC7-0404-4912-83EA-3338FE03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1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D541-F5E2-4396-A1A6-91F2854F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7488D-7391-405E-A6A8-4D84E0E59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EDF3A-27D4-4B68-BE90-24E63666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A7066-818C-4F82-9942-A02B2C69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249D-2EC4-4A31-B618-BB1DF44E277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C4444-9AC8-45F5-BD62-B667275A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4C4DF-1B74-4130-AF20-A5520282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DFC7-0404-4912-83EA-3338FE03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2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832E-807F-43F3-8438-7AF41FA9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97BA9-1DF5-418D-9738-B1EC85145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7F540-B06F-4F01-B8C3-ADA146BD2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91F5C-6A0D-4BF2-9847-F9F447165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A2E22-4B62-4DEA-9420-C1C934FAD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2AC89-BDAE-4D42-A63D-45AF6FF5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249D-2EC4-4A31-B618-BB1DF44E277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24438-18C3-4DA7-BB90-A3E81572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DFDA7-0D63-4B1C-9947-A6253D84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DFC7-0404-4912-83EA-3338FE03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4FC6-8C7A-4600-ACCF-85300494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3E292-6278-49B1-B95A-99637081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249D-2EC4-4A31-B618-BB1DF44E277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37424-E540-4980-873D-42F57AC2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72119-3381-4A93-860D-78B90989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DFC7-0404-4912-83EA-3338FE03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5C91A-B001-46E7-98A8-29C174CA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249D-2EC4-4A31-B618-BB1DF44E277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56EBA-1CDF-40BC-A92C-EE4F713C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AF4B0-4A00-46D1-BA95-79FDC44B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DFC7-0404-4912-83EA-3338FE03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7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A394-2C4F-48BD-9CA4-B98BD2CE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FA2B-8F33-4057-B0BE-C51218B13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21730-EB5E-4232-9A33-BCCFC7D1D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DC612-488F-4307-A12B-4CA22D54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249D-2EC4-4A31-B618-BB1DF44E277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429D4-512E-47B7-9453-DC390778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73C88-EDD9-49D6-8144-EF8D615A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DFC7-0404-4912-83EA-3338FE03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5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E7E3-148D-4F9C-9459-FA1C8FE2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5C9DB-7F5D-41B3-8791-5CF804FBE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2DADE-E8FB-4394-AA96-1B3EC37FD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51BFF-B163-4BEA-9BC7-51AE5499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249D-2EC4-4A31-B618-BB1DF44E277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74EBD-BE25-410F-9D4B-72C069F7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45923-15AF-40A8-AF37-5CDBA824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DFC7-0404-4912-83EA-3338FE03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A4519-B10B-4E02-BC1A-D80D7DB4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1BB9B-B2C5-4AD9-85B9-40CC65EB2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B0EC-EEE9-497A-B37E-C9B16D84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6249D-2EC4-4A31-B618-BB1DF44E277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13F0C-B0CE-46D3-904A-2C512634E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E1D8-CD5F-4E0A-9DA6-F3616BE2C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DFC7-0404-4912-83EA-3338FE03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3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D9F8-200A-456F-8AE1-08CDFC05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C2ADE-FF67-4577-A6E4-4EB4807634C8}"/>
              </a:ext>
            </a:extLst>
          </p:cNvPr>
          <p:cNvSpPr txBox="1"/>
          <p:nvPr/>
        </p:nvSpPr>
        <p:spPr>
          <a:xfrm>
            <a:off x="838200" y="3419225"/>
            <a:ext cx="107802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CAE23E5-63C0-483A-A1AB-9C0CCCB3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3168" cy="4667250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42021"/>
                </a:solidFill>
                <a:effectLst/>
                <a:latin typeface="LinLibertineT"/>
              </a:rPr>
              <a:t>five convolutional layers, with each being followed by batch normalization and max pooling layers, along with dropout. Processing the final convolutional layer is a fully connected layer with 512 neurons, followed by the last layer with three neurons representing each category of X-ray. </a:t>
            </a:r>
            <a:r>
              <a:rPr lang="en-US" sz="3600" b="0" i="0" dirty="0" err="1">
                <a:solidFill>
                  <a:srgbClr val="242021"/>
                </a:solidFill>
                <a:effectLst/>
                <a:latin typeface="LinLibertineT"/>
              </a:rPr>
              <a:t>ReLU</a:t>
            </a:r>
            <a:r>
              <a:rPr lang="en-US" sz="3600" b="0" i="0" dirty="0">
                <a:solidFill>
                  <a:srgbClr val="242021"/>
                </a:solidFill>
                <a:effectLst/>
                <a:latin typeface="LinLibertineT"/>
              </a:rPr>
              <a:t> was used as the activation function for each layer, and </a:t>
            </a:r>
            <a:r>
              <a:rPr lang="en-US" sz="3600" b="0" i="0" dirty="0" err="1">
                <a:solidFill>
                  <a:srgbClr val="242021"/>
                </a:solidFill>
                <a:effectLst/>
                <a:latin typeface="LinLibertineT"/>
              </a:rPr>
              <a:t>softmax</a:t>
            </a:r>
            <a:r>
              <a:rPr lang="en-US" sz="3600" b="0" i="0" dirty="0">
                <a:solidFill>
                  <a:srgbClr val="242021"/>
                </a:solidFill>
                <a:effectLst/>
                <a:latin typeface="LinLibertineT"/>
              </a:rPr>
              <a:t> was used for the final dense layer</a:t>
            </a:r>
          </a:p>
        </p:txBody>
      </p:sp>
    </p:spTree>
    <p:extLst>
      <p:ext uri="{BB962C8B-B14F-4D97-AF65-F5344CB8AC3E}">
        <p14:creationId xmlns:p14="http://schemas.microsoft.com/office/powerpoint/2010/main" val="68727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57ED-27B9-4522-BBBB-51681F6E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dirty="0"/>
              <a:t>Our Dataset: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zeitung"/>
              </a:rPr>
              <a:t>COVIDx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 CXR-2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134E-1AAB-497C-BD1F-75648C3BC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Inter"/>
              </a:rPr>
              <a:t>30,000 CXR images from a multinational cohort of over 16,600 patients diagnosed with Covid-19, pneumonia or healthy.</a:t>
            </a:r>
          </a:p>
          <a:p>
            <a:r>
              <a:rPr lang="en-US" sz="2400" b="0" i="0" dirty="0">
                <a:effectLst/>
                <a:latin typeface="Inter"/>
              </a:rPr>
              <a:t>3000 images only were used due to our limited hardware capabilities.</a:t>
            </a:r>
          </a:p>
          <a:p>
            <a:r>
              <a:rPr lang="en-US" sz="2400" dirty="0">
                <a:latin typeface="Inter"/>
              </a:rPr>
              <a:t>Dataset was balanced by randomly choosing 1000 image from each class.</a:t>
            </a:r>
            <a:endParaRPr lang="en-US" sz="2400" b="0" i="0" dirty="0">
              <a:effectLst/>
              <a:latin typeface="Inter"/>
            </a:endParaRPr>
          </a:p>
          <a:p>
            <a:r>
              <a:rPr lang="en-US" dirty="0">
                <a:solidFill>
                  <a:srgbClr val="242021"/>
                </a:solidFill>
                <a:latin typeface="LinLibertineT"/>
              </a:rPr>
              <a:t>6</a:t>
            </a:r>
            <a:r>
              <a:rPr lang="en-US" b="0" i="0" dirty="0">
                <a:solidFill>
                  <a:srgbClr val="242021"/>
                </a:solidFill>
                <a:effectLst/>
                <a:latin typeface="LinLibertineT"/>
              </a:rPr>
              <a:t>0% of the data were used for training, 20% were used for validation</a:t>
            </a:r>
            <a:r>
              <a:rPr lang="en-US" dirty="0">
                <a:solidFill>
                  <a:srgbClr val="242021"/>
                </a:solidFill>
                <a:latin typeface="LinLibertineT"/>
              </a:rPr>
              <a:t> and </a:t>
            </a:r>
            <a:r>
              <a:rPr lang="en-US" b="0" i="0" dirty="0">
                <a:solidFill>
                  <a:srgbClr val="242021"/>
                </a:solidFill>
                <a:effectLst/>
                <a:latin typeface="LinLibertineT"/>
              </a:rPr>
              <a:t>20% were used for with 1800 images being part of the training set and 600 images being part of the validation set and test set.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173CC0-BFD3-49AE-9152-EC6C5318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42" y="4900474"/>
            <a:ext cx="6005115" cy="181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9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3F4A7C-D41A-48F8-A24B-B6C382F0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24" y="-73007"/>
            <a:ext cx="9733547" cy="67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6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0694-8D89-4137-9E0E-FB049D0A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71C4-67E9-4689-A0F7-3A93C4F66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7"/>
            <a:ext cx="4263189" cy="1491447"/>
          </a:xfrm>
        </p:spPr>
        <p:txBody>
          <a:bodyPr>
            <a:normAutofit fontScale="47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precision    recall  f1-score   support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COVID-19       0.81      0.89      0.85       200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normal       0.80      0.89      0.84       200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pneumonia       0.82      0.65      0.72       200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accuracy                           0.81       600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macro avg       0.81      0.81      0.80       600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weighted avg       0.81      0.81      0.80       600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F55BD-05A4-B7E1-A42B-877BCDA0C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397" y="291605"/>
            <a:ext cx="3520520" cy="3068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8DB4D-54BD-CB2C-E6FF-B73512645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3" y="3568823"/>
            <a:ext cx="4691791" cy="30818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C5DCC3-A24C-CFFD-80FC-5A1D18515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209" y="3551381"/>
            <a:ext cx="4814707" cy="301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1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Inter</vt:lpstr>
      <vt:lpstr>LinLibertineT</vt:lpstr>
      <vt:lpstr>zeitung</vt:lpstr>
      <vt:lpstr>Office Theme</vt:lpstr>
      <vt:lpstr>Proposed Method</vt:lpstr>
      <vt:lpstr>Our Dataset: COVIDx CXR-2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Deep Learning Approach for COVID-19 &amp; Viral Pneumonia Screening with X-ray Images</dc:title>
  <dc:creator>Admin</dc:creator>
  <cp:lastModifiedBy>Tarek Zaki</cp:lastModifiedBy>
  <cp:revision>8</cp:revision>
  <dcterms:created xsi:type="dcterms:W3CDTF">2022-04-24T21:28:40Z</dcterms:created>
  <dcterms:modified xsi:type="dcterms:W3CDTF">2022-05-20T09:37:16Z</dcterms:modified>
</cp:coreProperties>
</file>