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4" r:id="rId12"/>
    <p:sldId id="277" r:id="rId13"/>
    <p:sldId id="280" r:id="rId14"/>
    <p:sldId id="282" r:id="rId15"/>
    <p:sldId id="283" r:id="rId16"/>
    <p:sldId id="285" r:id="rId17"/>
    <p:sldId id="287" r:id="rId18"/>
    <p:sldId id="288" r:id="rId19"/>
    <p:sldId id="311" r:id="rId20"/>
    <p:sldId id="291" r:id="rId21"/>
    <p:sldId id="293" r:id="rId22"/>
    <p:sldId id="295" r:id="rId23"/>
    <p:sldId id="299" r:id="rId24"/>
    <p:sldId id="300" r:id="rId25"/>
    <p:sldId id="301" r:id="rId26"/>
    <p:sldId id="304" r:id="rId27"/>
    <p:sldId id="305" r:id="rId28"/>
    <p:sldId id="308" r:id="rId29"/>
    <p:sldId id="310" r:id="rId30"/>
    <p:sldId id="312" r:id="rId31"/>
    <p:sldId id="313" r:id="rId32"/>
    <p:sldId id="315" r:id="rId33"/>
    <p:sldId id="316" r:id="rId34"/>
    <p:sldId id="318" r:id="rId35"/>
    <p:sldId id="320" r:id="rId36"/>
    <p:sldId id="333" r:id="rId37"/>
    <p:sldId id="321" r:id="rId38"/>
    <p:sldId id="323" r:id="rId39"/>
    <p:sldId id="327" r:id="rId40"/>
    <p:sldId id="328" r:id="rId41"/>
    <p:sldId id="33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CCDC-8E27-488E-9F44-C0E6A7ED05F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043B3-706D-4269-8B7E-910269029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3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A9C75580-CD16-4B20-9BF9-64DB7CE6EAF8}" type="slidenum">
              <a:rPr lang="en-US" sz="1200">
                <a:solidFill>
                  <a:schemeClr val="tx1"/>
                </a:solidFill>
              </a:rPr>
              <a:pPr eaLnBrk="1" hangingPunct="1"/>
              <a:t>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5AD167A2-D7B9-472C-9FC4-741D08D17F76}" type="slidenum">
              <a:rPr lang="en-US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7CD4FB27-62DE-4004-812D-BBAF3118D73B}" type="slidenum">
              <a:rPr lang="en-US" sz="120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C9838660-35A7-4629-B13D-D87FEA3AFFEE}" type="slidenum">
              <a:rPr lang="en-US" sz="1200">
                <a:solidFill>
                  <a:schemeClr val="tx1"/>
                </a:solidFill>
              </a:rPr>
              <a:pPr eaLnBrk="1" hangingPunct="1"/>
              <a:t>16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D013506C-8B47-4F29-8B25-8032E30C89B1}" type="slidenum">
              <a:rPr lang="en-US" sz="1200">
                <a:solidFill>
                  <a:schemeClr val="tx1"/>
                </a:solidFill>
              </a:rPr>
              <a:pPr eaLnBrk="1" hangingPunct="1"/>
              <a:t>17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5AFE43F9-4165-4985-96DA-355D50724E47}" type="slidenum">
              <a:rPr lang="en-US" sz="1200">
                <a:solidFill>
                  <a:schemeClr val="tx1"/>
                </a:solidFill>
              </a:rPr>
              <a:pPr eaLnBrk="1" hangingPunct="1"/>
              <a:t>20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42B2503E-170E-4CB9-AD78-70F63F499442}" type="slidenum">
              <a:rPr lang="en-US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8ADB9E40-4913-4594-8A9D-D6695766F865}" type="slidenum">
              <a:rPr lang="en-US" sz="1200">
                <a:solidFill>
                  <a:schemeClr val="tx1"/>
                </a:solidFill>
              </a:rPr>
              <a:pPr eaLnBrk="1" hangingPunct="1"/>
              <a:t>23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96EFC1F1-D4D2-4C68-B7A3-233F27CC812B}" type="slidenum">
              <a:rPr lang="en-US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E00538B7-5922-4542-AF51-F8444A634C6D}" type="slidenum">
              <a:rPr lang="en-US" sz="1200">
                <a:solidFill>
                  <a:schemeClr val="tx1"/>
                </a:solidFill>
              </a:rPr>
              <a:pPr eaLnBrk="1" hangingPunct="1"/>
              <a:t>26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2CB03352-1699-4C27-BD56-ACCB97F5F972}" type="slidenum">
              <a:rPr lang="en-US" sz="1200">
                <a:solidFill>
                  <a:schemeClr val="tx1"/>
                </a:solidFill>
              </a:rPr>
              <a:pPr eaLnBrk="1" hangingPunct="1"/>
              <a:t>29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59B819AE-5801-415C-93F0-4517FBF67E79}" type="slidenum">
              <a:rPr lang="en-US" sz="1200">
                <a:solidFill>
                  <a:schemeClr val="tx1"/>
                </a:solidFill>
              </a:rPr>
              <a:pPr eaLnBrk="1" hangingPunct="1"/>
              <a:t>3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BB5F1881-CE32-4DBA-BE22-8BE202D95311}" type="slidenum">
              <a:rPr lang="en-US" sz="1200">
                <a:solidFill>
                  <a:schemeClr val="tx1"/>
                </a:solidFill>
              </a:rPr>
              <a:pPr eaLnBrk="1" hangingPunct="1"/>
              <a:t>30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5CBD397A-8625-4080-BEEB-C44BF8477678}" type="slidenum">
              <a:rPr lang="en-US" sz="1200">
                <a:solidFill>
                  <a:schemeClr val="tx1"/>
                </a:solidFill>
              </a:rPr>
              <a:pPr eaLnBrk="1" hangingPunct="1"/>
              <a:t>32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E6DCB974-4B07-4255-B500-8FB6857D2EEB}" type="slidenum">
              <a:rPr lang="en-US" sz="1200">
                <a:solidFill>
                  <a:schemeClr val="tx1"/>
                </a:solidFill>
              </a:rPr>
              <a:pPr eaLnBrk="1" hangingPunct="1"/>
              <a:t>35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D6C96B12-1F0B-441F-922B-5D9D6AEB9754}" type="slidenum">
              <a:rPr lang="en-US" sz="1200">
                <a:solidFill>
                  <a:schemeClr val="tx1"/>
                </a:solidFill>
              </a:rPr>
              <a:pPr eaLnBrk="1" hangingPunct="1"/>
              <a:t>36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0E9C7747-E416-4ED3-BCEE-DC77243BA6F2}" type="slidenum">
              <a:rPr lang="en-US" sz="1200">
                <a:solidFill>
                  <a:schemeClr val="tx1"/>
                </a:solidFill>
              </a:rPr>
              <a:pPr eaLnBrk="1" hangingPunct="1"/>
              <a:t>39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329A6FF0-420C-4574-B719-743E97BA00CC}" type="slidenum">
              <a:rPr lang="en-US" sz="1200">
                <a:solidFill>
                  <a:schemeClr val="tx1"/>
                </a:solidFill>
              </a:rPr>
              <a:pPr eaLnBrk="1" hangingPunct="1"/>
              <a:t>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C40EE14F-476E-4EC3-8DC0-428325FCA442}" type="slidenum">
              <a:rPr lang="en-US" sz="1200">
                <a:solidFill>
                  <a:schemeClr val="tx1"/>
                </a:solidFill>
              </a:rPr>
              <a:pPr eaLnBrk="1" hangingPunct="1"/>
              <a:t>6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1AC39893-909E-4538-B348-DDE8821CCD48}" type="slidenum">
              <a:rPr lang="en-US" sz="1200">
                <a:solidFill>
                  <a:schemeClr val="tx1"/>
                </a:solidFill>
              </a:rPr>
              <a:pPr eaLnBrk="1" hangingPunct="1"/>
              <a:t>7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CCBF9747-302F-4D92-8B05-D391A65A7B57}" type="slidenum">
              <a:rPr lang="en-US" sz="1200">
                <a:solidFill>
                  <a:schemeClr val="tx1"/>
                </a:solidFill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C1A3DDBF-FE6B-4A9A-ACD0-850A5F056E5E}" type="slidenum">
              <a:rPr lang="en-US" sz="1200">
                <a:solidFill>
                  <a:schemeClr val="tx1"/>
                </a:solidFill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06ED52DE-0DF1-4BD1-976F-148D06D564BC}" type="slidenum">
              <a:rPr lang="en-US" sz="120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29057" indent="-280406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2162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570276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18927" indent="-224325" defTabSz="914437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2F83A921-01CE-4970-B902-6F31226F333D}" type="slidenum">
              <a:rPr lang="en-US" sz="120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76BE287-B967-4219-A8D5-6A929C6F8F3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9E0EA7FA-5F50-4C08-BF9B-EE7B50F5DFF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2132856"/>
            <a:ext cx="7406640" cy="147218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Introduction to HTML5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1124744"/>
            <a:ext cx="7498080" cy="4800600"/>
          </a:xfrm>
        </p:spPr>
        <p:txBody>
          <a:bodyPr>
            <a:normAutofit fontScale="55000" lnSpcReduction="20000"/>
          </a:bodyPr>
          <a:lstStyle/>
          <a:p>
            <a:pPr marL="109728" indent="0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b="1" i="1" dirty="0" smtClean="0">
                <a:latin typeface="Lucida Console" pitchFamily="49" charset="0"/>
              </a:rPr>
              <a:t>Title</a:t>
            </a:r>
            <a:r>
              <a:rPr lang="en-US" b="1" i="1" dirty="0" smtClean="0"/>
              <a:t> Element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Lucida Console" pitchFamily="49" charset="0"/>
              </a:rPr>
              <a:t>title</a:t>
            </a:r>
            <a:r>
              <a:rPr lang="en-US" dirty="0" smtClean="0"/>
              <a:t> element </a:t>
            </a:r>
            <a:r>
              <a:rPr lang="en-US" dirty="0"/>
              <a:t>is called a </a:t>
            </a:r>
            <a:r>
              <a:rPr lang="en-US" b="1" dirty="0"/>
              <a:t>nested element</a:t>
            </a:r>
            <a:r>
              <a:rPr lang="en-US" dirty="0"/>
              <a:t>, because it’s enclosed in the head element’s start and end tags. </a:t>
            </a:r>
            <a:endParaRPr lang="en-US" dirty="0" smtClean="0"/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</a:t>
            </a:r>
            <a:r>
              <a:rPr lang="en-US" dirty="0">
                <a:latin typeface="Lucida Console" pitchFamily="49" charset="0"/>
              </a:rPr>
              <a:t>head</a:t>
            </a:r>
            <a:r>
              <a:rPr lang="en-US" dirty="0"/>
              <a:t> element is also a nested element, because it’s enclosed in the html element’s start and end tags. </a:t>
            </a:r>
            <a:endParaRPr lang="en-US" dirty="0" smtClean="0"/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</a:t>
            </a:r>
            <a:r>
              <a:rPr lang="en-US" dirty="0">
                <a:latin typeface="Lucida Console" pitchFamily="49" charset="0"/>
              </a:rPr>
              <a:t>title</a:t>
            </a:r>
            <a:r>
              <a:rPr lang="en-US" dirty="0"/>
              <a:t> element describes the web </a:t>
            </a:r>
            <a:r>
              <a:rPr lang="en-US" dirty="0" smtClean="0"/>
              <a:t>page. how ? </a:t>
            </a:r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 smtClean="0"/>
              <a:t>Titles </a:t>
            </a:r>
            <a:r>
              <a:rPr lang="en-US" dirty="0"/>
              <a:t>usually appear in the title bar at the top of the browser window, in the browser tab on which the page is displayed, </a:t>
            </a:r>
            <a:endParaRPr lang="en-US" dirty="0" smtClean="0"/>
          </a:p>
          <a:p>
            <a:pPr marL="621792" lvl="1">
              <a:lnSpc>
                <a:spcPct val="170000"/>
              </a:lnSpc>
              <a:spcBef>
                <a:spcPts val="324"/>
              </a:spcBef>
              <a:defRPr/>
            </a:pPr>
            <a:r>
              <a:rPr lang="en-US" dirty="0">
                <a:latin typeface="Lucida Console" pitchFamily="49" charset="0"/>
              </a:rPr>
              <a:t>title</a:t>
            </a:r>
            <a:r>
              <a:rPr lang="en-US" dirty="0"/>
              <a:t> element describes </a:t>
            </a:r>
            <a:r>
              <a:rPr lang="en-US" dirty="0" smtClean="0"/>
              <a:t>as </a:t>
            </a:r>
            <a:r>
              <a:rPr lang="en-US" dirty="0"/>
              <a:t>the text identifying a page when users add the page to their list of Favorites or Bookmarks, enabling them to return to their favorite sites. </a:t>
            </a:r>
            <a:endParaRPr lang="en-US" dirty="0" smtClean="0"/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 smtClean="0"/>
              <a:t>Search </a:t>
            </a:r>
            <a:r>
              <a:rPr lang="en-US" dirty="0"/>
              <a:t>engines use the title for indexing purposes and when displaying results</a:t>
            </a:r>
            <a:endParaRPr lang="en-US" dirty="0" smtClean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F9D5C3F7-7FCA-4DDC-A6E5-183F75B932F7}" type="slidenum">
              <a:rPr lang="en-U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498080" cy="77809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First HTML5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30820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b="1" i="1" dirty="0"/>
              <a:t>Paragraph Element (</a:t>
            </a:r>
            <a:r>
              <a:rPr lang="en-US" b="1" i="1" dirty="0">
                <a:latin typeface="Lucida Console" pitchFamily="49" charset="0"/>
              </a:rPr>
              <a:t>&lt;p&gt;...&lt;/p&gt;</a:t>
            </a:r>
            <a:r>
              <a:rPr lang="en-US" b="1" i="1" dirty="0"/>
              <a:t>)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All text placed between the </a:t>
            </a:r>
            <a:r>
              <a:rPr lang="en-US" dirty="0" smtClean="0">
                <a:latin typeface="Lucida Console" pitchFamily="49" charset="0"/>
              </a:rPr>
              <a:t>&lt;p&gt;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itchFamily="49" charset="0"/>
              </a:rPr>
              <a:t>&lt;/p&gt;</a:t>
            </a:r>
            <a:r>
              <a:rPr lang="en-US" dirty="0" smtClean="0"/>
              <a:t> tags forms one paragraph.</a:t>
            </a:r>
          </a:p>
          <a:p>
            <a:pPr marL="621792" lvl="1" eaLnBrk="1" fontAlgn="auto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621792" lvl="1" eaLnBrk="1" fontAlgn="auto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38D8FCE9-F5CA-43DA-B02B-027DADE5D10C}" type="slidenum">
              <a:rPr 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First HTML5 Example (Cont.)</a:t>
            </a:r>
          </a:p>
        </p:txBody>
      </p:sp>
    </p:spTree>
    <p:extLst>
      <p:ext uri="{BB962C8B-B14F-4D97-AF65-F5344CB8AC3E}">
        <p14:creationId xmlns:p14="http://schemas.microsoft.com/office/powerpoint/2010/main" val="104143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908720"/>
            <a:ext cx="7818072" cy="5616624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1800" dirty="0" smtClean="0"/>
              <a:t>HTML5 provides six heading elements (h1 through h6) for specifying the </a:t>
            </a:r>
            <a:r>
              <a:rPr lang="en-US" sz="1800" i="1" dirty="0" smtClean="0"/>
              <a:t>relative importance</a:t>
            </a:r>
            <a:r>
              <a:rPr lang="en-US" sz="1800" dirty="0" smtClean="0"/>
              <a:t> of information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 smtClean="0"/>
              <a:t>Heading element h1 is considered the most significant heading and is rendered in the largest font.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 smtClean="0"/>
              <a:t>Each successive heading element (i.e., h2, h3, etc.) is rendered in a progressively smaller font.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sz="1800" dirty="0" smtClean="0"/>
              <a:t>Text size used to display each heading element can vary between browser, thus we can use CSS to control size and other text properties </a:t>
            </a:r>
          </a:p>
          <a:p>
            <a:pPr lvl="1" eaLnBrk="1" hangingPunct="1">
              <a:lnSpc>
                <a:spcPct val="150000"/>
              </a:lnSpc>
            </a:pPr>
            <a:endParaRPr lang="en-US" sz="1800" dirty="0" smtClean="0"/>
          </a:p>
          <a:p>
            <a:r>
              <a:rPr lang="en-US" sz="1800" dirty="0"/>
              <a:t>Placing a heading at the top of each page helps viewers understanding the purpose of the page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Headers also help create an outline for a document and are indexed by search engine </a:t>
            </a:r>
          </a:p>
          <a:p>
            <a:pPr lvl="1" eaLnBrk="1" hangingPunct="1">
              <a:lnSpc>
                <a:spcPct val="150000"/>
              </a:lnSpc>
            </a:pPr>
            <a:endParaRPr lang="en-US" sz="1800" dirty="0" smtClean="0"/>
          </a:p>
          <a:p>
            <a:pPr eaLnBrk="1" hangingPunct="1">
              <a:lnSpc>
                <a:spcPct val="150000"/>
              </a:lnSpc>
            </a:pPr>
            <a:endParaRPr lang="en-US" sz="1800" dirty="0" smtClean="0"/>
          </a:p>
          <a:p>
            <a:pPr lvl="1" eaLnBrk="1" hangingPunct="1">
              <a:lnSpc>
                <a:spcPct val="150000"/>
              </a:lnSpc>
            </a:pPr>
            <a:endParaRPr lang="en-US" sz="1800" dirty="0" smtClean="0"/>
          </a:p>
          <a:p>
            <a:pPr lvl="1" eaLnBrk="1" hangingPunct="1">
              <a:lnSpc>
                <a:spcPct val="150000"/>
              </a:lnSpc>
            </a:pPr>
            <a:endParaRPr lang="en-US" sz="1800" dirty="0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113BC24A-9010-4C8E-91A9-6D07C238F70A}" type="slidenum">
              <a:rPr lang="en-U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Headings</a:t>
            </a:r>
          </a:p>
        </p:txBody>
      </p:sp>
    </p:spTree>
    <p:extLst>
      <p:ext uri="{BB962C8B-B14F-4D97-AF65-F5344CB8AC3E}">
        <p14:creationId xmlns:p14="http://schemas.microsoft.com/office/powerpoint/2010/main" val="10783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13" y="3645024"/>
            <a:ext cx="574357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00327" y="188640"/>
            <a:ext cx="276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980728"/>
            <a:ext cx="55721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6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971600" y="1340768"/>
            <a:ext cx="7992888" cy="4906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A hyperlink references or links to other resources, such as HTML5 documents and images.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Web browsers typically </a:t>
            </a:r>
            <a:r>
              <a:rPr lang="en-US" i="1" dirty="0" smtClean="0"/>
              <a:t>underline</a:t>
            </a:r>
            <a:r>
              <a:rPr lang="en-US" dirty="0" smtClean="0"/>
              <a:t> text hyperlinks and color them </a:t>
            </a:r>
            <a:r>
              <a:rPr lang="en-US" i="1" dirty="0" smtClean="0"/>
              <a:t>blue </a:t>
            </a:r>
            <a:r>
              <a:rPr lang="en-US" dirty="0" smtClean="0"/>
              <a:t>by default.</a:t>
            </a:r>
          </a:p>
          <a:p>
            <a:pPr lvl="1" eaLnBrk="1" hangingPunct="1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BF4A13AD-38B7-4FDF-8F26-E0344D587346}" type="slidenum">
              <a:rPr lang="en-U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4980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Linking</a:t>
            </a:r>
          </a:p>
        </p:txBody>
      </p:sp>
    </p:spTree>
    <p:extLst>
      <p:ext uri="{BB962C8B-B14F-4D97-AF65-F5344CB8AC3E}">
        <p14:creationId xmlns:p14="http://schemas.microsoft.com/office/powerpoint/2010/main" val="108768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60030"/>
            <a:ext cx="5832648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0327" y="188640"/>
            <a:ext cx="276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85467"/>
            <a:ext cx="59817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7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124744"/>
            <a:ext cx="7702624" cy="4906962"/>
          </a:xfrm>
        </p:spPr>
        <p:txBody>
          <a:bodyPr>
            <a:normAutofit fontScale="47500" lnSpcReduction="20000"/>
          </a:bodyPr>
          <a:lstStyle/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</a:t>
            </a:r>
            <a:r>
              <a:rPr lang="en-US" b="1" dirty="0">
                <a:latin typeface="Lucida Console" pitchFamily="49" charset="0"/>
              </a:rPr>
              <a:t>strong</a:t>
            </a:r>
            <a:r>
              <a:rPr lang="en-US" b="1" dirty="0"/>
              <a:t> </a:t>
            </a:r>
            <a:r>
              <a:rPr lang="en-US" b="1" dirty="0" smtClean="0"/>
              <a:t>element</a:t>
            </a:r>
            <a:r>
              <a:rPr lang="en-US" dirty="0" smtClean="0"/>
              <a:t> indicates </a:t>
            </a:r>
            <a:r>
              <a:rPr lang="en-US" dirty="0"/>
              <a:t>that </a:t>
            </a:r>
            <a:r>
              <a:rPr lang="en-US" dirty="0" smtClean="0"/>
              <a:t>the content </a:t>
            </a:r>
            <a:r>
              <a:rPr lang="en-US" dirty="0"/>
              <a:t>has high importance. Browsers typically render such text in a bold font. 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Links are created using the </a:t>
            </a:r>
            <a:r>
              <a:rPr lang="en-US" b="1" dirty="0">
                <a:latin typeface="Lucida Console" pitchFamily="49" charset="0"/>
              </a:rPr>
              <a:t>a</a:t>
            </a:r>
            <a:r>
              <a:rPr lang="en-US" dirty="0"/>
              <a:t> (</a:t>
            </a:r>
            <a:r>
              <a:rPr lang="en-US" b="1" dirty="0">
                <a:latin typeface="Lucida Console" pitchFamily="49" charset="0"/>
              </a:rPr>
              <a:t>anchor</a:t>
            </a:r>
            <a:r>
              <a:rPr lang="en-US" dirty="0"/>
              <a:t>) </a:t>
            </a:r>
            <a:r>
              <a:rPr lang="en-US" b="1" dirty="0"/>
              <a:t>element</a:t>
            </a:r>
            <a:r>
              <a:rPr lang="en-US" dirty="0"/>
              <a:t>. </a:t>
            </a:r>
            <a:endParaRPr lang="en-US" dirty="0" smtClean="0"/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Attribute </a:t>
            </a:r>
            <a:r>
              <a:rPr lang="en-US" b="1" dirty="0">
                <a:latin typeface="Lucida Console" pitchFamily="49" charset="0"/>
              </a:rPr>
              <a:t>href</a:t>
            </a:r>
            <a:r>
              <a:rPr lang="en-US" b="1" dirty="0"/>
              <a:t> (</a:t>
            </a:r>
            <a:r>
              <a:rPr lang="en-US" b="1" dirty="0">
                <a:latin typeface="Lucida Console" pitchFamily="49" charset="0"/>
              </a:rPr>
              <a:t>hypertext reference</a:t>
            </a:r>
            <a:r>
              <a:rPr lang="en-US" b="1" dirty="0" smtClean="0"/>
              <a:t>)</a:t>
            </a:r>
            <a:r>
              <a:rPr lang="en-US" dirty="0" smtClean="0"/>
              <a:t> </a:t>
            </a:r>
            <a:r>
              <a:rPr lang="en-US" dirty="0"/>
              <a:t>specifies a resource’s location, such as </a:t>
            </a:r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/>
              <a:t>a web page or location within a web page</a:t>
            </a:r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/>
              <a:t>a file</a:t>
            </a:r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/>
              <a:t>an e-mail address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When </a:t>
            </a:r>
            <a:r>
              <a:rPr lang="en-US" dirty="0"/>
              <a:t>a URL does not indicate a specific document on the website, the web server returns a default web page. This page is often called </a:t>
            </a:r>
            <a:r>
              <a:rPr lang="en-US" dirty="0">
                <a:latin typeface="Lucida Console" pitchFamily="49" charset="0"/>
              </a:rPr>
              <a:t>index.html</a:t>
            </a:r>
            <a:r>
              <a:rPr lang="en-US" dirty="0"/>
              <a:t>, but most web servers can be configured to use any file as the default web page for the site. </a:t>
            </a:r>
            <a:endParaRPr lang="en-US" dirty="0" smtClean="0"/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If </a:t>
            </a:r>
            <a:r>
              <a:rPr lang="en-US" dirty="0"/>
              <a:t>the web server cannot locate a requested document, it returns an error indication to the web browser (known as a 404 error), and the browser displays a web page containing an error message.</a:t>
            </a:r>
            <a:endParaRPr lang="en-US" dirty="0" smtClean="0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E9AE2E16-8EBB-4476-A598-FF5CF6E35D70}" type="slidenum">
              <a:rPr lang="en-U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16632"/>
            <a:ext cx="7498080" cy="9361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Linking (Cont.)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6021288"/>
            <a:ext cx="6912768" cy="72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9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268760"/>
            <a:ext cx="7342584" cy="4906962"/>
          </a:xfrm>
        </p:spPr>
        <p:txBody>
          <a:bodyPr>
            <a:normAutofit lnSpcReduction="10000"/>
          </a:bodyPr>
          <a:lstStyle/>
          <a:p>
            <a:pPr marL="109538" indent="0"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en-US" b="1" i="1" dirty="0" smtClean="0"/>
              <a:t>Hyperlinking to an E-Mail Address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Anchors can link to an e-mail address using a </a:t>
            </a:r>
            <a:r>
              <a:rPr lang="en-US" dirty="0" smtClean="0">
                <a:latin typeface="Lucida Console" pitchFamily="49" charset="0"/>
              </a:rPr>
              <a:t>mailto:</a:t>
            </a:r>
            <a:r>
              <a:rPr lang="en-US" dirty="0" smtClean="0"/>
              <a:t> URL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 smtClean="0"/>
              <a:t>When a user clicks this type of anchored link, most browsers launch the default e-mail program (e.g., Mozilla Thunderbird, Microsoft Outlook  or Apple Mail) to enable the user to write an e-mail message to the linked address. </a:t>
            </a:r>
          </a:p>
          <a:p>
            <a:pPr lvl="1" eaLnBrk="1" hangingPunct="1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A1CEB836-86F1-44F7-ACDE-EC6FB6A0FC5B}" type="slidenum">
              <a:rPr lang="en-US" sz="120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4980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Linking (Cont.)</a:t>
            </a:r>
          </a:p>
        </p:txBody>
      </p:sp>
    </p:spTree>
    <p:extLst>
      <p:ext uri="{BB962C8B-B14F-4D97-AF65-F5344CB8AC3E}">
        <p14:creationId xmlns:p14="http://schemas.microsoft.com/office/powerpoint/2010/main" val="1770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89" y="4581128"/>
            <a:ext cx="625735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00327" y="188640"/>
            <a:ext cx="276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644" y="980728"/>
            <a:ext cx="63627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27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00808"/>
            <a:ext cx="676875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00326" y="188640"/>
            <a:ext cx="3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Example(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Cont’s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34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124744"/>
            <a:ext cx="7128792" cy="5112568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HTML5 (HyperText Markup Language 5) </a:t>
            </a:r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sz="1600" dirty="0" smtClean="0"/>
              <a:t>markup language that specifies the </a:t>
            </a:r>
            <a:r>
              <a:rPr lang="en-US" sz="1600" b="1" i="1" dirty="0" smtClean="0">
                <a:solidFill>
                  <a:srgbClr val="FF0000"/>
                </a:solidFill>
              </a:rPr>
              <a:t>structure</a:t>
            </a:r>
            <a:r>
              <a:rPr lang="en-US" sz="1600" dirty="0" smtClean="0"/>
              <a:t> and </a:t>
            </a:r>
            <a:r>
              <a:rPr lang="en-US" sz="1600" b="1" i="1" dirty="0" smtClean="0">
                <a:solidFill>
                  <a:srgbClr val="FF0000"/>
                </a:solidFill>
              </a:rPr>
              <a:t>content</a:t>
            </a:r>
            <a:r>
              <a:rPr lang="en-US" sz="1600" dirty="0" smtClean="0"/>
              <a:t> of documents that are displayed in web browsers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dirty="0" smtClean="0"/>
              <a:t>Here we will study:</a:t>
            </a:r>
          </a:p>
          <a:p>
            <a:pPr marL="669798" lvl="1" indent="-285750">
              <a:lnSpc>
                <a:spcPct val="170000"/>
              </a:lnSpc>
              <a:defRPr/>
            </a:pPr>
            <a:r>
              <a:rPr lang="en-US" sz="1600" dirty="0" smtClean="0"/>
              <a:t>Basics HTML</a:t>
            </a:r>
          </a:p>
          <a:p>
            <a:pPr marL="669798" lvl="1" indent="-285750">
              <a:lnSpc>
                <a:spcPct val="170000"/>
              </a:lnSpc>
              <a:spcBef>
                <a:spcPts val="324"/>
              </a:spcBef>
              <a:defRPr/>
            </a:pPr>
            <a:r>
              <a:rPr lang="en-US" sz="1600" dirty="0" smtClean="0"/>
              <a:t>tables, which are particularly useful for structuring information from databases (i.e., software that stores structured sets of data)</a:t>
            </a:r>
          </a:p>
          <a:p>
            <a:pPr marL="669798" lvl="1" indent="-285750">
              <a:lnSpc>
                <a:spcPct val="170000"/>
              </a:lnSpc>
              <a:spcBef>
                <a:spcPts val="324"/>
              </a:spcBef>
              <a:defRPr/>
            </a:pPr>
            <a:r>
              <a:rPr lang="en-US" sz="1600" dirty="0" smtClean="0"/>
              <a:t>forms for collecting information from web-page visitors</a:t>
            </a:r>
          </a:p>
          <a:p>
            <a:pPr marL="669798" lvl="1" indent="-285750">
              <a:lnSpc>
                <a:spcPct val="170000"/>
              </a:lnSpc>
              <a:spcBef>
                <a:spcPts val="324"/>
              </a:spcBef>
              <a:defRPr/>
            </a:pPr>
            <a:r>
              <a:rPr lang="en-US" sz="1600" dirty="0" smtClean="0"/>
              <a:t>internal linking for easier page navigation</a:t>
            </a:r>
          </a:p>
          <a:p>
            <a:pPr marL="669798" lvl="1" indent="-285750">
              <a:lnSpc>
                <a:spcPct val="170000"/>
              </a:lnSpc>
              <a:spcBef>
                <a:spcPts val="324"/>
              </a:spcBef>
              <a:defRPr/>
            </a:pPr>
            <a:r>
              <a:rPr lang="en-US" sz="1600" dirty="0" smtClean="0"/>
              <a:t>meta elements for specifying information about a document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7F49FB34-C768-40A6-AC09-6924D65EBE34}" type="slidenum">
              <a:rPr 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498080" cy="6480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5678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980728"/>
            <a:ext cx="8001000" cy="5544616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/>
              <a:t>The </a:t>
            </a:r>
            <a:r>
              <a:rPr lang="en-US" sz="2400" dirty="0"/>
              <a:t>most popular image formats used by web developers today are PNG (Portable Network Graphics) and JPEG (Joint Photographic Experts Group). </a:t>
            </a:r>
            <a:endParaRPr lang="en-US" sz="2400" dirty="0" smtClean="0"/>
          </a:p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/>
              <a:t>Users </a:t>
            </a:r>
            <a:r>
              <a:rPr lang="en-US" sz="2400" dirty="0"/>
              <a:t>can create images using specialized software, such as Adobe Photoshop Express (www.photoshop.com), G.I.M.P. (www.gimp.org), Inkscape (www.inkscape.org) and many more. </a:t>
            </a:r>
            <a:endParaRPr lang="en-US" sz="2400" dirty="0" smtClean="0"/>
          </a:p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 smtClean="0"/>
              <a:t>Images </a:t>
            </a:r>
            <a:r>
              <a:rPr lang="en-US" sz="2400" dirty="0"/>
              <a:t>may also be acquired from various websites, many of which offer royalty-free </a:t>
            </a:r>
            <a:r>
              <a:rPr lang="en-US" sz="2400" dirty="0" smtClean="0"/>
              <a:t>images.</a:t>
            </a: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3A1631C2-7EE0-4D28-844E-FA0D35144131}" type="slidenum">
              <a:rPr lang="en-US" sz="120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44624"/>
            <a:ext cx="74980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9946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0327" y="188640"/>
            <a:ext cx="276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268760"/>
            <a:ext cx="597666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5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1341438"/>
            <a:ext cx="7643192" cy="4906962"/>
          </a:xfrm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Lucida Console" pitchFamily="49" charset="0"/>
              </a:rPr>
              <a:t>img</a:t>
            </a:r>
            <a:r>
              <a:rPr lang="en-US" dirty="0" smtClean="0"/>
              <a:t> element’s </a:t>
            </a:r>
            <a:r>
              <a:rPr lang="en-US" dirty="0" smtClean="0">
                <a:latin typeface="Lucida Console" pitchFamily="49" charset="0"/>
              </a:rPr>
              <a:t>src</a:t>
            </a:r>
            <a:r>
              <a:rPr lang="en-US" dirty="0" smtClean="0"/>
              <a:t> attribute specifies an image’s location</a:t>
            </a:r>
          </a:p>
          <a:p>
            <a:pPr marL="365760" indent="-256032" eaLnBrk="1" fontAlgn="auto" hangingPunct="1">
              <a:lnSpc>
                <a:spcPct val="16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Every </a:t>
            </a:r>
            <a:r>
              <a:rPr lang="en-US" dirty="0" smtClean="0">
                <a:latin typeface="Lucida Console" pitchFamily="49" charset="0"/>
              </a:rPr>
              <a:t>img</a:t>
            </a:r>
            <a:r>
              <a:rPr lang="en-US" dirty="0" smtClean="0"/>
              <a:t> element should have an </a:t>
            </a:r>
            <a:r>
              <a:rPr lang="en-US" dirty="0" smtClean="0">
                <a:latin typeface="Lucida Console" pitchFamily="49" charset="0"/>
              </a:rPr>
              <a:t>alt</a:t>
            </a:r>
            <a:r>
              <a:rPr lang="en-US" dirty="0" smtClean="0"/>
              <a:t> attribute, which contains text that is displayed if the client cannot render the image</a:t>
            </a:r>
          </a:p>
          <a:p>
            <a:pPr marL="347472">
              <a:lnSpc>
                <a:spcPct val="160000"/>
              </a:lnSpc>
              <a:spcBef>
                <a:spcPts val="324"/>
              </a:spcBef>
              <a:defRPr/>
            </a:pPr>
            <a:r>
              <a:rPr lang="en-US" dirty="0" smtClean="0">
                <a:latin typeface="Lucida Console" pitchFamily="49" charset="0"/>
              </a:rPr>
              <a:t>Width</a:t>
            </a:r>
            <a:r>
              <a:rPr lang="en-US" dirty="0" smtClean="0"/>
              <a:t> and </a:t>
            </a:r>
            <a:r>
              <a:rPr lang="en-US" dirty="0" smtClean="0">
                <a:latin typeface="Lucida Console" pitchFamily="49" charset="0"/>
              </a:rPr>
              <a:t>height</a:t>
            </a:r>
            <a:r>
              <a:rPr lang="en-US" dirty="0" smtClean="0"/>
              <a:t> are optional attributes</a:t>
            </a:r>
          </a:p>
          <a:p>
            <a:pPr marL="859536" lvl="2" eaLnBrk="1" fontAlgn="auto" hangingPunct="1">
              <a:lnSpc>
                <a:spcPct val="16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If omitted, the browser uses the image’s actual width and height</a:t>
            </a:r>
          </a:p>
          <a:p>
            <a:pPr marL="859536" lvl="2" eaLnBrk="1" fontAlgn="auto" hangingPunct="1">
              <a:lnSpc>
                <a:spcPct val="160000"/>
              </a:lnSpc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Images are measured in pixels</a:t>
            </a:r>
          </a:p>
          <a:p>
            <a:pPr marL="621792" lvl="1" eaLnBrk="1" fontAlgn="auto" hangingPunct="1">
              <a:lnSpc>
                <a:spcPct val="160000"/>
              </a:lnSpc>
              <a:spcBef>
                <a:spcPts val="324"/>
              </a:spcBef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BEDF413C-CDBD-49A9-93CC-D30B7134A17C}" type="slidenum">
              <a:rPr lang="en-US" sz="1200" smtClean="0">
                <a:solidFill>
                  <a:schemeClr val="tx1"/>
                </a:solidFill>
              </a:rPr>
              <a:pPr eaLnBrk="1" hangingPunct="1"/>
              <a:t>22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4980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Images (cont.)</a:t>
            </a:r>
          </a:p>
        </p:txBody>
      </p:sp>
    </p:spTree>
    <p:extLst>
      <p:ext uri="{BB962C8B-B14F-4D97-AF65-F5344CB8AC3E}">
        <p14:creationId xmlns:p14="http://schemas.microsoft.com/office/powerpoint/2010/main" val="15165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1341438"/>
            <a:ext cx="7355160" cy="4906962"/>
          </a:xfrm>
        </p:spPr>
        <p:txBody>
          <a:bodyPr>
            <a:normAutofit fontScale="62500" lnSpcReduction="20000"/>
          </a:bodyPr>
          <a:lstStyle/>
          <a:p>
            <a:pPr marL="109728" indent="0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b="1" i="1" dirty="0"/>
              <a:t>Void Elements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Some HTML5 elements (called </a:t>
            </a:r>
            <a:r>
              <a:rPr lang="en-US" b="1" dirty="0"/>
              <a:t>void elements</a:t>
            </a:r>
            <a:r>
              <a:rPr lang="en-US" dirty="0"/>
              <a:t>) contain only attributes and do not mark up text (i.e., text is not placed between a start and an end tag). </a:t>
            </a:r>
            <a:endParaRPr lang="en-US" dirty="0" smtClean="0"/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You </a:t>
            </a:r>
            <a:r>
              <a:rPr lang="en-US" dirty="0"/>
              <a:t>can terminate void elements (such as the img element) by using the forward slash character (/) inside the closing right angle bracket (&gt;) of the start tag. </a:t>
            </a:r>
            <a:endParaRPr lang="en-US" dirty="0" smtClean="0"/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For </a:t>
            </a:r>
            <a:r>
              <a:rPr lang="en-US" dirty="0"/>
              <a:t>example, lines 15–16 </a:t>
            </a:r>
            <a:r>
              <a:rPr lang="en-US" dirty="0" smtClean="0"/>
              <a:t>of Fig. 2.6 could </a:t>
            </a:r>
            <a:r>
              <a:rPr lang="en-US" dirty="0"/>
              <a:t>be written as follows:</a:t>
            </a:r>
          </a:p>
          <a:p>
            <a:pPr marL="109728" indent="0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	</a:t>
            </a:r>
            <a:r>
              <a:rPr lang="en-US" sz="1900" dirty="0" smtClean="0">
                <a:latin typeface="Lucida Console" pitchFamily="49" charset="0"/>
              </a:rPr>
              <a:t>&lt;</a:t>
            </a:r>
            <a:r>
              <a:rPr lang="en-US" sz="1900" dirty="0">
                <a:latin typeface="Lucida Console" pitchFamily="49" charset="0"/>
              </a:rPr>
              <a:t>img src = "jhtp.png" width = "92" height = "120"</a:t>
            </a:r>
          </a:p>
          <a:p>
            <a:pPr marL="109728" indent="0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1900" dirty="0">
                <a:latin typeface="Lucida Console" pitchFamily="49" charset="0"/>
              </a:rPr>
              <a:t>	</a:t>
            </a:r>
            <a:r>
              <a:rPr lang="en-US" sz="1900" dirty="0" smtClean="0">
                <a:latin typeface="Lucida Console" pitchFamily="49" charset="0"/>
              </a:rPr>
              <a:t>   alt </a:t>
            </a:r>
            <a:r>
              <a:rPr lang="en-US" sz="1900" dirty="0">
                <a:latin typeface="Lucida Console" pitchFamily="49" charset="0"/>
              </a:rPr>
              <a:t>= "Java How to Program book cover" /&gt;</a:t>
            </a: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F14F6169-7FEE-4020-9E06-61D515DEF98F}" type="slidenum">
              <a:rPr lang="en-US" sz="1200" smtClean="0">
                <a:solidFill>
                  <a:schemeClr val="tx1"/>
                </a:solidFill>
              </a:rPr>
              <a:pPr eaLnBrk="1" hangingPunct="1"/>
              <a:t>23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498080" cy="85010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Images (Cont.)</a:t>
            </a:r>
          </a:p>
        </p:txBody>
      </p:sp>
    </p:spTree>
    <p:extLst>
      <p:ext uri="{BB962C8B-B14F-4D97-AF65-F5344CB8AC3E}">
        <p14:creationId xmlns:p14="http://schemas.microsoft.com/office/powerpoint/2010/main" val="369156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341438"/>
            <a:ext cx="7560840" cy="49069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b="1" i="1" dirty="0"/>
              <a:t>Using Images as Hyperlinks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By using images as hyperlinks, you can create graphical web pages that link to other resources. </a:t>
            </a: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In Next figure, </a:t>
            </a:r>
            <a:r>
              <a:rPr lang="en-US" dirty="0"/>
              <a:t>we create five different image hyperlinks. </a:t>
            </a:r>
            <a:endParaRPr lang="en-US" dirty="0" smtClean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Clicking </a:t>
            </a:r>
            <a:r>
              <a:rPr lang="en-US" dirty="0"/>
              <a:t>an image in this example takes the user to a corresponding web </a:t>
            </a:r>
            <a:r>
              <a:rPr lang="en-US" dirty="0" smtClean="0"/>
              <a:t>. </a:t>
            </a:r>
            <a:endParaRPr lang="en-US" sz="1900" dirty="0">
              <a:latin typeface="Lucida Console" pitchFamily="49" charset="0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E9B945AD-DF06-49E4-8016-0D50BA495081}" type="slidenum">
              <a:rPr lang="en-US" sz="1200" smtClean="0">
                <a:solidFill>
                  <a:schemeClr val="tx1"/>
                </a:solidFill>
              </a:rPr>
              <a:pPr eaLnBrk="1" hangingPunct="1"/>
              <a:t>24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498080" cy="9361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Images (Cont.)</a:t>
            </a:r>
          </a:p>
        </p:txBody>
      </p:sp>
    </p:spTree>
    <p:extLst>
      <p:ext uri="{BB962C8B-B14F-4D97-AF65-F5344CB8AC3E}">
        <p14:creationId xmlns:p14="http://schemas.microsoft.com/office/powerpoint/2010/main" val="40115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640" y="3284984"/>
            <a:ext cx="5238750" cy="256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44624"/>
            <a:ext cx="276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295" y="764704"/>
            <a:ext cx="501015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892" y="5517232"/>
            <a:ext cx="4700562" cy="111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9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124744"/>
            <a:ext cx="7776864" cy="490696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HTML5 provides </a:t>
            </a:r>
            <a:r>
              <a:rPr lang="en-US" b="1" dirty="0" smtClean="0"/>
              <a:t>character entity references </a:t>
            </a:r>
            <a:r>
              <a:rPr lang="en-US" dirty="0" smtClean="0"/>
              <a:t>(in the form 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&amp;</a:t>
            </a:r>
            <a:r>
              <a:rPr lang="en-US" b="1" i="1" dirty="0" smtClean="0">
                <a:solidFill>
                  <a:srgbClr val="FF0000"/>
                </a:solidFill>
              </a:rPr>
              <a:t>code;</a:t>
            </a:r>
            <a:r>
              <a:rPr lang="en-US" dirty="0" smtClean="0"/>
              <a:t>) for representing special characters that cannot be rendered otherwise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The code can be: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Word abbreviations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</a:rPr>
              <a:t>Numbers</a:t>
            </a:r>
            <a:r>
              <a:rPr lang="en-US" dirty="0" smtClean="0"/>
              <a:t>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 smtClean="0"/>
              <a:t>Decimal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 smtClean="0"/>
              <a:t>Hexadecimal</a:t>
            </a: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BFAFAB9D-A029-4B4A-BF80-4EA0A723CB29}" type="slidenum">
              <a:rPr lang="en-US" sz="1200" smtClean="0">
                <a:solidFill>
                  <a:schemeClr val="tx1"/>
                </a:solidFill>
              </a:rPr>
              <a:pPr eaLnBrk="1" hangingPunct="1"/>
              <a:t>26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498080" cy="92211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rgbClr val="FF0000"/>
                </a:solidFill>
              </a:rPr>
              <a:t>Special Characters and Horizontal Rules</a:t>
            </a:r>
          </a:p>
        </p:txBody>
      </p:sp>
    </p:spTree>
    <p:extLst>
      <p:ext uri="{BB962C8B-B14F-4D97-AF65-F5344CB8AC3E}">
        <p14:creationId xmlns:p14="http://schemas.microsoft.com/office/powerpoint/2010/main" val="420065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88640"/>
            <a:ext cx="58293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88" y="4244004"/>
            <a:ext cx="5810250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6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90" y="3490161"/>
            <a:ext cx="5724525" cy="159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13176"/>
            <a:ext cx="620077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44624"/>
            <a:ext cx="276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4" y="629399"/>
            <a:ext cx="562927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47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908720"/>
            <a:ext cx="8001000" cy="4906962"/>
          </a:xfrm>
        </p:spPr>
        <p:txBody>
          <a:bodyPr>
            <a:normAutofit fontScale="55000" lnSpcReduction="20000"/>
          </a:bodyPr>
          <a:lstStyle/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 </a:t>
            </a:r>
            <a:r>
              <a:rPr lang="en-US" b="1" dirty="0"/>
              <a:t>horizontal rule</a:t>
            </a:r>
            <a:r>
              <a:rPr lang="en-US" dirty="0"/>
              <a:t>, indicated by the </a:t>
            </a:r>
            <a:r>
              <a:rPr lang="en-US" b="1" dirty="0">
                <a:latin typeface="Lucida Console" pitchFamily="49" charset="0"/>
              </a:rPr>
              <a:t>&lt;hr&gt; </a:t>
            </a:r>
            <a:r>
              <a:rPr lang="en-US" dirty="0"/>
              <a:t>tag </a:t>
            </a:r>
            <a:r>
              <a:rPr lang="en-US" dirty="0" smtClean="0"/>
              <a:t>renders </a:t>
            </a:r>
            <a:r>
              <a:rPr lang="en-US" dirty="0"/>
              <a:t>a </a:t>
            </a:r>
            <a:r>
              <a:rPr lang="en-US" dirty="0" smtClean="0"/>
              <a:t>horizontal </a:t>
            </a:r>
            <a:r>
              <a:rPr lang="en-US" dirty="0"/>
              <a:t>line with extra space above and below </a:t>
            </a:r>
            <a:r>
              <a:rPr lang="en-US" dirty="0" smtClean="0"/>
              <a:t>it in most browsers. 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</a:t>
            </a:r>
            <a:r>
              <a:rPr lang="en-US" dirty="0"/>
              <a:t>horizontal rule element should be considered a legacy element </a:t>
            </a:r>
            <a:r>
              <a:rPr lang="en-US" dirty="0" smtClean="0"/>
              <a:t>and </a:t>
            </a:r>
            <a:r>
              <a:rPr lang="en-US" dirty="0"/>
              <a:t>you should avoid using it. </a:t>
            </a:r>
            <a:endParaRPr lang="en-US" dirty="0" smtClean="0"/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CSS </a:t>
            </a:r>
            <a:r>
              <a:rPr lang="en-US" dirty="0"/>
              <a:t>can be used to add horizontal rules and other formatting to documents.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Special characters can also be represented as </a:t>
            </a:r>
            <a:r>
              <a:rPr lang="en-US" b="1" dirty="0" smtClean="0"/>
              <a:t>numeric </a:t>
            </a:r>
            <a:r>
              <a:rPr lang="en-US" b="1" dirty="0"/>
              <a:t>character references</a:t>
            </a:r>
            <a:r>
              <a:rPr lang="en-US" dirty="0"/>
              <a:t>—decimal or hexadecimal (hex) values representing special characters. </a:t>
            </a:r>
            <a:endParaRPr lang="en-US" dirty="0" smtClean="0"/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 smtClean="0"/>
              <a:t>For </a:t>
            </a:r>
            <a:r>
              <a:rPr lang="en-US" dirty="0"/>
              <a:t>example, the &amp; character is represented in decimal and hexadecimal notation as &amp;#38; and &amp;#x26;, respectively. </a:t>
            </a:r>
            <a:endParaRPr lang="en-US" dirty="0" smtClean="0"/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6F9EB1F1-523B-49EC-9E9E-C36B9959EB5A}" type="slidenum">
              <a:rPr lang="en-US" sz="1200" smtClean="0">
                <a:solidFill>
                  <a:schemeClr val="tx1"/>
                </a:solidFill>
              </a:rPr>
              <a:pPr eaLnBrk="1" hangingPunct="1"/>
              <a:t>29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498080" cy="79208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FF0000"/>
                </a:solidFill>
              </a:rPr>
              <a:t>Special Characters and Horizontal Rules (Cont.)</a:t>
            </a:r>
          </a:p>
        </p:txBody>
      </p:sp>
    </p:spTree>
    <p:extLst>
      <p:ext uri="{BB962C8B-B14F-4D97-AF65-F5344CB8AC3E}">
        <p14:creationId xmlns:p14="http://schemas.microsoft.com/office/powerpoint/2010/main" val="39679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124744"/>
            <a:ext cx="7776864" cy="480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60000"/>
              </a:lnSpc>
            </a:pPr>
            <a:r>
              <a:rPr lang="en-US" sz="2400" dirty="0" smtClean="0"/>
              <a:t>We’ll create HTML5 documents by typing HTML5 markup text in a text editor (such as Notepad, </a:t>
            </a:r>
            <a:r>
              <a:rPr lang="en-US" sz="2400" dirty="0" err="1" smtClean="0"/>
              <a:t>TextEdit</a:t>
            </a:r>
            <a:r>
              <a:rPr lang="en-US" sz="2400" dirty="0" smtClean="0"/>
              <a:t>, vi, </a:t>
            </a:r>
            <a:r>
              <a:rPr lang="en-US" sz="2400" dirty="0" err="1" smtClean="0"/>
              <a:t>emacs</a:t>
            </a:r>
            <a:r>
              <a:rPr lang="en-US" sz="2400" dirty="0" smtClean="0"/>
              <a:t>) and saving it with the </a:t>
            </a:r>
            <a:r>
              <a:rPr lang="en-US" sz="2400" dirty="0" smtClean="0">
                <a:latin typeface="Lucida Console" pitchFamily="49" charset="0"/>
              </a:rPr>
              <a:t>.html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Lucida Console" pitchFamily="49" charset="0"/>
              </a:rPr>
              <a:t>.</a:t>
            </a:r>
            <a:r>
              <a:rPr lang="en-US" sz="2400" dirty="0" err="1" smtClean="0">
                <a:latin typeface="Lucida Console" pitchFamily="49" charset="0"/>
              </a:rPr>
              <a:t>htm</a:t>
            </a:r>
            <a:r>
              <a:rPr lang="en-US" sz="2400" dirty="0" smtClean="0"/>
              <a:t> filename extension.</a:t>
            </a:r>
          </a:p>
          <a:p>
            <a:pPr eaLnBrk="1" hangingPunct="1">
              <a:lnSpc>
                <a:spcPct val="160000"/>
              </a:lnSpc>
            </a:pPr>
            <a:r>
              <a:rPr lang="en-US" sz="2400" dirty="0" smtClean="0"/>
              <a:t>Computers called web servers store HTML5 documents. </a:t>
            </a:r>
          </a:p>
          <a:p>
            <a:pPr eaLnBrk="1" hangingPunct="1">
              <a:lnSpc>
                <a:spcPct val="160000"/>
              </a:lnSpc>
            </a:pPr>
            <a:r>
              <a:rPr lang="en-US" sz="2400" dirty="0" smtClean="0"/>
              <a:t>Clients (such as web browsers running on your local computer or smartphone) request specific resources such as HTML5 documents from web servers. 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B52A9414-B1A1-4F67-B71A-53E8838B79C4}" type="slidenum">
              <a:rPr 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188640"/>
            <a:ext cx="7498080" cy="77809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Editing HTML5</a:t>
            </a:r>
          </a:p>
        </p:txBody>
      </p:sp>
    </p:spTree>
    <p:extLst>
      <p:ext uri="{BB962C8B-B14F-4D97-AF65-F5344CB8AC3E}">
        <p14:creationId xmlns:p14="http://schemas.microsoft.com/office/powerpoint/2010/main" val="25471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1052736"/>
            <a:ext cx="7211144" cy="49069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Unordered list element </a:t>
            </a:r>
            <a:r>
              <a:rPr lang="en-US" dirty="0" err="1" smtClean="0">
                <a:latin typeface="Lucida Console" pitchFamily="49" charset="0"/>
              </a:rPr>
              <a:t>ul</a:t>
            </a:r>
            <a:r>
              <a:rPr lang="en-US" dirty="0" smtClean="0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creates a list in which each item in the list begins with a bullet symbol (typically a disc)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smtClean="0"/>
              <a:t>Each entry is an </a:t>
            </a:r>
            <a:r>
              <a:rPr lang="en-US" dirty="0" smtClean="0">
                <a:latin typeface="Lucida Console" pitchFamily="49" charset="0"/>
              </a:rPr>
              <a:t>li</a:t>
            </a:r>
            <a:r>
              <a:rPr lang="en-US" dirty="0" smtClean="0"/>
              <a:t> (list item) element. Most web browsers render these elements with a line break and a bullet symbol at the beginning of the line.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39CF423D-3899-454A-A7C4-2772C4DD41C9}" type="slidenum">
              <a:rPr lang="en-US" sz="1200" smtClean="0">
                <a:solidFill>
                  <a:schemeClr val="tx1"/>
                </a:solidFill>
              </a:rPr>
              <a:pPr eaLnBrk="1" hangingPunct="1"/>
              <a:t>30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498080" cy="86409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21226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3608" y="44624"/>
            <a:ext cx="276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044480"/>
            <a:ext cx="626745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49967"/>
            <a:ext cx="63246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1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341438"/>
            <a:ext cx="7499176" cy="4906962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b="1" i="1" dirty="0" smtClean="0"/>
              <a:t>Nested Lists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Lists may be </a:t>
            </a:r>
            <a:r>
              <a:rPr lang="en-US" i="1" dirty="0" smtClean="0"/>
              <a:t>nested</a:t>
            </a:r>
            <a:r>
              <a:rPr lang="en-US" dirty="0" smtClean="0"/>
              <a:t> to represent </a:t>
            </a:r>
            <a:r>
              <a:rPr lang="en-US" i="1" dirty="0" smtClean="0"/>
              <a:t>hierarchical</a:t>
            </a:r>
            <a:r>
              <a:rPr lang="en-US" dirty="0" smtClean="0"/>
              <a:t> relationships, as in a multi-level outline.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Next demonstrates </a:t>
            </a:r>
            <a:r>
              <a:rPr lang="en-US" dirty="0"/>
              <a:t>nested lists and ordered lists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ordered-list </a:t>
            </a:r>
            <a:r>
              <a:rPr lang="en-US" dirty="0"/>
              <a:t>element </a:t>
            </a:r>
            <a:r>
              <a:rPr lang="en-US" b="1" dirty="0" smtClean="0">
                <a:solidFill>
                  <a:srgbClr val="FF0000"/>
                </a:solidFill>
                <a:latin typeface="Lucida Console" pitchFamily="49" charset="0"/>
              </a:rPr>
              <a:t>ol</a:t>
            </a:r>
            <a:r>
              <a:rPr lang="en-US" dirty="0" smtClean="0"/>
              <a:t> creates </a:t>
            </a:r>
            <a:r>
              <a:rPr lang="en-US" dirty="0"/>
              <a:t>a list in which each item begins with a </a:t>
            </a:r>
            <a:r>
              <a:rPr lang="en-US" dirty="0" smtClean="0"/>
              <a:t>number.</a:t>
            </a: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AC5DE750-CE8F-4992-B08A-53889121D928}" type="slidenum">
              <a:rPr lang="en-US" sz="1200" smtClean="0">
                <a:solidFill>
                  <a:schemeClr val="tx1"/>
                </a:solidFill>
              </a:rPr>
              <a:pPr eaLnBrk="1" hangingPunct="1"/>
              <a:t>32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6738"/>
            <a:ext cx="74980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Lists (Cont.)</a:t>
            </a:r>
          </a:p>
        </p:txBody>
      </p:sp>
    </p:spTree>
    <p:extLst>
      <p:ext uri="{BB962C8B-B14F-4D97-AF65-F5344CB8AC3E}">
        <p14:creationId xmlns:p14="http://schemas.microsoft.com/office/powerpoint/2010/main" val="19407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52936"/>
            <a:ext cx="585787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4"/>
            <a:ext cx="446722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43608" y="44624"/>
            <a:ext cx="276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33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8681"/>
            <a:ext cx="568642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33056"/>
            <a:ext cx="601027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4462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Example(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Cont’s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8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836712"/>
            <a:ext cx="8064896" cy="5688632"/>
          </a:xfrm>
        </p:spPr>
        <p:txBody>
          <a:bodyPr>
            <a:noAutofit/>
          </a:bodyPr>
          <a:lstStyle/>
          <a:p>
            <a:pPr marL="347472">
              <a:lnSpc>
                <a:spcPct val="150000"/>
              </a:lnSpc>
              <a:spcBef>
                <a:spcPts val="324"/>
              </a:spcBef>
              <a:defRPr/>
            </a:pPr>
            <a:r>
              <a:rPr lang="en-US" sz="2000" dirty="0" smtClean="0"/>
              <a:t>Tables are frequently used to organize data into </a:t>
            </a:r>
            <a:r>
              <a:rPr lang="en-US" sz="2000" i="1" dirty="0" smtClean="0"/>
              <a:t>rows</a:t>
            </a:r>
            <a:r>
              <a:rPr lang="en-US" sz="2000" dirty="0" smtClean="0"/>
              <a:t> and </a:t>
            </a:r>
            <a:r>
              <a:rPr lang="en-US" sz="2000" i="1" dirty="0" smtClean="0"/>
              <a:t>columns</a:t>
            </a:r>
            <a:r>
              <a:rPr lang="en-US" sz="2000" dirty="0" smtClean="0"/>
              <a:t>. </a:t>
            </a:r>
          </a:p>
          <a:p>
            <a:pPr marL="347472">
              <a:lnSpc>
                <a:spcPct val="150000"/>
              </a:lnSpc>
              <a:spcBef>
                <a:spcPts val="324"/>
              </a:spcBef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latin typeface="Lucida Console" pitchFamily="49" charset="0"/>
              </a:rPr>
              <a:t>table</a:t>
            </a:r>
            <a:r>
              <a:rPr lang="en-US" sz="2000" dirty="0" smtClean="0"/>
              <a:t> element defines an HTML5 table</a:t>
            </a:r>
          </a:p>
          <a:p>
            <a:pPr marL="347472">
              <a:lnSpc>
                <a:spcPct val="150000"/>
              </a:lnSpc>
              <a:spcBef>
                <a:spcPts val="324"/>
              </a:spcBef>
              <a:defRPr/>
            </a:pPr>
            <a:r>
              <a:rPr lang="en-US" sz="2000" dirty="0" smtClean="0"/>
              <a:t>The </a:t>
            </a:r>
            <a:r>
              <a:rPr lang="en-US" sz="2000" dirty="0" smtClean="0">
                <a:latin typeface="Lucida Console" pitchFamily="49" charset="0"/>
              </a:rPr>
              <a:t>caption</a:t>
            </a:r>
            <a:r>
              <a:rPr lang="en-US" sz="2000" dirty="0" smtClean="0"/>
              <a:t> </a:t>
            </a:r>
            <a:r>
              <a:rPr lang="en-US" sz="2000" dirty="0"/>
              <a:t>element specifies a table’s </a:t>
            </a:r>
            <a:r>
              <a:rPr lang="en-US" sz="2000" dirty="0" smtClean="0"/>
              <a:t>title.</a:t>
            </a:r>
          </a:p>
          <a:p>
            <a:r>
              <a:rPr lang="en-US" sz="2400" dirty="0"/>
              <a:t>A table can be split into three distinct sections: </a:t>
            </a:r>
          </a:p>
          <a:p>
            <a:pPr lvl="1"/>
            <a:r>
              <a:rPr lang="en-US" sz="2000" dirty="0"/>
              <a:t>Head (</a:t>
            </a:r>
            <a:r>
              <a:rPr lang="en-US" sz="2000" dirty="0" err="1">
                <a:latin typeface="Lucida Console" pitchFamily="49" charset="0"/>
              </a:rPr>
              <a:t>thead</a:t>
            </a:r>
            <a:r>
              <a:rPr lang="en-US" sz="2000" dirty="0"/>
              <a:t> element)</a:t>
            </a:r>
          </a:p>
          <a:p>
            <a:pPr lvl="2"/>
            <a:r>
              <a:rPr lang="en-US" sz="1800" dirty="0"/>
              <a:t>Table titles</a:t>
            </a:r>
          </a:p>
          <a:p>
            <a:pPr lvl="2"/>
            <a:r>
              <a:rPr lang="en-US" sz="1800" dirty="0"/>
              <a:t>Column headers</a:t>
            </a:r>
          </a:p>
          <a:p>
            <a:pPr lvl="1"/>
            <a:r>
              <a:rPr lang="en-US" sz="2000" dirty="0"/>
              <a:t>Body (</a:t>
            </a:r>
            <a:r>
              <a:rPr lang="en-US" sz="2000" dirty="0" err="1">
                <a:latin typeface="Lucida Console" pitchFamily="49" charset="0"/>
              </a:rPr>
              <a:t>tbody</a:t>
            </a:r>
            <a:r>
              <a:rPr lang="en-US" sz="2000" dirty="0"/>
              <a:t> element)</a:t>
            </a:r>
          </a:p>
          <a:p>
            <a:pPr lvl="2"/>
            <a:r>
              <a:rPr lang="en-US" sz="1800" dirty="0"/>
              <a:t>Primary table data</a:t>
            </a:r>
          </a:p>
          <a:p>
            <a:pPr lvl="1"/>
            <a:r>
              <a:rPr lang="en-US" sz="2000" dirty="0"/>
              <a:t>Table Foot (</a:t>
            </a:r>
            <a:r>
              <a:rPr lang="en-US" sz="2000" dirty="0" err="1">
                <a:latin typeface="Lucida Console" pitchFamily="49" charset="0"/>
              </a:rPr>
              <a:t>tfoot</a:t>
            </a:r>
            <a:r>
              <a:rPr lang="en-US" sz="2000" dirty="0"/>
              <a:t> element)</a:t>
            </a:r>
          </a:p>
          <a:p>
            <a:pPr lvl="2"/>
            <a:r>
              <a:rPr lang="en-US" sz="1800" dirty="0"/>
              <a:t>Calculation results</a:t>
            </a:r>
          </a:p>
          <a:p>
            <a:pPr lvl="2"/>
            <a:r>
              <a:rPr lang="en-US" sz="1800" dirty="0"/>
              <a:t>Footnotes</a:t>
            </a:r>
          </a:p>
          <a:p>
            <a:pPr lvl="2"/>
            <a:r>
              <a:rPr lang="en-US" sz="1800" dirty="0"/>
              <a:t>Above body section in the code, but displays at the bottom in the page</a:t>
            </a:r>
          </a:p>
          <a:p>
            <a:pPr marL="621792" lvl="1" eaLnBrk="1" fontAlgn="auto" hangingPunct="1">
              <a:lnSpc>
                <a:spcPct val="150000"/>
              </a:lnSpc>
              <a:spcBef>
                <a:spcPts val="324"/>
              </a:spcBef>
              <a:spcAft>
                <a:spcPts val="0"/>
              </a:spcAft>
              <a:defRPr/>
            </a:pPr>
            <a:endParaRPr lang="en-US" sz="1600" dirty="0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C7D8904F-52AB-4D8F-9D17-0A228278E386}" type="slidenum">
              <a:rPr lang="en-U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498080" cy="7920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40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341438"/>
            <a:ext cx="7427168" cy="4906962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Lucida Console" pitchFamily="49" charset="0"/>
              </a:rPr>
              <a:t>tr</a:t>
            </a:r>
            <a:r>
              <a:rPr lang="en-US" dirty="0" smtClean="0">
                <a:latin typeface="Lucida Console" pitchFamily="49" charset="0"/>
              </a:rPr>
              <a:t> </a:t>
            </a:r>
            <a:r>
              <a:rPr lang="en-US" dirty="0" smtClean="0"/>
              <a:t>Element </a:t>
            </a:r>
            <a:endParaRPr lang="en-US" dirty="0" smtClean="0">
              <a:latin typeface="Lucida Console" pitchFamily="49" charset="0"/>
            </a:endParaRPr>
          </a:p>
          <a:p>
            <a:pPr lvl="1" eaLnBrk="1" hangingPunct="1"/>
            <a:r>
              <a:rPr lang="en-US" dirty="0" smtClean="0"/>
              <a:t>Defines individual table rows</a:t>
            </a:r>
          </a:p>
          <a:p>
            <a:r>
              <a:rPr lang="en-US" dirty="0" smtClean="0"/>
              <a:t>Element </a:t>
            </a:r>
            <a:r>
              <a:rPr lang="en-US" dirty="0" err="1" smtClean="0">
                <a:latin typeface="Lucida Console" pitchFamily="49" charset="0"/>
              </a:rPr>
              <a:t>th</a:t>
            </a:r>
            <a:endParaRPr lang="en-US" dirty="0" smtClean="0">
              <a:latin typeface="Lucida Console" pitchFamily="49" charset="0"/>
            </a:endParaRPr>
          </a:p>
          <a:p>
            <a:pPr lvl="2" eaLnBrk="1" hangingPunct="1"/>
            <a:r>
              <a:rPr lang="en-US" dirty="0" smtClean="0"/>
              <a:t>Defines a header cell</a:t>
            </a:r>
          </a:p>
          <a:p>
            <a:pPr eaLnBrk="1" hangingPunct="1"/>
            <a:r>
              <a:rPr lang="en-US" dirty="0" smtClean="0">
                <a:latin typeface="Lucida Console" pitchFamily="49" charset="0"/>
              </a:rPr>
              <a:t>Td </a:t>
            </a:r>
            <a:r>
              <a:rPr lang="en-US" dirty="0" smtClean="0"/>
              <a:t>Element </a:t>
            </a:r>
            <a:endParaRPr lang="en-US" dirty="0" smtClean="0">
              <a:latin typeface="Lucida Console" pitchFamily="49" charset="0"/>
            </a:endParaRPr>
          </a:p>
          <a:p>
            <a:pPr lvl="1" eaLnBrk="1" hangingPunct="1"/>
            <a:r>
              <a:rPr lang="en-US" dirty="0" smtClean="0"/>
              <a:t>Contains table data elements</a:t>
            </a:r>
          </a:p>
          <a:p>
            <a:pPr lvl="2"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05AC1225-43F7-4FE8-832D-2A464765D190}" type="slidenum">
              <a:rPr lang="en-U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Tables (Cont.)</a:t>
            </a:r>
          </a:p>
        </p:txBody>
      </p:sp>
    </p:spTree>
    <p:extLst>
      <p:ext uri="{BB962C8B-B14F-4D97-AF65-F5344CB8AC3E}">
        <p14:creationId xmlns:p14="http://schemas.microsoft.com/office/powerpoint/2010/main" val="11239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576262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167050"/>
            <a:ext cx="5419725" cy="3142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4462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86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764704"/>
            <a:ext cx="318135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342" y="3861048"/>
            <a:ext cx="5953125" cy="274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4462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Example(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Cont’s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32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341438"/>
            <a:ext cx="7571184" cy="4906962"/>
          </a:xfrm>
        </p:spPr>
        <p:txBody>
          <a:bodyPr>
            <a:noAutofit/>
          </a:bodyPr>
          <a:lstStyle/>
          <a:p>
            <a:pPr marL="109728" indent="0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1600" b="1" i="1" dirty="0" smtClean="0"/>
              <a:t>Using </a:t>
            </a:r>
            <a:r>
              <a:rPr lang="en-US" sz="1600" b="1" i="1" dirty="0" smtClean="0">
                <a:latin typeface="Lucida Console" pitchFamily="49" charset="0"/>
              </a:rPr>
              <a:t>rowspan</a:t>
            </a:r>
            <a:r>
              <a:rPr lang="en-US" sz="1600" b="1" i="1" dirty="0" smtClean="0"/>
              <a:t> and </a:t>
            </a:r>
            <a:r>
              <a:rPr lang="en-US" sz="1600" b="1" i="1" dirty="0" smtClean="0">
                <a:latin typeface="Lucida Console" pitchFamily="49" charset="0"/>
              </a:rPr>
              <a:t>colspan</a:t>
            </a:r>
            <a:r>
              <a:rPr lang="en-US" sz="1600" b="1" i="1" dirty="0" smtClean="0"/>
              <a:t> with Tables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600" dirty="0" smtClean="0"/>
              <a:t>Next Figure introduces </a:t>
            </a:r>
            <a:r>
              <a:rPr lang="en-US" sz="1600" dirty="0"/>
              <a:t>two new attributes that allow you to build more complex tables</a:t>
            </a:r>
            <a:r>
              <a:rPr lang="en-US" sz="1600" dirty="0" smtClean="0"/>
              <a:t>.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600" dirty="0" smtClean="0"/>
              <a:t>You can merge data cells with the </a:t>
            </a:r>
            <a:r>
              <a:rPr lang="en-US" sz="1600" dirty="0" smtClean="0">
                <a:latin typeface="Lucida Console" pitchFamily="49" charset="0"/>
              </a:rPr>
              <a:t>rowspan</a:t>
            </a:r>
            <a:r>
              <a:rPr lang="en-US" sz="1600" dirty="0" smtClean="0"/>
              <a:t> and </a:t>
            </a:r>
            <a:r>
              <a:rPr lang="en-US" sz="1600" dirty="0" smtClean="0">
                <a:latin typeface="Lucida Console" pitchFamily="49" charset="0"/>
              </a:rPr>
              <a:t>colspan</a:t>
            </a:r>
            <a:r>
              <a:rPr lang="en-US" sz="1600" dirty="0" smtClean="0"/>
              <a:t> attributes</a:t>
            </a:r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sz="1400" dirty="0" smtClean="0"/>
              <a:t>The values of these attributes specify the number of rows or columns occupied by the cell.</a:t>
            </a:r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sz="1400" dirty="0" smtClean="0"/>
              <a:t>Can be placed inside any data cell or table header cell.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600" dirty="0" smtClean="0"/>
              <a:t>The </a:t>
            </a:r>
            <a:r>
              <a:rPr lang="en-US" sz="1600" dirty="0">
                <a:latin typeface="Lucida Console" pitchFamily="49" charset="0"/>
              </a:rPr>
              <a:t>br</a:t>
            </a:r>
            <a:r>
              <a:rPr lang="en-US" sz="1600" dirty="0"/>
              <a:t> </a:t>
            </a:r>
            <a:r>
              <a:rPr lang="en-US" sz="1600" dirty="0" smtClean="0"/>
              <a:t>element is render </a:t>
            </a:r>
            <a:r>
              <a:rPr lang="en-US" sz="1600" dirty="0"/>
              <a:t>as a line </a:t>
            </a:r>
            <a:r>
              <a:rPr lang="en-US" sz="1600" dirty="0" smtClean="0"/>
              <a:t>break in most browsers—any </a:t>
            </a:r>
            <a:r>
              <a:rPr lang="en-US" sz="1600" dirty="0"/>
              <a:t>markup or text following a </a:t>
            </a:r>
            <a:r>
              <a:rPr lang="en-US" sz="1600" dirty="0">
                <a:latin typeface="Lucida Console" pitchFamily="49" charset="0"/>
              </a:rPr>
              <a:t>br</a:t>
            </a:r>
            <a:r>
              <a:rPr lang="en-US" sz="1600" dirty="0"/>
              <a:t> element is rendered on the next </a:t>
            </a:r>
            <a:r>
              <a:rPr lang="en-US" sz="1600" dirty="0" smtClean="0"/>
              <a:t>line.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600" dirty="0" smtClean="0"/>
              <a:t>Like </a:t>
            </a:r>
            <a:r>
              <a:rPr lang="en-US" sz="1600" dirty="0"/>
              <a:t>the </a:t>
            </a:r>
            <a:r>
              <a:rPr lang="en-US" sz="1600" dirty="0">
                <a:latin typeface="Lucida Console" pitchFamily="49" charset="0"/>
              </a:rPr>
              <a:t>img</a:t>
            </a:r>
            <a:r>
              <a:rPr lang="en-US" sz="1600" dirty="0"/>
              <a:t> element, </a:t>
            </a:r>
            <a:r>
              <a:rPr lang="en-US" sz="1600" dirty="0">
                <a:latin typeface="Lucida Console" pitchFamily="49" charset="0"/>
              </a:rPr>
              <a:t>br</a:t>
            </a:r>
            <a:r>
              <a:rPr lang="en-US" sz="1600" dirty="0"/>
              <a:t> is an example of a void element. </a:t>
            </a:r>
            <a:endParaRPr lang="en-US" sz="1600" dirty="0" smtClean="0"/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sz="1600" dirty="0" smtClean="0"/>
              <a:t>Like </a:t>
            </a:r>
            <a:r>
              <a:rPr lang="en-US" sz="1600" dirty="0"/>
              <a:t>the </a:t>
            </a:r>
            <a:r>
              <a:rPr lang="en-US" sz="1600" dirty="0">
                <a:latin typeface="Lucida Console" pitchFamily="49" charset="0"/>
              </a:rPr>
              <a:t>hr</a:t>
            </a:r>
            <a:r>
              <a:rPr lang="en-US" sz="1600" dirty="0"/>
              <a:t> element, </a:t>
            </a:r>
            <a:r>
              <a:rPr lang="en-US" sz="1600" dirty="0">
                <a:latin typeface="Lucida Console" pitchFamily="49" charset="0"/>
              </a:rPr>
              <a:t>br</a:t>
            </a:r>
            <a:r>
              <a:rPr lang="en-US" sz="1600" dirty="0"/>
              <a:t> is considered a legacy formatting element that you should avoid using—in general, formatting should be specified using CSS.</a:t>
            </a:r>
            <a:endParaRPr lang="en-US" sz="1600" dirty="0" smtClean="0"/>
          </a:p>
          <a:p>
            <a:pPr marL="859536" lvl="2" eaLnBrk="1" fontAlgn="auto" hangingPunct="1">
              <a:lnSpc>
                <a:spcPct val="170000"/>
              </a:lnSpc>
              <a:spcAft>
                <a:spcPts val="0"/>
              </a:spcAft>
              <a:buFont typeface="Wingdings 2"/>
              <a:buChar char=""/>
              <a:defRPr/>
            </a:pPr>
            <a:endParaRPr lang="en-US" sz="1200" dirty="0" smtClean="0"/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endParaRPr lang="en-US" sz="1400" dirty="0" smtClean="0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20890743-9F4A-4B09-BFD5-62D32104E881}" type="slidenum">
              <a:rPr lang="en-U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4273"/>
            <a:ext cx="74980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Tables (Cont.)</a:t>
            </a:r>
          </a:p>
        </p:txBody>
      </p:sp>
    </p:spTree>
    <p:extLst>
      <p:ext uri="{BB962C8B-B14F-4D97-AF65-F5344CB8AC3E}">
        <p14:creationId xmlns:p14="http://schemas.microsoft.com/office/powerpoint/2010/main" val="12457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1412776"/>
            <a:ext cx="749808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 smtClean="0"/>
              <a:t>Next figure shows an HTML5 document named </a:t>
            </a:r>
            <a:r>
              <a:rPr lang="en-US" dirty="0" smtClean="0">
                <a:latin typeface="Lucida Console" pitchFamily="49" charset="0"/>
              </a:rPr>
              <a:t>main.html</a:t>
            </a:r>
            <a:r>
              <a:rPr lang="en-US" dirty="0" smtClean="0"/>
              <a:t>.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 smtClean="0"/>
              <a:t>This first example displays the message </a:t>
            </a:r>
            <a:r>
              <a:rPr lang="en-US" dirty="0" smtClean="0">
                <a:latin typeface="Lucida Console" pitchFamily="49" charset="0"/>
              </a:rPr>
              <a:t>Welcome to HTML5!</a:t>
            </a:r>
            <a:r>
              <a:rPr lang="en-US" dirty="0" smtClean="0"/>
              <a:t> in the browser. 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ED242B01-25A0-4986-BE95-7937073395A6}" type="slidenum">
              <a:rPr 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49808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First HTML5 Example</a:t>
            </a:r>
          </a:p>
        </p:txBody>
      </p:sp>
    </p:spTree>
    <p:extLst>
      <p:ext uri="{BB962C8B-B14F-4D97-AF65-F5344CB8AC3E}">
        <p14:creationId xmlns:p14="http://schemas.microsoft.com/office/powerpoint/2010/main" val="5413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36712"/>
            <a:ext cx="5067300" cy="2482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421175"/>
            <a:ext cx="5276850" cy="324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43608" y="4462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4462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Example(</a:t>
            </a:r>
            <a:r>
              <a:rPr lang="en-US" sz="32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Cont’s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650693"/>
            <a:ext cx="423862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17032"/>
            <a:ext cx="5899026" cy="2961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0728"/>
            <a:ext cx="6624736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43608" y="188640"/>
            <a:ext cx="7498080" cy="85010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First HTML5 Example(</a:t>
            </a:r>
            <a:r>
              <a:rPr lang="en-US" sz="3600" b="1" dirty="0" err="1" smtClean="0">
                <a:solidFill>
                  <a:srgbClr val="FF0000"/>
                </a:solidFill>
              </a:rPr>
              <a:t>Cont’s</a:t>
            </a:r>
            <a:r>
              <a:rPr lang="en-US" sz="3600" b="1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266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331640" y="1124744"/>
            <a:ext cx="7498080" cy="4800600"/>
          </a:xfrm>
        </p:spPr>
        <p:txBody>
          <a:bodyPr>
            <a:normAutofit fontScale="85000" lnSpcReduction="20000"/>
          </a:bodyPr>
          <a:lstStyle/>
          <a:p>
            <a:pPr marL="109728" indent="0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b="1" i="1" dirty="0"/>
              <a:t>Document Type Declaration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 </a:t>
            </a:r>
            <a:r>
              <a:rPr lang="en-US" b="1" dirty="0"/>
              <a:t>document type declaration </a:t>
            </a:r>
            <a:r>
              <a:rPr lang="en-US" dirty="0"/>
              <a:t>(</a:t>
            </a:r>
            <a:r>
              <a:rPr lang="en-US" b="1" dirty="0"/>
              <a:t>DOCTYPE</a:t>
            </a:r>
            <a:r>
              <a:rPr lang="en-US" dirty="0"/>
              <a:t>) </a:t>
            </a:r>
            <a:r>
              <a:rPr lang="en-US" dirty="0" smtClean="0"/>
              <a:t>is </a:t>
            </a:r>
            <a:r>
              <a:rPr lang="en-US" dirty="0"/>
              <a:t>required in HTML5 documents so that browsers render the page in standards </a:t>
            </a:r>
            <a:r>
              <a:rPr lang="en-US" dirty="0" smtClean="0"/>
              <a:t>mode. 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Some </a:t>
            </a:r>
            <a:r>
              <a:rPr lang="en-US" dirty="0"/>
              <a:t>browsers operate in quirks mode to maintain backward compatibility with web pages that are not up-to-date with the latest standards. </a:t>
            </a:r>
            <a:endParaRPr lang="en-US" dirty="0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12F750BA-E246-4471-9373-610B3EE60DFD}" type="slidenum">
              <a:rPr lang="en-U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43608" y="188640"/>
            <a:ext cx="7498080" cy="85010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>
              <a:defRPr/>
            </a:pPr>
            <a:r>
              <a:rPr lang="en-US" sz="3600" b="1" dirty="0" smtClean="0">
                <a:solidFill>
                  <a:srgbClr val="FF0000"/>
                </a:solidFill>
              </a:rPr>
              <a:t>First HTML5 Example(</a:t>
            </a:r>
            <a:r>
              <a:rPr lang="en-US" sz="3600" b="1" dirty="0" err="1" smtClean="0">
                <a:solidFill>
                  <a:srgbClr val="FF0000"/>
                </a:solidFill>
              </a:rPr>
              <a:t>Cont’s</a:t>
            </a:r>
            <a:r>
              <a:rPr lang="en-US" sz="3600" b="1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738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403648" y="1124744"/>
            <a:ext cx="7498080" cy="4800600"/>
          </a:xfrm>
        </p:spPr>
        <p:txBody>
          <a:bodyPr>
            <a:normAutofit fontScale="85000" lnSpcReduction="10000"/>
          </a:bodyPr>
          <a:lstStyle/>
          <a:p>
            <a:pPr marL="109728" indent="0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b="1" i="1" dirty="0"/>
              <a:t>Comments</a:t>
            </a:r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Insert </a:t>
            </a:r>
            <a:r>
              <a:rPr lang="en-US" dirty="0"/>
              <a:t>comments in your HTML5 markup to improve readability and describe the content of a document. </a:t>
            </a:r>
            <a:endParaRPr lang="en-US" dirty="0" smtClean="0"/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</a:t>
            </a:r>
            <a:r>
              <a:rPr lang="en-US" dirty="0"/>
              <a:t>browser ignores comments when your document is rendered. </a:t>
            </a:r>
            <a:endParaRPr lang="en-US" dirty="0" smtClean="0"/>
          </a:p>
          <a:p>
            <a:pPr marL="365760" indent="-256032" eaLnBrk="1" fontAlgn="auto" hangingPunct="1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Comments </a:t>
            </a:r>
            <a:r>
              <a:rPr lang="en-US" dirty="0"/>
              <a:t>start with </a:t>
            </a:r>
            <a:r>
              <a:rPr lang="en-US" b="1" dirty="0">
                <a:solidFill>
                  <a:srgbClr val="FF0000"/>
                </a:solidFill>
                <a:latin typeface="Lucida Console" pitchFamily="49" charset="0"/>
              </a:rPr>
              <a:t>&lt;!--</a:t>
            </a:r>
            <a:r>
              <a:rPr lang="en-US" dirty="0"/>
              <a:t> and end with </a:t>
            </a:r>
            <a:r>
              <a:rPr lang="en-US" b="1" dirty="0">
                <a:solidFill>
                  <a:srgbClr val="FF0000"/>
                </a:solidFill>
                <a:latin typeface="Lucida Console" pitchFamily="49" charset="0"/>
              </a:rPr>
              <a:t>--&gt;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3599D981-5F7E-48C2-8D82-3ADB9F174269}" type="slidenum">
              <a:rPr lang="en-U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498080" cy="77809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First HTML5 Example(</a:t>
            </a:r>
            <a:r>
              <a:rPr lang="en-US" b="1" dirty="0" err="1" smtClean="0">
                <a:solidFill>
                  <a:srgbClr val="FF0000"/>
                </a:solidFill>
              </a:rPr>
              <a:t>Cont’s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34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1052736"/>
            <a:ext cx="7498080" cy="4800600"/>
          </a:xfrm>
        </p:spPr>
        <p:txBody>
          <a:bodyPr>
            <a:normAutofit fontScale="47500" lnSpcReduction="20000"/>
          </a:bodyPr>
          <a:lstStyle/>
          <a:p>
            <a:pPr marL="109728" indent="0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b="1" i="1" dirty="0">
                <a:latin typeface="Lucida Console" pitchFamily="49" charset="0"/>
              </a:rPr>
              <a:t>html</a:t>
            </a:r>
            <a:r>
              <a:rPr lang="en-US" b="1" i="1" dirty="0"/>
              <a:t>, </a:t>
            </a:r>
            <a:r>
              <a:rPr lang="en-US" b="1" i="1" dirty="0">
                <a:latin typeface="Lucida Console" pitchFamily="49" charset="0"/>
              </a:rPr>
              <a:t>head</a:t>
            </a:r>
            <a:r>
              <a:rPr lang="en-US" b="1" i="1" dirty="0"/>
              <a:t> and </a:t>
            </a:r>
            <a:r>
              <a:rPr lang="en-US" b="1" i="1" dirty="0">
                <a:latin typeface="Lucida Console" pitchFamily="49" charset="0"/>
              </a:rPr>
              <a:t>body</a:t>
            </a:r>
            <a:r>
              <a:rPr lang="en-US" b="1" i="1" dirty="0"/>
              <a:t> </a:t>
            </a:r>
            <a:r>
              <a:rPr lang="en-US" b="1" i="1" dirty="0" smtClean="0"/>
              <a:t>Elements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HTML5 markup contains text (and images, graphics, animations, audios and videos) that represents the content of a document and elements that specify a document’s </a:t>
            </a:r>
            <a:r>
              <a:rPr lang="en-US" i="1" dirty="0"/>
              <a:t>structure</a:t>
            </a:r>
            <a:r>
              <a:rPr lang="en-US" dirty="0"/>
              <a:t> and </a:t>
            </a:r>
            <a:r>
              <a:rPr lang="en-US" i="1" dirty="0"/>
              <a:t>meaning</a:t>
            </a:r>
            <a:r>
              <a:rPr lang="en-US" dirty="0" smtClean="0"/>
              <a:t>.</a:t>
            </a:r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dirty="0">
                <a:latin typeface="Lucida Console" pitchFamily="49" charset="0"/>
              </a:rPr>
              <a:t>html</a:t>
            </a:r>
            <a:r>
              <a:rPr lang="en-US" dirty="0"/>
              <a:t> element </a:t>
            </a:r>
            <a:r>
              <a:rPr lang="en-US" i="1" dirty="0"/>
              <a:t>encloses</a:t>
            </a:r>
            <a:r>
              <a:rPr lang="en-US" dirty="0"/>
              <a:t> the head section (represented by the head element) and the body section (represented by the body element). </a:t>
            </a:r>
            <a:endParaRPr lang="en-US" dirty="0" smtClean="0"/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b="1" dirty="0">
                <a:latin typeface="Lucida Console" pitchFamily="49" charset="0"/>
              </a:rPr>
              <a:t>head</a:t>
            </a:r>
            <a:r>
              <a:rPr lang="en-US" b="1" dirty="0"/>
              <a:t> section </a:t>
            </a:r>
            <a:r>
              <a:rPr lang="en-US" dirty="0">
                <a:solidFill>
                  <a:srgbClr val="FF0000"/>
                </a:solidFill>
              </a:rPr>
              <a:t>contains information about the HTML5 document</a:t>
            </a:r>
            <a:r>
              <a:rPr lang="en-US" dirty="0"/>
              <a:t>, such as the character set (</a:t>
            </a:r>
            <a:r>
              <a:rPr lang="en-US" dirty="0">
                <a:latin typeface="Lucida Console" pitchFamily="49" charset="0"/>
              </a:rPr>
              <a:t>UTF-8</a:t>
            </a:r>
            <a:r>
              <a:rPr lang="en-US" dirty="0"/>
              <a:t>, the most popular character-encoding scheme for the web) that the page </a:t>
            </a:r>
            <a:r>
              <a:rPr lang="en-US" dirty="0" smtClean="0"/>
              <a:t>use—which </a:t>
            </a:r>
            <a:r>
              <a:rPr lang="en-US" dirty="0"/>
              <a:t>helps the browser determine how to render the content—and the </a:t>
            </a:r>
            <a:r>
              <a:rPr lang="en-US" b="1" dirty="0" smtClean="0"/>
              <a:t>title</a:t>
            </a:r>
            <a:r>
              <a:rPr lang="en-US" dirty="0" smtClean="0"/>
              <a:t>. </a:t>
            </a:r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dirty="0"/>
              <a:t>head section also can contain special document-formatting instructions called </a:t>
            </a:r>
            <a:r>
              <a:rPr lang="en-US" b="1" dirty="0"/>
              <a:t>CSS3 style sheets </a:t>
            </a:r>
            <a:r>
              <a:rPr lang="en-US" dirty="0"/>
              <a:t>and client-side programs called scripts for creating dynamic web pages. </a:t>
            </a:r>
            <a:endParaRPr lang="en-US" dirty="0" smtClean="0"/>
          </a:p>
          <a:p>
            <a:pPr marL="621792" lvl="1" eaLnBrk="1" fontAlgn="auto" hangingPunct="1">
              <a:lnSpc>
                <a:spcPct val="170000"/>
              </a:lnSpc>
              <a:spcBef>
                <a:spcPts val="324"/>
              </a:spcBef>
              <a:spcAft>
                <a:spcPts val="0"/>
              </a:spcAft>
              <a:defRPr/>
            </a:pPr>
            <a:r>
              <a:rPr lang="en-US" dirty="0" smtClean="0"/>
              <a:t>The </a:t>
            </a:r>
            <a:r>
              <a:rPr lang="en-US" b="1" dirty="0"/>
              <a:t>body section </a:t>
            </a:r>
            <a:r>
              <a:rPr lang="en-US" dirty="0"/>
              <a:t>contains the page’s content, which the browser displays when the user visits the web page.</a:t>
            </a:r>
            <a:endParaRPr lang="en-US" dirty="0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EFAC2364-F0B8-496C-B527-49635BE5AA3B}" type="slidenum">
              <a:rPr lang="en-U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498080" cy="77809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First HTML5 Example(</a:t>
            </a:r>
            <a:r>
              <a:rPr lang="en-US" b="1" dirty="0" err="1" smtClean="0">
                <a:solidFill>
                  <a:srgbClr val="FF0000"/>
                </a:solidFill>
              </a:rPr>
              <a:t>Cont’s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863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1187624" y="908720"/>
            <a:ext cx="7498080" cy="4800600"/>
          </a:xfrm>
        </p:spPr>
        <p:txBody>
          <a:bodyPr>
            <a:normAutofit fontScale="55000" lnSpcReduction="20000"/>
          </a:bodyPr>
          <a:lstStyle/>
          <a:p>
            <a:pPr marL="109728" indent="0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b="1" i="1" dirty="0"/>
              <a:t>Start Tags and End </a:t>
            </a:r>
            <a:r>
              <a:rPr lang="en-US" b="1" i="1" dirty="0" smtClean="0"/>
              <a:t>Tags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HTML5 documents </a:t>
            </a:r>
            <a:r>
              <a:rPr lang="en-US" i="1" dirty="0" smtClean="0"/>
              <a:t>delimit</a:t>
            </a:r>
            <a:r>
              <a:rPr lang="en-US" dirty="0" smtClean="0"/>
              <a:t> most elements with a start tag and end tag. </a:t>
            </a:r>
          </a:p>
          <a:p>
            <a:pPr lvl="1" indent="-256032">
              <a:lnSpc>
                <a:spcPct val="170000"/>
              </a:lnSpc>
              <a:buFont typeface="Wingdings 3"/>
              <a:buChar char=""/>
              <a:defRPr/>
            </a:pPr>
            <a:r>
              <a:rPr lang="en-US" dirty="0" smtClean="0"/>
              <a:t>A </a:t>
            </a:r>
            <a:r>
              <a:rPr lang="en-US" b="1" dirty="0" smtClean="0"/>
              <a:t>start tag </a:t>
            </a:r>
            <a:r>
              <a:rPr lang="en-US" dirty="0" smtClean="0"/>
              <a:t>consists of the element name in angle brackets</a:t>
            </a:r>
          </a:p>
          <a:p>
            <a:pPr marL="868680" lvl="2">
              <a:lnSpc>
                <a:spcPct val="170000"/>
              </a:lnSpc>
              <a:spcBef>
                <a:spcPts val="324"/>
              </a:spcBef>
              <a:defRPr/>
            </a:pPr>
            <a:r>
              <a:rPr lang="en-US" dirty="0" smtClean="0"/>
              <a:t>For example,  </a:t>
            </a:r>
            <a:r>
              <a:rPr lang="en-US" dirty="0" smtClean="0">
                <a:latin typeface="Lucida Console" pitchFamily="49" charset="0"/>
              </a:rPr>
              <a:t>&lt;html&gt; </a:t>
            </a:r>
          </a:p>
          <a:p>
            <a:pPr lvl="1" indent="-256032">
              <a:lnSpc>
                <a:spcPct val="170000"/>
              </a:lnSpc>
              <a:buFont typeface="Wingdings 3"/>
              <a:buChar char=""/>
              <a:defRPr/>
            </a:pPr>
            <a:r>
              <a:rPr lang="en-US" dirty="0" smtClean="0"/>
              <a:t>An </a:t>
            </a:r>
            <a:r>
              <a:rPr lang="en-US" b="1" dirty="0" smtClean="0"/>
              <a:t>end tag </a:t>
            </a:r>
            <a:r>
              <a:rPr lang="en-US" dirty="0" smtClean="0"/>
              <a:t>consists of the element name preceded by a forward slash (</a:t>
            </a:r>
            <a:r>
              <a:rPr lang="en-US" dirty="0" smtClean="0">
                <a:latin typeface="Lucida Console" pitchFamily="49" charset="0"/>
              </a:rPr>
              <a:t>/</a:t>
            </a:r>
            <a:r>
              <a:rPr lang="en-US" dirty="0" smtClean="0"/>
              <a:t>) in angle brackets</a:t>
            </a:r>
          </a:p>
          <a:p>
            <a:pPr marL="868680" lvl="2">
              <a:lnSpc>
                <a:spcPct val="170000"/>
              </a:lnSpc>
              <a:spcBef>
                <a:spcPts val="324"/>
              </a:spcBef>
              <a:defRPr/>
            </a:pPr>
            <a:r>
              <a:rPr lang="en-US" dirty="0" smtClean="0">
                <a:latin typeface="Lucida Console" pitchFamily="49" charset="0"/>
              </a:rPr>
              <a:t>For example, &lt;/html&gt;</a:t>
            </a:r>
            <a:endParaRPr lang="en-US" dirty="0" smtClean="0"/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There are several so-called “void elements” that do not have end tags</a:t>
            </a:r>
            <a:r>
              <a:rPr lang="en-US" dirty="0" smtClean="0"/>
              <a:t>.</a:t>
            </a:r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Many </a:t>
            </a:r>
            <a:r>
              <a:rPr lang="en-US" dirty="0"/>
              <a:t>start tags have attributes that provide additional information about an element, which browsers use to determine how to process the element. </a:t>
            </a:r>
            <a:endParaRPr lang="en-US" dirty="0" smtClean="0"/>
          </a:p>
          <a:p>
            <a:pPr marL="365760" indent="-256032" eaLnBrk="1" fontAlgn="auto" hangingPunct="1">
              <a:lnSpc>
                <a:spcPct val="17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Each </a:t>
            </a:r>
            <a:r>
              <a:rPr lang="en-US" b="1" dirty="0"/>
              <a:t>attribute</a:t>
            </a:r>
            <a:r>
              <a:rPr lang="en-US" dirty="0"/>
              <a:t> has a </a:t>
            </a:r>
            <a:r>
              <a:rPr lang="en-US" b="1" dirty="0"/>
              <a:t>name</a:t>
            </a:r>
            <a:r>
              <a:rPr lang="en-US" dirty="0"/>
              <a:t> and a </a:t>
            </a:r>
            <a:r>
              <a:rPr lang="en-US" b="1" dirty="0"/>
              <a:t>value</a:t>
            </a:r>
            <a:r>
              <a:rPr lang="en-US" dirty="0"/>
              <a:t> separated by an equals sign (</a:t>
            </a:r>
            <a:r>
              <a:rPr lang="en-US" dirty="0">
                <a:latin typeface="Lucida Console" pitchFamily="49" charset="0"/>
              </a:rPr>
              <a:t>=</a:t>
            </a:r>
            <a:r>
              <a:rPr lang="en-US" dirty="0"/>
              <a:t>). </a:t>
            </a:r>
            <a:endParaRPr lang="en-US" dirty="0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/>
            <a:fld id="{36888821-A107-4982-A330-0B58F054926F}" type="slidenum">
              <a:rPr lang="en-U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sz="12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16632"/>
            <a:ext cx="7498080" cy="85010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First HTML5 Example (cont.)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661248"/>
            <a:ext cx="7056784" cy="107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9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704</TotalTime>
  <Words>1866</Words>
  <Application>Microsoft Office PowerPoint</Application>
  <PresentationFormat>On-screen Show (4:3)</PresentationFormat>
  <Paragraphs>218</Paragraphs>
  <Slides>41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Solstice</vt:lpstr>
      <vt:lpstr>Introduction to HTML5</vt:lpstr>
      <vt:lpstr>Introduction</vt:lpstr>
      <vt:lpstr>Editing HTML5</vt:lpstr>
      <vt:lpstr>First HTML5 Example</vt:lpstr>
      <vt:lpstr>PowerPoint Presentation</vt:lpstr>
      <vt:lpstr>PowerPoint Presentation</vt:lpstr>
      <vt:lpstr>First HTML5 Example(Cont’s)</vt:lpstr>
      <vt:lpstr>First HTML5 Example(Cont’s)</vt:lpstr>
      <vt:lpstr>First HTML5 Example (cont.)</vt:lpstr>
      <vt:lpstr>First HTML5 Example (Cont.)</vt:lpstr>
      <vt:lpstr>First HTML5 Example (Cont.)</vt:lpstr>
      <vt:lpstr>Headings</vt:lpstr>
      <vt:lpstr>PowerPoint Presentation</vt:lpstr>
      <vt:lpstr>Linking</vt:lpstr>
      <vt:lpstr>PowerPoint Presentation</vt:lpstr>
      <vt:lpstr>Linking (Cont.)</vt:lpstr>
      <vt:lpstr>Linking (Cont.)</vt:lpstr>
      <vt:lpstr>PowerPoint Presentation</vt:lpstr>
      <vt:lpstr>PowerPoint Presentation</vt:lpstr>
      <vt:lpstr>Images</vt:lpstr>
      <vt:lpstr>PowerPoint Presentation</vt:lpstr>
      <vt:lpstr>Images (cont.)</vt:lpstr>
      <vt:lpstr>Images (Cont.)</vt:lpstr>
      <vt:lpstr>Images (Cont.)</vt:lpstr>
      <vt:lpstr>PowerPoint Presentation</vt:lpstr>
      <vt:lpstr>Special Characters and Horizontal Rules</vt:lpstr>
      <vt:lpstr>PowerPoint Presentation</vt:lpstr>
      <vt:lpstr>PowerPoint Presentation</vt:lpstr>
      <vt:lpstr>Special Characters and Horizontal Rules (Cont.)</vt:lpstr>
      <vt:lpstr>Lists</vt:lpstr>
      <vt:lpstr>PowerPoint Presentation</vt:lpstr>
      <vt:lpstr>Lists (Cont.)</vt:lpstr>
      <vt:lpstr>PowerPoint Presentation</vt:lpstr>
      <vt:lpstr>PowerPoint Presentation</vt:lpstr>
      <vt:lpstr>Tables</vt:lpstr>
      <vt:lpstr>Tables (Cont.)</vt:lpstr>
      <vt:lpstr>PowerPoint Presentation</vt:lpstr>
      <vt:lpstr>PowerPoint Presentation</vt:lpstr>
      <vt:lpstr>Tables (Cont.)</vt:lpstr>
      <vt:lpstr>PowerPoint Presentation</vt:lpstr>
      <vt:lpstr>PowerPoint Presentation</vt:lpstr>
    </vt:vector>
  </TitlesOfParts>
  <Company>Ahmed-Under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HTML5</dc:title>
  <dc:creator>Jordan</dc:creator>
  <cp:lastModifiedBy>Jordan_PC</cp:lastModifiedBy>
  <cp:revision>27</cp:revision>
  <dcterms:created xsi:type="dcterms:W3CDTF">2020-10-17T12:33:13Z</dcterms:created>
  <dcterms:modified xsi:type="dcterms:W3CDTF">2024-03-07T06:14:07Z</dcterms:modified>
</cp:coreProperties>
</file>