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65A8EAE-C30B-4227-AC27-E1EA23F03517}" type="datetimeFigureOut">
              <a:rPr lang="en-US" smtClean="0"/>
              <a:t>10/24/2021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4843D84-3948-495F-99B4-D6ADBBAF54B5}" type="slidenum">
              <a:rPr lang="en-US" smtClean="0"/>
              <a:t>‹#›</a:t>
            </a:fld>
            <a:endParaRPr lang="en-US"/>
          </a:p>
        </p:txBody>
      </p:sp>
    </p:spTree>
    <p:extLst>
      <p:ext uri="{BB962C8B-B14F-4D97-AF65-F5344CB8AC3E}">
        <p14:creationId xmlns:p14="http://schemas.microsoft.com/office/powerpoint/2010/main" val="3620597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defRPr sz="1600">
                <a:solidFill>
                  <a:srgbClr val="275AFF"/>
                </a:solidFill>
                <a:latin typeface="Arial" charset="0"/>
                <a:cs typeface="Times New Roman" pitchFamily="18" charset="0"/>
              </a:defRPr>
            </a:lvl1pPr>
            <a:lvl2pPr marL="729057" indent="-280406" defTabSz="914437" eaLnBrk="0" hangingPunct="0">
              <a:defRPr sz="1600">
                <a:solidFill>
                  <a:srgbClr val="275AFF"/>
                </a:solidFill>
                <a:latin typeface="Arial" charset="0"/>
                <a:cs typeface="Times New Roman" pitchFamily="18" charset="0"/>
              </a:defRPr>
            </a:lvl2pPr>
            <a:lvl3pPr marL="1121626" indent="-224325" defTabSz="914437" eaLnBrk="0" hangingPunct="0">
              <a:defRPr sz="1600">
                <a:solidFill>
                  <a:srgbClr val="275AFF"/>
                </a:solidFill>
                <a:latin typeface="Arial" charset="0"/>
                <a:cs typeface="Times New Roman" pitchFamily="18" charset="0"/>
              </a:defRPr>
            </a:lvl3pPr>
            <a:lvl4pPr marL="1570276" indent="-224325" defTabSz="914437" eaLnBrk="0" hangingPunct="0">
              <a:defRPr sz="1600">
                <a:solidFill>
                  <a:srgbClr val="275AFF"/>
                </a:solidFill>
                <a:latin typeface="Arial" charset="0"/>
                <a:cs typeface="Times New Roman" pitchFamily="18" charset="0"/>
              </a:defRPr>
            </a:lvl4pPr>
            <a:lvl5pPr marL="2018927" indent="-224325" defTabSz="914437" eaLnBrk="0" hangingPunct="0">
              <a:defRPr sz="1600">
                <a:solidFill>
                  <a:srgbClr val="275AFF"/>
                </a:solidFill>
                <a:latin typeface="Arial" charset="0"/>
                <a:cs typeface="Times New Roman" pitchFamily="18" charset="0"/>
              </a:defRPr>
            </a:lvl5pPr>
            <a:lvl6pPr marL="2467577" indent="-224325" defTabSz="914437"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6pPr>
            <a:lvl7pPr marL="2916227" indent="-224325" defTabSz="914437"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7pPr>
            <a:lvl8pPr marL="3364878" indent="-224325" defTabSz="914437"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8pPr>
            <a:lvl9pPr marL="3813528" indent="-224325" defTabSz="914437"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9pPr>
          </a:lstStyle>
          <a:p>
            <a:pPr eaLnBrk="1" hangingPunct="1"/>
            <a:fld id="{BFBA07E3-97AA-4F2D-BA9F-DA82C3DF5294}" type="slidenum">
              <a:rPr lang="en-US" sz="1200">
                <a:solidFill>
                  <a:schemeClr val="tx1"/>
                </a:solidFill>
              </a:rPr>
              <a:pPr eaLnBrk="1" hangingPunct="1"/>
              <a:t>2</a:t>
            </a:fld>
            <a:endParaRPr lang="en-US" sz="1200">
              <a:solidFill>
                <a:schemeClr val="tx1"/>
              </a:solidFill>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defRPr sz="1600">
                <a:solidFill>
                  <a:srgbClr val="275AFF"/>
                </a:solidFill>
                <a:latin typeface="Arial" charset="0"/>
                <a:cs typeface="Times New Roman" pitchFamily="18" charset="0"/>
              </a:defRPr>
            </a:lvl1pPr>
            <a:lvl2pPr marL="729057" indent="-280406" defTabSz="914437" eaLnBrk="0" hangingPunct="0">
              <a:defRPr sz="1600">
                <a:solidFill>
                  <a:srgbClr val="275AFF"/>
                </a:solidFill>
                <a:latin typeface="Arial" charset="0"/>
                <a:cs typeface="Times New Roman" pitchFamily="18" charset="0"/>
              </a:defRPr>
            </a:lvl2pPr>
            <a:lvl3pPr marL="1121626" indent="-224325" defTabSz="914437" eaLnBrk="0" hangingPunct="0">
              <a:defRPr sz="1600">
                <a:solidFill>
                  <a:srgbClr val="275AFF"/>
                </a:solidFill>
                <a:latin typeface="Arial" charset="0"/>
                <a:cs typeface="Times New Roman" pitchFamily="18" charset="0"/>
              </a:defRPr>
            </a:lvl3pPr>
            <a:lvl4pPr marL="1570276" indent="-224325" defTabSz="914437" eaLnBrk="0" hangingPunct="0">
              <a:defRPr sz="1600">
                <a:solidFill>
                  <a:srgbClr val="275AFF"/>
                </a:solidFill>
                <a:latin typeface="Arial" charset="0"/>
                <a:cs typeface="Times New Roman" pitchFamily="18" charset="0"/>
              </a:defRPr>
            </a:lvl4pPr>
            <a:lvl5pPr marL="2018927" indent="-224325" defTabSz="914437" eaLnBrk="0" hangingPunct="0">
              <a:defRPr sz="1600">
                <a:solidFill>
                  <a:srgbClr val="275AFF"/>
                </a:solidFill>
                <a:latin typeface="Arial" charset="0"/>
                <a:cs typeface="Times New Roman" pitchFamily="18" charset="0"/>
              </a:defRPr>
            </a:lvl5pPr>
            <a:lvl6pPr marL="2467577" indent="-224325" defTabSz="914437"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6pPr>
            <a:lvl7pPr marL="2916227" indent="-224325" defTabSz="914437"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7pPr>
            <a:lvl8pPr marL="3364878" indent="-224325" defTabSz="914437"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8pPr>
            <a:lvl9pPr marL="3813528" indent="-224325" defTabSz="914437"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9pPr>
          </a:lstStyle>
          <a:p>
            <a:pPr eaLnBrk="1" hangingPunct="1"/>
            <a:fld id="{2C3C24D9-876C-45C6-B4FD-CF2ED28814E0}" type="slidenum">
              <a:rPr lang="en-US" sz="1200">
                <a:solidFill>
                  <a:schemeClr val="tx1"/>
                </a:solidFill>
              </a:rPr>
              <a:pPr eaLnBrk="1" hangingPunct="1"/>
              <a:t>6</a:t>
            </a:fld>
            <a:endParaRPr lang="en-US" sz="1200">
              <a:solidFill>
                <a:schemeClr val="tx1"/>
              </a:solidFill>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defRPr sz="1600">
                <a:solidFill>
                  <a:srgbClr val="275AFF"/>
                </a:solidFill>
                <a:latin typeface="Arial" charset="0"/>
                <a:cs typeface="Times New Roman" pitchFamily="18" charset="0"/>
              </a:defRPr>
            </a:lvl1pPr>
            <a:lvl2pPr marL="729057" indent="-280406" defTabSz="914437" eaLnBrk="0" hangingPunct="0">
              <a:defRPr sz="1600">
                <a:solidFill>
                  <a:srgbClr val="275AFF"/>
                </a:solidFill>
                <a:latin typeface="Arial" charset="0"/>
                <a:cs typeface="Times New Roman" pitchFamily="18" charset="0"/>
              </a:defRPr>
            </a:lvl2pPr>
            <a:lvl3pPr marL="1121626" indent="-224325" defTabSz="914437" eaLnBrk="0" hangingPunct="0">
              <a:defRPr sz="1600">
                <a:solidFill>
                  <a:srgbClr val="275AFF"/>
                </a:solidFill>
                <a:latin typeface="Arial" charset="0"/>
                <a:cs typeface="Times New Roman" pitchFamily="18" charset="0"/>
              </a:defRPr>
            </a:lvl3pPr>
            <a:lvl4pPr marL="1570276" indent="-224325" defTabSz="914437" eaLnBrk="0" hangingPunct="0">
              <a:defRPr sz="1600">
                <a:solidFill>
                  <a:srgbClr val="275AFF"/>
                </a:solidFill>
                <a:latin typeface="Arial" charset="0"/>
                <a:cs typeface="Times New Roman" pitchFamily="18" charset="0"/>
              </a:defRPr>
            </a:lvl4pPr>
            <a:lvl5pPr marL="2018927" indent="-224325" defTabSz="914437" eaLnBrk="0" hangingPunct="0">
              <a:defRPr sz="1600">
                <a:solidFill>
                  <a:srgbClr val="275AFF"/>
                </a:solidFill>
                <a:latin typeface="Arial" charset="0"/>
                <a:cs typeface="Times New Roman" pitchFamily="18" charset="0"/>
              </a:defRPr>
            </a:lvl5pPr>
            <a:lvl6pPr marL="2467577" indent="-224325" defTabSz="914437"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6pPr>
            <a:lvl7pPr marL="2916227" indent="-224325" defTabSz="914437"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7pPr>
            <a:lvl8pPr marL="3364878" indent="-224325" defTabSz="914437"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8pPr>
            <a:lvl9pPr marL="3813528" indent="-224325" defTabSz="914437"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9pPr>
          </a:lstStyle>
          <a:p>
            <a:pPr eaLnBrk="1" hangingPunct="1"/>
            <a:fld id="{51B9FE4E-0AFD-4218-BF57-6490FC7EF34A}" type="slidenum">
              <a:rPr lang="en-US" sz="1200">
                <a:solidFill>
                  <a:schemeClr val="tx1"/>
                </a:solidFill>
              </a:rPr>
              <a:pPr eaLnBrk="1" hangingPunct="1"/>
              <a:t>7</a:t>
            </a:fld>
            <a:endParaRPr lang="en-US" sz="1200">
              <a:solidFill>
                <a:schemeClr val="tx1"/>
              </a:solidFill>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defRPr sz="1600">
                <a:solidFill>
                  <a:srgbClr val="275AFF"/>
                </a:solidFill>
                <a:latin typeface="Arial" charset="0"/>
                <a:cs typeface="Times New Roman" pitchFamily="18" charset="0"/>
              </a:defRPr>
            </a:lvl1pPr>
            <a:lvl2pPr marL="729057" indent="-280406" defTabSz="914437" eaLnBrk="0" hangingPunct="0">
              <a:defRPr sz="1600">
                <a:solidFill>
                  <a:srgbClr val="275AFF"/>
                </a:solidFill>
                <a:latin typeface="Arial" charset="0"/>
                <a:cs typeface="Times New Roman" pitchFamily="18" charset="0"/>
              </a:defRPr>
            </a:lvl2pPr>
            <a:lvl3pPr marL="1121626" indent="-224325" defTabSz="914437" eaLnBrk="0" hangingPunct="0">
              <a:defRPr sz="1600">
                <a:solidFill>
                  <a:srgbClr val="275AFF"/>
                </a:solidFill>
                <a:latin typeface="Arial" charset="0"/>
                <a:cs typeface="Times New Roman" pitchFamily="18" charset="0"/>
              </a:defRPr>
            </a:lvl3pPr>
            <a:lvl4pPr marL="1570276" indent="-224325" defTabSz="914437" eaLnBrk="0" hangingPunct="0">
              <a:defRPr sz="1600">
                <a:solidFill>
                  <a:srgbClr val="275AFF"/>
                </a:solidFill>
                <a:latin typeface="Arial" charset="0"/>
                <a:cs typeface="Times New Roman" pitchFamily="18" charset="0"/>
              </a:defRPr>
            </a:lvl4pPr>
            <a:lvl5pPr marL="2018927" indent="-224325" defTabSz="914437" eaLnBrk="0" hangingPunct="0">
              <a:defRPr sz="1600">
                <a:solidFill>
                  <a:srgbClr val="275AFF"/>
                </a:solidFill>
                <a:latin typeface="Arial" charset="0"/>
                <a:cs typeface="Times New Roman" pitchFamily="18" charset="0"/>
              </a:defRPr>
            </a:lvl5pPr>
            <a:lvl6pPr marL="2467577" indent="-224325" defTabSz="914437"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6pPr>
            <a:lvl7pPr marL="2916227" indent="-224325" defTabSz="914437"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7pPr>
            <a:lvl8pPr marL="3364878" indent="-224325" defTabSz="914437"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8pPr>
            <a:lvl9pPr marL="3813528" indent="-224325" defTabSz="914437"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9pPr>
          </a:lstStyle>
          <a:p>
            <a:pPr eaLnBrk="1" hangingPunct="1"/>
            <a:fld id="{24426580-3C6E-48D3-A886-BD6CD755882E}" type="slidenum">
              <a:rPr lang="en-US" sz="1200">
                <a:solidFill>
                  <a:schemeClr val="tx1"/>
                </a:solidFill>
              </a:rPr>
              <a:pPr eaLnBrk="1" hangingPunct="1"/>
              <a:t>8</a:t>
            </a:fld>
            <a:endParaRPr lang="en-US" sz="1200">
              <a:solidFill>
                <a:schemeClr val="tx1"/>
              </a:solidFill>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defRPr sz="1600">
                <a:solidFill>
                  <a:srgbClr val="275AFF"/>
                </a:solidFill>
                <a:latin typeface="Arial" charset="0"/>
                <a:cs typeface="Times New Roman" pitchFamily="18" charset="0"/>
              </a:defRPr>
            </a:lvl1pPr>
            <a:lvl2pPr marL="729057" indent="-280406" defTabSz="914437" eaLnBrk="0" hangingPunct="0">
              <a:defRPr sz="1600">
                <a:solidFill>
                  <a:srgbClr val="275AFF"/>
                </a:solidFill>
                <a:latin typeface="Arial" charset="0"/>
                <a:cs typeface="Times New Roman" pitchFamily="18" charset="0"/>
              </a:defRPr>
            </a:lvl2pPr>
            <a:lvl3pPr marL="1121626" indent="-224325" defTabSz="914437" eaLnBrk="0" hangingPunct="0">
              <a:defRPr sz="1600">
                <a:solidFill>
                  <a:srgbClr val="275AFF"/>
                </a:solidFill>
                <a:latin typeface="Arial" charset="0"/>
                <a:cs typeface="Times New Roman" pitchFamily="18" charset="0"/>
              </a:defRPr>
            </a:lvl3pPr>
            <a:lvl4pPr marL="1570276" indent="-224325" defTabSz="914437" eaLnBrk="0" hangingPunct="0">
              <a:defRPr sz="1600">
                <a:solidFill>
                  <a:srgbClr val="275AFF"/>
                </a:solidFill>
                <a:latin typeface="Arial" charset="0"/>
                <a:cs typeface="Times New Roman" pitchFamily="18" charset="0"/>
              </a:defRPr>
            </a:lvl4pPr>
            <a:lvl5pPr marL="2018927" indent="-224325" defTabSz="914437" eaLnBrk="0" hangingPunct="0">
              <a:defRPr sz="1600">
                <a:solidFill>
                  <a:srgbClr val="275AFF"/>
                </a:solidFill>
                <a:latin typeface="Arial" charset="0"/>
                <a:cs typeface="Times New Roman" pitchFamily="18" charset="0"/>
              </a:defRPr>
            </a:lvl5pPr>
            <a:lvl6pPr marL="2467577" indent="-224325" defTabSz="914437"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6pPr>
            <a:lvl7pPr marL="2916227" indent="-224325" defTabSz="914437"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7pPr>
            <a:lvl8pPr marL="3364878" indent="-224325" defTabSz="914437"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8pPr>
            <a:lvl9pPr marL="3813528" indent="-224325" defTabSz="914437"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9pPr>
          </a:lstStyle>
          <a:p>
            <a:pPr eaLnBrk="1" hangingPunct="1"/>
            <a:fld id="{AFA49D39-5119-40B6-B04D-787CA77B1F7D}" type="slidenum">
              <a:rPr lang="en-US" sz="1200">
                <a:solidFill>
                  <a:schemeClr val="tx1"/>
                </a:solidFill>
              </a:rPr>
              <a:pPr eaLnBrk="1" hangingPunct="1"/>
              <a:t>9</a:t>
            </a:fld>
            <a:endParaRPr lang="en-US" sz="1200">
              <a:solidFill>
                <a:schemeClr val="tx1"/>
              </a:solidFill>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defRPr sz="1600">
                <a:solidFill>
                  <a:srgbClr val="275AFF"/>
                </a:solidFill>
                <a:latin typeface="Arial" charset="0"/>
                <a:cs typeface="Times New Roman" pitchFamily="18" charset="0"/>
              </a:defRPr>
            </a:lvl1pPr>
            <a:lvl2pPr marL="729057" indent="-280406" defTabSz="914437" eaLnBrk="0" hangingPunct="0">
              <a:defRPr sz="1600">
                <a:solidFill>
                  <a:srgbClr val="275AFF"/>
                </a:solidFill>
                <a:latin typeface="Arial" charset="0"/>
                <a:cs typeface="Times New Roman" pitchFamily="18" charset="0"/>
              </a:defRPr>
            </a:lvl2pPr>
            <a:lvl3pPr marL="1121626" indent="-224325" defTabSz="914437" eaLnBrk="0" hangingPunct="0">
              <a:defRPr sz="1600">
                <a:solidFill>
                  <a:srgbClr val="275AFF"/>
                </a:solidFill>
                <a:latin typeface="Arial" charset="0"/>
                <a:cs typeface="Times New Roman" pitchFamily="18" charset="0"/>
              </a:defRPr>
            </a:lvl3pPr>
            <a:lvl4pPr marL="1570276" indent="-224325" defTabSz="914437" eaLnBrk="0" hangingPunct="0">
              <a:defRPr sz="1600">
                <a:solidFill>
                  <a:srgbClr val="275AFF"/>
                </a:solidFill>
                <a:latin typeface="Arial" charset="0"/>
                <a:cs typeface="Times New Roman" pitchFamily="18" charset="0"/>
              </a:defRPr>
            </a:lvl4pPr>
            <a:lvl5pPr marL="2018927" indent="-224325" defTabSz="914437" eaLnBrk="0" hangingPunct="0">
              <a:defRPr sz="1600">
                <a:solidFill>
                  <a:srgbClr val="275AFF"/>
                </a:solidFill>
                <a:latin typeface="Arial" charset="0"/>
                <a:cs typeface="Times New Roman" pitchFamily="18" charset="0"/>
              </a:defRPr>
            </a:lvl5pPr>
            <a:lvl6pPr marL="2467577" indent="-224325" defTabSz="914437"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6pPr>
            <a:lvl7pPr marL="2916227" indent="-224325" defTabSz="914437"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7pPr>
            <a:lvl8pPr marL="3364878" indent="-224325" defTabSz="914437"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8pPr>
            <a:lvl9pPr marL="3813528" indent="-224325" defTabSz="914437"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9pPr>
          </a:lstStyle>
          <a:p>
            <a:pPr eaLnBrk="1" hangingPunct="1"/>
            <a:fld id="{82F506FC-644E-41D3-8B37-2EE817A1E8B4}" type="slidenum">
              <a:rPr lang="en-US" sz="1200">
                <a:solidFill>
                  <a:schemeClr val="tx1"/>
                </a:solidFill>
              </a:rPr>
              <a:pPr eaLnBrk="1" hangingPunct="1"/>
              <a:t>10</a:t>
            </a:fld>
            <a:endParaRPr lang="en-US" sz="1200">
              <a:solidFill>
                <a:schemeClr val="tx1"/>
              </a:solidFill>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defRPr sz="1600">
                <a:solidFill>
                  <a:srgbClr val="275AFF"/>
                </a:solidFill>
                <a:latin typeface="Arial" charset="0"/>
                <a:cs typeface="Times New Roman" pitchFamily="18" charset="0"/>
              </a:defRPr>
            </a:lvl1pPr>
            <a:lvl2pPr marL="729057" indent="-280406" defTabSz="914437" eaLnBrk="0" hangingPunct="0">
              <a:defRPr sz="1600">
                <a:solidFill>
                  <a:srgbClr val="275AFF"/>
                </a:solidFill>
                <a:latin typeface="Arial" charset="0"/>
                <a:cs typeface="Times New Roman" pitchFamily="18" charset="0"/>
              </a:defRPr>
            </a:lvl2pPr>
            <a:lvl3pPr marL="1121626" indent="-224325" defTabSz="914437" eaLnBrk="0" hangingPunct="0">
              <a:defRPr sz="1600">
                <a:solidFill>
                  <a:srgbClr val="275AFF"/>
                </a:solidFill>
                <a:latin typeface="Arial" charset="0"/>
                <a:cs typeface="Times New Roman" pitchFamily="18" charset="0"/>
              </a:defRPr>
            </a:lvl3pPr>
            <a:lvl4pPr marL="1570276" indent="-224325" defTabSz="914437" eaLnBrk="0" hangingPunct="0">
              <a:defRPr sz="1600">
                <a:solidFill>
                  <a:srgbClr val="275AFF"/>
                </a:solidFill>
                <a:latin typeface="Arial" charset="0"/>
                <a:cs typeface="Times New Roman" pitchFamily="18" charset="0"/>
              </a:defRPr>
            </a:lvl4pPr>
            <a:lvl5pPr marL="2018927" indent="-224325" defTabSz="914437" eaLnBrk="0" hangingPunct="0">
              <a:defRPr sz="1600">
                <a:solidFill>
                  <a:srgbClr val="275AFF"/>
                </a:solidFill>
                <a:latin typeface="Arial" charset="0"/>
                <a:cs typeface="Times New Roman" pitchFamily="18" charset="0"/>
              </a:defRPr>
            </a:lvl5pPr>
            <a:lvl6pPr marL="2467577" indent="-224325" defTabSz="914437"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6pPr>
            <a:lvl7pPr marL="2916227" indent="-224325" defTabSz="914437"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7pPr>
            <a:lvl8pPr marL="3364878" indent="-224325" defTabSz="914437"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8pPr>
            <a:lvl9pPr marL="3813528" indent="-224325" defTabSz="914437"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9pPr>
          </a:lstStyle>
          <a:p>
            <a:pPr eaLnBrk="1" hangingPunct="1"/>
            <a:fld id="{3B764F34-18DC-4959-9EC5-A1545457E67C}" type="slidenum">
              <a:rPr lang="en-US" sz="1200">
                <a:solidFill>
                  <a:schemeClr val="tx1"/>
                </a:solidFill>
              </a:rPr>
              <a:pPr eaLnBrk="1" hangingPunct="1"/>
              <a:t>11</a:t>
            </a:fld>
            <a:endParaRPr lang="en-US" sz="1200">
              <a:solidFill>
                <a:schemeClr val="tx1"/>
              </a:solidFill>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defRPr sz="1600">
                <a:solidFill>
                  <a:srgbClr val="275AFF"/>
                </a:solidFill>
                <a:latin typeface="Arial" charset="0"/>
                <a:cs typeface="Times New Roman" pitchFamily="18" charset="0"/>
              </a:defRPr>
            </a:lvl1pPr>
            <a:lvl2pPr marL="729057" indent="-280406" defTabSz="914437" eaLnBrk="0" hangingPunct="0">
              <a:defRPr sz="1600">
                <a:solidFill>
                  <a:srgbClr val="275AFF"/>
                </a:solidFill>
                <a:latin typeface="Arial" charset="0"/>
                <a:cs typeface="Times New Roman" pitchFamily="18" charset="0"/>
              </a:defRPr>
            </a:lvl2pPr>
            <a:lvl3pPr marL="1121626" indent="-224325" defTabSz="914437" eaLnBrk="0" hangingPunct="0">
              <a:defRPr sz="1600">
                <a:solidFill>
                  <a:srgbClr val="275AFF"/>
                </a:solidFill>
                <a:latin typeface="Arial" charset="0"/>
                <a:cs typeface="Times New Roman" pitchFamily="18" charset="0"/>
              </a:defRPr>
            </a:lvl3pPr>
            <a:lvl4pPr marL="1570276" indent="-224325" defTabSz="914437" eaLnBrk="0" hangingPunct="0">
              <a:defRPr sz="1600">
                <a:solidFill>
                  <a:srgbClr val="275AFF"/>
                </a:solidFill>
                <a:latin typeface="Arial" charset="0"/>
                <a:cs typeface="Times New Roman" pitchFamily="18" charset="0"/>
              </a:defRPr>
            </a:lvl4pPr>
            <a:lvl5pPr marL="2018927" indent="-224325" defTabSz="914437" eaLnBrk="0" hangingPunct="0">
              <a:defRPr sz="1600">
                <a:solidFill>
                  <a:srgbClr val="275AFF"/>
                </a:solidFill>
                <a:latin typeface="Arial" charset="0"/>
                <a:cs typeface="Times New Roman" pitchFamily="18" charset="0"/>
              </a:defRPr>
            </a:lvl5pPr>
            <a:lvl6pPr marL="2467577" indent="-224325" defTabSz="914437"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6pPr>
            <a:lvl7pPr marL="2916227" indent="-224325" defTabSz="914437"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7pPr>
            <a:lvl8pPr marL="3364878" indent="-224325" defTabSz="914437"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8pPr>
            <a:lvl9pPr marL="3813528" indent="-224325" defTabSz="914437"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9pPr>
          </a:lstStyle>
          <a:p>
            <a:pPr eaLnBrk="1" hangingPunct="1"/>
            <a:fld id="{1123126D-88C2-4E9C-92DA-F90077FF418C}" type="slidenum">
              <a:rPr lang="en-US" sz="1200">
                <a:solidFill>
                  <a:schemeClr val="tx1"/>
                </a:solidFill>
              </a:rPr>
              <a:pPr eaLnBrk="1" hangingPunct="1"/>
              <a:t>18</a:t>
            </a:fld>
            <a:endParaRPr lang="en-US" sz="1200">
              <a:solidFill>
                <a:schemeClr val="tx1"/>
              </a:solidFill>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defRPr sz="1600">
                <a:solidFill>
                  <a:srgbClr val="275AFF"/>
                </a:solidFill>
                <a:latin typeface="Arial" charset="0"/>
                <a:cs typeface="Times New Roman" pitchFamily="18" charset="0"/>
              </a:defRPr>
            </a:lvl1pPr>
            <a:lvl2pPr marL="729057" indent="-280406" defTabSz="914437" eaLnBrk="0" hangingPunct="0">
              <a:defRPr sz="1600">
                <a:solidFill>
                  <a:srgbClr val="275AFF"/>
                </a:solidFill>
                <a:latin typeface="Arial" charset="0"/>
                <a:cs typeface="Times New Roman" pitchFamily="18" charset="0"/>
              </a:defRPr>
            </a:lvl2pPr>
            <a:lvl3pPr marL="1121626" indent="-224325" defTabSz="914437" eaLnBrk="0" hangingPunct="0">
              <a:defRPr sz="1600">
                <a:solidFill>
                  <a:srgbClr val="275AFF"/>
                </a:solidFill>
                <a:latin typeface="Arial" charset="0"/>
                <a:cs typeface="Times New Roman" pitchFamily="18" charset="0"/>
              </a:defRPr>
            </a:lvl3pPr>
            <a:lvl4pPr marL="1570276" indent="-224325" defTabSz="914437" eaLnBrk="0" hangingPunct="0">
              <a:defRPr sz="1600">
                <a:solidFill>
                  <a:srgbClr val="275AFF"/>
                </a:solidFill>
                <a:latin typeface="Arial" charset="0"/>
                <a:cs typeface="Times New Roman" pitchFamily="18" charset="0"/>
              </a:defRPr>
            </a:lvl4pPr>
            <a:lvl5pPr marL="2018927" indent="-224325" defTabSz="914437" eaLnBrk="0" hangingPunct="0">
              <a:defRPr sz="1600">
                <a:solidFill>
                  <a:srgbClr val="275AFF"/>
                </a:solidFill>
                <a:latin typeface="Arial" charset="0"/>
                <a:cs typeface="Times New Roman" pitchFamily="18" charset="0"/>
              </a:defRPr>
            </a:lvl5pPr>
            <a:lvl6pPr marL="2467577" indent="-224325" defTabSz="914437"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6pPr>
            <a:lvl7pPr marL="2916227" indent="-224325" defTabSz="914437"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7pPr>
            <a:lvl8pPr marL="3364878" indent="-224325" defTabSz="914437"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8pPr>
            <a:lvl9pPr marL="3813528" indent="-224325" defTabSz="914437"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9pPr>
          </a:lstStyle>
          <a:p>
            <a:pPr eaLnBrk="1" hangingPunct="1"/>
            <a:fld id="{59DE5B4B-6A0C-4B99-9C9B-7A2D4970167E}" type="slidenum">
              <a:rPr lang="en-US" sz="1200">
                <a:solidFill>
                  <a:schemeClr val="tx1"/>
                </a:solidFill>
              </a:rPr>
              <a:pPr eaLnBrk="1" hangingPunct="1"/>
              <a:t>19</a:t>
            </a:fld>
            <a:endParaRPr lang="en-US" sz="1200">
              <a:solidFill>
                <a:schemeClr val="tx1"/>
              </a:solidFill>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0FA6B69B-A00C-4863-AE23-6373F1EBD125}" type="datetimeFigureOut">
              <a:rPr lang="en-US" smtClean="0"/>
              <a:t>10/24/2021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DEDC35AE-8242-4A86-8845-1E8D4DB5E999}"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FA6B69B-A00C-4863-AE23-6373F1EBD125}" type="datetimeFigureOut">
              <a:rPr lang="en-US" smtClean="0"/>
              <a:t>10/24/2021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EDC35AE-8242-4A86-8845-1E8D4DB5E99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FA6B69B-A00C-4863-AE23-6373F1EBD125}" type="datetimeFigureOut">
              <a:rPr lang="en-US" smtClean="0"/>
              <a:t>10/24/2021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EDC35AE-8242-4A86-8845-1E8D4DB5E99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EAE52D85-EDD6-422F-9B55-3171CCD743F8}" type="datetime1">
              <a:rPr lang="en-US"/>
              <a:pPr>
                <a:defRPr/>
              </a:pPr>
              <a:t>10/24/2021</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Copyright © Pearson, Inc. 2013. All Rights Reserved.</a:t>
            </a:r>
          </a:p>
        </p:txBody>
      </p:sp>
      <p:sp>
        <p:nvSpPr>
          <p:cNvPr id="6" name="Slide Number Placeholder 17"/>
          <p:cNvSpPr>
            <a:spLocks noGrp="1"/>
          </p:cNvSpPr>
          <p:nvPr>
            <p:ph type="sldNum" sz="quarter" idx="12"/>
          </p:nvPr>
        </p:nvSpPr>
        <p:spPr/>
        <p:txBody>
          <a:bodyPr/>
          <a:lstStyle>
            <a:lvl1pPr>
              <a:defRPr/>
            </a:lvl1pPr>
          </a:lstStyle>
          <a:p>
            <a:pPr>
              <a:defRPr/>
            </a:pPr>
            <a:fld id="{A5DC2757-F488-4F92-A1AE-1B6B57B76DA1}" type="slidenum">
              <a:rPr lang="en-US"/>
              <a:pPr>
                <a:defRPr/>
              </a:pPr>
              <a:t>‹#›</a:t>
            </a:fld>
            <a:endParaRPr lang="en-US"/>
          </a:p>
        </p:txBody>
      </p:sp>
    </p:spTree>
    <p:extLst>
      <p:ext uri="{BB962C8B-B14F-4D97-AF65-F5344CB8AC3E}">
        <p14:creationId xmlns:p14="http://schemas.microsoft.com/office/powerpoint/2010/main" val="3909586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FA6B69B-A00C-4863-AE23-6373F1EBD125}" type="datetimeFigureOut">
              <a:rPr lang="en-US" smtClean="0"/>
              <a:t>10/24/2021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EDC35AE-8242-4A86-8845-1E8D4DB5E99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FA6B69B-A00C-4863-AE23-6373F1EBD125}" type="datetimeFigureOut">
              <a:rPr lang="en-US" smtClean="0"/>
              <a:t>10/24/2021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DEDC35AE-8242-4A86-8845-1E8D4DB5E999}"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FA6B69B-A00C-4863-AE23-6373F1EBD125}" type="datetimeFigureOut">
              <a:rPr lang="en-US" smtClean="0"/>
              <a:t>10/24/2021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EDC35AE-8242-4A86-8845-1E8D4DB5E99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FA6B69B-A00C-4863-AE23-6373F1EBD125}" type="datetimeFigureOut">
              <a:rPr lang="en-US" smtClean="0"/>
              <a:t>10/24/2021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DEDC35AE-8242-4A86-8845-1E8D4DB5E99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0FA6B69B-A00C-4863-AE23-6373F1EBD125}" type="datetimeFigureOut">
              <a:rPr lang="en-US" smtClean="0"/>
              <a:t>10/24/2021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DEDC35AE-8242-4A86-8845-1E8D4DB5E99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0FA6B69B-A00C-4863-AE23-6373F1EBD125}" type="datetimeFigureOut">
              <a:rPr lang="en-US" smtClean="0"/>
              <a:t>10/24/2021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DEDC35AE-8242-4A86-8845-1E8D4DB5E999}"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0FA6B69B-A00C-4863-AE23-6373F1EBD125}" type="datetimeFigureOut">
              <a:rPr lang="en-US" smtClean="0"/>
              <a:t>10/24/2021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EDC35AE-8242-4A86-8845-1E8D4DB5E99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0FA6B69B-A00C-4863-AE23-6373F1EBD125}" type="datetimeFigureOut">
              <a:rPr lang="en-US" smtClean="0"/>
              <a:t>10/24/2021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DEDC35AE-8242-4A86-8845-1E8D4DB5E999}"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0FA6B69B-A00C-4863-AE23-6373F1EBD125}" type="datetimeFigureOut">
              <a:rPr lang="en-US" smtClean="0"/>
              <a:t>10/24/2021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DEDC35AE-8242-4A86-8845-1E8D4DB5E999}"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59632" y="1844824"/>
            <a:ext cx="7406640" cy="1472184"/>
          </a:xfrm>
        </p:spPr>
        <p:txBody>
          <a:bodyPr>
            <a:normAutofit/>
          </a:bodyPr>
          <a:lstStyle/>
          <a:p>
            <a:r>
              <a:rPr lang="en-US" sz="3600" b="1" dirty="0" smtClean="0">
                <a:solidFill>
                  <a:srgbClr val="FF0000"/>
                </a:solidFill>
              </a:rPr>
              <a:t>Introduction To HTML5(</a:t>
            </a:r>
            <a:r>
              <a:rPr lang="en-US" sz="3600" b="1" dirty="0" err="1" smtClean="0">
                <a:solidFill>
                  <a:srgbClr val="FF0000"/>
                </a:solidFill>
              </a:rPr>
              <a:t>Cont’s</a:t>
            </a:r>
            <a:r>
              <a:rPr lang="en-US" sz="3600" b="1" dirty="0" smtClean="0">
                <a:solidFill>
                  <a:srgbClr val="FF0000"/>
                </a:solidFill>
              </a:rPr>
              <a:t>)</a:t>
            </a:r>
            <a:endParaRPr lang="en-US" sz="3600" b="1" dirty="0">
              <a:solidFill>
                <a:srgbClr val="FF0000"/>
              </a:solidFill>
            </a:endParaRPr>
          </a:p>
        </p:txBody>
      </p:sp>
    </p:spTree>
    <p:extLst>
      <p:ext uri="{BB962C8B-B14F-4D97-AF65-F5344CB8AC3E}">
        <p14:creationId xmlns:p14="http://schemas.microsoft.com/office/powerpoint/2010/main" val="3270220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3"/>
          <p:cNvSpPr>
            <a:spLocks noGrp="1" noChangeArrowheads="1"/>
          </p:cNvSpPr>
          <p:nvPr>
            <p:ph idx="1"/>
          </p:nvPr>
        </p:nvSpPr>
        <p:spPr>
          <a:xfrm>
            <a:off x="1043608" y="1341438"/>
            <a:ext cx="7643192" cy="4906962"/>
          </a:xfrm>
        </p:spPr>
        <p:txBody>
          <a:bodyPr>
            <a:normAutofit/>
          </a:bodyPr>
          <a:lstStyle/>
          <a:p>
            <a:pPr marL="393192" lvl="1" indent="0" eaLnBrk="1" fontAlgn="auto" hangingPunct="1">
              <a:lnSpc>
                <a:spcPct val="150000"/>
              </a:lnSpc>
              <a:spcBef>
                <a:spcPts val="324"/>
              </a:spcBef>
              <a:spcAft>
                <a:spcPts val="0"/>
              </a:spcAft>
              <a:buFont typeface="Wingdings" pitchFamily="2" charset="2"/>
              <a:buNone/>
              <a:defRPr/>
            </a:pPr>
            <a:r>
              <a:rPr lang="en-US" sz="2000" b="1" i="1" dirty="0">
                <a:latin typeface="Lucida Console" pitchFamily="49" charset="0"/>
              </a:rPr>
              <a:t>submit</a:t>
            </a:r>
            <a:r>
              <a:rPr lang="en-US" sz="2000" b="1" i="1" dirty="0"/>
              <a:t> and </a:t>
            </a:r>
            <a:r>
              <a:rPr lang="en-US" sz="2000" b="1" i="1" dirty="0">
                <a:latin typeface="Lucida Console" pitchFamily="49" charset="0"/>
              </a:rPr>
              <a:t>reset</a:t>
            </a:r>
            <a:r>
              <a:rPr lang="en-US" sz="2000" b="1" i="1" dirty="0"/>
              <a:t> </a:t>
            </a:r>
            <a:r>
              <a:rPr lang="en-US" sz="2000" b="1" i="1" dirty="0">
                <a:latin typeface="Lucida Console" pitchFamily="49" charset="0"/>
              </a:rPr>
              <a:t>input</a:t>
            </a:r>
            <a:r>
              <a:rPr lang="en-US" sz="2000" b="1" i="1" dirty="0"/>
              <a:t> Elements</a:t>
            </a:r>
          </a:p>
          <a:p>
            <a:pPr marL="365760" indent="-256032" eaLnBrk="1" fontAlgn="auto" hangingPunct="1">
              <a:lnSpc>
                <a:spcPct val="150000"/>
              </a:lnSpc>
              <a:spcAft>
                <a:spcPts val="0"/>
              </a:spcAft>
              <a:buFont typeface="Wingdings 3"/>
              <a:buChar char=""/>
              <a:defRPr/>
            </a:pPr>
            <a:r>
              <a:rPr lang="en-US" sz="2400" dirty="0"/>
              <a:t>The </a:t>
            </a:r>
            <a:r>
              <a:rPr lang="en-US" sz="2400" b="1" dirty="0">
                <a:latin typeface="Lucida Console" pitchFamily="49" charset="0"/>
              </a:rPr>
              <a:t>submit</a:t>
            </a:r>
            <a:r>
              <a:rPr lang="en-US" sz="2400" dirty="0">
                <a:latin typeface="Lucida Console" pitchFamily="49" charset="0"/>
              </a:rPr>
              <a:t> input </a:t>
            </a:r>
            <a:r>
              <a:rPr lang="en-US" sz="2400" dirty="0"/>
              <a:t>element is a button. </a:t>
            </a:r>
            <a:endParaRPr lang="en-US" sz="2400" dirty="0" smtClean="0"/>
          </a:p>
          <a:p>
            <a:pPr marL="621792" lvl="1" eaLnBrk="1" fontAlgn="auto" hangingPunct="1">
              <a:lnSpc>
                <a:spcPct val="150000"/>
              </a:lnSpc>
              <a:spcBef>
                <a:spcPts val="324"/>
              </a:spcBef>
              <a:spcAft>
                <a:spcPts val="0"/>
              </a:spcAft>
              <a:defRPr/>
            </a:pPr>
            <a:r>
              <a:rPr lang="en-US" sz="2000" dirty="0" smtClean="0"/>
              <a:t>When </a:t>
            </a:r>
            <a:r>
              <a:rPr lang="en-US" sz="2000" dirty="0"/>
              <a:t>the submit button is pressed, the </a:t>
            </a:r>
            <a:r>
              <a:rPr lang="en-US" sz="2000" dirty="0" smtClean="0"/>
              <a:t>form’s </a:t>
            </a:r>
            <a:r>
              <a:rPr lang="en-US" sz="2000" dirty="0"/>
              <a:t>data is sent to the location specified in the form’s action attribute. </a:t>
            </a:r>
            <a:endParaRPr lang="en-US" sz="2000" dirty="0" smtClean="0"/>
          </a:p>
          <a:p>
            <a:pPr marL="365760" indent="-256032" eaLnBrk="1" fontAlgn="auto" hangingPunct="1">
              <a:lnSpc>
                <a:spcPct val="150000"/>
              </a:lnSpc>
              <a:spcAft>
                <a:spcPts val="0"/>
              </a:spcAft>
              <a:buFont typeface="Wingdings 3"/>
              <a:buChar char=""/>
              <a:defRPr/>
            </a:pPr>
            <a:r>
              <a:rPr lang="en-US" sz="2400" dirty="0" smtClean="0"/>
              <a:t>The </a:t>
            </a:r>
            <a:r>
              <a:rPr lang="en-US" sz="2400" b="1" dirty="0">
                <a:latin typeface="Lucida Console" pitchFamily="49" charset="0"/>
              </a:rPr>
              <a:t>value</a:t>
            </a:r>
            <a:r>
              <a:rPr lang="en-US" sz="2400" dirty="0"/>
              <a:t> attribute sets the text displayed on the button. </a:t>
            </a:r>
            <a:endParaRPr lang="en-US" sz="2400" dirty="0" smtClean="0"/>
          </a:p>
          <a:p>
            <a:pPr marL="365760" indent="-256032" eaLnBrk="1" fontAlgn="auto" hangingPunct="1">
              <a:lnSpc>
                <a:spcPct val="150000"/>
              </a:lnSpc>
              <a:spcAft>
                <a:spcPts val="0"/>
              </a:spcAft>
              <a:buFont typeface="Wingdings 3"/>
              <a:buChar char=""/>
              <a:defRPr/>
            </a:pPr>
            <a:r>
              <a:rPr lang="en-US" sz="2400" dirty="0" smtClean="0"/>
              <a:t>The </a:t>
            </a:r>
            <a:r>
              <a:rPr lang="en-US" sz="2400" b="1" dirty="0">
                <a:latin typeface="Lucida Console" pitchFamily="49" charset="0"/>
              </a:rPr>
              <a:t>reset</a:t>
            </a:r>
            <a:r>
              <a:rPr lang="en-US" sz="2400" dirty="0"/>
              <a:t> input element allows a user to reset all form elements to their default values</a:t>
            </a:r>
            <a:r>
              <a:rPr lang="en-US" sz="2400" dirty="0" smtClean="0"/>
              <a:t>.</a:t>
            </a:r>
          </a:p>
        </p:txBody>
      </p:sp>
      <p:sp>
        <p:nvSpPr>
          <p:cNvPr id="10240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1600">
                <a:solidFill>
                  <a:srgbClr val="275AFF"/>
                </a:solidFill>
                <a:latin typeface="Arial" charset="0"/>
                <a:cs typeface="Times New Roman" pitchFamily="18" charset="0"/>
              </a:defRPr>
            </a:lvl1pPr>
            <a:lvl2pPr marL="742950" indent="-285750" eaLnBrk="0" hangingPunct="0">
              <a:defRPr sz="1600">
                <a:solidFill>
                  <a:srgbClr val="275AFF"/>
                </a:solidFill>
                <a:latin typeface="Arial" charset="0"/>
                <a:cs typeface="Times New Roman" pitchFamily="18" charset="0"/>
              </a:defRPr>
            </a:lvl2pPr>
            <a:lvl3pPr marL="1143000" indent="-228600" eaLnBrk="0" hangingPunct="0">
              <a:defRPr sz="1600">
                <a:solidFill>
                  <a:srgbClr val="275AFF"/>
                </a:solidFill>
                <a:latin typeface="Arial" charset="0"/>
                <a:cs typeface="Times New Roman" pitchFamily="18" charset="0"/>
              </a:defRPr>
            </a:lvl3pPr>
            <a:lvl4pPr marL="1600200" indent="-228600" eaLnBrk="0" hangingPunct="0">
              <a:defRPr sz="1600">
                <a:solidFill>
                  <a:srgbClr val="275AFF"/>
                </a:solidFill>
                <a:latin typeface="Arial" charset="0"/>
                <a:cs typeface="Times New Roman" pitchFamily="18" charset="0"/>
              </a:defRPr>
            </a:lvl4pPr>
            <a:lvl5pPr marL="2057400" indent="-228600" eaLnBrk="0" hangingPunct="0">
              <a:defRPr sz="1600">
                <a:solidFill>
                  <a:srgbClr val="275AFF"/>
                </a:solidFill>
                <a:latin typeface="Arial" charset="0"/>
                <a:cs typeface="Times New Roman" pitchFamily="18" charset="0"/>
              </a:defRPr>
            </a:lvl5pPr>
            <a:lvl6pPr marL="2514600" indent="-228600"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6pPr>
            <a:lvl7pPr marL="2971800" indent="-228600"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7pPr>
            <a:lvl8pPr marL="3429000" indent="-228600"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8pPr>
            <a:lvl9pPr marL="3886200" indent="-228600"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9pPr>
          </a:lstStyle>
          <a:p>
            <a:pPr eaLnBrk="1" hangingPunct="1"/>
            <a:fld id="{EFC014D5-E7AF-4143-B611-1932864765B9}" type="slidenum">
              <a:rPr lang="en-US" sz="1200" smtClean="0">
                <a:solidFill>
                  <a:schemeClr val="tx1"/>
                </a:solidFill>
              </a:rPr>
              <a:pPr eaLnBrk="1" hangingPunct="1"/>
              <a:t>10</a:t>
            </a:fld>
            <a:endParaRPr lang="en-US" sz="1200" smtClean="0">
              <a:solidFill>
                <a:schemeClr val="tx1"/>
              </a:solidFill>
            </a:endParaRPr>
          </a:p>
        </p:txBody>
      </p:sp>
      <p:sp>
        <p:nvSpPr>
          <p:cNvPr id="86019" name="Rectangle 2"/>
          <p:cNvSpPr>
            <a:spLocks noGrp="1" noChangeArrowheads="1"/>
          </p:cNvSpPr>
          <p:nvPr>
            <p:ph type="title"/>
          </p:nvPr>
        </p:nvSpPr>
        <p:spPr>
          <a:xfrm>
            <a:off x="1115616" y="116632"/>
            <a:ext cx="7498080" cy="1143000"/>
          </a:xfrm>
        </p:spPr>
        <p:txBody>
          <a:bodyPr/>
          <a:lstStyle/>
          <a:p>
            <a:pPr eaLnBrk="1" fontAlgn="auto" hangingPunct="1">
              <a:spcAft>
                <a:spcPts val="0"/>
              </a:spcAft>
              <a:defRPr/>
            </a:pPr>
            <a:r>
              <a:rPr lang="en-US" b="1" dirty="0" smtClean="0">
                <a:solidFill>
                  <a:srgbClr val="FF0000"/>
                </a:solidFill>
              </a:rPr>
              <a:t>Forms (Cont.)</a:t>
            </a:r>
          </a:p>
        </p:txBody>
      </p:sp>
    </p:spTree>
    <p:extLst>
      <p:ext uri="{BB962C8B-B14F-4D97-AF65-F5344CB8AC3E}">
        <p14:creationId xmlns:p14="http://schemas.microsoft.com/office/powerpoint/2010/main" val="3892198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3"/>
          <p:cNvSpPr>
            <a:spLocks noGrp="1" noChangeArrowheads="1"/>
          </p:cNvSpPr>
          <p:nvPr>
            <p:ph idx="1"/>
          </p:nvPr>
        </p:nvSpPr>
        <p:spPr>
          <a:xfrm>
            <a:off x="1043608" y="1341438"/>
            <a:ext cx="7643192" cy="4906962"/>
          </a:xfrm>
        </p:spPr>
        <p:txBody>
          <a:bodyPr>
            <a:normAutofit fontScale="92500" lnSpcReduction="20000"/>
          </a:bodyPr>
          <a:lstStyle/>
          <a:p>
            <a:pPr marL="109728" indent="0" eaLnBrk="1" fontAlgn="auto" hangingPunct="1">
              <a:lnSpc>
                <a:spcPct val="150000"/>
              </a:lnSpc>
              <a:spcAft>
                <a:spcPts val="0"/>
              </a:spcAft>
              <a:buFont typeface="Wingdings 3"/>
              <a:buNone/>
              <a:defRPr/>
            </a:pPr>
            <a:r>
              <a:rPr lang="en-US" sz="2400" b="1" i="1" dirty="0" smtClean="0"/>
              <a:t>Additional </a:t>
            </a:r>
            <a:r>
              <a:rPr lang="en-US" sz="2400" b="1" i="1" dirty="0"/>
              <a:t>Form Elements</a:t>
            </a:r>
          </a:p>
          <a:p>
            <a:pPr marL="365760" indent="-256032" eaLnBrk="1" fontAlgn="auto" hangingPunct="1">
              <a:lnSpc>
                <a:spcPct val="150000"/>
              </a:lnSpc>
              <a:spcAft>
                <a:spcPts val="0"/>
              </a:spcAft>
              <a:buFont typeface="Wingdings 3"/>
              <a:buChar char=""/>
              <a:defRPr/>
            </a:pPr>
            <a:r>
              <a:rPr lang="en-US" sz="2400" dirty="0" smtClean="0"/>
              <a:t>Figure </a:t>
            </a:r>
            <a:r>
              <a:rPr lang="en-US" sz="2400" dirty="0"/>
              <a:t>2.15 contains a form that solicits user feedback about a website.</a:t>
            </a:r>
          </a:p>
          <a:p>
            <a:pPr marL="365760" indent="-256032" eaLnBrk="1" fontAlgn="auto" hangingPunct="1">
              <a:lnSpc>
                <a:spcPct val="150000"/>
              </a:lnSpc>
              <a:spcAft>
                <a:spcPts val="0"/>
              </a:spcAft>
              <a:buFont typeface="Wingdings 3"/>
              <a:buChar char=""/>
              <a:defRPr/>
            </a:pPr>
            <a:r>
              <a:rPr lang="en-US" sz="2400" dirty="0"/>
              <a:t>The </a:t>
            </a:r>
            <a:r>
              <a:rPr lang="en-US" sz="2400" b="1" dirty="0">
                <a:latin typeface="Lucida Console" pitchFamily="49" charset="0"/>
              </a:rPr>
              <a:t>textarea</a:t>
            </a:r>
            <a:r>
              <a:rPr lang="en-US" sz="2400" dirty="0"/>
              <a:t> </a:t>
            </a:r>
            <a:r>
              <a:rPr lang="en-US" sz="2400" dirty="0" smtClean="0"/>
              <a:t>element inserts </a:t>
            </a:r>
            <a:r>
              <a:rPr lang="en-US" sz="2400" dirty="0"/>
              <a:t>a </a:t>
            </a:r>
            <a:r>
              <a:rPr lang="en-US" sz="2400" i="1" dirty="0"/>
              <a:t>multiline text area </a:t>
            </a:r>
            <a:r>
              <a:rPr lang="en-US" sz="2400" dirty="0"/>
              <a:t>into the form. </a:t>
            </a:r>
            <a:endParaRPr lang="en-US" sz="2400" dirty="0" smtClean="0"/>
          </a:p>
          <a:p>
            <a:pPr marL="365760" indent="-256032" eaLnBrk="1" fontAlgn="auto" hangingPunct="1">
              <a:lnSpc>
                <a:spcPct val="150000"/>
              </a:lnSpc>
              <a:spcAft>
                <a:spcPts val="0"/>
              </a:spcAft>
              <a:buFont typeface="Wingdings 3"/>
              <a:buChar char=""/>
              <a:defRPr/>
            </a:pPr>
            <a:r>
              <a:rPr lang="en-US" sz="2400" dirty="0" smtClean="0"/>
              <a:t>The </a:t>
            </a:r>
            <a:r>
              <a:rPr lang="en-US" sz="2400" dirty="0"/>
              <a:t>number of rows is specified with the </a:t>
            </a:r>
            <a:r>
              <a:rPr lang="en-US" sz="2400" b="1" dirty="0">
                <a:latin typeface="Lucida Console" pitchFamily="49" charset="0"/>
              </a:rPr>
              <a:t>rows</a:t>
            </a:r>
            <a:r>
              <a:rPr lang="en-US" sz="2400" dirty="0"/>
              <a:t> attribute, and the number of columns (i.e., characters per line) with the </a:t>
            </a:r>
            <a:r>
              <a:rPr lang="en-US" sz="2400" b="1" dirty="0">
                <a:latin typeface="Lucida Console" pitchFamily="49" charset="0"/>
              </a:rPr>
              <a:t>cols</a:t>
            </a:r>
            <a:r>
              <a:rPr lang="en-US" sz="2400" dirty="0"/>
              <a:t> attribute. </a:t>
            </a:r>
            <a:endParaRPr lang="en-US" sz="2400" dirty="0" smtClean="0"/>
          </a:p>
          <a:p>
            <a:pPr marL="365760" indent="-256032" eaLnBrk="1" fontAlgn="auto" hangingPunct="1">
              <a:lnSpc>
                <a:spcPct val="150000"/>
              </a:lnSpc>
              <a:spcAft>
                <a:spcPts val="0"/>
              </a:spcAft>
              <a:buFont typeface="Wingdings 3"/>
              <a:buChar char=""/>
              <a:defRPr/>
            </a:pPr>
            <a:r>
              <a:rPr lang="en-US" sz="2400" dirty="0" smtClean="0"/>
              <a:t>Default </a:t>
            </a:r>
            <a:r>
              <a:rPr lang="en-US" sz="2400" dirty="0"/>
              <a:t>text can be specified in other </a:t>
            </a:r>
            <a:r>
              <a:rPr lang="en-US" sz="2400" dirty="0">
                <a:latin typeface="Lucida Console" pitchFamily="49" charset="0"/>
              </a:rPr>
              <a:t>input</a:t>
            </a:r>
            <a:r>
              <a:rPr lang="en-US" sz="2400" dirty="0"/>
              <a:t> types, such as text fields, by using the </a:t>
            </a:r>
            <a:r>
              <a:rPr lang="en-US" sz="2400" b="1" dirty="0">
                <a:solidFill>
                  <a:srgbClr val="FF0000"/>
                </a:solidFill>
                <a:latin typeface="Lucida Console" pitchFamily="49" charset="0"/>
              </a:rPr>
              <a:t>value</a:t>
            </a:r>
            <a:r>
              <a:rPr lang="en-US" sz="2400" dirty="0"/>
              <a:t> attribute.</a:t>
            </a:r>
            <a:endParaRPr lang="en-US" sz="2400" dirty="0" smtClean="0"/>
          </a:p>
        </p:txBody>
      </p:sp>
      <p:sp>
        <p:nvSpPr>
          <p:cNvPr id="10342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1600">
                <a:solidFill>
                  <a:srgbClr val="275AFF"/>
                </a:solidFill>
                <a:latin typeface="Arial" charset="0"/>
                <a:cs typeface="Times New Roman" pitchFamily="18" charset="0"/>
              </a:defRPr>
            </a:lvl1pPr>
            <a:lvl2pPr marL="742950" indent="-285750" eaLnBrk="0" hangingPunct="0">
              <a:defRPr sz="1600">
                <a:solidFill>
                  <a:srgbClr val="275AFF"/>
                </a:solidFill>
                <a:latin typeface="Arial" charset="0"/>
                <a:cs typeface="Times New Roman" pitchFamily="18" charset="0"/>
              </a:defRPr>
            </a:lvl2pPr>
            <a:lvl3pPr marL="1143000" indent="-228600" eaLnBrk="0" hangingPunct="0">
              <a:defRPr sz="1600">
                <a:solidFill>
                  <a:srgbClr val="275AFF"/>
                </a:solidFill>
                <a:latin typeface="Arial" charset="0"/>
                <a:cs typeface="Times New Roman" pitchFamily="18" charset="0"/>
              </a:defRPr>
            </a:lvl3pPr>
            <a:lvl4pPr marL="1600200" indent="-228600" eaLnBrk="0" hangingPunct="0">
              <a:defRPr sz="1600">
                <a:solidFill>
                  <a:srgbClr val="275AFF"/>
                </a:solidFill>
                <a:latin typeface="Arial" charset="0"/>
                <a:cs typeface="Times New Roman" pitchFamily="18" charset="0"/>
              </a:defRPr>
            </a:lvl4pPr>
            <a:lvl5pPr marL="2057400" indent="-228600" eaLnBrk="0" hangingPunct="0">
              <a:defRPr sz="1600">
                <a:solidFill>
                  <a:srgbClr val="275AFF"/>
                </a:solidFill>
                <a:latin typeface="Arial" charset="0"/>
                <a:cs typeface="Times New Roman" pitchFamily="18" charset="0"/>
              </a:defRPr>
            </a:lvl5pPr>
            <a:lvl6pPr marL="2514600" indent="-228600"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6pPr>
            <a:lvl7pPr marL="2971800" indent="-228600"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7pPr>
            <a:lvl8pPr marL="3429000" indent="-228600"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8pPr>
            <a:lvl9pPr marL="3886200" indent="-228600"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9pPr>
          </a:lstStyle>
          <a:p>
            <a:pPr eaLnBrk="1" hangingPunct="1"/>
            <a:fld id="{A39627B7-2485-4EE8-B7DE-16BE1F5B6A0D}" type="slidenum">
              <a:rPr lang="en-US" sz="1200" smtClean="0">
                <a:solidFill>
                  <a:schemeClr val="tx1"/>
                </a:solidFill>
              </a:rPr>
              <a:pPr eaLnBrk="1" hangingPunct="1"/>
              <a:t>11</a:t>
            </a:fld>
            <a:endParaRPr lang="en-US" sz="1200" smtClean="0">
              <a:solidFill>
                <a:schemeClr val="tx1"/>
              </a:solidFill>
            </a:endParaRPr>
          </a:p>
        </p:txBody>
      </p:sp>
      <p:sp>
        <p:nvSpPr>
          <p:cNvPr id="86019" name="Rectangle 2"/>
          <p:cNvSpPr>
            <a:spLocks noGrp="1" noChangeArrowheads="1"/>
          </p:cNvSpPr>
          <p:nvPr>
            <p:ph type="title"/>
          </p:nvPr>
        </p:nvSpPr>
        <p:spPr>
          <a:xfrm>
            <a:off x="1115616" y="188640"/>
            <a:ext cx="7498080" cy="850106"/>
          </a:xfrm>
        </p:spPr>
        <p:txBody>
          <a:bodyPr/>
          <a:lstStyle/>
          <a:p>
            <a:pPr eaLnBrk="1" fontAlgn="auto" hangingPunct="1">
              <a:spcAft>
                <a:spcPts val="0"/>
              </a:spcAft>
              <a:defRPr/>
            </a:pPr>
            <a:r>
              <a:rPr lang="en-US" b="1" dirty="0" smtClean="0">
                <a:solidFill>
                  <a:srgbClr val="FF0000"/>
                </a:solidFill>
              </a:rPr>
              <a:t>Forms (Cont.)</a:t>
            </a:r>
          </a:p>
        </p:txBody>
      </p:sp>
    </p:spTree>
    <p:extLst>
      <p:ext uri="{BB962C8B-B14F-4D97-AF65-F5344CB8AC3E}">
        <p14:creationId xmlns:p14="http://schemas.microsoft.com/office/powerpoint/2010/main" val="8226256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052736"/>
            <a:ext cx="6768752"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2"/>
          <p:cNvSpPr txBox="1">
            <a:spLocks noChangeArrowheads="1"/>
          </p:cNvSpPr>
          <p:nvPr/>
        </p:nvSpPr>
        <p:spPr>
          <a:xfrm>
            <a:off x="1115616" y="116632"/>
            <a:ext cx="7498080" cy="1008112"/>
          </a:xfrm>
          <a:prstGeom prst="rect">
            <a:avLst/>
          </a:prstGeom>
        </p:spPr>
        <p:txBody>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defRPr/>
            </a:pPr>
            <a:r>
              <a:rPr lang="en-US" b="1" dirty="0" smtClean="0">
                <a:solidFill>
                  <a:srgbClr val="FF0000"/>
                </a:solidFill>
              </a:rPr>
              <a:t>Example</a:t>
            </a:r>
          </a:p>
        </p:txBody>
      </p:sp>
    </p:spTree>
    <p:extLst>
      <p:ext uri="{BB962C8B-B14F-4D97-AF65-F5344CB8AC3E}">
        <p14:creationId xmlns:p14="http://schemas.microsoft.com/office/powerpoint/2010/main" val="7451798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763" y="1276350"/>
            <a:ext cx="6086475" cy="430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2"/>
          <p:cNvSpPr txBox="1">
            <a:spLocks noChangeArrowheads="1"/>
          </p:cNvSpPr>
          <p:nvPr/>
        </p:nvSpPr>
        <p:spPr>
          <a:xfrm>
            <a:off x="1115616" y="116632"/>
            <a:ext cx="7498080" cy="1008112"/>
          </a:xfrm>
          <a:prstGeom prst="rect">
            <a:avLst/>
          </a:prstGeom>
        </p:spPr>
        <p:txBody>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defRPr/>
            </a:pPr>
            <a:r>
              <a:rPr lang="en-US" b="1" dirty="0" smtClean="0">
                <a:solidFill>
                  <a:srgbClr val="FF0000"/>
                </a:solidFill>
              </a:rPr>
              <a:t>Example(</a:t>
            </a:r>
            <a:r>
              <a:rPr lang="en-US" b="1" dirty="0" err="1" smtClean="0">
                <a:solidFill>
                  <a:srgbClr val="FF0000"/>
                </a:solidFill>
              </a:rPr>
              <a:t>Conts</a:t>
            </a:r>
            <a:r>
              <a:rPr lang="en-US" b="1" dirty="0" smtClean="0">
                <a:solidFill>
                  <a:srgbClr val="FF0000"/>
                </a:solidFill>
              </a:rPr>
              <a:t>)</a:t>
            </a:r>
          </a:p>
        </p:txBody>
      </p:sp>
    </p:spTree>
    <p:extLst>
      <p:ext uri="{BB962C8B-B14F-4D97-AF65-F5344CB8AC3E}">
        <p14:creationId xmlns:p14="http://schemas.microsoft.com/office/powerpoint/2010/main" val="30506274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4963" y="1157288"/>
            <a:ext cx="6711453" cy="4973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2"/>
          <p:cNvSpPr txBox="1">
            <a:spLocks noChangeArrowheads="1"/>
          </p:cNvSpPr>
          <p:nvPr/>
        </p:nvSpPr>
        <p:spPr>
          <a:xfrm>
            <a:off x="1115616" y="116632"/>
            <a:ext cx="7498080" cy="1008112"/>
          </a:xfrm>
          <a:prstGeom prst="rect">
            <a:avLst/>
          </a:prstGeom>
        </p:spPr>
        <p:txBody>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defRPr/>
            </a:pPr>
            <a:r>
              <a:rPr lang="en-US" b="1" dirty="0" smtClean="0">
                <a:solidFill>
                  <a:srgbClr val="FF0000"/>
                </a:solidFill>
              </a:rPr>
              <a:t>Example(</a:t>
            </a:r>
            <a:r>
              <a:rPr lang="en-US" b="1" dirty="0" err="1" smtClean="0">
                <a:solidFill>
                  <a:srgbClr val="FF0000"/>
                </a:solidFill>
              </a:rPr>
              <a:t>Conts</a:t>
            </a:r>
            <a:r>
              <a:rPr lang="en-US" b="1" dirty="0" smtClean="0">
                <a:solidFill>
                  <a:srgbClr val="FF0000"/>
                </a:solidFill>
              </a:rPr>
              <a:t>)</a:t>
            </a:r>
          </a:p>
        </p:txBody>
      </p:sp>
    </p:spTree>
    <p:extLst>
      <p:ext uri="{BB962C8B-B14F-4D97-AF65-F5344CB8AC3E}">
        <p14:creationId xmlns:p14="http://schemas.microsoft.com/office/powerpoint/2010/main" val="21851485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1115710"/>
            <a:ext cx="6768752" cy="5557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2"/>
          <p:cNvSpPr txBox="1">
            <a:spLocks noChangeArrowheads="1"/>
          </p:cNvSpPr>
          <p:nvPr/>
        </p:nvSpPr>
        <p:spPr>
          <a:xfrm>
            <a:off x="1115616" y="116632"/>
            <a:ext cx="7498080" cy="1008112"/>
          </a:xfrm>
          <a:prstGeom prst="rect">
            <a:avLst/>
          </a:prstGeom>
        </p:spPr>
        <p:txBody>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defRPr/>
            </a:pPr>
            <a:r>
              <a:rPr lang="en-US" b="1" dirty="0" smtClean="0">
                <a:solidFill>
                  <a:srgbClr val="FF0000"/>
                </a:solidFill>
              </a:rPr>
              <a:t>Example(</a:t>
            </a:r>
            <a:r>
              <a:rPr lang="en-US" b="1" dirty="0" err="1" smtClean="0">
                <a:solidFill>
                  <a:srgbClr val="FF0000"/>
                </a:solidFill>
              </a:rPr>
              <a:t>Conts</a:t>
            </a:r>
            <a:r>
              <a:rPr lang="en-US" b="1" dirty="0" smtClean="0">
                <a:solidFill>
                  <a:srgbClr val="FF0000"/>
                </a:solidFill>
              </a:rPr>
              <a:t>)</a:t>
            </a:r>
          </a:p>
        </p:txBody>
      </p:sp>
    </p:spTree>
    <p:extLst>
      <p:ext uri="{BB962C8B-B14F-4D97-AF65-F5344CB8AC3E}">
        <p14:creationId xmlns:p14="http://schemas.microsoft.com/office/powerpoint/2010/main" val="29295531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412776"/>
            <a:ext cx="6264696"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2"/>
          <p:cNvSpPr txBox="1">
            <a:spLocks noChangeArrowheads="1"/>
          </p:cNvSpPr>
          <p:nvPr/>
        </p:nvSpPr>
        <p:spPr>
          <a:xfrm>
            <a:off x="1115616" y="116632"/>
            <a:ext cx="7498080" cy="1008112"/>
          </a:xfrm>
          <a:prstGeom prst="rect">
            <a:avLst/>
          </a:prstGeom>
        </p:spPr>
        <p:txBody>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defRPr/>
            </a:pPr>
            <a:r>
              <a:rPr lang="en-US" b="1" dirty="0" smtClean="0">
                <a:solidFill>
                  <a:srgbClr val="FF0000"/>
                </a:solidFill>
              </a:rPr>
              <a:t>Example(</a:t>
            </a:r>
            <a:r>
              <a:rPr lang="en-US" b="1" dirty="0" err="1" smtClean="0">
                <a:solidFill>
                  <a:srgbClr val="FF0000"/>
                </a:solidFill>
              </a:rPr>
              <a:t>Conts</a:t>
            </a:r>
            <a:r>
              <a:rPr lang="en-US" b="1" dirty="0" smtClean="0">
                <a:solidFill>
                  <a:srgbClr val="FF0000"/>
                </a:solidFill>
              </a:rPr>
              <a:t>)</a:t>
            </a:r>
          </a:p>
        </p:txBody>
      </p:sp>
    </p:spTree>
    <p:extLst>
      <p:ext uri="{BB962C8B-B14F-4D97-AF65-F5344CB8AC3E}">
        <p14:creationId xmlns:p14="http://schemas.microsoft.com/office/powerpoint/2010/main" val="2629889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9316" y="980728"/>
            <a:ext cx="5114925" cy="555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2"/>
          <p:cNvSpPr txBox="1">
            <a:spLocks noChangeArrowheads="1"/>
          </p:cNvSpPr>
          <p:nvPr/>
        </p:nvSpPr>
        <p:spPr>
          <a:xfrm>
            <a:off x="1115616" y="116632"/>
            <a:ext cx="7498080" cy="1008112"/>
          </a:xfrm>
          <a:prstGeom prst="rect">
            <a:avLst/>
          </a:prstGeom>
        </p:spPr>
        <p:txBody>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defRPr/>
            </a:pPr>
            <a:r>
              <a:rPr lang="en-US" b="1" dirty="0" smtClean="0">
                <a:solidFill>
                  <a:srgbClr val="FF0000"/>
                </a:solidFill>
              </a:rPr>
              <a:t>Example(</a:t>
            </a:r>
            <a:r>
              <a:rPr lang="en-US" b="1" dirty="0" err="1" smtClean="0">
                <a:solidFill>
                  <a:srgbClr val="FF0000"/>
                </a:solidFill>
              </a:rPr>
              <a:t>Conts</a:t>
            </a:r>
            <a:r>
              <a:rPr lang="en-US" b="1" dirty="0" smtClean="0">
                <a:solidFill>
                  <a:srgbClr val="FF0000"/>
                </a:solidFill>
              </a:rPr>
              <a:t>)</a:t>
            </a:r>
          </a:p>
        </p:txBody>
      </p:sp>
    </p:spTree>
    <p:extLst>
      <p:ext uri="{BB962C8B-B14F-4D97-AF65-F5344CB8AC3E}">
        <p14:creationId xmlns:p14="http://schemas.microsoft.com/office/powerpoint/2010/main" val="28528504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p:cNvSpPr>
            <a:spLocks noGrp="1" noChangeArrowheads="1"/>
          </p:cNvSpPr>
          <p:nvPr>
            <p:ph idx="1"/>
          </p:nvPr>
        </p:nvSpPr>
        <p:spPr>
          <a:xfrm>
            <a:off x="1043608" y="1341438"/>
            <a:ext cx="7643192" cy="4906962"/>
          </a:xfrm>
        </p:spPr>
        <p:txBody>
          <a:bodyPr>
            <a:normAutofit fontScale="92500" lnSpcReduction="10000"/>
          </a:bodyPr>
          <a:lstStyle/>
          <a:p>
            <a:pPr eaLnBrk="1" hangingPunct="1">
              <a:lnSpc>
                <a:spcPct val="150000"/>
              </a:lnSpc>
            </a:pPr>
            <a:r>
              <a:rPr lang="en-US" dirty="0" smtClean="0"/>
              <a:t>The </a:t>
            </a:r>
            <a:r>
              <a:rPr lang="en-US" dirty="0" smtClean="0">
                <a:latin typeface="Lucida Console" pitchFamily="49" charset="0"/>
              </a:rPr>
              <a:t>password</a:t>
            </a:r>
            <a:r>
              <a:rPr lang="en-US" dirty="0" smtClean="0"/>
              <a:t> input inserts a password box into a form.</a:t>
            </a:r>
          </a:p>
          <a:p>
            <a:pPr lvl="1" eaLnBrk="1" hangingPunct="1">
              <a:lnSpc>
                <a:spcPct val="150000"/>
              </a:lnSpc>
            </a:pPr>
            <a:r>
              <a:rPr lang="en-US" dirty="0" smtClean="0"/>
              <a:t>Allows users to enter sensitive information, such as credit card numbers and passwords, by “masking” the information input with another character, usually asterisks.</a:t>
            </a:r>
          </a:p>
          <a:p>
            <a:pPr lvl="1" eaLnBrk="1" hangingPunct="1">
              <a:lnSpc>
                <a:spcPct val="150000"/>
              </a:lnSpc>
            </a:pPr>
            <a:r>
              <a:rPr lang="en-US" dirty="0" smtClean="0"/>
              <a:t>The actual value input is sent to the web server, not the asterisks that mask the input.</a:t>
            </a:r>
          </a:p>
        </p:txBody>
      </p:sp>
      <p:sp>
        <p:nvSpPr>
          <p:cNvPr id="11059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1600">
                <a:solidFill>
                  <a:srgbClr val="275AFF"/>
                </a:solidFill>
                <a:latin typeface="Arial" charset="0"/>
                <a:cs typeface="Times New Roman" pitchFamily="18" charset="0"/>
              </a:defRPr>
            </a:lvl1pPr>
            <a:lvl2pPr marL="742950" indent="-285750" eaLnBrk="0" hangingPunct="0">
              <a:defRPr sz="1600">
                <a:solidFill>
                  <a:srgbClr val="275AFF"/>
                </a:solidFill>
                <a:latin typeface="Arial" charset="0"/>
                <a:cs typeface="Times New Roman" pitchFamily="18" charset="0"/>
              </a:defRPr>
            </a:lvl2pPr>
            <a:lvl3pPr marL="1143000" indent="-228600" eaLnBrk="0" hangingPunct="0">
              <a:defRPr sz="1600">
                <a:solidFill>
                  <a:srgbClr val="275AFF"/>
                </a:solidFill>
                <a:latin typeface="Arial" charset="0"/>
                <a:cs typeface="Times New Roman" pitchFamily="18" charset="0"/>
              </a:defRPr>
            </a:lvl3pPr>
            <a:lvl4pPr marL="1600200" indent="-228600" eaLnBrk="0" hangingPunct="0">
              <a:defRPr sz="1600">
                <a:solidFill>
                  <a:srgbClr val="275AFF"/>
                </a:solidFill>
                <a:latin typeface="Arial" charset="0"/>
                <a:cs typeface="Times New Roman" pitchFamily="18" charset="0"/>
              </a:defRPr>
            </a:lvl4pPr>
            <a:lvl5pPr marL="2057400" indent="-228600" eaLnBrk="0" hangingPunct="0">
              <a:defRPr sz="1600">
                <a:solidFill>
                  <a:srgbClr val="275AFF"/>
                </a:solidFill>
                <a:latin typeface="Arial" charset="0"/>
                <a:cs typeface="Times New Roman" pitchFamily="18" charset="0"/>
              </a:defRPr>
            </a:lvl5pPr>
            <a:lvl6pPr marL="2514600" indent="-228600"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6pPr>
            <a:lvl7pPr marL="2971800" indent="-228600"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7pPr>
            <a:lvl8pPr marL="3429000" indent="-228600"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8pPr>
            <a:lvl9pPr marL="3886200" indent="-228600"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9pPr>
          </a:lstStyle>
          <a:p>
            <a:pPr eaLnBrk="1" hangingPunct="1"/>
            <a:fld id="{49826E72-F67E-472F-80C0-C85B55955E5C}" type="slidenum">
              <a:rPr lang="en-US" sz="1200" smtClean="0">
                <a:solidFill>
                  <a:schemeClr val="tx1"/>
                </a:solidFill>
              </a:rPr>
              <a:pPr eaLnBrk="1" hangingPunct="1"/>
              <a:t>18</a:t>
            </a:fld>
            <a:endParaRPr lang="en-US" sz="1200" smtClean="0">
              <a:solidFill>
                <a:schemeClr val="tx1"/>
              </a:solidFill>
            </a:endParaRPr>
          </a:p>
        </p:txBody>
      </p:sp>
      <p:sp>
        <p:nvSpPr>
          <p:cNvPr id="89091" name="Rectangle 2"/>
          <p:cNvSpPr>
            <a:spLocks noGrp="1" noChangeArrowheads="1"/>
          </p:cNvSpPr>
          <p:nvPr>
            <p:ph type="title"/>
          </p:nvPr>
        </p:nvSpPr>
        <p:spPr>
          <a:xfrm>
            <a:off x="1043608" y="116632"/>
            <a:ext cx="7498080" cy="936104"/>
          </a:xfrm>
        </p:spPr>
        <p:txBody>
          <a:bodyPr/>
          <a:lstStyle/>
          <a:p>
            <a:pPr eaLnBrk="1" fontAlgn="auto" hangingPunct="1">
              <a:spcAft>
                <a:spcPts val="0"/>
              </a:spcAft>
              <a:defRPr/>
            </a:pPr>
            <a:r>
              <a:rPr lang="en-US" b="1" dirty="0" smtClean="0">
                <a:solidFill>
                  <a:srgbClr val="FF0000"/>
                </a:solidFill>
              </a:rPr>
              <a:t>Forms (Cont.)</a:t>
            </a:r>
          </a:p>
        </p:txBody>
      </p:sp>
    </p:spTree>
    <p:extLst>
      <p:ext uri="{BB962C8B-B14F-4D97-AF65-F5344CB8AC3E}">
        <p14:creationId xmlns:p14="http://schemas.microsoft.com/office/powerpoint/2010/main" val="2477092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3"/>
          <p:cNvSpPr>
            <a:spLocks noGrp="1" noChangeArrowheads="1"/>
          </p:cNvSpPr>
          <p:nvPr>
            <p:ph idx="1"/>
          </p:nvPr>
        </p:nvSpPr>
        <p:spPr>
          <a:xfrm>
            <a:off x="1043608" y="765374"/>
            <a:ext cx="7643192" cy="4319810"/>
          </a:xfrm>
        </p:spPr>
        <p:txBody>
          <a:bodyPr>
            <a:noAutofit/>
          </a:bodyPr>
          <a:lstStyle/>
          <a:p>
            <a:pPr marL="365760" indent="-256032" eaLnBrk="1" fontAlgn="auto" hangingPunct="1">
              <a:lnSpc>
                <a:spcPct val="150000"/>
              </a:lnSpc>
              <a:spcAft>
                <a:spcPts val="0"/>
              </a:spcAft>
              <a:buFont typeface="Wingdings 3"/>
              <a:buChar char=""/>
              <a:defRPr/>
            </a:pPr>
            <a:r>
              <a:rPr lang="en-US" sz="1800" dirty="0" smtClean="0"/>
              <a:t>The </a:t>
            </a:r>
            <a:r>
              <a:rPr lang="en-US" sz="1800" dirty="0" smtClean="0">
                <a:latin typeface="Lucida Console" pitchFamily="49" charset="0"/>
              </a:rPr>
              <a:t>checkbox</a:t>
            </a:r>
            <a:r>
              <a:rPr lang="en-US" sz="1800" dirty="0" smtClean="0"/>
              <a:t> input element enables users to select and option.</a:t>
            </a:r>
          </a:p>
          <a:p>
            <a:pPr marL="621792" lvl="1" eaLnBrk="1" fontAlgn="auto" hangingPunct="1">
              <a:lnSpc>
                <a:spcPct val="150000"/>
              </a:lnSpc>
              <a:spcBef>
                <a:spcPts val="324"/>
              </a:spcBef>
              <a:spcAft>
                <a:spcPts val="0"/>
              </a:spcAft>
              <a:defRPr/>
            </a:pPr>
            <a:r>
              <a:rPr lang="en-US" sz="1600" dirty="0" smtClean="0"/>
              <a:t>When the </a:t>
            </a:r>
            <a:r>
              <a:rPr lang="en-US" sz="1600" dirty="0" smtClean="0">
                <a:latin typeface="Lucida Console" pitchFamily="49" charset="0"/>
              </a:rPr>
              <a:t>checkbox</a:t>
            </a:r>
            <a:r>
              <a:rPr lang="en-US" sz="1600" dirty="0" smtClean="0"/>
              <a:t> is selected, a check mark appears in the </a:t>
            </a:r>
            <a:r>
              <a:rPr lang="en-US" sz="1600" dirty="0">
                <a:latin typeface="Lucida Console" pitchFamily="49" charset="0"/>
              </a:rPr>
              <a:t>checkbox</a:t>
            </a:r>
            <a:r>
              <a:rPr lang="en-US" sz="1600" dirty="0"/>
              <a:t> </a:t>
            </a:r>
            <a:r>
              <a:rPr lang="en-US" sz="1600" dirty="0" smtClean="0"/>
              <a:t>. Otherwise, the checkbox is empty</a:t>
            </a:r>
          </a:p>
          <a:p>
            <a:pPr marL="621792" lvl="1" eaLnBrk="1" fontAlgn="auto" hangingPunct="1">
              <a:lnSpc>
                <a:spcPct val="150000"/>
              </a:lnSpc>
              <a:spcBef>
                <a:spcPts val="324"/>
              </a:spcBef>
              <a:spcAft>
                <a:spcPts val="0"/>
              </a:spcAft>
              <a:defRPr/>
            </a:pPr>
            <a:r>
              <a:rPr lang="en-US" sz="1600" dirty="0" smtClean="0">
                <a:latin typeface="Lucida Console" pitchFamily="49" charset="0"/>
              </a:rPr>
              <a:t>checkbox</a:t>
            </a:r>
            <a:r>
              <a:rPr lang="en-US" sz="1600" dirty="0" smtClean="0"/>
              <a:t>es can be used individually and in groups. </a:t>
            </a:r>
            <a:r>
              <a:rPr lang="en-US" sz="1600" dirty="0" smtClean="0">
                <a:latin typeface="Lucida Console" pitchFamily="49" charset="0"/>
              </a:rPr>
              <a:t>checkbox</a:t>
            </a:r>
            <a:r>
              <a:rPr lang="en-US" sz="1600" dirty="0" smtClean="0"/>
              <a:t>es that are part of the same group have the same name</a:t>
            </a:r>
          </a:p>
          <a:p>
            <a:pPr marL="365760" indent="-256032" eaLnBrk="1" fontAlgn="auto" hangingPunct="1">
              <a:lnSpc>
                <a:spcPct val="150000"/>
              </a:lnSpc>
              <a:spcAft>
                <a:spcPts val="0"/>
              </a:spcAft>
              <a:buFont typeface="Wingdings 3"/>
              <a:buChar char=""/>
              <a:defRPr/>
            </a:pPr>
            <a:r>
              <a:rPr lang="en-US" sz="1800" dirty="0" smtClean="0">
                <a:latin typeface="Lucida Console" pitchFamily="49" charset="0"/>
              </a:rPr>
              <a:t>radio</a:t>
            </a:r>
            <a:r>
              <a:rPr lang="en-US" sz="1800" dirty="0" smtClean="0"/>
              <a:t> buttons are similar to</a:t>
            </a:r>
            <a:r>
              <a:rPr lang="en-US" sz="1800" dirty="0" smtClean="0">
                <a:latin typeface="Lucida Console" pitchFamily="49" charset="0"/>
              </a:rPr>
              <a:t> checkbox</a:t>
            </a:r>
            <a:r>
              <a:rPr lang="en-US" sz="1800" dirty="0" smtClean="0"/>
              <a:t>es, except that only one radio button in a group can be selected at any time.</a:t>
            </a:r>
          </a:p>
          <a:p>
            <a:pPr marL="621792" lvl="1" eaLnBrk="1" fontAlgn="auto" hangingPunct="1">
              <a:lnSpc>
                <a:spcPct val="150000"/>
              </a:lnSpc>
              <a:spcBef>
                <a:spcPts val="324"/>
              </a:spcBef>
              <a:spcAft>
                <a:spcPts val="0"/>
              </a:spcAft>
              <a:defRPr/>
            </a:pPr>
            <a:r>
              <a:rPr lang="en-US" sz="1600" dirty="0" smtClean="0"/>
              <a:t>All radio buttons in a group have the same name attribute but different value attributes.</a:t>
            </a:r>
          </a:p>
          <a:p>
            <a:pPr marL="365760" indent="-256032" eaLnBrk="1" fontAlgn="auto" hangingPunct="1">
              <a:lnSpc>
                <a:spcPct val="150000"/>
              </a:lnSpc>
              <a:spcAft>
                <a:spcPts val="0"/>
              </a:spcAft>
              <a:buFont typeface="Wingdings 3"/>
              <a:buChar char=""/>
              <a:defRPr/>
            </a:pPr>
            <a:r>
              <a:rPr lang="en-US" sz="1800" dirty="0" smtClean="0"/>
              <a:t>The </a:t>
            </a:r>
            <a:r>
              <a:rPr lang="en-US" sz="1800" dirty="0" smtClean="0">
                <a:latin typeface="Lucida Console" pitchFamily="49" charset="0"/>
              </a:rPr>
              <a:t>select</a:t>
            </a:r>
            <a:r>
              <a:rPr lang="en-US" sz="1800" dirty="0" smtClean="0"/>
              <a:t> input provides a drop-down list of items.</a:t>
            </a:r>
          </a:p>
          <a:p>
            <a:pPr marL="621792" lvl="1" eaLnBrk="1" fontAlgn="auto" hangingPunct="1">
              <a:lnSpc>
                <a:spcPct val="150000"/>
              </a:lnSpc>
              <a:spcBef>
                <a:spcPts val="324"/>
              </a:spcBef>
              <a:spcAft>
                <a:spcPts val="0"/>
              </a:spcAft>
              <a:defRPr/>
            </a:pPr>
            <a:r>
              <a:rPr lang="en-US" sz="1600" dirty="0" smtClean="0"/>
              <a:t>The </a:t>
            </a:r>
            <a:r>
              <a:rPr lang="en-US" sz="1600" dirty="0" smtClean="0">
                <a:latin typeface="Lucida Console" pitchFamily="49" charset="0"/>
              </a:rPr>
              <a:t>name</a:t>
            </a:r>
            <a:r>
              <a:rPr lang="en-US" sz="1600" dirty="0" smtClean="0"/>
              <a:t> attribute identifies the drop-down list.</a:t>
            </a:r>
          </a:p>
          <a:p>
            <a:pPr marL="621792" lvl="1" eaLnBrk="1" fontAlgn="auto" hangingPunct="1">
              <a:lnSpc>
                <a:spcPct val="150000"/>
              </a:lnSpc>
              <a:spcBef>
                <a:spcPts val="324"/>
              </a:spcBef>
              <a:spcAft>
                <a:spcPts val="0"/>
              </a:spcAft>
              <a:defRPr/>
            </a:pPr>
            <a:r>
              <a:rPr lang="en-US" sz="1600" dirty="0" smtClean="0"/>
              <a:t>The </a:t>
            </a:r>
            <a:r>
              <a:rPr lang="en-US" sz="1600" dirty="0" smtClean="0">
                <a:latin typeface="Lucida Console" pitchFamily="49" charset="0"/>
              </a:rPr>
              <a:t>option</a:t>
            </a:r>
            <a:r>
              <a:rPr lang="en-US" sz="1600" dirty="0" smtClean="0"/>
              <a:t> element adds items to the drop-down list.</a:t>
            </a:r>
          </a:p>
        </p:txBody>
      </p:sp>
      <p:sp>
        <p:nvSpPr>
          <p:cNvPr id="11161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1600">
                <a:solidFill>
                  <a:srgbClr val="275AFF"/>
                </a:solidFill>
                <a:latin typeface="Arial" charset="0"/>
                <a:cs typeface="Times New Roman" pitchFamily="18" charset="0"/>
              </a:defRPr>
            </a:lvl1pPr>
            <a:lvl2pPr marL="742950" indent="-285750" eaLnBrk="0" hangingPunct="0">
              <a:defRPr sz="1600">
                <a:solidFill>
                  <a:srgbClr val="275AFF"/>
                </a:solidFill>
                <a:latin typeface="Arial" charset="0"/>
                <a:cs typeface="Times New Roman" pitchFamily="18" charset="0"/>
              </a:defRPr>
            </a:lvl2pPr>
            <a:lvl3pPr marL="1143000" indent="-228600" eaLnBrk="0" hangingPunct="0">
              <a:defRPr sz="1600">
                <a:solidFill>
                  <a:srgbClr val="275AFF"/>
                </a:solidFill>
                <a:latin typeface="Arial" charset="0"/>
                <a:cs typeface="Times New Roman" pitchFamily="18" charset="0"/>
              </a:defRPr>
            </a:lvl3pPr>
            <a:lvl4pPr marL="1600200" indent="-228600" eaLnBrk="0" hangingPunct="0">
              <a:defRPr sz="1600">
                <a:solidFill>
                  <a:srgbClr val="275AFF"/>
                </a:solidFill>
                <a:latin typeface="Arial" charset="0"/>
                <a:cs typeface="Times New Roman" pitchFamily="18" charset="0"/>
              </a:defRPr>
            </a:lvl4pPr>
            <a:lvl5pPr marL="2057400" indent="-228600" eaLnBrk="0" hangingPunct="0">
              <a:defRPr sz="1600">
                <a:solidFill>
                  <a:srgbClr val="275AFF"/>
                </a:solidFill>
                <a:latin typeface="Arial" charset="0"/>
                <a:cs typeface="Times New Roman" pitchFamily="18" charset="0"/>
              </a:defRPr>
            </a:lvl5pPr>
            <a:lvl6pPr marL="2514600" indent="-228600"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6pPr>
            <a:lvl7pPr marL="2971800" indent="-228600"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7pPr>
            <a:lvl8pPr marL="3429000" indent="-228600"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8pPr>
            <a:lvl9pPr marL="3886200" indent="-228600"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9pPr>
          </a:lstStyle>
          <a:p>
            <a:pPr eaLnBrk="1" hangingPunct="1"/>
            <a:fld id="{36E687BA-B388-4FA4-9344-C606254EF14E}" type="slidenum">
              <a:rPr lang="en-US" sz="1200" smtClean="0">
                <a:solidFill>
                  <a:schemeClr val="tx1"/>
                </a:solidFill>
              </a:rPr>
              <a:pPr eaLnBrk="1" hangingPunct="1"/>
              <a:t>19</a:t>
            </a:fld>
            <a:endParaRPr lang="en-US" sz="1200" smtClean="0">
              <a:solidFill>
                <a:schemeClr val="tx1"/>
              </a:solidFill>
            </a:endParaRPr>
          </a:p>
        </p:txBody>
      </p:sp>
      <p:sp>
        <p:nvSpPr>
          <p:cNvPr id="90115" name="Rectangle 2"/>
          <p:cNvSpPr>
            <a:spLocks noGrp="1" noChangeArrowheads="1"/>
          </p:cNvSpPr>
          <p:nvPr>
            <p:ph type="title"/>
          </p:nvPr>
        </p:nvSpPr>
        <p:spPr>
          <a:xfrm>
            <a:off x="1115616" y="188640"/>
            <a:ext cx="7498080" cy="648072"/>
          </a:xfrm>
        </p:spPr>
        <p:txBody>
          <a:bodyPr>
            <a:normAutofit fontScale="90000"/>
          </a:bodyPr>
          <a:lstStyle/>
          <a:p>
            <a:pPr eaLnBrk="1" fontAlgn="auto" hangingPunct="1">
              <a:spcAft>
                <a:spcPts val="0"/>
              </a:spcAft>
              <a:defRPr/>
            </a:pPr>
            <a:r>
              <a:rPr lang="en-US" b="1" dirty="0" smtClean="0">
                <a:solidFill>
                  <a:srgbClr val="FF0000"/>
                </a:solidFill>
              </a:rPr>
              <a:t>Forms (Cont.)</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8267" y="5877272"/>
            <a:ext cx="6970157" cy="834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94879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3"/>
          <p:cNvSpPr>
            <a:spLocks noGrp="1" noChangeArrowheads="1"/>
          </p:cNvSpPr>
          <p:nvPr>
            <p:ph idx="1"/>
          </p:nvPr>
        </p:nvSpPr>
        <p:spPr>
          <a:xfrm>
            <a:off x="1115616" y="1341438"/>
            <a:ext cx="7571184" cy="4906962"/>
          </a:xfrm>
        </p:spPr>
        <p:txBody>
          <a:bodyPr/>
          <a:lstStyle/>
          <a:p>
            <a:pPr eaLnBrk="1" hangingPunct="1">
              <a:lnSpc>
                <a:spcPct val="150000"/>
              </a:lnSpc>
            </a:pPr>
            <a:r>
              <a:rPr lang="en-US" dirty="0" smtClean="0"/>
              <a:t>HTML5 provides </a:t>
            </a:r>
            <a:r>
              <a:rPr lang="en-US" b="1" dirty="0" smtClean="0"/>
              <a:t>forms</a:t>
            </a:r>
            <a:r>
              <a:rPr lang="en-US" dirty="0" smtClean="0"/>
              <a:t> for collecting information from users.</a:t>
            </a:r>
          </a:p>
          <a:p>
            <a:pPr eaLnBrk="1" hangingPunct="1">
              <a:lnSpc>
                <a:spcPct val="150000"/>
              </a:lnSpc>
            </a:pPr>
            <a:r>
              <a:rPr lang="en-US" dirty="0" smtClean="0"/>
              <a:t>Next Figure is a simple form that sends data to the web server for processing. </a:t>
            </a:r>
          </a:p>
          <a:p>
            <a:pPr lvl="1" eaLnBrk="1" hangingPunct="1">
              <a:lnSpc>
                <a:spcPct val="150000"/>
              </a:lnSpc>
            </a:pPr>
            <a:endParaRPr lang="en-US" dirty="0" smtClean="0"/>
          </a:p>
        </p:txBody>
      </p:sp>
      <p:sp>
        <p:nvSpPr>
          <p:cNvPr id="9421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1600">
                <a:solidFill>
                  <a:srgbClr val="275AFF"/>
                </a:solidFill>
                <a:latin typeface="Arial" charset="0"/>
                <a:cs typeface="Times New Roman" pitchFamily="18" charset="0"/>
              </a:defRPr>
            </a:lvl1pPr>
            <a:lvl2pPr marL="742950" indent="-285750" eaLnBrk="0" hangingPunct="0">
              <a:defRPr sz="1600">
                <a:solidFill>
                  <a:srgbClr val="275AFF"/>
                </a:solidFill>
                <a:latin typeface="Arial" charset="0"/>
                <a:cs typeface="Times New Roman" pitchFamily="18" charset="0"/>
              </a:defRPr>
            </a:lvl2pPr>
            <a:lvl3pPr marL="1143000" indent="-228600" eaLnBrk="0" hangingPunct="0">
              <a:defRPr sz="1600">
                <a:solidFill>
                  <a:srgbClr val="275AFF"/>
                </a:solidFill>
                <a:latin typeface="Arial" charset="0"/>
                <a:cs typeface="Times New Roman" pitchFamily="18" charset="0"/>
              </a:defRPr>
            </a:lvl3pPr>
            <a:lvl4pPr marL="1600200" indent="-228600" eaLnBrk="0" hangingPunct="0">
              <a:defRPr sz="1600">
                <a:solidFill>
                  <a:srgbClr val="275AFF"/>
                </a:solidFill>
                <a:latin typeface="Arial" charset="0"/>
                <a:cs typeface="Times New Roman" pitchFamily="18" charset="0"/>
              </a:defRPr>
            </a:lvl4pPr>
            <a:lvl5pPr marL="2057400" indent="-228600" eaLnBrk="0" hangingPunct="0">
              <a:defRPr sz="1600">
                <a:solidFill>
                  <a:srgbClr val="275AFF"/>
                </a:solidFill>
                <a:latin typeface="Arial" charset="0"/>
                <a:cs typeface="Times New Roman" pitchFamily="18" charset="0"/>
              </a:defRPr>
            </a:lvl5pPr>
            <a:lvl6pPr marL="2514600" indent="-228600"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6pPr>
            <a:lvl7pPr marL="2971800" indent="-228600"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7pPr>
            <a:lvl8pPr marL="3429000" indent="-228600"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8pPr>
            <a:lvl9pPr marL="3886200" indent="-228600"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9pPr>
          </a:lstStyle>
          <a:p>
            <a:pPr eaLnBrk="1" hangingPunct="1"/>
            <a:fld id="{34F26EAE-93F5-4BD4-A403-03A9CC87E0BA}" type="slidenum">
              <a:rPr lang="en-US" sz="1200" smtClean="0">
                <a:solidFill>
                  <a:schemeClr val="tx1"/>
                </a:solidFill>
              </a:rPr>
              <a:pPr eaLnBrk="1" hangingPunct="1"/>
              <a:t>2</a:t>
            </a:fld>
            <a:endParaRPr lang="en-US" sz="1200" smtClean="0">
              <a:solidFill>
                <a:schemeClr val="tx1"/>
              </a:solidFill>
            </a:endParaRPr>
          </a:p>
        </p:txBody>
      </p:sp>
      <p:sp>
        <p:nvSpPr>
          <p:cNvPr id="83971" name="Rectangle 2"/>
          <p:cNvSpPr>
            <a:spLocks noGrp="1" noChangeArrowheads="1"/>
          </p:cNvSpPr>
          <p:nvPr>
            <p:ph type="title"/>
          </p:nvPr>
        </p:nvSpPr>
        <p:spPr>
          <a:xfrm>
            <a:off x="1115616" y="116632"/>
            <a:ext cx="7498080" cy="1143000"/>
          </a:xfrm>
        </p:spPr>
        <p:txBody>
          <a:bodyPr/>
          <a:lstStyle/>
          <a:p>
            <a:pPr eaLnBrk="1" fontAlgn="auto" hangingPunct="1">
              <a:spcAft>
                <a:spcPts val="0"/>
              </a:spcAft>
              <a:defRPr/>
            </a:pPr>
            <a:r>
              <a:rPr lang="en-US" b="1" dirty="0" smtClean="0">
                <a:solidFill>
                  <a:srgbClr val="FF0000"/>
                </a:solidFill>
              </a:rPr>
              <a:t>Forms</a:t>
            </a:r>
          </a:p>
        </p:txBody>
      </p:sp>
    </p:spTree>
    <p:extLst>
      <p:ext uri="{BB962C8B-B14F-4D97-AF65-F5344CB8AC3E}">
        <p14:creationId xmlns:p14="http://schemas.microsoft.com/office/powerpoint/2010/main" val="29289661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3648" y="2060848"/>
            <a:ext cx="7406640" cy="1472184"/>
          </a:xfrm>
        </p:spPr>
        <p:txBody>
          <a:bodyPr>
            <a:normAutofit/>
          </a:bodyPr>
          <a:lstStyle/>
          <a:p>
            <a:pPr algn="ctr"/>
            <a:r>
              <a:rPr lang="en-US" sz="3600" b="1" dirty="0">
                <a:solidFill>
                  <a:srgbClr val="FF0000"/>
                </a:solidFill>
                <a:latin typeface="Arial"/>
              </a:rPr>
              <a:t>New HTML5 Form </a:t>
            </a:r>
            <a:r>
              <a:rPr lang="en-US" sz="3600" b="1" dirty="0">
                <a:solidFill>
                  <a:srgbClr val="FF0000"/>
                </a:solidFill>
                <a:latin typeface="Lucida Console"/>
              </a:rPr>
              <a:t>input</a:t>
            </a:r>
            <a:r>
              <a:rPr lang="en-US" sz="3600" b="1" dirty="0">
                <a:solidFill>
                  <a:srgbClr val="FF0000"/>
                </a:solidFill>
                <a:latin typeface="Arial"/>
              </a:rPr>
              <a:t> Types</a:t>
            </a:r>
            <a:endParaRPr lang="en-US" sz="3600" dirty="0"/>
          </a:p>
        </p:txBody>
      </p:sp>
    </p:spTree>
    <p:extLst>
      <p:ext uri="{BB962C8B-B14F-4D97-AF65-F5344CB8AC3E}">
        <p14:creationId xmlns:p14="http://schemas.microsoft.com/office/powerpoint/2010/main" val="38715925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88640"/>
            <a:ext cx="7498080" cy="936104"/>
          </a:xfrm>
        </p:spPr>
        <p:txBody>
          <a:bodyPr>
            <a:normAutofit/>
          </a:bodyPr>
          <a:lstStyle/>
          <a:p>
            <a:pPr eaLnBrk="1" fontAlgn="auto" hangingPunct="1">
              <a:spcAft>
                <a:spcPts val="0"/>
              </a:spcAft>
              <a:defRPr/>
            </a:pPr>
            <a:r>
              <a:rPr lang="en-US" b="1" dirty="0" smtClean="0">
                <a:solidFill>
                  <a:srgbClr val="FF0000"/>
                </a:solidFill>
                <a:latin typeface="Arial"/>
              </a:rPr>
              <a:t> </a:t>
            </a:r>
            <a:r>
              <a:rPr lang="en-US" b="1" dirty="0" err="1" smtClean="0">
                <a:solidFill>
                  <a:srgbClr val="FF0000"/>
                </a:solidFill>
                <a:latin typeface="Arial"/>
              </a:rPr>
              <a:t>Introdcution</a:t>
            </a:r>
            <a:endParaRPr lang="en-US" b="1" dirty="0" smtClean="0">
              <a:solidFill>
                <a:srgbClr val="FF0000"/>
              </a:solidFill>
              <a:latin typeface="Arial"/>
            </a:endParaRPr>
          </a:p>
        </p:txBody>
      </p:sp>
      <p:sp>
        <p:nvSpPr>
          <p:cNvPr id="14339" name="Text Placeholder 2"/>
          <p:cNvSpPr>
            <a:spLocks noGrp="1"/>
          </p:cNvSpPr>
          <p:nvPr>
            <p:ph type="body" idx="1"/>
          </p:nvPr>
        </p:nvSpPr>
        <p:spPr>
          <a:xfrm>
            <a:off x="1115616" y="1447800"/>
            <a:ext cx="7818072" cy="4800600"/>
          </a:xfrm>
        </p:spPr>
        <p:txBody>
          <a:bodyPr/>
          <a:lstStyle/>
          <a:p>
            <a:pPr eaLnBrk="1" hangingPunct="1"/>
            <a:r>
              <a:rPr lang="en-US" dirty="0" smtClean="0">
                <a:solidFill>
                  <a:srgbClr val="000000"/>
                </a:solidFill>
              </a:rPr>
              <a:t>Next example demonstrates HTML5’s new form </a:t>
            </a:r>
            <a:r>
              <a:rPr lang="en-US" dirty="0" smtClean="0">
                <a:solidFill>
                  <a:srgbClr val="000000"/>
                </a:solidFill>
                <a:latin typeface="Lucida Console" pitchFamily="49" charset="0"/>
              </a:rPr>
              <a:t>input</a:t>
            </a:r>
            <a:r>
              <a:rPr lang="en-US" dirty="0" smtClean="0">
                <a:solidFill>
                  <a:srgbClr val="000000"/>
                </a:solidFill>
              </a:rPr>
              <a:t> types. </a:t>
            </a:r>
          </a:p>
          <a:p>
            <a:pPr eaLnBrk="1" hangingPunct="1"/>
            <a:r>
              <a:rPr lang="en-US" b="1" dirty="0" smtClean="0">
                <a:solidFill>
                  <a:srgbClr val="FF0000"/>
                </a:solidFill>
              </a:rPr>
              <a:t>These are not yet universally supported by all browsers. </a:t>
            </a:r>
          </a:p>
        </p:txBody>
      </p:sp>
    </p:spTree>
    <p:extLst>
      <p:ext uri="{BB962C8B-B14F-4D97-AF65-F5344CB8AC3E}">
        <p14:creationId xmlns:p14="http://schemas.microsoft.com/office/powerpoint/2010/main" val="2364771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908720"/>
            <a:ext cx="5800725"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3717032"/>
            <a:ext cx="5610225" cy="290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1115616" y="188640"/>
            <a:ext cx="7498080" cy="648072"/>
          </a:xfrm>
          <a:prstGeom prst="rect">
            <a:avLst/>
          </a:prstGeom>
        </p:spPr>
        <p:txBody>
          <a:bodyPr>
            <a:normAutofit fontScale="92500" lnSpcReduction="1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defRPr/>
            </a:pPr>
            <a:r>
              <a:rPr lang="en-US" b="1" dirty="0" smtClean="0">
                <a:solidFill>
                  <a:srgbClr val="FF0000"/>
                </a:solidFill>
                <a:latin typeface="Arial"/>
              </a:rPr>
              <a:t>Example</a:t>
            </a:r>
          </a:p>
        </p:txBody>
      </p:sp>
    </p:spTree>
    <p:extLst>
      <p:ext uri="{BB962C8B-B14F-4D97-AF65-F5344CB8AC3E}">
        <p14:creationId xmlns:p14="http://schemas.microsoft.com/office/powerpoint/2010/main" val="40806176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3683" y="908720"/>
            <a:ext cx="4857750" cy="4752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1115616" y="188640"/>
            <a:ext cx="7498080" cy="648072"/>
          </a:xfrm>
          <a:prstGeom prst="rect">
            <a:avLst/>
          </a:prstGeom>
        </p:spPr>
        <p:txBody>
          <a:bodyPr>
            <a:normAutofit fontScale="92500" lnSpcReduction="1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defRPr/>
            </a:pPr>
            <a:r>
              <a:rPr lang="en-US" b="1" dirty="0" smtClean="0">
                <a:solidFill>
                  <a:srgbClr val="FF0000"/>
                </a:solidFill>
                <a:latin typeface="Arial"/>
              </a:rPr>
              <a:t>Example(</a:t>
            </a:r>
            <a:r>
              <a:rPr lang="en-US" b="1" dirty="0" err="1" smtClean="0">
                <a:solidFill>
                  <a:srgbClr val="FF0000"/>
                </a:solidFill>
                <a:latin typeface="Arial"/>
              </a:rPr>
              <a:t>Cont’s</a:t>
            </a:r>
            <a:r>
              <a:rPr lang="en-US" b="1" dirty="0" smtClean="0">
                <a:solidFill>
                  <a:srgbClr val="FF0000"/>
                </a:solidFill>
                <a:latin typeface="Arial"/>
              </a:rPr>
              <a:t>)</a:t>
            </a:r>
          </a:p>
        </p:txBody>
      </p:sp>
    </p:spTree>
    <p:extLst>
      <p:ext uri="{BB962C8B-B14F-4D97-AF65-F5344CB8AC3E}">
        <p14:creationId xmlns:p14="http://schemas.microsoft.com/office/powerpoint/2010/main" val="12535591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729698"/>
            <a:ext cx="5848350"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4365104"/>
            <a:ext cx="5904656" cy="2065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1115616" y="188640"/>
            <a:ext cx="7498080" cy="648072"/>
          </a:xfrm>
          <a:prstGeom prst="rect">
            <a:avLst/>
          </a:prstGeom>
        </p:spPr>
        <p:txBody>
          <a:bodyPr>
            <a:normAutofit fontScale="92500" lnSpcReduction="1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defRPr/>
            </a:pPr>
            <a:r>
              <a:rPr lang="en-US" b="1" dirty="0" smtClean="0">
                <a:solidFill>
                  <a:srgbClr val="FF0000"/>
                </a:solidFill>
                <a:latin typeface="Arial"/>
              </a:rPr>
              <a:t>Example(</a:t>
            </a:r>
            <a:r>
              <a:rPr lang="en-US" b="1" dirty="0" err="1" smtClean="0">
                <a:solidFill>
                  <a:srgbClr val="FF0000"/>
                </a:solidFill>
                <a:latin typeface="Arial"/>
              </a:rPr>
              <a:t>Cont’s</a:t>
            </a:r>
            <a:r>
              <a:rPr lang="en-US" b="1" dirty="0" smtClean="0">
                <a:solidFill>
                  <a:srgbClr val="FF0000"/>
                </a:solidFill>
                <a:latin typeface="Arial"/>
              </a:rPr>
              <a:t>)</a:t>
            </a:r>
          </a:p>
        </p:txBody>
      </p:sp>
    </p:spTree>
    <p:extLst>
      <p:ext uri="{BB962C8B-B14F-4D97-AF65-F5344CB8AC3E}">
        <p14:creationId xmlns:p14="http://schemas.microsoft.com/office/powerpoint/2010/main" val="24387536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60648"/>
            <a:ext cx="7498080" cy="850106"/>
          </a:xfrm>
        </p:spPr>
        <p:txBody>
          <a:bodyPr/>
          <a:lstStyle/>
          <a:p>
            <a:pPr eaLnBrk="1" fontAlgn="auto" hangingPunct="1">
              <a:spcAft>
                <a:spcPts val="0"/>
              </a:spcAft>
              <a:defRPr/>
            </a:pPr>
            <a:r>
              <a:rPr lang="en-US" b="1" dirty="0" smtClean="0">
                <a:solidFill>
                  <a:srgbClr val="FF0000"/>
                </a:solidFill>
                <a:effectLst>
                  <a:outerShdw blurRad="38100" dist="38100" dir="2700000" algn="tl">
                    <a:srgbClr val="000000">
                      <a:alpha val="43137"/>
                    </a:srgbClr>
                  </a:outerShdw>
                </a:effectLst>
                <a:latin typeface="Lucida Console"/>
              </a:rPr>
              <a:t>input</a:t>
            </a:r>
            <a:r>
              <a:rPr lang="en-US" b="1" dirty="0" smtClean="0">
                <a:solidFill>
                  <a:srgbClr val="FF0000"/>
                </a:solidFill>
                <a:effectLst>
                  <a:outerShdw blurRad="38100" dist="38100" dir="2700000" algn="tl">
                    <a:srgbClr val="000000">
                      <a:alpha val="43137"/>
                    </a:srgbClr>
                  </a:outerShdw>
                </a:effectLst>
                <a:latin typeface="Goudy Sans Medium"/>
              </a:rPr>
              <a:t> Type </a:t>
            </a:r>
            <a:r>
              <a:rPr lang="en-US" b="1" dirty="0" smtClean="0">
                <a:solidFill>
                  <a:srgbClr val="FF0000"/>
                </a:solidFill>
                <a:effectLst>
                  <a:outerShdw blurRad="38100" dist="38100" dir="2700000" algn="tl">
                    <a:srgbClr val="000000">
                      <a:alpha val="43137"/>
                    </a:srgbClr>
                  </a:outerShdw>
                </a:effectLst>
                <a:latin typeface="Lucida Console"/>
              </a:rPr>
              <a:t>color</a:t>
            </a:r>
            <a:r>
              <a:rPr lang="en-US" b="1" dirty="0" smtClean="0">
                <a:solidFill>
                  <a:srgbClr val="FF0000"/>
                </a:solidFill>
                <a:effectLst>
                  <a:outerShdw blurRad="38100" dist="38100" dir="2700000" algn="tl">
                    <a:srgbClr val="000000">
                      <a:alpha val="43137"/>
                    </a:srgbClr>
                  </a:outerShdw>
                </a:effectLst>
                <a:latin typeface="Goudy Sans Medium"/>
              </a:rPr>
              <a:t> </a:t>
            </a:r>
          </a:p>
        </p:txBody>
      </p:sp>
      <p:sp>
        <p:nvSpPr>
          <p:cNvPr id="20483" name="Text Placeholder 2"/>
          <p:cNvSpPr>
            <a:spLocks noGrp="1"/>
          </p:cNvSpPr>
          <p:nvPr>
            <p:ph type="body" idx="1"/>
          </p:nvPr>
        </p:nvSpPr>
        <p:spPr>
          <a:xfrm>
            <a:off x="1259632" y="1268760"/>
            <a:ext cx="7642096" cy="4800600"/>
          </a:xfrm>
        </p:spPr>
        <p:txBody>
          <a:bodyPr>
            <a:normAutofit/>
          </a:bodyPr>
          <a:lstStyle/>
          <a:p>
            <a:pPr eaLnBrk="1" hangingPunct="1">
              <a:lnSpc>
                <a:spcPct val="150000"/>
              </a:lnSpc>
            </a:pPr>
            <a:r>
              <a:rPr lang="en-US" sz="2000" dirty="0" smtClean="0">
                <a:solidFill>
                  <a:srgbClr val="000000"/>
                </a:solidFill>
              </a:rPr>
              <a:t>The </a:t>
            </a:r>
            <a:r>
              <a:rPr lang="en-US" sz="2000" dirty="0" smtClean="0">
                <a:solidFill>
                  <a:srgbClr val="0000FF"/>
                </a:solidFill>
              </a:rPr>
              <a:t>color input type</a:t>
            </a:r>
            <a:r>
              <a:rPr lang="en-US" sz="2000" dirty="0" smtClean="0">
                <a:solidFill>
                  <a:srgbClr val="000000"/>
                </a:solidFill>
              </a:rPr>
              <a:t> enables the user to enter a color. </a:t>
            </a:r>
          </a:p>
          <a:p>
            <a:pPr eaLnBrk="1" hangingPunct="1">
              <a:lnSpc>
                <a:spcPct val="150000"/>
              </a:lnSpc>
            </a:pPr>
            <a:r>
              <a:rPr lang="en-US" sz="2000" dirty="0" smtClean="0">
                <a:solidFill>
                  <a:srgbClr val="000000"/>
                </a:solidFill>
              </a:rPr>
              <a:t>At the time of this writing, most browsers render the </a:t>
            </a:r>
            <a:r>
              <a:rPr lang="en-US" sz="2000" dirty="0" smtClean="0">
                <a:solidFill>
                  <a:srgbClr val="000000"/>
                </a:solidFill>
                <a:latin typeface="Lucida Console" pitchFamily="49" charset="0"/>
              </a:rPr>
              <a:t>color</a:t>
            </a:r>
            <a:r>
              <a:rPr lang="en-US" sz="2000" dirty="0" smtClean="0">
                <a:solidFill>
                  <a:srgbClr val="000000"/>
                </a:solidFill>
              </a:rPr>
              <a:t> </a:t>
            </a:r>
            <a:r>
              <a:rPr lang="en-US" sz="2000" dirty="0" smtClean="0">
                <a:solidFill>
                  <a:srgbClr val="000000"/>
                </a:solidFill>
                <a:latin typeface="Lucida Console" pitchFamily="49" charset="0"/>
              </a:rPr>
              <a:t>input</a:t>
            </a:r>
            <a:r>
              <a:rPr lang="en-US" sz="2000" dirty="0" smtClean="0">
                <a:solidFill>
                  <a:srgbClr val="000000"/>
                </a:solidFill>
              </a:rPr>
              <a:t> type as a text field in which the user can enter a </a:t>
            </a:r>
            <a:r>
              <a:rPr lang="en-US" sz="2000" dirty="0" err="1" smtClean="0">
                <a:solidFill>
                  <a:srgbClr val="000000"/>
                </a:solidFill>
              </a:rPr>
              <a:t>hexadecamal</a:t>
            </a:r>
            <a:r>
              <a:rPr lang="en-US" sz="2000" dirty="0" smtClean="0">
                <a:solidFill>
                  <a:srgbClr val="000000"/>
                </a:solidFill>
              </a:rPr>
              <a:t> code or a color name. </a:t>
            </a:r>
          </a:p>
          <a:p>
            <a:pPr eaLnBrk="1" hangingPunct="1">
              <a:lnSpc>
                <a:spcPct val="150000"/>
              </a:lnSpc>
            </a:pPr>
            <a:r>
              <a:rPr lang="en-US" sz="2000" dirty="0" smtClean="0">
                <a:solidFill>
                  <a:srgbClr val="000000"/>
                </a:solidFill>
              </a:rPr>
              <a:t>In the future, when you click a </a:t>
            </a:r>
            <a:r>
              <a:rPr lang="en-US" sz="2000" dirty="0" smtClean="0">
                <a:solidFill>
                  <a:srgbClr val="000000"/>
                </a:solidFill>
                <a:latin typeface="Lucida Console" pitchFamily="49" charset="0"/>
              </a:rPr>
              <a:t>color</a:t>
            </a:r>
            <a:r>
              <a:rPr lang="en-US" sz="2000" dirty="0" smtClean="0">
                <a:solidFill>
                  <a:srgbClr val="000000"/>
                </a:solidFill>
              </a:rPr>
              <a:t> </a:t>
            </a:r>
            <a:r>
              <a:rPr lang="en-US" sz="2000" dirty="0" smtClean="0">
                <a:solidFill>
                  <a:srgbClr val="000000"/>
                </a:solidFill>
                <a:latin typeface="Lucida Console" pitchFamily="49" charset="0"/>
              </a:rPr>
              <a:t>input</a:t>
            </a:r>
            <a:r>
              <a:rPr lang="en-US" sz="2000" dirty="0" smtClean="0">
                <a:solidFill>
                  <a:srgbClr val="000000"/>
                </a:solidFill>
              </a:rPr>
              <a:t>, browsers will likely display a </a:t>
            </a:r>
            <a:r>
              <a:rPr lang="en-US" sz="2000" i="1" dirty="0" smtClean="0">
                <a:solidFill>
                  <a:srgbClr val="000000"/>
                </a:solidFill>
              </a:rPr>
              <a:t>color picker</a:t>
            </a:r>
            <a:r>
              <a:rPr lang="en-US" sz="2000" dirty="0" smtClean="0">
                <a:solidFill>
                  <a:srgbClr val="000000"/>
                </a:solidFill>
              </a:rPr>
              <a:t> similar to the Microsoft Windows color dialog shown in next figure</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4437112"/>
            <a:ext cx="3438525" cy="2278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75081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332656"/>
            <a:ext cx="7498080" cy="706090"/>
          </a:xfrm>
        </p:spPr>
        <p:txBody>
          <a:bodyPr/>
          <a:lstStyle/>
          <a:p>
            <a:pPr eaLnBrk="1" fontAlgn="auto" hangingPunct="1">
              <a:spcAft>
                <a:spcPts val="0"/>
              </a:spcAft>
              <a:defRPr/>
            </a:pPr>
            <a:r>
              <a:rPr lang="en-US" b="1" dirty="0" smtClean="0">
                <a:solidFill>
                  <a:srgbClr val="FF0000"/>
                </a:solidFill>
                <a:latin typeface="Lucida Console"/>
              </a:rPr>
              <a:t>input</a:t>
            </a:r>
            <a:r>
              <a:rPr lang="en-US" b="1" dirty="0" smtClean="0">
                <a:solidFill>
                  <a:srgbClr val="FF0000"/>
                </a:solidFill>
                <a:latin typeface="Goudy Sans Medium"/>
              </a:rPr>
              <a:t> Type </a:t>
            </a:r>
            <a:r>
              <a:rPr lang="en-US" b="1" dirty="0" smtClean="0">
                <a:solidFill>
                  <a:srgbClr val="FF0000"/>
                </a:solidFill>
                <a:latin typeface="Lucida Console"/>
              </a:rPr>
              <a:t>color</a:t>
            </a:r>
            <a:r>
              <a:rPr lang="en-US" b="1" dirty="0" smtClean="0">
                <a:solidFill>
                  <a:srgbClr val="FF0000"/>
                </a:solidFill>
                <a:latin typeface="Goudy Sans Medium"/>
              </a:rPr>
              <a:t> </a:t>
            </a:r>
          </a:p>
        </p:txBody>
      </p:sp>
      <p:sp>
        <p:nvSpPr>
          <p:cNvPr id="20483" name="Text Placeholder 2"/>
          <p:cNvSpPr>
            <a:spLocks noGrp="1"/>
          </p:cNvSpPr>
          <p:nvPr>
            <p:ph type="body" idx="1"/>
          </p:nvPr>
        </p:nvSpPr>
        <p:spPr/>
        <p:txBody>
          <a:bodyPr>
            <a:normAutofit fontScale="85000" lnSpcReduction="10000"/>
          </a:bodyPr>
          <a:lstStyle/>
          <a:p>
            <a:pPr marL="136525" indent="0" eaLnBrk="1" hangingPunct="1">
              <a:lnSpc>
                <a:spcPct val="150000"/>
              </a:lnSpc>
              <a:buFont typeface="Verdana" pitchFamily="34" charset="0"/>
              <a:buNone/>
              <a:defRPr/>
            </a:pPr>
            <a:r>
              <a:rPr lang="en-US" sz="2500" b="1" i="1" dirty="0" smtClean="0">
                <a:solidFill>
                  <a:srgbClr val="000000"/>
                </a:solidFill>
                <a:latin typeface="Lucida Console" pitchFamily="49" charset="0"/>
              </a:rPr>
              <a:t>autofocus</a:t>
            </a:r>
            <a:r>
              <a:rPr lang="en-US" sz="2500" b="1" i="1" dirty="0" smtClean="0">
                <a:solidFill>
                  <a:srgbClr val="000000"/>
                </a:solidFill>
                <a:latin typeface="AGaramond" pitchFamily="18" charset="0"/>
              </a:rPr>
              <a:t> Attribute</a:t>
            </a:r>
          </a:p>
          <a:p>
            <a:pPr eaLnBrk="1" hangingPunct="1">
              <a:lnSpc>
                <a:spcPct val="150000"/>
              </a:lnSpc>
              <a:defRPr/>
            </a:pPr>
            <a:r>
              <a:rPr lang="en-US" sz="2500" dirty="0" smtClean="0">
                <a:solidFill>
                  <a:srgbClr val="000000"/>
                </a:solidFill>
              </a:rPr>
              <a:t>The </a:t>
            </a:r>
            <a:r>
              <a:rPr lang="en-US" sz="2500" dirty="0" smtClean="0">
                <a:solidFill>
                  <a:srgbClr val="0000FF"/>
                </a:solidFill>
              </a:rPr>
              <a:t>autofocus attribute</a:t>
            </a:r>
            <a:r>
              <a:rPr lang="en-US" sz="2500" dirty="0" smtClean="0">
                <a:solidFill>
                  <a:srgbClr val="000000"/>
                </a:solidFill>
              </a:rPr>
              <a:t>—an optional attribute that can be used in only one </a:t>
            </a:r>
            <a:r>
              <a:rPr lang="en-US" sz="2500" dirty="0" smtClean="0">
                <a:solidFill>
                  <a:srgbClr val="000000"/>
                </a:solidFill>
                <a:latin typeface="Lucida Console" pitchFamily="49" charset="0"/>
              </a:rPr>
              <a:t>input</a:t>
            </a:r>
            <a:r>
              <a:rPr lang="en-US" sz="2500" dirty="0" smtClean="0">
                <a:solidFill>
                  <a:srgbClr val="000000"/>
                </a:solidFill>
              </a:rPr>
              <a:t> element on a form—automatically gives the focus to the </a:t>
            </a:r>
            <a:r>
              <a:rPr lang="en-US" sz="2500" dirty="0" smtClean="0">
                <a:solidFill>
                  <a:srgbClr val="000000"/>
                </a:solidFill>
                <a:latin typeface="Lucida Console" pitchFamily="49" charset="0"/>
              </a:rPr>
              <a:t>input</a:t>
            </a:r>
            <a:r>
              <a:rPr lang="en-US" sz="2500" dirty="0" smtClean="0">
                <a:solidFill>
                  <a:srgbClr val="000000"/>
                </a:solidFill>
              </a:rPr>
              <a:t> element, allowing the user to begin typing in that element immediately. </a:t>
            </a:r>
          </a:p>
          <a:p>
            <a:pPr>
              <a:lnSpc>
                <a:spcPct val="150000"/>
              </a:lnSpc>
              <a:defRPr/>
            </a:pPr>
            <a:r>
              <a:rPr lang="en-US" sz="2800" dirty="0">
                <a:solidFill>
                  <a:srgbClr val="000000"/>
                </a:solidFill>
                <a:latin typeface="Lucida Console" pitchFamily="49" charset="0"/>
              </a:rPr>
              <a:t>autofocus</a:t>
            </a:r>
            <a:r>
              <a:rPr lang="en-US" sz="2800" dirty="0">
                <a:solidFill>
                  <a:srgbClr val="000000"/>
                </a:solidFill>
              </a:rPr>
              <a:t> on the </a:t>
            </a:r>
            <a:r>
              <a:rPr lang="en-US" sz="2800" dirty="0">
                <a:solidFill>
                  <a:srgbClr val="000000"/>
                </a:solidFill>
                <a:latin typeface="Lucida Console" pitchFamily="49" charset="0"/>
              </a:rPr>
              <a:t>color</a:t>
            </a:r>
            <a:r>
              <a:rPr lang="en-US" sz="2800" dirty="0">
                <a:solidFill>
                  <a:srgbClr val="000000"/>
                </a:solidFill>
              </a:rPr>
              <a:t> element—the first </a:t>
            </a:r>
            <a:r>
              <a:rPr lang="en-US" sz="2800" dirty="0">
                <a:solidFill>
                  <a:srgbClr val="000000"/>
                </a:solidFill>
                <a:latin typeface="Lucida Console" pitchFamily="49" charset="0"/>
              </a:rPr>
              <a:t>input</a:t>
            </a:r>
            <a:r>
              <a:rPr lang="en-US" sz="2800" dirty="0">
                <a:solidFill>
                  <a:srgbClr val="000000"/>
                </a:solidFill>
              </a:rPr>
              <a:t> element in our form—as rendered in Chrome. You do not need to include </a:t>
            </a:r>
            <a:r>
              <a:rPr lang="en-US" sz="2800" dirty="0">
                <a:solidFill>
                  <a:srgbClr val="000000"/>
                </a:solidFill>
                <a:latin typeface="Lucida Console" pitchFamily="49" charset="0"/>
              </a:rPr>
              <a:t>autofocus</a:t>
            </a:r>
            <a:r>
              <a:rPr lang="en-US" sz="2800" dirty="0">
                <a:solidFill>
                  <a:srgbClr val="000000"/>
                </a:solidFill>
              </a:rPr>
              <a:t> in your forms. </a:t>
            </a:r>
          </a:p>
          <a:p>
            <a:pPr eaLnBrk="1" hangingPunct="1">
              <a:lnSpc>
                <a:spcPct val="150000"/>
              </a:lnSpc>
              <a:defRPr/>
            </a:pPr>
            <a:endParaRPr lang="en-US" sz="2500" dirty="0" smtClean="0">
              <a:solidFill>
                <a:srgbClr val="000000"/>
              </a:solidFill>
            </a:endParaRPr>
          </a:p>
        </p:txBody>
      </p:sp>
    </p:spTree>
    <p:extLst>
      <p:ext uri="{BB962C8B-B14F-4D97-AF65-F5344CB8AC3E}">
        <p14:creationId xmlns:p14="http://schemas.microsoft.com/office/powerpoint/2010/main" val="26272256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88640"/>
            <a:ext cx="7498080" cy="1143000"/>
          </a:xfrm>
        </p:spPr>
        <p:txBody>
          <a:bodyPr/>
          <a:lstStyle/>
          <a:p>
            <a:pPr marL="136525">
              <a:lnSpc>
                <a:spcPct val="150000"/>
              </a:lnSpc>
              <a:defRPr/>
            </a:pPr>
            <a:r>
              <a:rPr lang="en-US" b="1" dirty="0">
                <a:solidFill>
                  <a:srgbClr val="FF0000"/>
                </a:solidFill>
                <a:latin typeface="AGaramond" pitchFamily="18" charset="0"/>
              </a:rPr>
              <a:t>Validation</a:t>
            </a:r>
          </a:p>
        </p:txBody>
      </p:sp>
      <p:sp>
        <p:nvSpPr>
          <p:cNvPr id="24579" name="Text Placeholder 2"/>
          <p:cNvSpPr>
            <a:spLocks noGrp="1"/>
          </p:cNvSpPr>
          <p:nvPr>
            <p:ph type="body" idx="1"/>
          </p:nvPr>
        </p:nvSpPr>
        <p:spPr/>
        <p:txBody>
          <a:bodyPr>
            <a:normAutofit fontScale="62500" lnSpcReduction="20000"/>
          </a:bodyPr>
          <a:lstStyle/>
          <a:p>
            <a:pPr eaLnBrk="1" hangingPunct="1">
              <a:lnSpc>
                <a:spcPct val="170000"/>
              </a:lnSpc>
              <a:defRPr/>
            </a:pPr>
            <a:r>
              <a:rPr lang="en-US" sz="2500" dirty="0" smtClean="0">
                <a:solidFill>
                  <a:srgbClr val="000000"/>
                </a:solidFill>
              </a:rPr>
              <a:t>The new HTML 5 </a:t>
            </a:r>
            <a:r>
              <a:rPr lang="en-US" sz="2500" dirty="0" smtClean="0">
                <a:solidFill>
                  <a:srgbClr val="000000"/>
                </a:solidFill>
                <a:latin typeface="Lucida Console" pitchFamily="49" charset="0"/>
              </a:rPr>
              <a:t>input</a:t>
            </a:r>
            <a:r>
              <a:rPr lang="en-US" sz="2500" dirty="0" smtClean="0">
                <a:solidFill>
                  <a:srgbClr val="000000"/>
                </a:solidFill>
              </a:rPr>
              <a:t> types are </a:t>
            </a:r>
            <a:r>
              <a:rPr lang="en-US" sz="2500" i="1" dirty="0" smtClean="0">
                <a:solidFill>
                  <a:srgbClr val="000000"/>
                </a:solidFill>
              </a:rPr>
              <a:t>self validating</a:t>
            </a:r>
            <a:r>
              <a:rPr lang="en-US" sz="2500" dirty="0" smtClean="0">
                <a:solidFill>
                  <a:srgbClr val="000000"/>
                </a:solidFill>
              </a:rPr>
              <a:t> on the client side, eliminating the need to add complicated JavaScript code to your web pages to validate user input, reducing the amount of invalid data submitted and consequently reducing Internet traffic between the server and the client to correct invalid input. </a:t>
            </a:r>
          </a:p>
          <a:p>
            <a:pPr eaLnBrk="1" hangingPunct="1">
              <a:lnSpc>
                <a:spcPct val="170000"/>
              </a:lnSpc>
              <a:defRPr/>
            </a:pPr>
            <a:r>
              <a:rPr lang="en-US" sz="2500" i="1" dirty="0" smtClean="0">
                <a:solidFill>
                  <a:srgbClr val="000000"/>
                </a:solidFill>
              </a:rPr>
              <a:t>The server should still validate all user input.</a:t>
            </a:r>
          </a:p>
          <a:p>
            <a:pPr eaLnBrk="1" hangingPunct="1">
              <a:lnSpc>
                <a:spcPct val="170000"/>
              </a:lnSpc>
              <a:defRPr/>
            </a:pPr>
            <a:r>
              <a:rPr lang="en-US" sz="2500" dirty="0" smtClean="0">
                <a:solidFill>
                  <a:srgbClr val="000000"/>
                </a:solidFill>
              </a:rPr>
              <a:t>When a user enters data into a form then submits the form the browser immediately checks the self-validating elements to ensure that the data is correct.</a:t>
            </a:r>
          </a:p>
          <a:p>
            <a:pPr>
              <a:lnSpc>
                <a:spcPct val="170000"/>
              </a:lnSpc>
            </a:pPr>
            <a:r>
              <a:rPr lang="en-US" dirty="0">
                <a:solidFill>
                  <a:srgbClr val="000000"/>
                </a:solidFill>
              </a:rPr>
              <a:t>If you want to bypass validation, you can add the </a:t>
            </a:r>
            <a:r>
              <a:rPr lang="en-US" dirty="0" err="1">
                <a:solidFill>
                  <a:srgbClr val="0000FF"/>
                </a:solidFill>
              </a:rPr>
              <a:t>formnovalidate</a:t>
            </a:r>
            <a:r>
              <a:rPr lang="en-US" dirty="0">
                <a:solidFill>
                  <a:srgbClr val="0000FF"/>
                </a:solidFill>
              </a:rPr>
              <a:t> attribute</a:t>
            </a:r>
            <a:r>
              <a:rPr lang="en-US" dirty="0">
                <a:solidFill>
                  <a:srgbClr val="000000"/>
                </a:solidFill>
              </a:rPr>
              <a:t> to </a:t>
            </a:r>
            <a:r>
              <a:rPr lang="en-US" dirty="0">
                <a:solidFill>
                  <a:srgbClr val="000000"/>
                </a:solidFill>
                <a:latin typeface="Lucida Console" pitchFamily="49" charset="0"/>
              </a:rPr>
              <a:t>input</a:t>
            </a:r>
            <a:r>
              <a:rPr lang="en-US" dirty="0">
                <a:solidFill>
                  <a:srgbClr val="000000"/>
                </a:solidFill>
              </a:rPr>
              <a:t> type </a:t>
            </a:r>
            <a:r>
              <a:rPr lang="en-US" dirty="0" smtClean="0">
                <a:solidFill>
                  <a:srgbClr val="000000"/>
                </a:solidFill>
                <a:latin typeface="Lucida Console" pitchFamily="49" charset="0"/>
              </a:rPr>
              <a:t>submit as follow:</a:t>
            </a:r>
            <a:endParaRPr lang="en-US" dirty="0">
              <a:solidFill>
                <a:srgbClr val="000000"/>
              </a:solidFill>
            </a:endParaRPr>
          </a:p>
          <a:p>
            <a:pPr marL="630238" lvl="2" indent="0">
              <a:lnSpc>
                <a:spcPct val="170000"/>
              </a:lnSpc>
              <a:buNone/>
            </a:pPr>
            <a:r>
              <a:rPr lang="en-US" dirty="0">
                <a:solidFill>
                  <a:srgbClr val="0000FF"/>
                </a:solidFill>
                <a:latin typeface="Lucida Console" pitchFamily="49" charset="0"/>
              </a:rPr>
              <a:t>&lt;input type</a:t>
            </a:r>
            <a:r>
              <a:rPr lang="en-US" dirty="0">
                <a:solidFill>
                  <a:srgbClr val="000000"/>
                </a:solidFill>
                <a:latin typeface="Lucida Console" pitchFamily="49" charset="0"/>
              </a:rPr>
              <a:t> = </a:t>
            </a:r>
            <a:r>
              <a:rPr lang="en-US" dirty="0">
                <a:solidFill>
                  <a:srgbClr val="128AFF"/>
                </a:solidFill>
                <a:latin typeface="Lucida Console" pitchFamily="49" charset="0"/>
              </a:rPr>
              <a:t>"submit"</a:t>
            </a:r>
            <a:r>
              <a:rPr lang="en-US" dirty="0">
                <a:solidFill>
                  <a:srgbClr val="000000"/>
                </a:solidFill>
                <a:latin typeface="Lucida Console" pitchFamily="49" charset="0"/>
              </a:rPr>
              <a:t> </a:t>
            </a:r>
            <a:r>
              <a:rPr lang="en-US" dirty="0">
                <a:solidFill>
                  <a:srgbClr val="0000FF"/>
                </a:solidFill>
                <a:latin typeface="Lucida Console" pitchFamily="49" charset="0"/>
              </a:rPr>
              <a:t>value</a:t>
            </a:r>
            <a:r>
              <a:rPr lang="en-US" dirty="0">
                <a:solidFill>
                  <a:srgbClr val="000000"/>
                </a:solidFill>
                <a:latin typeface="Lucida Console" pitchFamily="49" charset="0"/>
              </a:rPr>
              <a:t> = </a:t>
            </a:r>
            <a:r>
              <a:rPr lang="en-US" dirty="0">
                <a:solidFill>
                  <a:srgbClr val="128AFF"/>
                </a:solidFill>
                <a:latin typeface="Lucida Console" pitchFamily="49" charset="0"/>
              </a:rPr>
              <a:t>"Submit"</a:t>
            </a:r>
            <a:r>
              <a:rPr lang="en-US" dirty="0">
                <a:solidFill>
                  <a:srgbClr val="000000"/>
                </a:solidFill>
                <a:latin typeface="Lucida Console" pitchFamily="49" charset="0"/>
              </a:rPr>
              <a:t> </a:t>
            </a:r>
            <a:r>
              <a:rPr lang="en-US" b="1" dirty="0" err="1">
                <a:solidFill>
                  <a:srgbClr val="FF0000"/>
                </a:solidFill>
                <a:latin typeface="Lucida Console" pitchFamily="49" charset="0"/>
              </a:rPr>
              <a:t>formnovalidate</a:t>
            </a:r>
            <a:r>
              <a:rPr lang="en-US" dirty="0">
                <a:solidFill>
                  <a:srgbClr val="000000"/>
                </a:solidFill>
                <a:latin typeface="Lucida Console" pitchFamily="49" charset="0"/>
              </a:rPr>
              <a:t> </a:t>
            </a:r>
            <a:r>
              <a:rPr lang="en-US" dirty="0">
                <a:solidFill>
                  <a:srgbClr val="0000FF"/>
                </a:solidFill>
                <a:latin typeface="Lucida Console" pitchFamily="49" charset="0"/>
              </a:rPr>
              <a:t>/&gt;</a:t>
            </a:r>
          </a:p>
          <a:p>
            <a:pPr eaLnBrk="1" hangingPunct="1">
              <a:lnSpc>
                <a:spcPct val="170000"/>
              </a:lnSpc>
              <a:defRPr/>
            </a:pPr>
            <a:endParaRPr lang="en-US" sz="2500" dirty="0" smtClean="0">
              <a:solidFill>
                <a:srgbClr val="000000"/>
              </a:solidFill>
            </a:endParaRPr>
          </a:p>
        </p:txBody>
      </p:sp>
    </p:spTree>
    <p:extLst>
      <p:ext uri="{BB962C8B-B14F-4D97-AF65-F5344CB8AC3E}">
        <p14:creationId xmlns:p14="http://schemas.microsoft.com/office/powerpoint/2010/main" val="14217079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88640"/>
            <a:ext cx="7498080" cy="792088"/>
          </a:xfrm>
        </p:spPr>
        <p:txBody>
          <a:bodyPr/>
          <a:lstStyle/>
          <a:p>
            <a:pPr eaLnBrk="1" fontAlgn="auto" hangingPunct="1">
              <a:spcAft>
                <a:spcPts val="0"/>
              </a:spcAft>
              <a:defRPr/>
            </a:pPr>
            <a:r>
              <a:rPr lang="en-US" b="1" dirty="0" smtClean="0">
                <a:solidFill>
                  <a:srgbClr val="FF0000"/>
                </a:solidFill>
                <a:latin typeface="Goudy Sans Medium"/>
              </a:rPr>
              <a:t>Valid Input Types</a:t>
            </a:r>
          </a:p>
        </p:txBody>
      </p:sp>
      <p:sp>
        <p:nvSpPr>
          <p:cNvPr id="27651" name="Text Placeholder 2"/>
          <p:cNvSpPr>
            <a:spLocks noGrp="1"/>
          </p:cNvSpPr>
          <p:nvPr>
            <p:ph type="body" idx="1"/>
          </p:nvPr>
        </p:nvSpPr>
        <p:spPr>
          <a:xfrm>
            <a:off x="1259632" y="1124744"/>
            <a:ext cx="7498080" cy="1189112"/>
          </a:xfrm>
        </p:spPr>
        <p:txBody>
          <a:bodyPr>
            <a:normAutofit fontScale="70000" lnSpcReduction="20000"/>
          </a:bodyPr>
          <a:lstStyle/>
          <a:p>
            <a:pPr>
              <a:lnSpc>
                <a:spcPct val="170000"/>
              </a:lnSpc>
            </a:pPr>
            <a:r>
              <a:rPr lang="en-US" dirty="0">
                <a:solidFill>
                  <a:srgbClr val="000000"/>
                </a:solidFill>
              </a:rPr>
              <a:t>lists </a:t>
            </a:r>
            <a:r>
              <a:rPr lang="en-US" dirty="0" smtClean="0">
                <a:solidFill>
                  <a:srgbClr val="000000"/>
                </a:solidFill>
              </a:rPr>
              <a:t>the </a:t>
            </a:r>
            <a:r>
              <a:rPr lang="en-US" dirty="0">
                <a:solidFill>
                  <a:srgbClr val="000000"/>
                </a:solidFill>
              </a:rPr>
              <a:t>new HTML5 </a:t>
            </a:r>
            <a:r>
              <a:rPr lang="en-US" dirty="0">
                <a:solidFill>
                  <a:srgbClr val="000000"/>
                </a:solidFill>
                <a:latin typeface="Lucida Console" pitchFamily="49" charset="0"/>
              </a:rPr>
              <a:t>input</a:t>
            </a:r>
            <a:r>
              <a:rPr lang="en-US" dirty="0">
                <a:solidFill>
                  <a:srgbClr val="000000"/>
                </a:solidFill>
              </a:rPr>
              <a:t> types and </a:t>
            </a:r>
            <a:r>
              <a:rPr lang="en-US" dirty="0" smtClean="0">
                <a:solidFill>
                  <a:srgbClr val="000000"/>
                </a:solidFill>
              </a:rPr>
              <a:t>the </a:t>
            </a:r>
            <a:r>
              <a:rPr lang="en-US" dirty="0">
                <a:solidFill>
                  <a:srgbClr val="000000"/>
                </a:solidFill>
              </a:rPr>
              <a:t>proper formats required for each type of data to be valid.</a:t>
            </a:r>
            <a:endParaRPr lang="en-US" dirty="0" smtClean="0">
              <a:solidFill>
                <a:srgbClr val="000000"/>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2420888"/>
            <a:ext cx="3638550"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9577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b="1" dirty="0" smtClean="0">
                <a:solidFill>
                  <a:srgbClr val="FF0000"/>
                </a:solidFill>
                <a:latin typeface="Lucida Console"/>
              </a:rPr>
              <a:t>input</a:t>
            </a:r>
            <a:r>
              <a:rPr lang="en-US" b="1" dirty="0" smtClean="0">
                <a:solidFill>
                  <a:srgbClr val="FF0000"/>
                </a:solidFill>
                <a:latin typeface="Goudy Sans Medium"/>
              </a:rPr>
              <a:t> Type </a:t>
            </a:r>
            <a:r>
              <a:rPr lang="en-US" b="1" dirty="0" smtClean="0">
                <a:solidFill>
                  <a:srgbClr val="FF0000"/>
                </a:solidFill>
                <a:latin typeface="Lucida Console"/>
              </a:rPr>
              <a:t>date</a:t>
            </a:r>
            <a:r>
              <a:rPr lang="en-US" b="1" dirty="0" smtClean="0">
                <a:solidFill>
                  <a:srgbClr val="FF0000"/>
                </a:solidFill>
                <a:latin typeface="Goudy Sans Medium"/>
              </a:rPr>
              <a:t> </a:t>
            </a:r>
          </a:p>
        </p:txBody>
      </p:sp>
      <p:sp>
        <p:nvSpPr>
          <p:cNvPr id="30723" name="Text Placeholder 2"/>
          <p:cNvSpPr>
            <a:spLocks noGrp="1"/>
          </p:cNvSpPr>
          <p:nvPr>
            <p:ph type="body" idx="1"/>
          </p:nvPr>
        </p:nvSpPr>
        <p:spPr/>
        <p:txBody>
          <a:bodyPr>
            <a:normAutofit fontScale="92500" lnSpcReduction="10000"/>
          </a:bodyPr>
          <a:lstStyle/>
          <a:p>
            <a:pPr eaLnBrk="1" hangingPunct="1">
              <a:lnSpc>
                <a:spcPct val="150000"/>
              </a:lnSpc>
            </a:pPr>
            <a:r>
              <a:rPr lang="en-US" sz="2400" dirty="0" smtClean="0">
                <a:solidFill>
                  <a:srgbClr val="000000"/>
                </a:solidFill>
              </a:rPr>
              <a:t>The </a:t>
            </a:r>
            <a:r>
              <a:rPr lang="en-US" sz="2400" dirty="0" smtClean="0">
                <a:solidFill>
                  <a:srgbClr val="0000FF"/>
                </a:solidFill>
              </a:rPr>
              <a:t>date</a:t>
            </a:r>
            <a:r>
              <a:rPr lang="en-US" sz="2400" dirty="0" smtClean="0">
                <a:solidFill>
                  <a:srgbClr val="000000"/>
                </a:solidFill>
              </a:rPr>
              <a:t> </a:t>
            </a:r>
            <a:r>
              <a:rPr lang="en-US" sz="2400" dirty="0" smtClean="0">
                <a:solidFill>
                  <a:srgbClr val="0000FF"/>
                </a:solidFill>
              </a:rPr>
              <a:t>input type</a:t>
            </a:r>
            <a:r>
              <a:rPr lang="en-US" sz="2400" dirty="0" smtClean="0">
                <a:solidFill>
                  <a:srgbClr val="000000"/>
                </a:solidFill>
              </a:rPr>
              <a:t> enables the user to enter a date in the form </a:t>
            </a:r>
            <a:r>
              <a:rPr lang="en-US" sz="2400" dirty="0" err="1" smtClean="0">
                <a:solidFill>
                  <a:srgbClr val="000000"/>
                </a:solidFill>
                <a:latin typeface="Lucida Console" pitchFamily="49" charset="0"/>
              </a:rPr>
              <a:t>yyyy</a:t>
            </a:r>
            <a:r>
              <a:rPr lang="en-US" sz="2400" dirty="0" smtClean="0">
                <a:solidFill>
                  <a:srgbClr val="000000"/>
                </a:solidFill>
                <a:latin typeface="Lucida Console" pitchFamily="49" charset="0"/>
              </a:rPr>
              <a:t>-mm-dd</a:t>
            </a:r>
            <a:r>
              <a:rPr lang="en-US" sz="2400" dirty="0" smtClean="0">
                <a:solidFill>
                  <a:srgbClr val="000000"/>
                </a:solidFill>
              </a:rPr>
              <a:t>. </a:t>
            </a:r>
          </a:p>
          <a:p>
            <a:pPr eaLnBrk="1" hangingPunct="1">
              <a:lnSpc>
                <a:spcPct val="150000"/>
              </a:lnSpc>
            </a:pPr>
            <a:r>
              <a:rPr lang="en-US" sz="2400" dirty="0" smtClean="0">
                <a:solidFill>
                  <a:srgbClr val="000000"/>
                </a:solidFill>
              </a:rPr>
              <a:t>Firefox and Internet Explorer display a text field in which a user can enter a date such as </a:t>
            </a:r>
            <a:r>
              <a:rPr lang="en-US" sz="2400" dirty="0" smtClean="0">
                <a:solidFill>
                  <a:srgbClr val="000000"/>
                </a:solidFill>
                <a:latin typeface="Lucida Console" pitchFamily="49" charset="0"/>
              </a:rPr>
              <a:t>2012-01-27</a:t>
            </a:r>
            <a:r>
              <a:rPr lang="en-US" sz="2400" dirty="0" smtClean="0">
                <a:solidFill>
                  <a:srgbClr val="000000"/>
                </a:solidFill>
              </a:rPr>
              <a:t>. </a:t>
            </a:r>
          </a:p>
          <a:p>
            <a:pPr eaLnBrk="1" hangingPunct="1">
              <a:lnSpc>
                <a:spcPct val="150000"/>
              </a:lnSpc>
            </a:pPr>
            <a:r>
              <a:rPr lang="en-US" sz="2400" dirty="0" smtClean="0">
                <a:solidFill>
                  <a:srgbClr val="000000"/>
                </a:solidFill>
              </a:rPr>
              <a:t>Chrome and Safari display a </a:t>
            </a:r>
            <a:r>
              <a:rPr lang="en-US" sz="2400" dirty="0" smtClean="0">
                <a:solidFill>
                  <a:srgbClr val="0000FF"/>
                </a:solidFill>
              </a:rPr>
              <a:t>spinner control</a:t>
            </a:r>
            <a:r>
              <a:rPr lang="en-US" sz="2400" dirty="0" smtClean="0">
                <a:solidFill>
                  <a:srgbClr val="000000"/>
                </a:solidFill>
              </a:rPr>
              <a:t>—a text field with an up-down arrow () on the right side—allowing the user to select a date by clicking the up or down arrow.</a:t>
            </a:r>
          </a:p>
          <a:p>
            <a:pPr eaLnBrk="1" hangingPunct="1">
              <a:lnSpc>
                <a:spcPct val="150000"/>
              </a:lnSpc>
            </a:pPr>
            <a:r>
              <a:rPr lang="en-US" sz="2400" dirty="0" smtClean="0">
                <a:solidFill>
                  <a:srgbClr val="000000"/>
                </a:solidFill>
              </a:rPr>
              <a:t>The start date is the </a:t>
            </a:r>
            <a:r>
              <a:rPr lang="en-US" sz="2400" i="1" dirty="0" smtClean="0">
                <a:solidFill>
                  <a:srgbClr val="000000"/>
                </a:solidFill>
              </a:rPr>
              <a:t>current date</a:t>
            </a:r>
            <a:r>
              <a:rPr lang="en-US" sz="2400" dirty="0" smtClean="0">
                <a:solidFill>
                  <a:srgbClr val="000000"/>
                </a:solidFill>
              </a:rPr>
              <a:t>. </a:t>
            </a:r>
          </a:p>
          <a:p>
            <a:pPr eaLnBrk="1" hangingPunct="1">
              <a:lnSpc>
                <a:spcPct val="150000"/>
              </a:lnSpc>
            </a:pPr>
            <a:r>
              <a:rPr lang="en-US" sz="2400" dirty="0" smtClean="0">
                <a:solidFill>
                  <a:srgbClr val="000000"/>
                </a:solidFill>
              </a:rPr>
              <a:t>Opera displays a calendar from which you can choose a date. </a:t>
            </a:r>
          </a:p>
        </p:txBody>
      </p:sp>
    </p:spTree>
    <p:extLst>
      <p:ext uri="{BB962C8B-B14F-4D97-AF65-F5344CB8AC3E}">
        <p14:creationId xmlns:p14="http://schemas.microsoft.com/office/powerpoint/2010/main" val="4317436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109" y="692696"/>
            <a:ext cx="7272808" cy="5520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2"/>
          <p:cNvSpPr txBox="1">
            <a:spLocks noChangeArrowheads="1"/>
          </p:cNvSpPr>
          <p:nvPr/>
        </p:nvSpPr>
        <p:spPr>
          <a:xfrm>
            <a:off x="1115616" y="116632"/>
            <a:ext cx="7498080" cy="1008112"/>
          </a:xfrm>
          <a:prstGeom prst="rect">
            <a:avLst/>
          </a:prstGeom>
        </p:spPr>
        <p:txBody>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defRPr/>
            </a:pPr>
            <a:r>
              <a:rPr lang="en-US" b="1" dirty="0" smtClean="0">
                <a:solidFill>
                  <a:srgbClr val="FF0000"/>
                </a:solidFill>
              </a:rPr>
              <a:t>Example</a:t>
            </a:r>
          </a:p>
        </p:txBody>
      </p:sp>
    </p:spTree>
    <p:extLst>
      <p:ext uri="{BB962C8B-B14F-4D97-AF65-F5344CB8AC3E}">
        <p14:creationId xmlns:p14="http://schemas.microsoft.com/office/powerpoint/2010/main" val="41564401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88640"/>
            <a:ext cx="7498080" cy="1143000"/>
          </a:xfrm>
        </p:spPr>
        <p:txBody>
          <a:bodyPr/>
          <a:lstStyle/>
          <a:p>
            <a:pPr eaLnBrk="1" fontAlgn="auto" hangingPunct="1">
              <a:spcAft>
                <a:spcPts val="0"/>
              </a:spcAft>
              <a:defRPr/>
            </a:pPr>
            <a:r>
              <a:rPr lang="en-US" b="1" dirty="0" smtClean="0">
                <a:solidFill>
                  <a:srgbClr val="FF0000"/>
                </a:solidFill>
                <a:latin typeface="Goudy Sans Medium"/>
              </a:rPr>
              <a:t> </a:t>
            </a:r>
            <a:r>
              <a:rPr lang="en-US" b="1" dirty="0" smtClean="0">
                <a:solidFill>
                  <a:srgbClr val="FF0000"/>
                </a:solidFill>
                <a:latin typeface="Lucida Console"/>
              </a:rPr>
              <a:t>input</a:t>
            </a:r>
            <a:r>
              <a:rPr lang="en-US" b="1" dirty="0" smtClean="0">
                <a:solidFill>
                  <a:srgbClr val="FF0000"/>
                </a:solidFill>
                <a:latin typeface="Goudy Sans Medium"/>
              </a:rPr>
              <a:t> Type </a:t>
            </a:r>
            <a:r>
              <a:rPr lang="en-US" b="1" dirty="0" err="1" smtClean="0">
                <a:solidFill>
                  <a:srgbClr val="FF0000"/>
                </a:solidFill>
                <a:latin typeface="Lucida Console"/>
              </a:rPr>
              <a:t>datetime</a:t>
            </a:r>
            <a:r>
              <a:rPr lang="en-US" b="1" dirty="0" smtClean="0">
                <a:solidFill>
                  <a:srgbClr val="FF0000"/>
                </a:solidFill>
                <a:latin typeface="Goudy Sans Medium"/>
              </a:rPr>
              <a:t> </a:t>
            </a:r>
          </a:p>
        </p:txBody>
      </p:sp>
      <p:sp>
        <p:nvSpPr>
          <p:cNvPr id="32771" name="Text Placeholder 2"/>
          <p:cNvSpPr>
            <a:spLocks noGrp="1"/>
          </p:cNvSpPr>
          <p:nvPr>
            <p:ph type="body" idx="1"/>
          </p:nvPr>
        </p:nvSpPr>
        <p:spPr/>
        <p:txBody>
          <a:bodyPr>
            <a:normAutofit fontScale="77500" lnSpcReduction="20000"/>
          </a:bodyPr>
          <a:lstStyle/>
          <a:p>
            <a:pPr eaLnBrk="1" hangingPunct="1">
              <a:lnSpc>
                <a:spcPct val="160000"/>
              </a:lnSpc>
            </a:pPr>
            <a:r>
              <a:rPr lang="en-US" dirty="0" smtClean="0">
                <a:solidFill>
                  <a:srgbClr val="000000"/>
                </a:solidFill>
              </a:rPr>
              <a:t>The </a:t>
            </a:r>
            <a:r>
              <a:rPr lang="en-US" dirty="0" err="1" smtClean="0">
                <a:solidFill>
                  <a:srgbClr val="0000FF"/>
                </a:solidFill>
              </a:rPr>
              <a:t>datetime</a:t>
            </a:r>
            <a:r>
              <a:rPr lang="en-US" dirty="0" smtClean="0">
                <a:solidFill>
                  <a:srgbClr val="000000"/>
                </a:solidFill>
              </a:rPr>
              <a:t> </a:t>
            </a:r>
            <a:r>
              <a:rPr lang="en-US" dirty="0" smtClean="0">
                <a:solidFill>
                  <a:srgbClr val="0000FF"/>
                </a:solidFill>
              </a:rPr>
              <a:t>input type</a:t>
            </a:r>
            <a:r>
              <a:rPr lang="en-US" dirty="0" smtClean="0">
                <a:solidFill>
                  <a:srgbClr val="000000"/>
                </a:solidFill>
              </a:rPr>
              <a:t> enables the user to enter a date (year, month, day), time (hour, minute, second, fraction of a second) and the time zone set to UTC (Coordinated Universal Time or Universal Time, Coordinated). </a:t>
            </a:r>
          </a:p>
          <a:p>
            <a:pPr eaLnBrk="1" hangingPunct="1">
              <a:lnSpc>
                <a:spcPct val="160000"/>
              </a:lnSpc>
            </a:pPr>
            <a:r>
              <a:rPr lang="en-US" dirty="0" smtClean="0">
                <a:solidFill>
                  <a:srgbClr val="000000"/>
                </a:solidFill>
              </a:rPr>
              <a:t>Currently, most of the browsers render </a:t>
            </a:r>
            <a:r>
              <a:rPr lang="en-US" dirty="0" err="1" smtClean="0">
                <a:solidFill>
                  <a:srgbClr val="000000"/>
                </a:solidFill>
                <a:latin typeface="Lucida Console" pitchFamily="49" charset="0"/>
              </a:rPr>
              <a:t>datetime</a:t>
            </a:r>
            <a:r>
              <a:rPr lang="en-US" dirty="0" smtClean="0">
                <a:solidFill>
                  <a:srgbClr val="000000"/>
                </a:solidFill>
              </a:rPr>
              <a:t> as a text field; Chrome renders an up-down control and Opera renders a date and time control. </a:t>
            </a:r>
          </a:p>
        </p:txBody>
      </p:sp>
    </p:spTree>
    <p:extLst>
      <p:ext uri="{BB962C8B-B14F-4D97-AF65-F5344CB8AC3E}">
        <p14:creationId xmlns:p14="http://schemas.microsoft.com/office/powerpoint/2010/main" val="5424995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b="1" dirty="0" smtClean="0">
                <a:solidFill>
                  <a:srgbClr val="FF0000"/>
                </a:solidFill>
                <a:latin typeface="Lucida Console"/>
              </a:rPr>
              <a:t>input</a:t>
            </a:r>
            <a:r>
              <a:rPr lang="en-US" b="1" dirty="0" smtClean="0">
                <a:solidFill>
                  <a:srgbClr val="FF0000"/>
                </a:solidFill>
                <a:latin typeface="Goudy Sans Medium"/>
              </a:rPr>
              <a:t> Type </a:t>
            </a:r>
            <a:r>
              <a:rPr lang="en-US" b="1" dirty="0" err="1" smtClean="0">
                <a:solidFill>
                  <a:srgbClr val="FF0000"/>
                </a:solidFill>
                <a:latin typeface="Lucida Console"/>
              </a:rPr>
              <a:t>datetime</a:t>
            </a:r>
            <a:r>
              <a:rPr lang="en-US" b="1" dirty="0" smtClean="0">
                <a:solidFill>
                  <a:srgbClr val="FF0000"/>
                </a:solidFill>
                <a:latin typeface="Lucida Console"/>
              </a:rPr>
              <a:t>-local</a:t>
            </a:r>
            <a:r>
              <a:rPr lang="en-US" b="1" dirty="0" smtClean="0">
                <a:solidFill>
                  <a:srgbClr val="FF0000"/>
                </a:solidFill>
                <a:latin typeface="Goudy Sans Medium"/>
              </a:rPr>
              <a:t> </a:t>
            </a:r>
          </a:p>
        </p:txBody>
      </p:sp>
      <p:sp>
        <p:nvSpPr>
          <p:cNvPr id="33795" name="Text Placeholder 2"/>
          <p:cNvSpPr>
            <a:spLocks noGrp="1"/>
          </p:cNvSpPr>
          <p:nvPr>
            <p:ph type="body" idx="1"/>
          </p:nvPr>
        </p:nvSpPr>
        <p:spPr/>
        <p:txBody>
          <a:bodyPr>
            <a:normAutofit fontScale="85000" lnSpcReduction="10000"/>
          </a:bodyPr>
          <a:lstStyle/>
          <a:p>
            <a:pPr eaLnBrk="1" hangingPunct="1">
              <a:lnSpc>
                <a:spcPct val="150000"/>
              </a:lnSpc>
            </a:pPr>
            <a:r>
              <a:rPr lang="en-US" dirty="0" smtClean="0"/>
              <a:t>The </a:t>
            </a:r>
            <a:r>
              <a:rPr lang="en-US" dirty="0" err="1" smtClean="0"/>
              <a:t>datetime</a:t>
            </a:r>
            <a:r>
              <a:rPr lang="en-US" dirty="0" smtClean="0"/>
              <a:t>-local input type enables the user to enter the date and time in a </a:t>
            </a:r>
            <a:r>
              <a:rPr lang="en-US" i="1" dirty="0" smtClean="0"/>
              <a:t>single</a:t>
            </a:r>
            <a:r>
              <a:rPr lang="en-US" dirty="0" smtClean="0"/>
              <a:t> control. </a:t>
            </a:r>
          </a:p>
          <a:p>
            <a:pPr eaLnBrk="1" hangingPunct="1">
              <a:lnSpc>
                <a:spcPct val="150000"/>
              </a:lnSpc>
            </a:pPr>
            <a:r>
              <a:rPr lang="en-US" dirty="0" smtClean="0"/>
              <a:t>The data is entered as year, month, day, hour, minute, second and fraction of a second. </a:t>
            </a:r>
          </a:p>
          <a:p>
            <a:pPr eaLnBrk="1" hangingPunct="1">
              <a:lnSpc>
                <a:spcPct val="150000"/>
              </a:lnSpc>
            </a:pPr>
            <a:r>
              <a:rPr lang="en-US" dirty="0" smtClean="0"/>
              <a:t>Internet Explorer, Firefox and Safari all display a text field. </a:t>
            </a:r>
          </a:p>
          <a:p>
            <a:pPr eaLnBrk="1" hangingPunct="1">
              <a:lnSpc>
                <a:spcPct val="150000"/>
              </a:lnSpc>
            </a:pPr>
            <a:r>
              <a:rPr lang="en-US" dirty="0" smtClean="0"/>
              <a:t>Opera displays a date and time control. </a:t>
            </a:r>
          </a:p>
        </p:txBody>
      </p:sp>
    </p:spTree>
    <p:extLst>
      <p:ext uri="{BB962C8B-B14F-4D97-AF65-F5344CB8AC3E}">
        <p14:creationId xmlns:p14="http://schemas.microsoft.com/office/powerpoint/2010/main" val="39152976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b="1" dirty="0" smtClean="0">
                <a:solidFill>
                  <a:srgbClr val="FF0000"/>
                </a:solidFill>
                <a:latin typeface="Lucida Console"/>
              </a:rPr>
              <a:t>input</a:t>
            </a:r>
            <a:r>
              <a:rPr lang="en-US" b="1" dirty="0" smtClean="0">
                <a:solidFill>
                  <a:srgbClr val="FF0000"/>
                </a:solidFill>
                <a:latin typeface="Goudy Sans Medium"/>
              </a:rPr>
              <a:t> Type </a:t>
            </a:r>
            <a:r>
              <a:rPr lang="en-US" b="1" dirty="0" smtClean="0">
                <a:solidFill>
                  <a:srgbClr val="FF0000"/>
                </a:solidFill>
                <a:latin typeface="Lucida Console"/>
              </a:rPr>
              <a:t>email</a:t>
            </a:r>
            <a:r>
              <a:rPr lang="en-US" b="1" dirty="0" smtClean="0">
                <a:solidFill>
                  <a:srgbClr val="FF0000"/>
                </a:solidFill>
                <a:latin typeface="Goudy Sans Medium"/>
              </a:rPr>
              <a:t> </a:t>
            </a:r>
          </a:p>
        </p:txBody>
      </p:sp>
      <p:sp>
        <p:nvSpPr>
          <p:cNvPr id="34819" name="Text Placeholder 2"/>
          <p:cNvSpPr>
            <a:spLocks noGrp="1"/>
          </p:cNvSpPr>
          <p:nvPr>
            <p:ph type="body" idx="1"/>
          </p:nvPr>
        </p:nvSpPr>
        <p:spPr/>
        <p:txBody>
          <a:bodyPr>
            <a:normAutofit fontScale="92500" lnSpcReduction="10000"/>
          </a:bodyPr>
          <a:lstStyle/>
          <a:p>
            <a:pPr eaLnBrk="1" hangingPunct="1">
              <a:lnSpc>
                <a:spcPct val="150000"/>
              </a:lnSpc>
            </a:pPr>
            <a:r>
              <a:rPr lang="en-US" sz="2000" dirty="0" smtClean="0">
                <a:solidFill>
                  <a:srgbClr val="000000"/>
                </a:solidFill>
              </a:rPr>
              <a:t>The </a:t>
            </a:r>
            <a:r>
              <a:rPr lang="en-US" sz="2000" dirty="0" smtClean="0">
                <a:solidFill>
                  <a:srgbClr val="0000FF"/>
                </a:solidFill>
              </a:rPr>
              <a:t>email</a:t>
            </a:r>
            <a:r>
              <a:rPr lang="en-US" sz="2000" dirty="0" smtClean="0">
                <a:solidFill>
                  <a:srgbClr val="000000"/>
                </a:solidFill>
              </a:rPr>
              <a:t> </a:t>
            </a:r>
            <a:r>
              <a:rPr lang="en-US" sz="2000" dirty="0" smtClean="0">
                <a:solidFill>
                  <a:srgbClr val="0000FF"/>
                </a:solidFill>
              </a:rPr>
              <a:t>input type</a:t>
            </a:r>
            <a:r>
              <a:rPr lang="en-US" sz="2000" dirty="0" smtClean="0">
                <a:solidFill>
                  <a:srgbClr val="000000"/>
                </a:solidFill>
              </a:rPr>
              <a:t> enables the user to enter an e-mail address or a list of e-mail addresses separated by commas (if the </a:t>
            </a:r>
            <a:r>
              <a:rPr lang="en-US" sz="2000" dirty="0" smtClean="0">
                <a:solidFill>
                  <a:srgbClr val="000000"/>
                </a:solidFill>
                <a:latin typeface="Lucida Console" pitchFamily="49" charset="0"/>
              </a:rPr>
              <a:t>multiple</a:t>
            </a:r>
            <a:r>
              <a:rPr lang="en-US" sz="2000" dirty="0" smtClean="0">
                <a:solidFill>
                  <a:srgbClr val="000000"/>
                </a:solidFill>
              </a:rPr>
              <a:t> attribute is specified). </a:t>
            </a:r>
          </a:p>
          <a:p>
            <a:pPr eaLnBrk="1" hangingPunct="1">
              <a:lnSpc>
                <a:spcPct val="150000"/>
              </a:lnSpc>
            </a:pPr>
            <a:r>
              <a:rPr lang="en-US" sz="2000" dirty="0" smtClean="0">
                <a:solidFill>
                  <a:srgbClr val="000000"/>
                </a:solidFill>
              </a:rPr>
              <a:t>Currently, all of the browsers display a text field. </a:t>
            </a:r>
          </a:p>
          <a:p>
            <a:pPr eaLnBrk="1" hangingPunct="1">
              <a:lnSpc>
                <a:spcPct val="150000"/>
              </a:lnSpc>
            </a:pPr>
            <a:r>
              <a:rPr lang="en-US" sz="2000" dirty="0" smtClean="0">
                <a:solidFill>
                  <a:srgbClr val="000000"/>
                </a:solidFill>
              </a:rPr>
              <a:t>If the user enters an </a:t>
            </a:r>
            <a:r>
              <a:rPr lang="en-US" sz="2000" i="1" dirty="0" smtClean="0">
                <a:solidFill>
                  <a:srgbClr val="000000"/>
                </a:solidFill>
              </a:rPr>
              <a:t>invalid</a:t>
            </a:r>
            <a:r>
              <a:rPr lang="en-US" sz="2000" dirty="0" smtClean="0">
                <a:solidFill>
                  <a:srgbClr val="000000"/>
                </a:solidFill>
              </a:rPr>
              <a:t> e-mail address (i.e., the text entered is </a:t>
            </a:r>
            <a:r>
              <a:rPr lang="en-US" sz="2000" i="1" dirty="0" smtClean="0">
                <a:solidFill>
                  <a:srgbClr val="000000"/>
                </a:solidFill>
              </a:rPr>
              <a:t>not</a:t>
            </a:r>
            <a:r>
              <a:rPr lang="en-US" sz="2000" dirty="0" smtClean="0">
                <a:solidFill>
                  <a:srgbClr val="000000"/>
                </a:solidFill>
              </a:rPr>
              <a:t> in the proper format) and clicks the </a:t>
            </a:r>
            <a:r>
              <a:rPr lang="en-US" sz="2000" dirty="0" smtClean="0">
                <a:solidFill>
                  <a:srgbClr val="000000"/>
                </a:solidFill>
                <a:latin typeface="Arial" charset="0"/>
              </a:rPr>
              <a:t>Submit</a:t>
            </a:r>
            <a:r>
              <a:rPr lang="en-US" sz="2000" dirty="0" smtClean="0">
                <a:solidFill>
                  <a:srgbClr val="000000"/>
                </a:solidFill>
              </a:rPr>
              <a:t> button, a callout asking the user to enter an e-mail address is rendered pointing to the </a:t>
            </a:r>
            <a:r>
              <a:rPr lang="en-US" sz="2000" dirty="0" smtClean="0">
                <a:solidFill>
                  <a:srgbClr val="000000"/>
                </a:solidFill>
                <a:latin typeface="Lucida Console" pitchFamily="49" charset="0"/>
              </a:rPr>
              <a:t>input</a:t>
            </a:r>
            <a:r>
              <a:rPr lang="en-US" sz="2000" dirty="0" smtClean="0">
                <a:solidFill>
                  <a:srgbClr val="000000"/>
                </a:solidFill>
              </a:rPr>
              <a:t> element</a:t>
            </a:r>
          </a:p>
          <a:p>
            <a:pPr eaLnBrk="1" hangingPunct="1">
              <a:lnSpc>
                <a:spcPct val="150000"/>
              </a:lnSpc>
            </a:pPr>
            <a:r>
              <a:rPr lang="en-US" sz="2000" dirty="0" smtClean="0">
                <a:solidFill>
                  <a:srgbClr val="000000"/>
                </a:solidFill>
              </a:rPr>
              <a:t>HTML5 does not check whether an e-mail address entered by the user actually exists—rather it just validates that the e-mail address is in the </a:t>
            </a:r>
            <a:r>
              <a:rPr lang="en-US" sz="2000" i="1" dirty="0" smtClean="0">
                <a:solidFill>
                  <a:srgbClr val="000000"/>
                </a:solidFill>
              </a:rPr>
              <a:t>proper</a:t>
            </a:r>
            <a:r>
              <a:rPr lang="en-US" sz="2000" dirty="0" smtClean="0">
                <a:solidFill>
                  <a:srgbClr val="000000"/>
                </a:solidFill>
              </a:rPr>
              <a:t> </a:t>
            </a:r>
            <a:r>
              <a:rPr lang="en-US" sz="2000" i="1" dirty="0" smtClean="0">
                <a:solidFill>
                  <a:srgbClr val="000000"/>
                </a:solidFill>
              </a:rPr>
              <a:t>format</a:t>
            </a:r>
            <a:r>
              <a:rPr lang="en-US" sz="2000" dirty="0" smtClean="0">
                <a:solidFill>
                  <a:srgbClr val="000000"/>
                </a:solidFill>
              </a:rPr>
              <a:t>. </a:t>
            </a:r>
          </a:p>
          <a:p>
            <a:pPr eaLnBrk="1" hangingPunct="1">
              <a:lnSpc>
                <a:spcPct val="150000"/>
              </a:lnSpc>
            </a:pPr>
            <a:endParaRPr lang="en-US" sz="2000" dirty="0" smtClean="0">
              <a:solidFill>
                <a:srgbClr val="000000"/>
              </a:solidFill>
            </a:endParaRPr>
          </a:p>
        </p:txBody>
      </p:sp>
    </p:spTree>
    <p:extLst>
      <p:ext uri="{BB962C8B-B14F-4D97-AF65-F5344CB8AC3E}">
        <p14:creationId xmlns:p14="http://schemas.microsoft.com/office/powerpoint/2010/main" val="42909749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60648"/>
            <a:ext cx="7498080" cy="706090"/>
          </a:xfrm>
        </p:spPr>
        <p:txBody>
          <a:bodyPr/>
          <a:lstStyle/>
          <a:p>
            <a:pPr eaLnBrk="1" fontAlgn="auto" hangingPunct="1">
              <a:spcAft>
                <a:spcPts val="0"/>
              </a:spcAft>
              <a:defRPr/>
            </a:pPr>
            <a:r>
              <a:rPr lang="fr-FR" b="1" dirty="0" smtClean="0">
                <a:solidFill>
                  <a:srgbClr val="FF0000"/>
                </a:solidFill>
                <a:latin typeface="Lucida Console"/>
              </a:rPr>
              <a:t>input</a:t>
            </a:r>
            <a:r>
              <a:rPr lang="fr-FR" b="1" dirty="0" smtClean="0">
                <a:solidFill>
                  <a:srgbClr val="FF0000"/>
                </a:solidFill>
                <a:latin typeface="Goudy Sans Medium"/>
              </a:rPr>
              <a:t> Type </a:t>
            </a:r>
            <a:r>
              <a:rPr lang="fr-FR" b="1" dirty="0" smtClean="0">
                <a:solidFill>
                  <a:srgbClr val="FF0000"/>
                </a:solidFill>
                <a:latin typeface="Lucida Console"/>
              </a:rPr>
              <a:t>email</a:t>
            </a:r>
            <a:r>
              <a:rPr lang="fr-FR" b="1" dirty="0" smtClean="0">
                <a:solidFill>
                  <a:srgbClr val="FF0000"/>
                </a:solidFill>
                <a:latin typeface="Goudy Sans Medium"/>
              </a:rPr>
              <a:t>  (</a:t>
            </a:r>
            <a:r>
              <a:rPr lang="fr-FR" b="1" dirty="0" err="1" smtClean="0">
                <a:solidFill>
                  <a:srgbClr val="FF0000"/>
                </a:solidFill>
                <a:latin typeface="Goudy Sans Medium"/>
              </a:rPr>
              <a:t>cont</a:t>
            </a:r>
            <a:r>
              <a:rPr lang="fr-FR" b="1" dirty="0" smtClean="0">
                <a:solidFill>
                  <a:srgbClr val="FF0000"/>
                </a:solidFill>
                <a:latin typeface="Goudy Sans Medium"/>
              </a:rPr>
              <a:t>.)</a:t>
            </a:r>
          </a:p>
        </p:txBody>
      </p:sp>
      <p:sp>
        <p:nvSpPr>
          <p:cNvPr id="35843" name="Text Placeholder 2"/>
          <p:cNvSpPr>
            <a:spLocks noGrp="1"/>
          </p:cNvSpPr>
          <p:nvPr>
            <p:ph type="body" idx="1"/>
          </p:nvPr>
        </p:nvSpPr>
        <p:spPr>
          <a:xfrm>
            <a:off x="1403648" y="1196752"/>
            <a:ext cx="7498080" cy="4800600"/>
          </a:xfrm>
        </p:spPr>
        <p:txBody>
          <a:bodyPr>
            <a:normAutofit fontScale="62500" lnSpcReduction="20000"/>
          </a:bodyPr>
          <a:lstStyle/>
          <a:p>
            <a:pPr marL="136525" indent="0" eaLnBrk="1" hangingPunct="1">
              <a:lnSpc>
                <a:spcPct val="170000"/>
              </a:lnSpc>
              <a:buFont typeface="Verdana" pitchFamily="34" charset="0"/>
              <a:buNone/>
              <a:defRPr/>
            </a:pPr>
            <a:r>
              <a:rPr lang="en-US" b="1" i="1" dirty="0" smtClean="0">
                <a:solidFill>
                  <a:srgbClr val="000000"/>
                </a:solidFill>
                <a:latin typeface="Lucida Console" pitchFamily="49" charset="0"/>
              </a:rPr>
              <a:t>placeholder</a:t>
            </a:r>
            <a:r>
              <a:rPr lang="en-US" b="1" i="1" dirty="0" smtClean="0">
                <a:solidFill>
                  <a:srgbClr val="000000"/>
                </a:solidFill>
                <a:latin typeface="AGaramond" pitchFamily="18" charset="0"/>
              </a:rPr>
              <a:t> Attribute</a:t>
            </a:r>
          </a:p>
          <a:p>
            <a:pPr eaLnBrk="1" hangingPunct="1">
              <a:lnSpc>
                <a:spcPct val="170000"/>
              </a:lnSpc>
              <a:defRPr/>
            </a:pPr>
            <a:r>
              <a:rPr lang="en-US" dirty="0" smtClean="0">
                <a:solidFill>
                  <a:srgbClr val="000000"/>
                </a:solidFill>
              </a:rPr>
              <a:t>The </a:t>
            </a:r>
            <a:r>
              <a:rPr lang="en-US" dirty="0" smtClean="0">
                <a:solidFill>
                  <a:srgbClr val="0000FF"/>
                </a:solidFill>
              </a:rPr>
              <a:t>placeholder attribute</a:t>
            </a:r>
            <a:r>
              <a:rPr lang="en-US" dirty="0" smtClean="0">
                <a:solidFill>
                  <a:srgbClr val="000000"/>
                </a:solidFill>
              </a:rPr>
              <a:t> allows you to place temporary text in a text field. </a:t>
            </a:r>
          </a:p>
          <a:p>
            <a:pPr eaLnBrk="1" hangingPunct="1">
              <a:lnSpc>
                <a:spcPct val="170000"/>
              </a:lnSpc>
              <a:defRPr/>
            </a:pPr>
            <a:r>
              <a:rPr lang="en-US" dirty="0" smtClean="0">
                <a:solidFill>
                  <a:srgbClr val="000000"/>
                </a:solidFill>
              </a:rPr>
              <a:t>Generally, </a:t>
            </a:r>
            <a:r>
              <a:rPr lang="en-US" dirty="0" smtClean="0">
                <a:solidFill>
                  <a:srgbClr val="000000"/>
                </a:solidFill>
                <a:latin typeface="Lucida Console" pitchFamily="49" charset="0"/>
              </a:rPr>
              <a:t>placeholder</a:t>
            </a:r>
            <a:r>
              <a:rPr lang="en-US" dirty="0" smtClean="0">
                <a:solidFill>
                  <a:srgbClr val="000000"/>
                </a:solidFill>
              </a:rPr>
              <a:t> text is </a:t>
            </a:r>
            <a:r>
              <a:rPr lang="en-US" i="1" dirty="0" smtClean="0">
                <a:solidFill>
                  <a:srgbClr val="000000"/>
                </a:solidFill>
              </a:rPr>
              <a:t>light gray</a:t>
            </a:r>
            <a:r>
              <a:rPr lang="en-US" dirty="0" smtClean="0">
                <a:solidFill>
                  <a:srgbClr val="000000"/>
                </a:solidFill>
              </a:rPr>
              <a:t> and provides an example of the text and/or text format the user should enter</a:t>
            </a:r>
          </a:p>
          <a:p>
            <a:pPr eaLnBrk="1" hangingPunct="1">
              <a:lnSpc>
                <a:spcPct val="170000"/>
              </a:lnSpc>
              <a:defRPr/>
            </a:pPr>
            <a:r>
              <a:rPr lang="en-US" dirty="0" smtClean="0">
                <a:solidFill>
                  <a:srgbClr val="000000"/>
                </a:solidFill>
              </a:rPr>
              <a:t>When the </a:t>
            </a:r>
            <a:r>
              <a:rPr lang="en-US" i="1" dirty="0" smtClean="0">
                <a:solidFill>
                  <a:srgbClr val="000000"/>
                </a:solidFill>
              </a:rPr>
              <a:t>focus</a:t>
            </a:r>
            <a:r>
              <a:rPr lang="en-US" dirty="0" smtClean="0">
                <a:solidFill>
                  <a:srgbClr val="000000"/>
                </a:solidFill>
              </a:rPr>
              <a:t> is placed in the text field (i.e., the cursor is in the text field), the </a:t>
            </a:r>
            <a:r>
              <a:rPr lang="en-US" dirty="0" smtClean="0">
                <a:solidFill>
                  <a:srgbClr val="000000"/>
                </a:solidFill>
                <a:latin typeface="Lucida Console" pitchFamily="49" charset="0"/>
              </a:rPr>
              <a:t>placeholder</a:t>
            </a:r>
            <a:r>
              <a:rPr lang="en-US" dirty="0" smtClean="0">
                <a:solidFill>
                  <a:srgbClr val="000000"/>
                </a:solidFill>
              </a:rPr>
              <a:t> text disappears—it’s not “submitted” when the user clicks the </a:t>
            </a:r>
            <a:r>
              <a:rPr lang="en-US" dirty="0" smtClean="0">
                <a:solidFill>
                  <a:srgbClr val="000000"/>
                </a:solidFill>
                <a:latin typeface="Arial" charset="0"/>
              </a:rPr>
              <a:t>Submit</a:t>
            </a:r>
            <a:r>
              <a:rPr lang="en-US" dirty="0" smtClean="0">
                <a:solidFill>
                  <a:srgbClr val="000000"/>
                </a:solidFill>
              </a:rPr>
              <a:t> button (unless the user types the same text).</a:t>
            </a:r>
          </a:p>
          <a:p>
            <a:pPr eaLnBrk="1" hangingPunct="1">
              <a:lnSpc>
                <a:spcPct val="170000"/>
              </a:lnSpc>
              <a:defRPr/>
            </a:pPr>
            <a:endParaRPr lang="en-US" dirty="0" smtClean="0">
              <a:solidFill>
                <a:srgbClr val="000000"/>
              </a:solidFill>
            </a:endParaRPr>
          </a:p>
        </p:txBody>
      </p:sp>
    </p:spTree>
    <p:extLst>
      <p:ext uri="{BB962C8B-B14F-4D97-AF65-F5344CB8AC3E}">
        <p14:creationId xmlns:p14="http://schemas.microsoft.com/office/powerpoint/2010/main" val="18604908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94122"/>
          </a:xfrm>
        </p:spPr>
        <p:txBody>
          <a:bodyPr/>
          <a:lstStyle/>
          <a:p>
            <a:pPr eaLnBrk="1" fontAlgn="auto" hangingPunct="1">
              <a:spcAft>
                <a:spcPts val="0"/>
              </a:spcAft>
              <a:defRPr/>
            </a:pPr>
            <a:r>
              <a:rPr lang="fr-FR" b="1" dirty="0" smtClean="0">
                <a:solidFill>
                  <a:srgbClr val="FF0000"/>
                </a:solidFill>
                <a:latin typeface="Lucida Console"/>
              </a:rPr>
              <a:t>input</a:t>
            </a:r>
            <a:r>
              <a:rPr lang="fr-FR" b="1" dirty="0" smtClean="0">
                <a:solidFill>
                  <a:srgbClr val="FF0000"/>
                </a:solidFill>
                <a:latin typeface="Goudy Sans Medium"/>
              </a:rPr>
              <a:t> Type </a:t>
            </a:r>
            <a:r>
              <a:rPr lang="fr-FR" b="1" dirty="0" smtClean="0">
                <a:solidFill>
                  <a:srgbClr val="FF0000"/>
                </a:solidFill>
                <a:latin typeface="Lucida Console"/>
              </a:rPr>
              <a:t>email</a:t>
            </a:r>
            <a:r>
              <a:rPr lang="fr-FR" b="1" dirty="0" smtClean="0">
                <a:solidFill>
                  <a:srgbClr val="FF0000"/>
                </a:solidFill>
                <a:latin typeface="Goudy Sans Medium"/>
              </a:rPr>
              <a:t>  (</a:t>
            </a:r>
            <a:r>
              <a:rPr lang="fr-FR" b="1" dirty="0" err="1" smtClean="0">
                <a:solidFill>
                  <a:srgbClr val="FF0000"/>
                </a:solidFill>
                <a:latin typeface="Goudy Sans Medium"/>
              </a:rPr>
              <a:t>cont</a:t>
            </a:r>
            <a:r>
              <a:rPr lang="fr-FR" b="1" dirty="0" smtClean="0">
                <a:solidFill>
                  <a:srgbClr val="FF0000"/>
                </a:solidFill>
                <a:latin typeface="Goudy Sans Medium"/>
              </a:rPr>
              <a:t>.)</a:t>
            </a:r>
          </a:p>
        </p:txBody>
      </p:sp>
      <p:sp>
        <p:nvSpPr>
          <p:cNvPr id="37891" name="Text Placeholder 2"/>
          <p:cNvSpPr>
            <a:spLocks noGrp="1"/>
          </p:cNvSpPr>
          <p:nvPr>
            <p:ph type="body" idx="1"/>
          </p:nvPr>
        </p:nvSpPr>
        <p:spPr/>
        <p:txBody>
          <a:bodyPr>
            <a:normAutofit/>
          </a:bodyPr>
          <a:lstStyle/>
          <a:p>
            <a:pPr eaLnBrk="1" hangingPunct="1">
              <a:lnSpc>
                <a:spcPct val="150000"/>
              </a:lnSpc>
              <a:defRPr/>
            </a:pPr>
            <a:r>
              <a:rPr lang="en-US" sz="2400" dirty="0" smtClean="0">
                <a:solidFill>
                  <a:srgbClr val="000000"/>
                </a:solidFill>
              </a:rPr>
              <a:t>HTML5 supports </a:t>
            </a:r>
            <a:r>
              <a:rPr lang="en-US" sz="2400" dirty="0" smtClean="0">
                <a:solidFill>
                  <a:srgbClr val="000000"/>
                </a:solidFill>
                <a:latin typeface="Lucida Console" pitchFamily="49" charset="0"/>
              </a:rPr>
              <a:t>placeholder</a:t>
            </a:r>
            <a:r>
              <a:rPr lang="en-US" sz="2400" dirty="0" smtClean="0">
                <a:solidFill>
                  <a:srgbClr val="000000"/>
                </a:solidFill>
              </a:rPr>
              <a:t> text for only six </a:t>
            </a:r>
            <a:r>
              <a:rPr lang="en-US" sz="2400" dirty="0" smtClean="0">
                <a:solidFill>
                  <a:srgbClr val="000000"/>
                </a:solidFill>
                <a:latin typeface="Lucida Console" pitchFamily="49" charset="0"/>
              </a:rPr>
              <a:t>input</a:t>
            </a:r>
            <a:r>
              <a:rPr lang="en-US" sz="2400" dirty="0" smtClean="0">
                <a:solidFill>
                  <a:srgbClr val="000000"/>
                </a:solidFill>
              </a:rPr>
              <a:t> types—</a:t>
            </a:r>
            <a:r>
              <a:rPr lang="en-US" sz="2400" dirty="0" smtClean="0">
                <a:solidFill>
                  <a:srgbClr val="000000"/>
                </a:solidFill>
                <a:latin typeface="Lucida Console" pitchFamily="49" charset="0"/>
              </a:rPr>
              <a:t>text</a:t>
            </a:r>
            <a:r>
              <a:rPr lang="en-US" sz="2400" dirty="0" smtClean="0">
                <a:solidFill>
                  <a:srgbClr val="000000"/>
                </a:solidFill>
              </a:rPr>
              <a:t>, </a:t>
            </a:r>
            <a:r>
              <a:rPr lang="en-US" sz="2400" dirty="0" smtClean="0">
                <a:solidFill>
                  <a:srgbClr val="000000"/>
                </a:solidFill>
                <a:latin typeface="Lucida Console" pitchFamily="49" charset="0"/>
              </a:rPr>
              <a:t>search</a:t>
            </a:r>
            <a:r>
              <a:rPr lang="en-US" sz="2400" dirty="0" smtClean="0">
                <a:solidFill>
                  <a:srgbClr val="000000"/>
                </a:solidFill>
              </a:rPr>
              <a:t>, </a:t>
            </a:r>
            <a:r>
              <a:rPr lang="en-US" sz="2400" dirty="0" err="1" smtClean="0">
                <a:solidFill>
                  <a:srgbClr val="000000"/>
                </a:solidFill>
                <a:latin typeface="Lucida Console" pitchFamily="49" charset="0"/>
              </a:rPr>
              <a:t>url</a:t>
            </a:r>
            <a:r>
              <a:rPr lang="en-US" sz="2400" dirty="0" smtClean="0">
                <a:solidFill>
                  <a:srgbClr val="000000"/>
                </a:solidFill>
              </a:rPr>
              <a:t>, </a:t>
            </a:r>
            <a:r>
              <a:rPr lang="en-US" sz="2400" dirty="0" err="1" smtClean="0">
                <a:solidFill>
                  <a:srgbClr val="000000"/>
                </a:solidFill>
                <a:latin typeface="Lucida Console" pitchFamily="49" charset="0"/>
              </a:rPr>
              <a:t>tel</a:t>
            </a:r>
            <a:r>
              <a:rPr lang="en-US" sz="2400" dirty="0" smtClean="0">
                <a:solidFill>
                  <a:srgbClr val="000000"/>
                </a:solidFill>
              </a:rPr>
              <a:t>, </a:t>
            </a:r>
            <a:r>
              <a:rPr lang="en-US" sz="2400" dirty="0" smtClean="0">
                <a:solidFill>
                  <a:srgbClr val="000000"/>
                </a:solidFill>
                <a:latin typeface="Lucida Console" pitchFamily="49" charset="0"/>
              </a:rPr>
              <a:t>email</a:t>
            </a:r>
            <a:r>
              <a:rPr lang="en-US" sz="2400" dirty="0" smtClean="0">
                <a:solidFill>
                  <a:srgbClr val="000000"/>
                </a:solidFill>
              </a:rPr>
              <a:t> and </a:t>
            </a:r>
            <a:r>
              <a:rPr lang="en-US" sz="2400" dirty="0" smtClean="0">
                <a:solidFill>
                  <a:srgbClr val="000000"/>
                </a:solidFill>
                <a:latin typeface="Lucida Console" pitchFamily="49" charset="0"/>
              </a:rPr>
              <a:t>password</a:t>
            </a:r>
            <a:r>
              <a:rPr lang="en-US" sz="2400" dirty="0" smtClean="0">
                <a:solidFill>
                  <a:srgbClr val="000000"/>
                </a:solidFill>
              </a:rPr>
              <a:t>.</a:t>
            </a:r>
            <a:endParaRPr lang="en-US" sz="2000" b="1" i="1" dirty="0" smtClean="0">
              <a:solidFill>
                <a:srgbClr val="000000"/>
              </a:solidFill>
              <a:latin typeface="Lucida Console" pitchFamily="49" charset="0"/>
            </a:endParaRPr>
          </a:p>
          <a:p>
            <a:pPr marL="136525" indent="0" eaLnBrk="1" hangingPunct="1">
              <a:lnSpc>
                <a:spcPct val="150000"/>
              </a:lnSpc>
              <a:buFont typeface="Verdana" pitchFamily="34" charset="0"/>
              <a:buNone/>
              <a:defRPr/>
            </a:pPr>
            <a:r>
              <a:rPr lang="en-US" sz="2400" b="1" i="1" dirty="0" smtClean="0">
                <a:solidFill>
                  <a:srgbClr val="000000"/>
                </a:solidFill>
                <a:latin typeface="Lucida Console" pitchFamily="49" charset="0"/>
              </a:rPr>
              <a:t>required</a:t>
            </a:r>
            <a:r>
              <a:rPr lang="en-US" sz="2400" b="1" i="1" dirty="0" smtClean="0">
                <a:solidFill>
                  <a:srgbClr val="000000"/>
                </a:solidFill>
                <a:latin typeface="AGaramond" pitchFamily="18" charset="0"/>
              </a:rPr>
              <a:t> Attribute</a:t>
            </a:r>
          </a:p>
          <a:p>
            <a:pPr eaLnBrk="1" hangingPunct="1">
              <a:lnSpc>
                <a:spcPct val="150000"/>
              </a:lnSpc>
              <a:defRPr/>
            </a:pPr>
            <a:r>
              <a:rPr lang="en-US" sz="2400" dirty="0" smtClean="0">
                <a:solidFill>
                  <a:srgbClr val="000000"/>
                </a:solidFill>
              </a:rPr>
              <a:t>The </a:t>
            </a:r>
            <a:r>
              <a:rPr lang="en-US" sz="2400" dirty="0" smtClean="0">
                <a:solidFill>
                  <a:srgbClr val="0000FF"/>
                </a:solidFill>
              </a:rPr>
              <a:t>required attribute</a:t>
            </a:r>
            <a:r>
              <a:rPr lang="en-US" sz="2400" dirty="0" smtClean="0">
                <a:solidFill>
                  <a:srgbClr val="000000"/>
                </a:solidFill>
              </a:rPr>
              <a:t> forces the user to enter a value before submitting the form. </a:t>
            </a:r>
          </a:p>
          <a:p>
            <a:pPr eaLnBrk="1" hangingPunct="1">
              <a:lnSpc>
                <a:spcPct val="150000"/>
              </a:lnSpc>
              <a:defRPr/>
            </a:pPr>
            <a:r>
              <a:rPr lang="en-US" sz="2400" dirty="0" smtClean="0">
                <a:solidFill>
                  <a:srgbClr val="000000"/>
                </a:solidFill>
              </a:rPr>
              <a:t>You can add </a:t>
            </a:r>
            <a:r>
              <a:rPr lang="en-US" sz="2400" dirty="0" smtClean="0">
                <a:solidFill>
                  <a:srgbClr val="000000"/>
                </a:solidFill>
                <a:latin typeface="Lucida Console" pitchFamily="49" charset="0"/>
              </a:rPr>
              <a:t>required</a:t>
            </a:r>
            <a:r>
              <a:rPr lang="en-US" sz="2400" dirty="0" smtClean="0">
                <a:solidFill>
                  <a:srgbClr val="000000"/>
                </a:solidFill>
              </a:rPr>
              <a:t> to any of the </a:t>
            </a:r>
            <a:r>
              <a:rPr lang="en-US" sz="2400" dirty="0" smtClean="0">
                <a:solidFill>
                  <a:srgbClr val="000000"/>
                </a:solidFill>
                <a:latin typeface="Lucida Console" pitchFamily="49" charset="0"/>
              </a:rPr>
              <a:t>input</a:t>
            </a:r>
            <a:r>
              <a:rPr lang="en-US" sz="2400" dirty="0" smtClean="0">
                <a:solidFill>
                  <a:srgbClr val="000000"/>
                </a:solidFill>
              </a:rPr>
              <a:t> types. </a:t>
            </a:r>
          </a:p>
          <a:p>
            <a:pPr eaLnBrk="1" hangingPunct="1">
              <a:lnSpc>
                <a:spcPct val="150000"/>
              </a:lnSpc>
              <a:defRPr/>
            </a:pPr>
            <a:endParaRPr lang="en-US" sz="2400" dirty="0" smtClean="0">
              <a:solidFill>
                <a:srgbClr val="000000"/>
              </a:solidFill>
            </a:endParaRPr>
          </a:p>
        </p:txBody>
      </p:sp>
    </p:spTree>
    <p:extLst>
      <p:ext uri="{BB962C8B-B14F-4D97-AF65-F5344CB8AC3E}">
        <p14:creationId xmlns:p14="http://schemas.microsoft.com/office/powerpoint/2010/main" val="16788302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22114"/>
          </a:xfrm>
        </p:spPr>
        <p:txBody>
          <a:bodyPr/>
          <a:lstStyle/>
          <a:p>
            <a:pPr eaLnBrk="1" fontAlgn="auto" hangingPunct="1">
              <a:spcAft>
                <a:spcPts val="0"/>
              </a:spcAft>
              <a:defRPr/>
            </a:pPr>
            <a:r>
              <a:rPr lang="en-US" b="1" dirty="0" smtClean="0">
                <a:solidFill>
                  <a:srgbClr val="FF0000"/>
                </a:solidFill>
                <a:latin typeface="Lucida Console"/>
              </a:rPr>
              <a:t>input</a:t>
            </a:r>
            <a:r>
              <a:rPr lang="en-US" b="1" dirty="0" smtClean="0">
                <a:solidFill>
                  <a:srgbClr val="FF0000"/>
                </a:solidFill>
                <a:latin typeface="Goudy Sans Medium"/>
              </a:rPr>
              <a:t> Type </a:t>
            </a:r>
            <a:r>
              <a:rPr lang="en-US" b="1" dirty="0" smtClean="0">
                <a:solidFill>
                  <a:srgbClr val="FF0000"/>
                </a:solidFill>
                <a:latin typeface="Lucida Console"/>
              </a:rPr>
              <a:t>month</a:t>
            </a:r>
            <a:r>
              <a:rPr lang="en-US" b="1" dirty="0" smtClean="0">
                <a:solidFill>
                  <a:srgbClr val="FF0000"/>
                </a:solidFill>
                <a:latin typeface="Goudy Sans Medium"/>
              </a:rPr>
              <a:t> </a:t>
            </a:r>
          </a:p>
        </p:txBody>
      </p:sp>
      <p:sp>
        <p:nvSpPr>
          <p:cNvPr id="40963" name="Text Placeholder 2"/>
          <p:cNvSpPr>
            <a:spLocks noGrp="1"/>
          </p:cNvSpPr>
          <p:nvPr>
            <p:ph type="body" idx="1"/>
          </p:nvPr>
        </p:nvSpPr>
        <p:spPr/>
        <p:txBody>
          <a:bodyPr>
            <a:normAutofit fontScale="92500" lnSpcReduction="10000"/>
          </a:bodyPr>
          <a:lstStyle/>
          <a:p>
            <a:pPr eaLnBrk="1" hangingPunct="1">
              <a:lnSpc>
                <a:spcPct val="150000"/>
              </a:lnSpc>
            </a:pPr>
            <a:r>
              <a:rPr lang="en-US" dirty="0" smtClean="0">
                <a:solidFill>
                  <a:srgbClr val="000000"/>
                </a:solidFill>
              </a:rPr>
              <a:t>The </a:t>
            </a:r>
            <a:r>
              <a:rPr lang="en-US" dirty="0" smtClean="0">
                <a:solidFill>
                  <a:srgbClr val="0000FF"/>
                </a:solidFill>
              </a:rPr>
              <a:t>month input type</a:t>
            </a:r>
            <a:r>
              <a:rPr lang="en-US" dirty="0" smtClean="0">
                <a:solidFill>
                  <a:srgbClr val="000000"/>
                </a:solidFill>
              </a:rPr>
              <a:t> enables the user to enter a year and month in the format </a:t>
            </a:r>
            <a:r>
              <a:rPr lang="en-US" dirty="0" err="1" smtClean="0">
                <a:solidFill>
                  <a:srgbClr val="000000"/>
                </a:solidFill>
                <a:latin typeface="Lucida Console" pitchFamily="49" charset="0"/>
              </a:rPr>
              <a:t>yyyy</a:t>
            </a:r>
            <a:r>
              <a:rPr lang="en-US" dirty="0" smtClean="0">
                <a:solidFill>
                  <a:srgbClr val="000000"/>
                </a:solidFill>
                <a:latin typeface="Lucida Console" pitchFamily="49" charset="0"/>
              </a:rPr>
              <a:t>-mm</a:t>
            </a:r>
            <a:r>
              <a:rPr lang="en-US" dirty="0" smtClean="0">
                <a:solidFill>
                  <a:srgbClr val="000000"/>
                </a:solidFill>
              </a:rPr>
              <a:t>, such as </a:t>
            </a:r>
            <a:r>
              <a:rPr lang="en-US" dirty="0" smtClean="0">
                <a:solidFill>
                  <a:srgbClr val="000000"/>
                </a:solidFill>
                <a:latin typeface="Lucida Console" pitchFamily="49" charset="0"/>
              </a:rPr>
              <a:t>2012-01</a:t>
            </a:r>
            <a:r>
              <a:rPr lang="en-US" dirty="0" smtClean="0">
                <a:solidFill>
                  <a:srgbClr val="000000"/>
                </a:solidFill>
              </a:rPr>
              <a:t>. </a:t>
            </a:r>
          </a:p>
          <a:p>
            <a:pPr eaLnBrk="1" hangingPunct="1">
              <a:lnSpc>
                <a:spcPct val="150000"/>
              </a:lnSpc>
            </a:pPr>
            <a:r>
              <a:rPr lang="en-US" dirty="0" smtClean="0">
                <a:solidFill>
                  <a:srgbClr val="000000"/>
                </a:solidFill>
              </a:rPr>
              <a:t>If the user enters the data in an improper format (e.g., </a:t>
            </a:r>
            <a:r>
              <a:rPr lang="en-US" dirty="0" smtClean="0">
                <a:solidFill>
                  <a:srgbClr val="000000"/>
                </a:solidFill>
                <a:latin typeface="Lucida Console" pitchFamily="49" charset="0"/>
              </a:rPr>
              <a:t>January 2012</a:t>
            </a:r>
            <a:r>
              <a:rPr lang="en-US" dirty="0" smtClean="0">
                <a:solidFill>
                  <a:srgbClr val="000000"/>
                </a:solidFill>
              </a:rPr>
              <a:t>) and submits the form, a callout stating that an invalid value was entered appears.</a:t>
            </a:r>
          </a:p>
        </p:txBody>
      </p:sp>
    </p:spTree>
    <p:extLst>
      <p:ext uri="{BB962C8B-B14F-4D97-AF65-F5344CB8AC3E}">
        <p14:creationId xmlns:p14="http://schemas.microsoft.com/office/powerpoint/2010/main" val="3831174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22114"/>
          </a:xfrm>
        </p:spPr>
        <p:txBody>
          <a:bodyPr/>
          <a:lstStyle/>
          <a:p>
            <a:pPr eaLnBrk="1" fontAlgn="auto" hangingPunct="1">
              <a:spcAft>
                <a:spcPts val="0"/>
              </a:spcAft>
              <a:defRPr/>
            </a:pPr>
            <a:r>
              <a:rPr lang="en-US" b="1" dirty="0" smtClean="0">
                <a:solidFill>
                  <a:srgbClr val="FF0000"/>
                </a:solidFill>
                <a:latin typeface="Lucida Console"/>
              </a:rPr>
              <a:t>input</a:t>
            </a:r>
            <a:r>
              <a:rPr lang="en-US" b="1" dirty="0" smtClean="0">
                <a:solidFill>
                  <a:srgbClr val="FF0000"/>
                </a:solidFill>
                <a:latin typeface="Goudy Sans Medium"/>
              </a:rPr>
              <a:t> Type </a:t>
            </a:r>
            <a:r>
              <a:rPr lang="en-US" b="1" dirty="0" smtClean="0">
                <a:solidFill>
                  <a:srgbClr val="FF0000"/>
                </a:solidFill>
                <a:latin typeface="Lucida Console"/>
              </a:rPr>
              <a:t>number</a:t>
            </a:r>
          </a:p>
        </p:txBody>
      </p:sp>
      <p:sp>
        <p:nvSpPr>
          <p:cNvPr id="41987" name="Text Placeholder 2"/>
          <p:cNvSpPr>
            <a:spLocks noGrp="1"/>
          </p:cNvSpPr>
          <p:nvPr>
            <p:ph type="body" idx="1"/>
          </p:nvPr>
        </p:nvSpPr>
        <p:spPr/>
        <p:txBody>
          <a:bodyPr>
            <a:normAutofit fontScale="92500" lnSpcReduction="20000"/>
          </a:bodyPr>
          <a:lstStyle/>
          <a:p>
            <a:pPr eaLnBrk="1" hangingPunct="1">
              <a:lnSpc>
                <a:spcPct val="150000"/>
              </a:lnSpc>
            </a:pPr>
            <a:r>
              <a:rPr lang="en-US" sz="2000" dirty="0" smtClean="0">
                <a:solidFill>
                  <a:srgbClr val="000000"/>
                </a:solidFill>
              </a:rPr>
              <a:t>The </a:t>
            </a:r>
            <a:r>
              <a:rPr lang="en-US" sz="2000" dirty="0" smtClean="0">
                <a:solidFill>
                  <a:srgbClr val="0000FF"/>
                </a:solidFill>
              </a:rPr>
              <a:t>number</a:t>
            </a:r>
            <a:r>
              <a:rPr lang="en-US" sz="2000" dirty="0" smtClean="0">
                <a:solidFill>
                  <a:srgbClr val="000000"/>
                </a:solidFill>
              </a:rPr>
              <a:t> </a:t>
            </a:r>
            <a:r>
              <a:rPr lang="en-US" sz="2000" dirty="0" smtClean="0">
                <a:solidFill>
                  <a:srgbClr val="0000FF"/>
                </a:solidFill>
              </a:rPr>
              <a:t>input type</a:t>
            </a:r>
            <a:r>
              <a:rPr lang="en-US" sz="2000" dirty="0" smtClean="0">
                <a:solidFill>
                  <a:srgbClr val="000000"/>
                </a:solidFill>
              </a:rPr>
              <a:t> enables the user to enter a numerical value—mobile browsers typically display a numeric keypad for this </a:t>
            </a:r>
            <a:r>
              <a:rPr lang="en-US" sz="2000" dirty="0" smtClean="0">
                <a:solidFill>
                  <a:srgbClr val="000000"/>
                </a:solidFill>
                <a:latin typeface="Lucida Console" pitchFamily="49" charset="0"/>
              </a:rPr>
              <a:t>input</a:t>
            </a:r>
            <a:r>
              <a:rPr lang="en-US" sz="2000" dirty="0" smtClean="0">
                <a:solidFill>
                  <a:srgbClr val="000000"/>
                </a:solidFill>
              </a:rPr>
              <a:t> type. </a:t>
            </a:r>
          </a:p>
          <a:p>
            <a:pPr eaLnBrk="1" hangingPunct="1">
              <a:lnSpc>
                <a:spcPct val="150000"/>
              </a:lnSpc>
            </a:pPr>
            <a:r>
              <a:rPr lang="en-US" sz="2000" dirty="0" smtClean="0">
                <a:solidFill>
                  <a:srgbClr val="000000"/>
                </a:solidFill>
              </a:rPr>
              <a:t>The </a:t>
            </a:r>
            <a:r>
              <a:rPr lang="en-US" sz="2000" dirty="0" smtClean="0">
                <a:solidFill>
                  <a:srgbClr val="000000"/>
                </a:solidFill>
                <a:latin typeface="Lucida Console" pitchFamily="49" charset="0"/>
              </a:rPr>
              <a:t>min</a:t>
            </a:r>
            <a:r>
              <a:rPr lang="en-US" sz="2000" dirty="0" smtClean="0">
                <a:solidFill>
                  <a:srgbClr val="000000"/>
                </a:solidFill>
              </a:rPr>
              <a:t> attribute sets the minimum valid number. </a:t>
            </a:r>
          </a:p>
          <a:p>
            <a:pPr eaLnBrk="1" hangingPunct="1">
              <a:lnSpc>
                <a:spcPct val="150000"/>
              </a:lnSpc>
            </a:pPr>
            <a:r>
              <a:rPr lang="en-US" sz="2000" dirty="0" smtClean="0">
                <a:solidFill>
                  <a:srgbClr val="000000"/>
                </a:solidFill>
              </a:rPr>
              <a:t>The </a:t>
            </a:r>
            <a:r>
              <a:rPr lang="en-US" sz="2000" dirty="0" smtClean="0">
                <a:solidFill>
                  <a:srgbClr val="000000"/>
                </a:solidFill>
                <a:latin typeface="Lucida Console" pitchFamily="49" charset="0"/>
              </a:rPr>
              <a:t>max</a:t>
            </a:r>
            <a:r>
              <a:rPr lang="en-US" sz="2000" dirty="0" smtClean="0">
                <a:solidFill>
                  <a:srgbClr val="000000"/>
                </a:solidFill>
              </a:rPr>
              <a:t> attribute sets the maximum valid number. </a:t>
            </a:r>
          </a:p>
          <a:p>
            <a:pPr eaLnBrk="1" hangingPunct="1">
              <a:lnSpc>
                <a:spcPct val="150000"/>
              </a:lnSpc>
            </a:pPr>
            <a:r>
              <a:rPr lang="en-US" sz="2000" dirty="0" smtClean="0">
                <a:solidFill>
                  <a:srgbClr val="000000"/>
                </a:solidFill>
              </a:rPr>
              <a:t>The </a:t>
            </a:r>
            <a:r>
              <a:rPr lang="en-US" sz="2000" dirty="0" smtClean="0">
                <a:solidFill>
                  <a:srgbClr val="000000"/>
                </a:solidFill>
                <a:latin typeface="Lucida Console" pitchFamily="49" charset="0"/>
              </a:rPr>
              <a:t>step</a:t>
            </a:r>
            <a:r>
              <a:rPr lang="en-US" sz="2000" dirty="0" smtClean="0">
                <a:solidFill>
                  <a:srgbClr val="000000"/>
                </a:solidFill>
              </a:rPr>
              <a:t> attribute determines the increment in which the numbers increase. </a:t>
            </a:r>
          </a:p>
          <a:p>
            <a:pPr eaLnBrk="1" hangingPunct="1">
              <a:lnSpc>
                <a:spcPct val="150000"/>
              </a:lnSpc>
            </a:pPr>
            <a:r>
              <a:rPr lang="en-US" sz="2000" dirty="0" smtClean="0">
                <a:solidFill>
                  <a:srgbClr val="000000"/>
                </a:solidFill>
              </a:rPr>
              <a:t>The </a:t>
            </a:r>
            <a:r>
              <a:rPr lang="en-US" sz="2000" dirty="0" smtClean="0">
                <a:solidFill>
                  <a:srgbClr val="000000"/>
                </a:solidFill>
                <a:latin typeface="Lucida Console" pitchFamily="49" charset="0"/>
              </a:rPr>
              <a:t>value</a:t>
            </a:r>
            <a:r>
              <a:rPr lang="en-US" sz="2000" dirty="0" smtClean="0">
                <a:solidFill>
                  <a:srgbClr val="000000"/>
                </a:solidFill>
              </a:rPr>
              <a:t> attribute sets the initial value displayed in the form. </a:t>
            </a:r>
          </a:p>
          <a:p>
            <a:pPr eaLnBrk="1" hangingPunct="1">
              <a:lnSpc>
                <a:spcPct val="150000"/>
              </a:lnSpc>
            </a:pPr>
            <a:r>
              <a:rPr lang="en-US" sz="2000" dirty="0" smtClean="0">
                <a:solidFill>
                  <a:srgbClr val="000000"/>
                </a:solidFill>
              </a:rPr>
              <a:t>If the user attempts to enter an invalid value by typing in the text field, a callout pointing to the </a:t>
            </a:r>
            <a:r>
              <a:rPr lang="en-US" sz="2000" dirty="0" smtClean="0">
                <a:solidFill>
                  <a:srgbClr val="000000"/>
                </a:solidFill>
                <a:latin typeface="Lucida Console" pitchFamily="49" charset="0"/>
              </a:rPr>
              <a:t>number</a:t>
            </a:r>
            <a:r>
              <a:rPr lang="en-US" sz="2000" dirty="0" smtClean="0">
                <a:solidFill>
                  <a:srgbClr val="000000"/>
                </a:solidFill>
              </a:rPr>
              <a:t> </a:t>
            </a:r>
            <a:r>
              <a:rPr lang="en-US" sz="2000" dirty="0" smtClean="0">
                <a:solidFill>
                  <a:srgbClr val="000000"/>
                </a:solidFill>
                <a:latin typeface="Lucida Console" pitchFamily="49" charset="0"/>
              </a:rPr>
              <a:t>input</a:t>
            </a:r>
            <a:r>
              <a:rPr lang="en-US" sz="2000" dirty="0" smtClean="0">
                <a:solidFill>
                  <a:srgbClr val="000000"/>
                </a:solidFill>
              </a:rPr>
              <a:t> element will instruct the user to enter a valid value. </a:t>
            </a:r>
          </a:p>
          <a:p>
            <a:pPr eaLnBrk="1" hangingPunct="1">
              <a:lnSpc>
                <a:spcPct val="150000"/>
              </a:lnSpc>
            </a:pPr>
            <a:endParaRPr lang="en-US" sz="2000" dirty="0" smtClean="0">
              <a:solidFill>
                <a:srgbClr val="000000"/>
              </a:solidFill>
            </a:endParaRPr>
          </a:p>
          <a:p>
            <a:pPr eaLnBrk="1" hangingPunct="1">
              <a:lnSpc>
                <a:spcPct val="150000"/>
              </a:lnSpc>
            </a:pPr>
            <a:endParaRPr lang="en-US" sz="2000" dirty="0" smtClean="0">
              <a:solidFill>
                <a:srgbClr val="000000"/>
              </a:solidFill>
            </a:endParaRPr>
          </a:p>
        </p:txBody>
      </p:sp>
    </p:spTree>
    <p:extLst>
      <p:ext uri="{BB962C8B-B14F-4D97-AF65-F5344CB8AC3E}">
        <p14:creationId xmlns:p14="http://schemas.microsoft.com/office/powerpoint/2010/main" val="37542142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22114"/>
          </a:xfrm>
        </p:spPr>
        <p:txBody>
          <a:bodyPr/>
          <a:lstStyle/>
          <a:p>
            <a:pPr eaLnBrk="1" fontAlgn="auto" hangingPunct="1">
              <a:spcAft>
                <a:spcPts val="0"/>
              </a:spcAft>
              <a:defRPr/>
            </a:pPr>
            <a:r>
              <a:rPr lang="en-US" b="1" dirty="0" smtClean="0">
                <a:solidFill>
                  <a:srgbClr val="FF0000"/>
                </a:solidFill>
                <a:latin typeface="Lucida Console"/>
              </a:rPr>
              <a:t>input</a:t>
            </a:r>
            <a:r>
              <a:rPr lang="en-US" b="1" dirty="0" smtClean="0">
                <a:solidFill>
                  <a:srgbClr val="FF0000"/>
                </a:solidFill>
                <a:latin typeface="Goudy Sans Medium"/>
              </a:rPr>
              <a:t> Type </a:t>
            </a:r>
            <a:r>
              <a:rPr lang="en-US" b="1" dirty="0" smtClean="0">
                <a:solidFill>
                  <a:srgbClr val="FF0000"/>
                </a:solidFill>
                <a:latin typeface="Lucida Console"/>
              </a:rPr>
              <a:t>range</a:t>
            </a:r>
            <a:r>
              <a:rPr lang="en-US" b="1" dirty="0" smtClean="0">
                <a:solidFill>
                  <a:srgbClr val="FF0000"/>
                </a:solidFill>
                <a:latin typeface="Goudy Sans Medium"/>
              </a:rPr>
              <a:t> </a:t>
            </a:r>
          </a:p>
        </p:txBody>
      </p:sp>
      <p:sp>
        <p:nvSpPr>
          <p:cNvPr id="45059" name="Text Placeholder 2"/>
          <p:cNvSpPr>
            <a:spLocks noGrp="1"/>
          </p:cNvSpPr>
          <p:nvPr>
            <p:ph type="body" idx="1"/>
          </p:nvPr>
        </p:nvSpPr>
        <p:spPr/>
        <p:txBody>
          <a:bodyPr>
            <a:normAutofit lnSpcReduction="10000"/>
          </a:bodyPr>
          <a:lstStyle/>
          <a:p>
            <a:pPr eaLnBrk="1" hangingPunct="1">
              <a:lnSpc>
                <a:spcPct val="150000"/>
              </a:lnSpc>
            </a:pPr>
            <a:r>
              <a:rPr lang="en-US" sz="2500" dirty="0" smtClean="0">
                <a:solidFill>
                  <a:srgbClr val="000000"/>
                </a:solidFill>
              </a:rPr>
              <a:t>The </a:t>
            </a:r>
            <a:r>
              <a:rPr lang="en-US" sz="2500" dirty="0" smtClean="0">
                <a:solidFill>
                  <a:srgbClr val="0000FF"/>
                </a:solidFill>
              </a:rPr>
              <a:t>range input type</a:t>
            </a:r>
            <a:r>
              <a:rPr lang="en-US" sz="2500" dirty="0" smtClean="0">
                <a:solidFill>
                  <a:srgbClr val="000000"/>
                </a:solidFill>
              </a:rPr>
              <a:t> appears as a </a:t>
            </a:r>
            <a:r>
              <a:rPr lang="en-US" sz="2500" i="1" dirty="0" smtClean="0">
                <a:solidFill>
                  <a:srgbClr val="000000"/>
                </a:solidFill>
              </a:rPr>
              <a:t>slider</a:t>
            </a:r>
            <a:r>
              <a:rPr lang="en-US" sz="2500" dirty="0" smtClean="0">
                <a:solidFill>
                  <a:srgbClr val="000000"/>
                </a:solidFill>
              </a:rPr>
              <a:t> control in Chrome, Safari and Opera. </a:t>
            </a:r>
          </a:p>
          <a:p>
            <a:pPr eaLnBrk="1" hangingPunct="1">
              <a:lnSpc>
                <a:spcPct val="150000"/>
              </a:lnSpc>
            </a:pPr>
            <a:r>
              <a:rPr lang="en-US" sz="2500" dirty="0" smtClean="0">
                <a:solidFill>
                  <a:srgbClr val="000000"/>
                </a:solidFill>
              </a:rPr>
              <a:t>You can set the minimum and maximum and specify a value. </a:t>
            </a:r>
          </a:p>
          <a:p>
            <a:pPr eaLnBrk="1" hangingPunct="1">
              <a:lnSpc>
                <a:spcPct val="150000"/>
              </a:lnSpc>
            </a:pPr>
            <a:r>
              <a:rPr lang="en-US" sz="2500" dirty="0" smtClean="0">
                <a:solidFill>
                  <a:srgbClr val="000000"/>
                </a:solidFill>
              </a:rPr>
              <a:t>The </a:t>
            </a:r>
            <a:r>
              <a:rPr lang="en-US" sz="2500" dirty="0" smtClean="0">
                <a:solidFill>
                  <a:srgbClr val="000000"/>
                </a:solidFill>
                <a:latin typeface="Lucida Console" pitchFamily="49" charset="0"/>
              </a:rPr>
              <a:t>range</a:t>
            </a:r>
            <a:r>
              <a:rPr lang="en-US" sz="2500" dirty="0" smtClean="0">
                <a:solidFill>
                  <a:srgbClr val="000000"/>
                </a:solidFill>
              </a:rPr>
              <a:t> </a:t>
            </a:r>
            <a:r>
              <a:rPr lang="en-US" sz="2500" dirty="0" smtClean="0">
                <a:solidFill>
                  <a:srgbClr val="000000"/>
                </a:solidFill>
                <a:latin typeface="Lucida Console" pitchFamily="49" charset="0"/>
              </a:rPr>
              <a:t>input</a:t>
            </a:r>
            <a:r>
              <a:rPr lang="en-US" sz="2500" dirty="0" smtClean="0">
                <a:solidFill>
                  <a:srgbClr val="000000"/>
                </a:solidFill>
              </a:rPr>
              <a:t> type is </a:t>
            </a:r>
            <a:r>
              <a:rPr lang="en-US" sz="2500" i="1" dirty="0" smtClean="0">
                <a:solidFill>
                  <a:srgbClr val="000000"/>
                </a:solidFill>
              </a:rPr>
              <a:t>inherently self-validating</a:t>
            </a:r>
            <a:r>
              <a:rPr lang="en-US" sz="2500" dirty="0" smtClean="0">
                <a:solidFill>
                  <a:srgbClr val="000000"/>
                </a:solidFill>
              </a:rPr>
              <a:t> when it is rendered by the browser as a slider control, because </a:t>
            </a:r>
            <a:r>
              <a:rPr lang="en-US" sz="2500" i="1" dirty="0" smtClean="0">
                <a:solidFill>
                  <a:srgbClr val="000000"/>
                </a:solidFill>
              </a:rPr>
              <a:t>the user is unable to move the slider outside the bounds of the minimum or maximum value</a:t>
            </a:r>
            <a:r>
              <a:rPr lang="en-US" sz="2500" dirty="0" smtClean="0">
                <a:solidFill>
                  <a:srgbClr val="000000"/>
                </a:solidFill>
              </a:rPr>
              <a:t>.  </a:t>
            </a:r>
          </a:p>
          <a:p>
            <a:pPr eaLnBrk="1" hangingPunct="1">
              <a:lnSpc>
                <a:spcPct val="150000"/>
              </a:lnSpc>
            </a:pPr>
            <a:endParaRPr lang="en-US" sz="2500" dirty="0" smtClean="0">
              <a:solidFill>
                <a:srgbClr val="000000"/>
              </a:solidFill>
            </a:endParaRPr>
          </a:p>
        </p:txBody>
      </p:sp>
    </p:spTree>
    <p:extLst>
      <p:ext uri="{BB962C8B-B14F-4D97-AF65-F5344CB8AC3E}">
        <p14:creationId xmlns:p14="http://schemas.microsoft.com/office/powerpoint/2010/main" val="29900414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b="1" dirty="0" smtClean="0">
                <a:solidFill>
                  <a:srgbClr val="FF0000"/>
                </a:solidFill>
                <a:latin typeface="Lucida Console"/>
              </a:rPr>
              <a:t>input</a:t>
            </a:r>
            <a:r>
              <a:rPr lang="en-US" b="1" dirty="0" smtClean="0">
                <a:solidFill>
                  <a:srgbClr val="FF0000"/>
                </a:solidFill>
                <a:latin typeface="Goudy Sans Medium"/>
              </a:rPr>
              <a:t> Type </a:t>
            </a:r>
            <a:r>
              <a:rPr lang="en-US" b="1" dirty="0" smtClean="0">
                <a:solidFill>
                  <a:srgbClr val="FF0000"/>
                </a:solidFill>
                <a:latin typeface="Lucida Console"/>
              </a:rPr>
              <a:t>search</a:t>
            </a:r>
            <a:r>
              <a:rPr lang="en-US" b="1" dirty="0" smtClean="0">
                <a:solidFill>
                  <a:srgbClr val="FF0000"/>
                </a:solidFill>
                <a:latin typeface="Goudy Sans Medium"/>
              </a:rPr>
              <a:t> </a:t>
            </a:r>
          </a:p>
        </p:txBody>
      </p:sp>
      <p:sp>
        <p:nvSpPr>
          <p:cNvPr id="47107" name="Text Placeholder 2"/>
          <p:cNvSpPr>
            <a:spLocks noGrp="1"/>
          </p:cNvSpPr>
          <p:nvPr>
            <p:ph type="body" idx="1"/>
          </p:nvPr>
        </p:nvSpPr>
        <p:spPr/>
        <p:txBody>
          <a:bodyPr>
            <a:normAutofit fontScale="92500" lnSpcReduction="10000"/>
          </a:bodyPr>
          <a:lstStyle/>
          <a:p>
            <a:pPr eaLnBrk="1" hangingPunct="1">
              <a:lnSpc>
                <a:spcPct val="150000"/>
              </a:lnSpc>
            </a:pPr>
            <a:r>
              <a:rPr lang="en-US" dirty="0" smtClean="0">
                <a:solidFill>
                  <a:srgbClr val="000000"/>
                </a:solidFill>
              </a:rPr>
              <a:t>The </a:t>
            </a:r>
            <a:r>
              <a:rPr lang="en-US" dirty="0" smtClean="0">
                <a:solidFill>
                  <a:srgbClr val="0000FF"/>
                </a:solidFill>
              </a:rPr>
              <a:t>search</a:t>
            </a:r>
            <a:r>
              <a:rPr lang="en-US" dirty="0" smtClean="0">
                <a:solidFill>
                  <a:srgbClr val="000000"/>
                </a:solidFill>
              </a:rPr>
              <a:t> </a:t>
            </a:r>
            <a:r>
              <a:rPr lang="en-US" dirty="0" smtClean="0">
                <a:solidFill>
                  <a:srgbClr val="0000FF"/>
                </a:solidFill>
              </a:rPr>
              <a:t>input</a:t>
            </a:r>
            <a:r>
              <a:rPr lang="en-US" dirty="0" smtClean="0">
                <a:solidFill>
                  <a:srgbClr val="000000"/>
                </a:solidFill>
              </a:rPr>
              <a:t> </a:t>
            </a:r>
            <a:r>
              <a:rPr lang="en-US" dirty="0" smtClean="0">
                <a:solidFill>
                  <a:srgbClr val="0000FF"/>
                </a:solidFill>
              </a:rPr>
              <a:t>type</a:t>
            </a:r>
            <a:r>
              <a:rPr lang="en-US" dirty="0" smtClean="0">
                <a:solidFill>
                  <a:srgbClr val="000000"/>
                </a:solidFill>
              </a:rPr>
              <a:t> provides a search field for entering a query. </a:t>
            </a:r>
          </a:p>
          <a:p>
            <a:pPr eaLnBrk="1" hangingPunct="1">
              <a:lnSpc>
                <a:spcPct val="150000"/>
              </a:lnSpc>
            </a:pPr>
            <a:r>
              <a:rPr lang="en-US" dirty="0" smtClean="0">
                <a:solidFill>
                  <a:srgbClr val="000000"/>
                </a:solidFill>
              </a:rPr>
              <a:t>This </a:t>
            </a:r>
            <a:r>
              <a:rPr lang="en-US" dirty="0" smtClean="0">
                <a:solidFill>
                  <a:srgbClr val="000000"/>
                </a:solidFill>
                <a:latin typeface="Lucida Console" pitchFamily="49" charset="0"/>
              </a:rPr>
              <a:t>input</a:t>
            </a:r>
            <a:r>
              <a:rPr lang="en-US" dirty="0" smtClean="0">
                <a:solidFill>
                  <a:srgbClr val="000000"/>
                </a:solidFill>
              </a:rPr>
              <a:t> element is functionally equivalent to an </a:t>
            </a:r>
            <a:r>
              <a:rPr lang="en-US" dirty="0" smtClean="0">
                <a:solidFill>
                  <a:srgbClr val="000000"/>
                </a:solidFill>
                <a:latin typeface="Lucida Console" pitchFamily="49" charset="0"/>
              </a:rPr>
              <a:t>input</a:t>
            </a:r>
            <a:r>
              <a:rPr lang="en-US" dirty="0" smtClean="0">
                <a:solidFill>
                  <a:srgbClr val="000000"/>
                </a:solidFill>
              </a:rPr>
              <a:t> of type </a:t>
            </a:r>
            <a:r>
              <a:rPr lang="en-US" dirty="0" smtClean="0">
                <a:solidFill>
                  <a:srgbClr val="000000"/>
                </a:solidFill>
                <a:latin typeface="Lucida Console" pitchFamily="49" charset="0"/>
              </a:rPr>
              <a:t>text</a:t>
            </a:r>
            <a:r>
              <a:rPr lang="en-US" dirty="0" smtClean="0">
                <a:solidFill>
                  <a:srgbClr val="000000"/>
                </a:solidFill>
              </a:rPr>
              <a:t>. </a:t>
            </a:r>
          </a:p>
          <a:p>
            <a:pPr eaLnBrk="1" hangingPunct="1">
              <a:lnSpc>
                <a:spcPct val="150000"/>
              </a:lnSpc>
            </a:pPr>
            <a:r>
              <a:rPr lang="en-US" dirty="0" smtClean="0">
                <a:solidFill>
                  <a:srgbClr val="000000"/>
                </a:solidFill>
              </a:rPr>
              <a:t>When the user begins to type in the search field, Chrome and Safari display an </a:t>
            </a:r>
            <a:r>
              <a:rPr lang="en-US" dirty="0" smtClean="0">
                <a:solidFill>
                  <a:srgbClr val="000000"/>
                </a:solidFill>
                <a:latin typeface="Arial" charset="0"/>
              </a:rPr>
              <a:t>X</a:t>
            </a:r>
            <a:r>
              <a:rPr lang="en-US" dirty="0" smtClean="0">
                <a:solidFill>
                  <a:srgbClr val="000000"/>
                </a:solidFill>
              </a:rPr>
              <a:t> that can be clicked to clear the field .</a:t>
            </a:r>
          </a:p>
        </p:txBody>
      </p:sp>
    </p:spTree>
    <p:extLst>
      <p:ext uri="{BB962C8B-B14F-4D97-AF65-F5344CB8AC3E}">
        <p14:creationId xmlns:p14="http://schemas.microsoft.com/office/powerpoint/2010/main" val="552749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78098"/>
          </a:xfrm>
        </p:spPr>
        <p:txBody>
          <a:bodyPr/>
          <a:lstStyle/>
          <a:p>
            <a:pPr eaLnBrk="1" fontAlgn="auto" hangingPunct="1">
              <a:spcAft>
                <a:spcPts val="0"/>
              </a:spcAft>
              <a:defRPr/>
            </a:pPr>
            <a:r>
              <a:rPr lang="en-US" b="1" dirty="0" smtClean="0">
                <a:solidFill>
                  <a:srgbClr val="FF0000"/>
                </a:solidFill>
                <a:latin typeface="Lucida Console"/>
              </a:rPr>
              <a:t>input</a:t>
            </a:r>
            <a:r>
              <a:rPr lang="en-US" b="1" dirty="0" smtClean="0">
                <a:solidFill>
                  <a:srgbClr val="FF0000"/>
                </a:solidFill>
                <a:latin typeface="Goudy Sans Medium"/>
              </a:rPr>
              <a:t> Type </a:t>
            </a:r>
            <a:r>
              <a:rPr lang="en-US" b="1" dirty="0" err="1" smtClean="0">
                <a:solidFill>
                  <a:srgbClr val="FF0000"/>
                </a:solidFill>
                <a:latin typeface="Lucida Console"/>
              </a:rPr>
              <a:t>tel</a:t>
            </a:r>
            <a:r>
              <a:rPr lang="en-US" b="1" dirty="0" smtClean="0">
                <a:solidFill>
                  <a:srgbClr val="FF0000"/>
                </a:solidFill>
                <a:latin typeface="Goudy Sans Medium"/>
              </a:rPr>
              <a:t> </a:t>
            </a:r>
          </a:p>
        </p:txBody>
      </p:sp>
      <p:sp>
        <p:nvSpPr>
          <p:cNvPr id="49155" name="Text Placeholder 2"/>
          <p:cNvSpPr>
            <a:spLocks noGrp="1"/>
          </p:cNvSpPr>
          <p:nvPr>
            <p:ph type="body" idx="1"/>
          </p:nvPr>
        </p:nvSpPr>
        <p:spPr>
          <a:xfrm>
            <a:off x="1115616" y="1052736"/>
            <a:ext cx="7776864" cy="5616624"/>
          </a:xfrm>
        </p:spPr>
        <p:txBody>
          <a:bodyPr>
            <a:noAutofit/>
          </a:bodyPr>
          <a:lstStyle/>
          <a:p>
            <a:pPr eaLnBrk="1" hangingPunct="1">
              <a:lnSpc>
                <a:spcPct val="150000"/>
              </a:lnSpc>
            </a:pPr>
            <a:r>
              <a:rPr lang="en-US" sz="1800" dirty="0" smtClean="0">
                <a:solidFill>
                  <a:srgbClr val="000000"/>
                </a:solidFill>
              </a:rPr>
              <a:t>The </a:t>
            </a:r>
            <a:r>
              <a:rPr lang="en-US" sz="1800" dirty="0" err="1" smtClean="0">
                <a:solidFill>
                  <a:srgbClr val="0000FF"/>
                </a:solidFill>
              </a:rPr>
              <a:t>tel</a:t>
            </a:r>
            <a:r>
              <a:rPr lang="en-US" sz="1800" dirty="0" smtClean="0">
                <a:solidFill>
                  <a:srgbClr val="000000"/>
                </a:solidFill>
              </a:rPr>
              <a:t> </a:t>
            </a:r>
            <a:r>
              <a:rPr lang="en-US" sz="1800" dirty="0" smtClean="0">
                <a:solidFill>
                  <a:srgbClr val="0000FF"/>
                </a:solidFill>
              </a:rPr>
              <a:t>input type</a:t>
            </a:r>
            <a:r>
              <a:rPr lang="en-US" sz="1800" dirty="0" smtClean="0">
                <a:solidFill>
                  <a:srgbClr val="000000"/>
                </a:solidFill>
              </a:rPr>
              <a:t> enables the user to enter a telephone number—mobile browsers typically display a keypad specific to entering phone numbers for this </a:t>
            </a:r>
            <a:r>
              <a:rPr lang="en-US" sz="1800" dirty="0" smtClean="0">
                <a:solidFill>
                  <a:srgbClr val="000000"/>
                </a:solidFill>
                <a:latin typeface="Lucida Console" pitchFamily="49" charset="0"/>
              </a:rPr>
              <a:t>input</a:t>
            </a:r>
            <a:r>
              <a:rPr lang="en-US" sz="1800" dirty="0" smtClean="0">
                <a:solidFill>
                  <a:srgbClr val="000000"/>
                </a:solidFill>
              </a:rPr>
              <a:t> type. </a:t>
            </a:r>
          </a:p>
          <a:p>
            <a:pPr eaLnBrk="1" hangingPunct="1">
              <a:lnSpc>
                <a:spcPct val="150000"/>
              </a:lnSpc>
            </a:pPr>
            <a:r>
              <a:rPr lang="en-US" sz="1800" dirty="0" smtClean="0">
                <a:solidFill>
                  <a:srgbClr val="000000"/>
                </a:solidFill>
              </a:rPr>
              <a:t>At the time of this writing, the </a:t>
            </a:r>
            <a:r>
              <a:rPr lang="en-US" sz="1800" dirty="0" err="1" smtClean="0">
                <a:solidFill>
                  <a:srgbClr val="000000"/>
                </a:solidFill>
                <a:latin typeface="Lucida Console" pitchFamily="49" charset="0"/>
              </a:rPr>
              <a:t>tel</a:t>
            </a:r>
            <a:r>
              <a:rPr lang="en-US" sz="1800" dirty="0" smtClean="0">
                <a:solidFill>
                  <a:srgbClr val="000000"/>
                </a:solidFill>
              </a:rPr>
              <a:t> </a:t>
            </a:r>
            <a:r>
              <a:rPr lang="en-US" sz="1800" dirty="0" smtClean="0">
                <a:solidFill>
                  <a:srgbClr val="000000"/>
                </a:solidFill>
                <a:latin typeface="Lucida Console" pitchFamily="49" charset="0"/>
              </a:rPr>
              <a:t>input</a:t>
            </a:r>
            <a:r>
              <a:rPr lang="en-US" sz="1800" dirty="0" smtClean="0">
                <a:solidFill>
                  <a:srgbClr val="000000"/>
                </a:solidFill>
              </a:rPr>
              <a:t> type is rendered as a text field in all of the browsers. </a:t>
            </a:r>
          </a:p>
          <a:p>
            <a:pPr eaLnBrk="1" hangingPunct="1">
              <a:lnSpc>
                <a:spcPct val="150000"/>
              </a:lnSpc>
            </a:pPr>
            <a:r>
              <a:rPr lang="en-US" sz="1800" dirty="0" smtClean="0">
                <a:solidFill>
                  <a:srgbClr val="000000"/>
                </a:solidFill>
              </a:rPr>
              <a:t>HTML5 does </a:t>
            </a:r>
            <a:r>
              <a:rPr lang="en-US" sz="1800" i="1" dirty="0" smtClean="0">
                <a:solidFill>
                  <a:srgbClr val="000000"/>
                </a:solidFill>
              </a:rPr>
              <a:t>not</a:t>
            </a:r>
            <a:r>
              <a:rPr lang="en-US" sz="1800" dirty="0" smtClean="0">
                <a:solidFill>
                  <a:srgbClr val="000000"/>
                </a:solidFill>
              </a:rPr>
              <a:t> self validate the </a:t>
            </a:r>
            <a:r>
              <a:rPr lang="en-US" sz="1800" dirty="0" err="1" smtClean="0">
                <a:solidFill>
                  <a:srgbClr val="000000"/>
                </a:solidFill>
                <a:latin typeface="Lucida Console" pitchFamily="49" charset="0"/>
              </a:rPr>
              <a:t>tel</a:t>
            </a:r>
            <a:r>
              <a:rPr lang="en-US" sz="1800" dirty="0" smtClean="0">
                <a:solidFill>
                  <a:srgbClr val="000000"/>
                </a:solidFill>
              </a:rPr>
              <a:t> </a:t>
            </a:r>
            <a:r>
              <a:rPr lang="en-US" sz="1800" dirty="0" smtClean="0">
                <a:solidFill>
                  <a:srgbClr val="000000"/>
                </a:solidFill>
                <a:latin typeface="Lucida Console" pitchFamily="49" charset="0"/>
              </a:rPr>
              <a:t>input</a:t>
            </a:r>
            <a:r>
              <a:rPr lang="en-US" sz="1800" dirty="0" smtClean="0">
                <a:solidFill>
                  <a:srgbClr val="000000"/>
                </a:solidFill>
              </a:rPr>
              <a:t> type. </a:t>
            </a:r>
          </a:p>
          <a:p>
            <a:pPr eaLnBrk="1" hangingPunct="1">
              <a:lnSpc>
                <a:spcPct val="150000"/>
              </a:lnSpc>
            </a:pPr>
            <a:r>
              <a:rPr lang="en-US" sz="1800" dirty="0" smtClean="0">
                <a:solidFill>
                  <a:srgbClr val="000000"/>
                </a:solidFill>
              </a:rPr>
              <a:t>To ensure that the user enters a phone number in a proper format, we’ve added a </a:t>
            </a:r>
            <a:r>
              <a:rPr lang="en-US" sz="1800" dirty="0" smtClean="0">
                <a:solidFill>
                  <a:srgbClr val="000000"/>
                </a:solidFill>
                <a:latin typeface="Lucida Console" pitchFamily="49" charset="0"/>
              </a:rPr>
              <a:t>pattern</a:t>
            </a:r>
            <a:r>
              <a:rPr lang="en-US" sz="1800" dirty="0" smtClean="0">
                <a:solidFill>
                  <a:srgbClr val="000000"/>
                </a:solidFill>
              </a:rPr>
              <a:t> attribute that uses a </a:t>
            </a:r>
            <a:r>
              <a:rPr lang="en-US" sz="1800" i="1" dirty="0" smtClean="0">
                <a:solidFill>
                  <a:srgbClr val="000000"/>
                </a:solidFill>
              </a:rPr>
              <a:t>regular expression</a:t>
            </a:r>
            <a:r>
              <a:rPr lang="en-US" sz="1800" dirty="0" smtClean="0">
                <a:solidFill>
                  <a:srgbClr val="000000"/>
                </a:solidFill>
              </a:rPr>
              <a:t> to determine whether the number is in the format:</a:t>
            </a:r>
          </a:p>
          <a:p>
            <a:pPr lvl="2" eaLnBrk="1" hangingPunct="1">
              <a:lnSpc>
                <a:spcPct val="150000"/>
              </a:lnSpc>
            </a:pPr>
            <a:r>
              <a:rPr lang="en-US" sz="1400" dirty="0" smtClean="0">
                <a:solidFill>
                  <a:srgbClr val="000000"/>
                </a:solidFill>
                <a:latin typeface="Lucida Console" pitchFamily="49" charset="0"/>
              </a:rPr>
              <a:t>(555) 555-5555</a:t>
            </a:r>
          </a:p>
          <a:p>
            <a:pPr eaLnBrk="1" hangingPunct="1">
              <a:lnSpc>
                <a:spcPct val="150000"/>
              </a:lnSpc>
            </a:pPr>
            <a:r>
              <a:rPr lang="en-US" sz="1800" dirty="0" smtClean="0">
                <a:solidFill>
                  <a:srgbClr val="000000"/>
                </a:solidFill>
              </a:rPr>
              <a:t>When the user enters a phone number in the wrong format, a callout appears requesting the proper format, pointing to the </a:t>
            </a:r>
            <a:r>
              <a:rPr lang="en-US" sz="1800" dirty="0" err="1" smtClean="0">
                <a:solidFill>
                  <a:srgbClr val="000000"/>
                </a:solidFill>
                <a:latin typeface="Lucida Console" pitchFamily="49" charset="0"/>
              </a:rPr>
              <a:t>tel</a:t>
            </a:r>
            <a:r>
              <a:rPr lang="en-US" sz="1800" dirty="0" smtClean="0">
                <a:solidFill>
                  <a:srgbClr val="000000"/>
                </a:solidFill>
              </a:rPr>
              <a:t> </a:t>
            </a:r>
            <a:r>
              <a:rPr lang="en-US" sz="1800" dirty="0" smtClean="0">
                <a:solidFill>
                  <a:srgbClr val="000000"/>
                </a:solidFill>
                <a:latin typeface="Lucida Console" pitchFamily="49" charset="0"/>
              </a:rPr>
              <a:t>input</a:t>
            </a:r>
            <a:r>
              <a:rPr lang="en-US" sz="1800" dirty="0" smtClean="0">
                <a:solidFill>
                  <a:srgbClr val="000000"/>
                </a:solidFill>
              </a:rPr>
              <a:t> element. </a:t>
            </a:r>
          </a:p>
        </p:txBody>
      </p:sp>
    </p:spTree>
    <p:extLst>
      <p:ext uri="{BB962C8B-B14F-4D97-AF65-F5344CB8AC3E}">
        <p14:creationId xmlns:p14="http://schemas.microsoft.com/office/powerpoint/2010/main" val="14975370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980728"/>
            <a:ext cx="7056784" cy="547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2"/>
          <p:cNvSpPr txBox="1">
            <a:spLocks noChangeArrowheads="1"/>
          </p:cNvSpPr>
          <p:nvPr/>
        </p:nvSpPr>
        <p:spPr>
          <a:xfrm>
            <a:off x="1115616" y="116632"/>
            <a:ext cx="7498080" cy="1008112"/>
          </a:xfrm>
          <a:prstGeom prst="rect">
            <a:avLst/>
          </a:prstGeom>
        </p:spPr>
        <p:txBody>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defRPr/>
            </a:pPr>
            <a:r>
              <a:rPr lang="en-US" b="1" dirty="0" smtClean="0">
                <a:solidFill>
                  <a:srgbClr val="FF0000"/>
                </a:solidFill>
              </a:rPr>
              <a:t>Example(</a:t>
            </a:r>
            <a:r>
              <a:rPr lang="en-US" b="1" dirty="0" err="1" smtClean="0">
                <a:solidFill>
                  <a:srgbClr val="FF0000"/>
                </a:solidFill>
              </a:rPr>
              <a:t>Conts</a:t>
            </a:r>
            <a:r>
              <a:rPr lang="en-US" b="1" dirty="0" smtClean="0">
                <a:solidFill>
                  <a:srgbClr val="FF0000"/>
                </a:solidFill>
              </a:rPr>
              <a:t>)</a:t>
            </a:r>
          </a:p>
        </p:txBody>
      </p:sp>
    </p:spTree>
    <p:extLst>
      <p:ext uri="{BB962C8B-B14F-4D97-AF65-F5344CB8AC3E}">
        <p14:creationId xmlns:p14="http://schemas.microsoft.com/office/powerpoint/2010/main" val="83444885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188640"/>
            <a:ext cx="7498080" cy="1143000"/>
          </a:xfrm>
        </p:spPr>
        <p:txBody>
          <a:bodyPr/>
          <a:lstStyle/>
          <a:p>
            <a:pPr eaLnBrk="1" fontAlgn="auto" hangingPunct="1">
              <a:spcAft>
                <a:spcPts val="0"/>
              </a:spcAft>
              <a:defRPr/>
            </a:pPr>
            <a:r>
              <a:rPr lang="en-US" b="1" dirty="0" smtClean="0">
                <a:solidFill>
                  <a:srgbClr val="FF0000"/>
                </a:solidFill>
                <a:latin typeface="Lucida Console"/>
              </a:rPr>
              <a:t>input</a:t>
            </a:r>
            <a:r>
              <a:rPr lang="en-US" b="1" dirty="0" smtClean="0">
                <a:solidFill>
                  <a:srgbClr val="FF0000"/>
                </a:solidFill>
                <a:latin typeface="Goudy Sans Medium"/>
              </a:rPr>
              <a:t> Type </a:t>
            </a:r>
            <a:r>
              <a:rPr lang="en-US" b="1" dirty="0" smtClean="0">
                <a:solidFill>
                  <a:srgbClr val="FF0000"/>
                </a:solidFill>
                <a:latin typeface="Lucida Console"/>
              </a:rPr>
              <a:t>time</a:t>
            </a:r>
            <a:r>
              <a:rPr lang="en-US" b="1" dirty="0" smtClean="0">
                <a:solidFill>
                  <a:srgbClr val="FF0000"/>
                </a:solidFill>
                <a:latin typeface="Goudy Sans Medium"/>
              </a:rPr>
              <a:t> </a:t>
            </a:r>
          </a:p>
        </p:txBody>
      </p:sp>
      <p:sp>
        <p:nvSpPr>
          <p:cNvPr id="51203" name="Text Placeholder 2"/>
          <p:cNvSpPr>
            <a:spLocks noGrp="1"/>
          </p:cNvSpPr>
          <p:nvPr>
            <p:ph type="body" idx="1"/>
          </p:nvPr>
        </p:nvSpPr>
        <p:spPr/>
        <p:txBody>
          <a:bodyPr>
            <a:normAutofit fontScale="92500"/>
          </a:bodyPr>
          <a:lstStyle/>
          <a:p>
            <a:pPr eaLnBrk="1" hangingPunct="1">
              <a:lnSpc>
                <a:spcPct val="150000"/>
              </a:lnSpc>
            </a:pPr>
            <a:r>
              <a:rPr lang="en-US" sz="2300" dirty="0" smtClean="0">
                <a:solidFill>
                  <a:srgbClr val="000000"/>
                </a:solidFill>
              </a:rPr>
              <a:t>The </a:t>
            </a:r>
            <a:r>
              <a:rPr lang="en-US" sz="2300" dirty="0" smtClean="0">
                <a:solidFill>
                  <a:srgbClr val="0000FF"/>
                </a:solidFill>
              </a:rPr>
              <a:t>time</a:t>
            </a:r>
            <a:r>
              <a:rPr lang="en-US" sz="2300" dirty="0" smtClean="0">
                <a:solidFill>
                  <a:srgbClr val="000000"/>
                </a:solidFill>
              </a:rPr>
              <a:t> </a:t>
            </a:r>
            <a:r>
              <a:rPr lang="en-US" sz="2300" dirty="0" smtClean="0">
                <a:solidFill>
                  <a:srgbClr val="0000FF"/>
                </a:solidFill>
              </a:rPr>
              <a:t>input</a:t>
            </a:r>
            <a:r>
              <a:rPr lang="en-US" sz="2300" dirty="0" smtClean="0">
                <a:solidFill>
                  <a:srgbClr val="000000"/>
                </a:solidFill>
              </a:rPr>
              <a:t> </a:t>
            </a:r>
            <a:r>
              <a:rPr lang="en-US" sz="2300" dirty="0" smtClean="0">
                <a:solidFill>
                  <a:srgbClr val="0000FF"/>
                </a:solidFill>
              </a:rPr>
              <a:t>type</a:t>
            </a:r>
            <a:r>
              <a:rPr lang="en-US" sz="2300" dirty="0" smtClean="0">
                <a:solidFill>
                  <a:srgbClr val="000000"/>
                </a:solidFill>
              </a:rPr>
              <a:t> enables the user to enter an hour, minute, seconds and fraction of second.</a:t>
            </a:r>
          </a:p>
          <a:p>
            <a:pPr eaLnBrk="1" hangingPunct="1">
              <a:lnSpc>
                <a:spcPct val="150000"/>
              </a:lnSpc>
            </a:pPr>
            <a:r>
              <a:rPr lang="en-US" sz="2300" dirty="0" smtClean="0">
                <a:solidFill>
                  <a:srgbClr val="000000"/>
                </a:solidFill>
              </a:rPr>
              <a:t>The HTML5 specification indicates that a time must have two digits representing the hour, followed by a colon (:) and two digits representing the minute. </a:t>
            </a:r>
          </a:p>
          <a:p>
            <a:pPr eaLnBrk="1" hangingPunct="1">
              <a:lnSpc>
                <a:spcPct val="150000"/>
              </a:lnSpc>
            </a:pPr>
            <a:r>
              <a:rPr lang="en-US" sz="2300" dirty="0" smtClean="0">
                <a:solidFill>
                  <a:srgbClr val="000000"/>
                </a:solidFill>
              </a:rPr>
              <a:t>Optionally, you can also include a colon followed by two digits representing the seconds and a period followed by one or more digits representing a fraction of a second (shown as </a:t>
            </a:r>
            <a:r>
              <a:rPr lang="en-US" sz="2300" dirty="0" err="1" smtClean="0">
                <a:solidFill>
                  <a:srgbClr val="000000"/>
                </a:solidFill>
                <a:latin typeface="Lucida Console" pitchFamily="49" charset="0"/>
              </a:rPr>
              <a:t>ff</a:t>
            </a:r>
            <a:r>
              <a:rPr lang="en-US" sz="2300" dirty="0" smtClean="0">
                <a:solidFill>
                  <a:srgbClr val="000000"/>
                </a:solidFill>
              </a:rPr>
              <a:t> in our sample text to the right of the time input element.</a:t>
            </a:r>
          </a:p>
          <a:p>
            <a:pPr marL="82296" indent="0" eaLnBrk="1" hangingPunct="1">
              <a:lnSpc>
                <a:spcPct val="150000"/>
              </a:lnSpc>
              <a:buNone/>
            </a:pPr>
            <a:endParaRPr lang="en-US" sz="2300" dirty="0" smtClean="0">
              <a:solidFill>
                <a:srgbClr val="000000"/>
              </a:solidFill>
            </a:endParaRPr>
          </a:p>
        </p:txBody>
      </p:sp>
    </p:spTree>
    <p:extLst>
      <p:ext uri="{BB962C8B-B14F-4D97-AF65-F5344CB8AC3E}">
        <p14:creationId xmlns:p14="http://schemas.microsoft.com/office/powerpoint/2010/main" val="40211635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b="1" dirty="0" smtClean="0">
                <a:solidFill>
                  <a:srgbClr val="FF0000"/>
                </a:solidFill>
                <a:latin typeface="Lucida Console"/>
              </a:rPr>
              <a:t>input</a:t>
            </a:r>
            <a:r>
              <a:rPr lang="en-US" b="1" dirty="0" smtClean="0">
                <a:solidFill>
                  <a:srgbClr val="FF0000"/>
                </a:solidFill>
                <a:latin typeface="Goudy Sans Medium"/>
              </a:rPr>
              <a:t> Type </a:t>
            </a:r>
            <a:r>
              <a:rPr lang="en-US" b="1" dirty="0" err="1" smtClean="0">
                <a:solidFill>
                  <a:srgbClr val="FF0000"/>
                </a:solidFill>
                <a:latin typeface="Lucida Console"/>
              </a:rPr>
              <a:t>url</a:t>
            </a:r>
            <a:r>
              <a:rPr lang="en-US" b="1" dirty="0" smtClean="0">
                <a:solidFill>
                  <a:srgbClr val="FF0000"/>
                </a:solidFill>
                <a:latin typeface="Goudy Sans Medium"/>
              </a:rPr>
              <a:t> </a:t>
            </a:r>
          </a:p>
        </p:txBody>
      </p:sp>
      <p:sp>
        <p:nvSpPr>
          <p:cNvPr id="53251" name="Text Placeholder 2"/>
          <p:cNvSpPr>
            <a:spLocks noGrp="1"/>
          </p:cNvSpPr>
          <p:nvPr>
            <p:ph type="body" idx="1"/>
          </p:nvPr>
        </p:nvSpPr>
        <p:spPr/>
        <p:txBody>
          <a:bodyPr>
            <a:normAutofit fontScale="85000" lnSpcReduction="20000"/>
          </a:bodyPr>
          <a:lstStyle/>
          <a:p>
            <a:pPr eaLnBrk="1" hangingPunct="1">
              <a:lnSpc>
                <a:spcPct val="150000"/>
              </a:lnSpc>
            </a:pPr>
            <a:r>
              <a:rPr lang="en-US" sz="2800" dirty="0" smtClean="0"/>
              <a:t>The </a:t>
            </a:r>
            <a:r>
              <a:rPr lang="en-US" sz="2800" dirty="0" err="1" smtClean="0"/>
              <a:t>url</a:t>
            </a:r>
            <a:r>
              <a:rPr lang="en-US" sz="2800" dirty="0" smtClean="0"/>
              <a:t> input type enables the user to enter a URL. </a:t>
            </a:r>
          </a:p>
          <a:p>
            <a:pPr eaLnBrk="1" hangingPunct="1">
              <a:lnSpc>
                <a:spcPct val="150000"/>
              </a:lnSpc>
            </a:pPr>
            <a:r>
              <a:rPr lang="en-US" sz="2800" dirty="0" smtClean="0"/>
              <a:t>The element is rendered as a text field, and the proper format is </a:t>
            </a:r>
            <a:r>
              <a:rPr lang="en-US" sz="2800" dirty="0" smtClean="0">
                <a:latin typeface="Lucida Console" pitchFamily="49" charset="0"/>
              </a:rPr>
              <a:t>http://www.deitel.com</a:t>
            </a:r>
            <a:r>
              <a:rPr lang="en-US" sz="2800" dirty="0" smtClean="0"/>
              <a:t>. </a:t>
            </a:r>
          </a:p>
          <a:p>
            <a:pPr eaLnBrk="1" hangingPunct="1">
              <a:lnSpc>
                <a:spcPct val="150000"/>
              </a:lnSpc>
            </a:pPr>
            <a:r>
              <a:rPr lang="en-US" sz="2800" dirty="0" smtClean="0"/>
              <a:t>If the user enters an improperly formatted URL (e.g., </a:t>
            </a:r>
            <a:r>
              <a:rPr lang="en-US" sz="2800" dirty="0" smtClean="0">
                <a:latin typeface="Lucida Console" pitchFamily="49" charset="0"/>
              </a:rPr>
              <a:t>www.deitel.com</a:t>
            </a:r>
            <a:r>
              <a:rPr lang="en-US" sz="2800" dirty="0" smtClean="0"/>
              <a:t> or </a:t>
            </a:r>
            <a:r>
              <a:rPr lang="en-US" sz="2800" dirty="0" smtClean="0">
                <a:latin typeface="Lucida Console" pitchFamily="49" charset="0"/>
              </a:rPr>
              <a:t>www.deitelcom</a:t>
            </a:r>
            <a:r>
              <a:rPr lang="en-US" sz="2800" dirty="0" smtClean="0"/>
              <a:t>), the URL will </a:t>
            </a:r>
            <a:r>
              <a:rPr lang="en-US" sz="2800" i="1" dirty="0" smtClean="0"/>
              <a:t>not</a:t>
            </a:r>
            <a:r>
              <a:rPr lang="en-US" sz="2800" dirty="0" smtClean="0"/>
              <a:t> validate. </a:t>
            </a:r>
          </a:p>
          <a:p>
            <a:pPr eaLnBrk="1" hangingPunct="1">
              <a:lnSpc>
                <a:spcPct val="150000"/>
              </a:lnSpc>
            </a:pPr>
            <a:r>
              <a:rPr lang="en-US" sz="2800" dirty="0" smtClean="0"/>
              <a:t>HTML5 does not check whether the URL entered is valid; rather it validates that the URL entered is in the proper format.</a:t>
            </a:r>
          </a:p>
          <a:p>
            <a:pPr eaLnBrk="1" hangingPunct="1">
              <a:lnSpc>
                <a:spcPct val="150000"/>
              </a:lnSpc>
            </a:pPr>
            <a:endParaRPr lang="en-US" sz="2800" dirty="0" smtClean="0"/>
          </a:p>
        </p:txBody>
      </p:sp>
    </p:spTree>
    <p:extLst>
      <p:ext uri="{BB962C8B-B14F-4D97-AF65-F5344CB8AC3E}">
        <p14:creationId xmlns:p14="http://schemas.microsoft.com/office/powerpoint/2010/main" val="25756519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b="1" dirty="0" smtClean="0">
                <a:solidFill>
                  <a:srgbClr val="FF0000"/>
                </a:solidFill>
                <a:latin typeface="Lucida Console"/>
              </a:rPr>
              <a:t>input</a:t>
            </a:r>
            <a:r>
              <a:rPr lang="en-US" b="1" dirty="0" smtClean="0">
                <a:solidFill>
                  <a:srgbClr val="FF0000"/>
                </a:solidFill>
                <a:latin typeface="Goudy Sans Medium"/>
              </a:rPr>
              <a:t> Type </a:t>
            </a:r>
            <a:r>
              <a:rPr lang="en-US" b="1" dirty="0" smtClean="0">
                <a:solidFill>
                  <a:srgbClr val="FF0000"/>
                </a:solidFill>
                <a:latin typeface="Lucida Console"/>
              </a:rPr>
              <a:t>week</a:t>
            </a:r>
            <a:r>
              <a:rPr lang="en-US" b="1" dirty="0" smtClean="0">
                <a:solidFill>
                  <a:srgbClr val="FF0000"/>
                </a:solidFill>
                <a:latin typeface="Goudy Sans Medium"/>
              </a:rPr>
              <a:t> </a:t>
            </a:r>
          </a:p>
        </p:txBody>
      </p:sp>
      <p:sp>
        <p:nvSpPr>
          <p:cNvPr id="55299" name="Text Placeholder 2"/>
          <p:cNvSpPr>
            <a:spLocks noGrp="1"/>
          </p:cNvSpPr>
          <p:nvPr>
            <p:ph type="body" idx="1"/>
          </p:nvPr>
        </p:nvSpPr>
        <p:spPr>
          <a:xfrm>
            <a:off x="1187624" y="1447800"/>
            <a:ext cx="7746064" cy="4800600"/>
          </a:xfrm>
        </p:spPr>
        <p:txBody>
          <a:bodyPr>
            <a:normAutofit fontScale="92500"/>
          </a:bodyPr>
          <a:lstStyle/>
          <a:p>
            <a:pPr eaLnBrk="1" hangingPunct="1">
              <a:lnSpc>
                <a:spcPct val="150000"/>
              </a:lnSpc>
            </a:pPr>
            <a:r>
              <a:rPr lang="en-US" sz="2500" dirty="0" smtClean="0">
                <a:solidFill>
                  <a:srgbClr val="000000"/>
                </a:solidFill>
              </a:rPr>
              <a:t>The </a:t>
            </a:r>
            <a:r>
              <a:rPr lang="en-US" sz="2500" dirty="0" smtClean="0">
                <a:solidFill>
                  <a:srgbClr val="0000FF"/>
                </a:solidFill>
              </a:rPr>
              <a:t>week input type</a:t>
            </a:r>
            <a:r>
              <a:rPr lang="en-US" sz="2500" dirty="0" smtClean="0">
                <a:solidFill>
                  <a:srgbClr val="000000"/>
                </a:solidFill>
              </a:rPr>
              <a:t> enables the user to select a year and week number in the format </a:t>
            </a:r>
            <a:r>
              <a:rPr lang="en-US" sz="2500" dirty="0" err="1" smtClean="0">
                <a:solidFill>
                  <a:srgbClr val="000000"/>
                </a:solidFill>
                <a:latin typeface="Lucida Console" pitchFamily="49" charset="0"/>
              </a:rPr>
              <a:t>yyyy-Wnn</a:t>
            </a:r>
            <a:r>
              <a:rPr lang="en-US" sz="2500" dirty="0" smtClean="0">
                <a:solidFill>
                  <a:srgbClr val="000000"/>
                </a:solidFill>
              </a:rPr>
              <a:t>, where </a:t>
            </a:r>
            <a:r>
              <a:rPr lang="en-US" sz="2500" dirty="0" err="1" smtClean="0">
                <a:solidFill>
                  <a:srgbClr val="000000"/>
                </a:solidFill>
              </a:rPr>
              <a:t>nn</a:t>
            </a:r>
            <a:r>
              <a:rPr lang="en-US" sz="2500" dirty="0" smtClean="0">
                <a:solidFill>
                  <a:srgbClr val="000000"/>
                </a:solidFill>
              </a:rPr>
              <a:t> is 01–53—for example, </a:t>
            </a:r>
            <a:r>
              <a:rPr lang="en-US" sz="2500" dirty="0" smtClean="0">
                <a:solidFill>
                  <a:srgbClr val="000000"/>
                </a:solidFill>
                <a:latin typeface="Lucida Console" pitchFamily="49" charset="0"/>
              </a:rPr>
              <a:t>2012-W01</a:t>
            </a:r>
            <a:r>
              <a:rPr lang="en-US" sz="2500" dirty="0" smtClean="0">
                <a:solidFill>
                  <a:srgbClr val="000000"/>
                </a:solidFill>
              </a:rPr>
              <a:t> represents the first week of 2012. Internet Explorer, Firefox and Safari render a text field. </a:t>
            </a:r>
          </a:p>
          <a:p>
            <a:pPr eaLnBrk="1" hangingPunct="1">
              <a:lnSpc>
                <a:spcPct val="150000"/>
              </a:lnSpc>
            </a:pPr>
            <a:r>
              <a:rPr lang="en-US" sz="2500" dirty="0" smtClean="0">
                <a:solidFill>
                  <a:srgbClr val="000000"/>
                </a:solidFill>
              </a:rPr>
              <a:t>Chrome renders an up-down control. </a:t>
            </a:r>
          </a:p>
          <a:p>
            <a:pPr eaLnBrk="1" hangingPunct="1">
              <a:lnSpc>
                <a:spcPct val="150000"/>
              </a:lnSpc>
            </a:pPr>
            <a:r>
              <a:rPr lang="en-US" sz="2500" dirty="0" smtClean="0">
                <a:solidFill>
                  <a:srgbClr val="000000"/>
                </a:solidFill>
              </a:rPr>
              <a:t>Opera renders </a:t>
            </a:r>
            <a:r>
              <a:rPr lang="en-US" sz="2500" i="1" dirty="0" smtClean="0">
                <a:solidFill>
                  <a:srgbClr val="000000"/>
                </a:solidFill>
              </a:rPr>
              <a:t>week control</a:t>
            </a:r>
            <a:r>
              <a:rPr lang="en-US" sz="2500" dirty="0" smtClean="0">
                <a:solidFill>
                  <a:srgbClr val="000000"/>
                </a:solidFill>
              </a:rPr>
              <a:t> with a down arrow that, when clicked, brings up a calendar for the current month with the corresponding week numbers listed down the left side. </a:t>
            </a:r>
          </a:p>
        </p:txBody>
      </p:sp>
    </p:spTree>
    <p:extLst>
      <p:ext uri="{BB962C8B-B14F-4D97-AF65-F5344CB8AC3E}">
        <p14:creationId xmlns:p14="http://schemas.microsoft.com/office/powerpoint/2010/main" val="14060812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116632"/>
            <a:ext cx="7498080" cy="864096"/>
          </a:xfrm>
        </p:spPr>
        <p:txBody>
          <a:bodyPr>
            <a:normAutofit/>
          </a:bodyPr>
          <a:lstStyle/>
          <a:p>
            <a:pPr eaLnBrk="1" fontAlgn="auto" hangingPunct="1">
              <a:spcAft>
                <a:spcPts val="0"/>
              </a:spcAft>
              <a:defRPr/>
            </a:pPr>
            <a:r>
              <a:rPr lang="en-US" sz="2000" b="1" dirty="0" smtClean="0">
                <a:solidFill>
                  <a:srgbClr val="FF0000"/>
                </a:solidFill>
                <a:latin typeface="Lucida Console"/>
              </a:rPr>
              <a:t>input</a:t>
            </a:r>
            <a:r>
              <a:rPr lang="en-US" sz="2000" b="1" dirty="0" smtClean="0">
                <a:solidFill>
                  <a:srgbClr val="FF0000"/>
                </a:solidFill>
                <a:latin typeface="Arial"/>
              </a:rPr>
              <a:t> and </a:t>
            </a:r>
            <a:r>
              <a:rPr lang="en-US" sz="2000" b="1" dirty="0" err="1" smtClean="0">
                <a:solidFill>
                  <a:srgbClr val="FF0000"/>
                </a:solidFill>
                <a:latin typeface="Lucida Console"/>
              </a:rPr>
              <a:t>datalist</a:t>
            </a:r>
            <a:r>
              <a:rPr lang="en-US" sz="2000" b="1" dirty="0" smtClean="0">
                <a:solidFill>
                  <a:srgbClr val="FF0000"/>
                </a:solidFill>
                <a:latin typeface="Arial"/>
              </a:rPr>
              <a:t> Elements and </a:t>
            </a:r>
            <a:r>
              <a:rPr lang="en-US" sz="2000" b="1" dirty="0" smtClean="0">
                <a:solidFill>
                  <a:srgbClr val="FF0000"/>
                </a:solidFill>
                <a:latin typeface="Lucida Console"/>
              </a:rPr>
              <a:t>autocomplete</a:t>
            </a:r>
            <a:r>
              <a:rPr lang="en-US" sz="2000" b="1" dirty="0" smtClean="0">
                <a:solidFill>
                  <a:srgbClr val="FF0000"/>
                </a:solidFill>
                <a:latin typeface="Arial"/>
              </a:rPr>
              <a:t> Attribute</a:t>
            </a:r>
          </a:p>
        </p:txBody>
      </p:sp>
      <p:sp>
        <p:nvSpPr>
          <p:cNvPr id="56323" name="Text Placeholder 2"/>
          <p:cNvSpPr>
            <a:spLocks noGrp="1"/>
          </p:cNvSpPr>
          <p:nvPr>
            <p:ph type="body" idx="1"/>
          </p:nvPr>
        </p:nvSpPr>
        <p:spPr>
          <a:xfrm>
            <a:off x="1115616" y="908720"/>
            <a:ext cx="7704856" cy="1008112"/>
          </a:xfrm>
        </p:spPr>
        <p:txBody>
          <a:bodyPr>
            <a:normAutofit/>
          </a:bodyPr>
          <a:lstStyle/>
          <a:p>
            <a:pPr eaLnBrk="1" hangingPunct="1"/>
            <a:r>
              <a:rPr lang="en-US" sz="2400" dirty="0" smtClean="0">
                <a:solidFill>
                  <a:srgbClr val="000000"/>
                </a:solidFill>
              </a:rPr>
              <a:t>Next example shows how to use the new </a:t>
            </a:r>
            <a:r>
              <a:rPr lang="en-US" sz="2400" dirty="0" smtClean="0">
                <a:solidFill>
                  <a:srgbClr val="000000"/>
                </a:solidFill>
                <a:latin typeface="Lucida Console" pitchFamily="49" charset="0"/>
              </a:rPr>
              <a:t>autocomplete</a:t>
            </a:r>
            <a:r>
              <a:rPr lang="en-US" sz="2400" dirty="0" smtClean="0">
                <a:solidFill>
                  <a:srgbClr val="000000"/>
                </a:solidFill>
              </a:rPr>
              <a:t> attribute and </a:t>
            </a:r>
            <a:r>
              <a:rPr lang="en-US" sz="2400" dirty="0" err="1" smtClean="0">
                <a:solidFill>
                  <a:srgbClr val="000000"/>
                </a:solidFill>
                <a:latin typeface="Lucida Console" pitchFamily="49" charset="0"/>
              </a:rPr>
              <a:t>datalist</a:t>
            </a:r>
            <a:r>
              <a:rPr lang="en-US" sz="2400" dirty="0" smtClean="0">
                <a:solidFill>
                  <a:srgbClr val="000000"/>
                </a:solidFill>
              </a:rPr>
              <a:t> element.</a:t>
            </a:r>
          </a:p>
          <a:p>
            <a:pPr eaLnBrk="1" hangingPunct="1"/>
            <a:endParaRPr lang="en-US" sz="2400" dirty="0" smtClean="0">
              <a:solidFill>
                <a:srgbClr val="000000"/>
              </a:solidFill>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204864"/>
            <a:ext cx="6848475"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532636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764704"/>
            <a:ext cx="5524500"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4909158"/>
            <a:ext cx="550545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1118795" y="116632"/>
            <a:ext cx="7498080" cy="648072"/>
          </a:xfrm>
          <a:prstGeom prst="rect">
            <a:avLst/>
          </a:prstGeom>
        </p:spPr>
        <p:txBody>
          <a:bodyPr>
            <a:normAutofit fontScale="92500" lnSpcReduction="1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defRPr/>
            </a:pPr>
            <a:r>
              <a:rPr lang="en-US" b="1" dirty="0" smtClean="0">
                <a:solidFill>
                  <a:srgbClr val="FF0000"/>
                </a:solidFill>
                <a:latin typeface="Arial"/>
              </a:rPr>
              <a:t>Example(</a:t>
            </a:r>
            <a:r>
              <a:rPr lang="en-US" b="1" dirty="0" err="1" smtClean="0">
                <a:solidFill>
                  <a:srgbClr val="FF0000"/>
                </a:solidFill>
                <a:latin typeface="Arial"/>
              </a:rPr>
              <a:t>Cont’s</a:t>
            </a:r>
            <a:r>
              <a:rPr lang="en-US" b="1" dirty="0" smtClean="0">
                <a:solidFill>
                  <a:srgbClr val="FF0000"/>
                </a:solidFill>
                <a:latin typeface="Arial"/>
              </a:rPr>
              <a:t>)</a:t>
            </a:r>
          </a:p>
        </p:txBody>
      </p:sp>
    </p:spTree>
    <p:extLst>
      <p:ext uri="{BB962C8B-B14F-4D97-AF65-F5344CB8AC3E}">
        <p14:creationId xmlns:p14="http://schemas.microsoft.com/office/powerpoint/2010/main" val="1180667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908720"/>
            <a:ext cx="7105650" cy="4821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1115616" y="188640"/>
            <a:ext cx="7498080" cy="648072"/>
          </a:xfrm>
          <a:prstGeom prst="rect">
            <a:avLst/>
          </a:prstGeom>
        </p:spPr>
        <p:txBody>
          <a:bodyPr>
            <a:normAutofit fontScale="92500" lnSpcReduction="1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defRPr/>
            </a:pPr>
            <a:r>
              <a:rPr lang="en-US" b="1" dirty="0" smtClean="0">
                <a:solidFill>
                  <a:srgbClr val="FF0000"/>
                </a:solidFill>
                <a:latin typeface="Arial"/>
              </a:rPr>
              <a:t>Example(</a:t>
            </a:r>
            <a:r>
              <a:rPr lang="en-US" b="1" dirty="0" err="1" smtClean="0">
                <a:solidFill>
                  <a:srgbClr val="FF0000"/>
                </a:solidFill>
                <a:latin typeface="Arial"/>
              </a:rPr>
              <a:t>Cont’s</a:t>
            </a:r>
            <a:r>
              <a:rPr lang="en-US" b="1" dirty="0" smtClean="0">
                <a:solidFill>
                  <a:srgbClr val="FF0000"/>
                </a:solidFill>
                <a:latin typeface="Arial"/>
              </a:rPr>
              <a:t>)</a:t>
            </a:r>
          </a:p>
        </p:txBody>
      </p:sp>
    </p:spTree>
    <p:extLst>
      <p:ext uri="{BB962C8B-B14F-4D97-AF65-F5344CB8AC3E}">
        <p14:creationId xmlns:p14="http://schemas.microsoft.com/office/powerpoint/2010/main" val="6746481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652462"/>
            <a:ext cx="7740352" cy="555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1115616" y="188640"/>
            <a:ext cx="7498080" cy="648072"/>
          </a:xfrm>
          <a:prstGeom prst="rect">
            <a:avLst/>
          </a:prstGeom>
        </p:spPr>
        <p:txBody>
          <a:bodyPr>
            <a:normAutofit fontScale="92500" lnSpcReduction="1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defRPr/>
            </a:pPr>
            <a:r>
              <a:rPr lang="en-US" b="1" dirty="0" smtClean="0">
                <a:solidFill>
                  <a:srgbClr val="FF0000"/>
                </a:solidFill>
                <a:latin typeface="Arial"/>
              </a:rPr>
              <a:t>Example(</a:t>
            </a:r>
            <a:r>
              <a:rPr lang="en-US" b="1" dirty="0" err="1" smtClean="0">
                <a:solidFill>
                  <a:srgbClr val="FF0000"/>
                </a:solidFill>
                <a:latin typeface="Arial"/>
              </a:rPr>
              <a:t>Cont’s</a:t>
            </a:r>
            <a:r>
              <a:rPr lang="en-US" b="1" dirty="0" smtClean="0">
                <a:solidFill>
                  <a:srgbClr val="FF0000"/>
                </a:solidFill>
                <a:latin typeface="Arial"/>
              </a:rPr>
              <a:t>)</a:t>
            </a:r>
          </a:p>
        </p:txBody>
      </p:sp>
    </p:spTree>
    <p:extLst>
      <p:ext uri="{BB962C8B-B14F-4D97-AF65-F5344CB8AC3E}">
        <p14:creationId xmlns:p14="http://schemas.microsoft.com/office/powerpoint/2010/main" val="80794625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764704"/>
            <a:ext cx="7344816" cy="555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1115616" y="188640"/>
            <a:ext cx="7498080" cy="648072"/>
          </a:xfrm>
          <a:prstGeom prst="rect">
            <a:avLst/>
          </a:prstGeom>
        </p:spPr>
        <p:txBody>
          <a:bodyPr>
            <a:normAutofit fontScale="92500" lnSpcReduction="1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defRPr/>
            </a:pPr>
            <a:r>
              <a:rPr lang="en-US" b="1" dirty="0" smtClean="0">
                <a:solidFill>
                  <a:srgbClr val="FF0000"/>
                </a:solidFill>
                <a:latin typeface="Arial"/>
              </a:rPr>
              <a:t>Example(</a:t>
            </a:r>
            <a:r>
              <a:rPr lang="en-US" b="1" dirty="0" err="1" smtClean="0">
                <a:solidFill>
                  <a:srgbClr val="FF0000"/>
                </a:solidFill>
                <a:latin typeface="Arial"/>
              </a:rPr>
              <a:t>Cont’s</a:t>
            </a:r>
            <a:r>
              <a:rPr lang="en-US" b="1" dirty="0" smtClean="0">
                <a:solidFill>
                  <a:srgbClr val="FF0000"/>
                </a:solidFill>
                <a:latin typeface="Arial"/>
              </a:rPr>
              <a:t>)</a:t>
            </a:r>
          </a:p>
        </p:txBody>
      </p:sp>
    </p:spTree>
    <p:extLst>
      <p:ext uri="{BB962C8B-B14F-4D97-AF65-F5344CB8AC3E}">
        <p14:creationId xmlns:p14="http://schemas.microsoft.com/office/powerpoint/2010/main" val="29820453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746064" cy="922114"/>
          </a:xfrm>
        </p:spPr>
        <p:txBody>
          <a:bodyPr>
            <a:normAutofit/>
          </a:bodyPr>
          <a:lstStyle/>
          <a:p>
            <a:pPr eaLnBrk="1" fontAlgn="auto" hangingPunct="1">
              <a:spcAft>
                <a:spcPts val="0"/>
              </a:spcAft>
              <a:defRPr/>
            </a:pPr>
            <a:r>
              <a:rPr lang="en-US" sz="2800" b="1" dirty="0" smtClean="0">
                <a:solidFill>
                  <a:srgbClr val="FF0000"/>
                </a:solidFill>
                <a:latin typeface="Lucida Console"/>
              </a:rPr>
              <a:t>input</a:t>
            </a:r>
            <a:r>
              <a:rPr lang="en-US" sz="2800" b="1" dirty="0" smtClean="0">
                <a:solidFill>
                  <a:srgbClr val="FF0000"/>
                </a:solidFill>
                <a:latin typeface="Goudy Sans Medium"/>
              </a:rPr>
              <a:t> Element </a:t>
            </a:r>
            <a:r>
              <a:rPr lang="en-US" sz="2800" b="1" dirty="0" smtClean="0">
                <a:solidFill>
                  <a:srgbClr val="FF0000"/>
                </a:solidFill>
                <a:latin typeface="Lucida Console"/>
              </a:rPr>
              <a:t>autocomplete</a:t>
            </a:r>
            <a:r>
              <a:rPr lang="en-US" sz="2800" b="1" dirty="0" smtClean="0">
                <a:solidFill>
                  <a:srgbClr val="FF0000"/>
                </a:solidFill>
                <a:latin typeface="Goudy Sans Medium"/>
              </a:rPr>
              <a:t> Attribute</a:t>
            </a:r>
          </a:p>
        </p:txBody>
      </p:sp>
      <p:sp>
        <p:nvSpPr>
          <p:cNvPr id="63491" name="Text Placeholder 2"/>
          <p:cNvSpPr>
            <a:spLocks noGrp="1"/>
          </p:cNvSpPr>
          <p:nvPr>
            <p:ph type="body" idx="1"/>
          </p:nvPr>
        </p:nvSpPr>
        <p:spPr>
          <a:xfrm>
            <a:off x="1403648" y="1340768"/>
            <a:ext cx="7498080" cy="3816424"/>
          </a:xfrm>
        </p:spPr>
        <p:txBody>
          <a:bodyPr>
            <a:normAutofit/>
          </a:bodyPr>
          <a:lstStyle/>
          <a:p>
            <a:pPr eaLnBrk="1" hangingPunct="1">
              <a:lnSpc>
                <a:spcPct val="150000"/>
              </a:lnSpc>
            </a:pPr>
            <a:r>
              <a:rPr lang="en-US" sz="1800" dirty="0" smtClean="0">
                <a:solidFill>
                  <a:srgbClr val="000000"/>
                </a:solidFill>
              </a:rPr>
              <a:t>The </a:t>
            </a:r>
            <a:r>
              <a:rPr lang="en-US" sz="1800" dirty="0" smtClean="0">
                <a:solidFill>
                  <a:srgbClr val="0000FF"/>
                </a:solidFill>
              </a:rPr>
              <a:t>autocomplete attribute</a:t>
            </a:r>
            <a:r>
              <a:rPr lang="en-US" sz="1800" dirty="0" smtClean="0">
                <a:solidFill>
                  <a:srgbClr val="000000"/>
                </a:solidFill>
              </a:rPr>
              <a:t> can be used on </a:t>
            </a:r>
            <a:r>
              <a:rPr lang="en-US" sz="1800" dirty="0" smtClean="0">
                <a:solidFill>
                  <a:srgbClr val="000000"/>
                </a:solidFill>
                <a:latin typeface="Lucida Console" pitchFamily="49" charset="0"/>
              </a:rPr>
              <a:t>input</a:t>
            </a:r>
            <a:r>
              <a:rPr lang="en-US" sz="1800" dirty="0" smtClean="0">
                <a:solidFill>
                  <a:srgbClr val="000000"/>
                </a:solidFill>
              </a:rPr>
              <a:t> types to automatically fill in the user’s information based on previous input—such as name, address or e-mail. </a:t>
            </a:r>
          </a:p>
          <a:p>
            <a:pPr eaLnBrk="1" hangingPunct="1">
              <a:lnSpc>
                <a:spcPct val="150000"/>
              </a:lnSpc>
            </a:pPr>
            <a:r>
              <a:rPr lang="en-US" sz="1800" dirty="0" smtClean="0">
                <a:solidFill>
                  <a:srgbClr val="000000"/>
                </a:solidFill>
              </a:rPr>
              <a:t>You can enable </a:t>
            </a:r>
            <a:r>
              <a:rPr lang="en-US" sz="1800" dirty="0" smtClean="0">
                <a:solidFill>
                  <a:srgbClr val="000000"/>
                </a:solidFill>
                <a:latin typeface="Lucida Console" pitchFamily="49" charset="0"/>
              </a:rPr>
              <a:t>autocomplete</a:t>
            </a:r>
            <a:r>
              <a:rPr lang="en-US" sz="1800" dirty="0" smtClean="0">
                <a:solidFill>
                  <a:srgbClr val="000000"/>
                </a:solidFill>
              </a:rPr>
              <a:t> for an entire form or just for specific elements. </a:t>
            </a:r>
          </a:p>
          <a:p>
            <a:pPr eaLnBrk="1" hangingPunct="1">
              <a:lnSpc>
                <a:spcPct val="150000"/>
              </a:lnSpc>
            </a:pPr>
            <a:r>
              <a:rPr lang="en-US" sz="1800" dirty="0" smtClean="0">
                <a:solidFill>
                  <a:srgbClr val="000000"/>
                </a:solidFill>
              </a:rPr>
              <a:t>For example, an online order form might set </a:t>
            </a:r>
            <a:r>
              <a:rPr lang="en-US" sz="1800" dirty="0" err="1" smtClean="0">
                <a:solidFill>
                  <a:srgbClr val="000000"/>
                </a:solidFill>
                <a:latin typeface="Lucida Console" pitchFamily="49" charset="0"/>
              </a:rPr>
              <a:t>automcomplete</a:t>
            </a:r>
            <a:r>
              <a:rPr lang="en-US" sz="1800" dirty="0" smtClean="0">
                <a:solidFill>
                  <a:srgbClr val="000000"/>
                </a:solidFill>
              </a:rPr>
              <a:t> </a:t>
            </a:r>
            <a:r>
              <a:rPr lang="en-US" sz="1800" dirty="0" smtClean="0">
                <a:solidFill>
                  <a:srgbClr val="000000"/>
                </a:solidFill>
                <a:latin typeface="Lucida Console" pitchFamily="49" charset="0"/>
              </a:rPr>
              <a:t>=</a:t>
            </a:r>
            <a:r>
              <a:rPr lang="en-US" sz="1800" dirty="0" smtClean="0">
                <a:solidFill>
                  <a:srgbClr val="000000"/>
                </a:solidFill>
              </a:rPr>
              <a:t> </a:t>
            </a:r>
            <a:r>
              <a:rPr lang="en-US" sz="1800" dirty="0" smtClean="0">
                <a:solidFill>
                  <a:srgbClr val="000000"/>
                </a:solidFill>
                <a:latin typeface="Lucida Console" pitchFamily="49" charset="0"/>
              </a:rPr>
              <a:t>"on"</a:t>
            </a:r>
            <a:r>
              <a:rPr lang="en-US" sz="1800" dirty="0" smtClean="0">
                <a:solidFill>
                  <a:srgbClr val="000000"/>
                </a:solidFill>
              </a:rPr>
              <a:t> for the name and address </a:t>
            </a:r>
            <a:r>
              <a:rPr lang="en-US" sz="1800" dirty="0" smtClean="0">
                <a:solidFill>
                  <a:srgbClr val="000000"/>
                </a:solidFill>
                <a:latin typeface="Lucida Console" pitchFamily="49" charset="0"/>
              </a:rPr>
              <a:t>input</a:t>
            </a:r>
            <a:r>
              <a:rPr lang="en-US" sz="1800" dirty="0" smtClean="0">
                <a:solidFill>
                  <a:srgbClr val="000000"/>
                </a:solidFill>
              </a:rPr>
              <a:t>s and set </a:t>
            </a:r>
            <a:r>
              <a:rPr lang="en-US" sz="1800" dirty="0" smtClean="0">
                <a:solidFill>
                  <a:srgbClr val="000000"/>
                </a:solidFill>
                <a:latin typeface="Lucida Console" pitchFamily="49" charset="0"/>
              </a:rPr>
              <a:t>autocomplete</a:t>
            </a:r>
            <a:r>
              <a:rPr lang="en-US" sz="1800" dirty="0" smtClean="0">
                <a:solidFill>
                  <a:srgbClr val="000000"/>
                </a:solidFill>
              </a:rPr>
              <a:t> </a:t>
            </a:r>
            <a:r>
              <a:rPr lang="en-US" sz="1800" dirty="0" smtClean="0">
                <a:solidFill>
                  <a:srgbClr val="000000"/>
                </a:solidFill>
                <a:latin typeface="Lucida Console" pitchFamily="49" charset="0"/>
              </a:rPr>
              <a:t>=</a:t>
            </a:r>
            <a:r>
              <a:rPr lang="en-US" sz="1800" dirty="0" smtClean="0">
                <a:solidFill>
                  <a:srgbClr val="000000"/>
                </a:solidFill>
              </a:rPr>
              <a:t> </a:t>
            </a:r>
            <a:r>
              <a:rPr lang="en-US" sz="1800" dirty="0" smtClean="0">
                <a:solidFill>
                  <a:srgbClr val="000000"/>
                </a:solidFill>
                <a:latin typeface="Lucida Console" pitchFamily="49" charset="0"/>
              </a:rPr>
              <a:t>"off"</a:t>
            </a:r>
            <a:r>
              <a:rPr lang="en-US" sz="1800" dirty="0" smtClean="0">
                <a:solidFill>
                  <a:srgbClr val="000000"/>
                </a:solidFill>
              </a:rPr>
              <a:t> for the credit card and password </a:t>
            </a:r>
            <a:r>
              <a:rPr lang="en-US" sz="1800" dirty="0" smtClean="0">
                <a:solidFill>
                  <a:srgbClr val="000000"/>
                </a:solidFill>
                <a:latin typeface="Lucida Console" pitchFamily="49" charset="0"/>
              </a:rPr>
              <a:t>input</a:t>
            </a:r>
            <a:r>
              <a:rPr lang="en-US" sz="1800" dirty="0" smtClean="0">
                <a:solidFill>
                  <a:srgbClr val="000000"/>
                </a:solidFill>
              </a:rPr>
              <a:t>s for security purposes.</a:t>
            </a:r>
          </a:p>
          <a:p>
            <a:pPr eaLnBrk="1" hangingPunct="1">
              <a:lnSpc>
                <a:spcPct val="150000"/>
              </a:lnSpc>
            </a:pPr>
            <a:endParaRPr lang="en-US" sz="1800" dirty="0" smtClean="0">
              <a:solidFill>
                <a:srgbClr val="000000"/>
              </a:solidFill>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5301208"/>
            <a:ext cx="6624736"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01189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922114"/>
          </a:xfrm>
        </p:spPr>
        <p:txBody>
          <a:bodyPr/>
          <a:lstStyle/>
          <a:p>
            <a:pPr eaLnBrk="1" fontAlgn="auto" hangingPunct="1">
              <a:spcAft>
                <a:spcPts val="0"/>
              </a:spcAft>
              <a:defRPr/>
            </a:pPr>
            <a:r>
              <a:rPr lang="en-US" b="1" dirty="0" err="1" smtClean="0">
                <a:solidFill>
                  <a:srgbClr val="FF0000"/>
                </a:solidFill>
                <a:latin typeface="Lucida Console"/>
              </a:rPr>
              <a:t>datalist</a:t>
            </a:r>
            <a:r>
              <a:rPr lang="en-US" b="1" dirty="0" smtClean="0">
                <a:solidFill>
                  <a:srgbClr val="FF0000"/>
                </a:solidFill>
                <a:latin typeface="Goudy Sans Medium"/>
              </a:rPr>
              <a:t> Element</a:t>
            </a:r>
          </a:p>
        </p:txBody>
      </p:sp>
      <p:sp>
        <p:nvSpPr>
          <p:cNvPr id="65539" name="Text Placeholder 2"/>
          <p:cNvSpPr>
            <a:spLocks noGrp="1"/>
          </p:cNvSpPr>
          <p:nvPr>
            <p:ph type="body" idx="1"/>
          </p:nvPr>
        </p:nvSpPr>
        <p:spPr>
          <a:xfrm>
            <a:off x="1187624" y="1268760"/>
            <a:ext cx="7714104" cy="4800600"/>
          </a:xfrm>
        </p:spPr>
        <p:txBody>
          <a:bodyPr>
            <a:normAutofit fontScale="92500" lnSpcReduction="10000"/>
          </a:bodyPr>
          <a:lstStyle/>
          <a:p>
            <a:pPr eaLnBrk="1" hangingPunct="1">
              <a:lnSpc>
                <a:spcPct val="150000"/>
              </a:lnSpc>
            </a:pPr>
            <a:r>
              <a:rPr lang="en-US" sz="1900" dirty="0" smtClean="0">
                <a:solidFill>
                  <a:srgbClr val="000000"/>
                </a:solidFill>
              </a:rPr>
              <a:t>The </a:t>
            </a:r>
            <a:r>
              <a:rPr lang="en-US" sz="1900" dirty="0" err="1" smtClean="0">
                <a:solidFill>
                  <a:srgbClr val="0000FF"/>
                </a:solidFill>
              </a:rPr>
              <a:t>datalist</a:t>
            </a:r>
            <a:r>
              <a:rPr lang="en-US" sz="1900" dirty="0" smtClean="0">
                <a:solidFill>
                  <a:srgbClr val="0000FF"/>
                </a:solidFill>
              </a:rPr>
              <a:t> element</a:t>
            </a:r>
            <a:r>
              <a:rPr lang="en-US" sz="1900" dirty="0" smtClean="0">
                <a:solidFill>
                  <a:srgbClr val="000000"/>
                </a:solidFill>
              </a:rPr>
              <a:t> provides input options for a </a:t>
            </a:r>
            <a:r>
              <a:rPr lang="en-US" sz="1900" dirty="0" smtClean="0">
                <a:solidFill>
                  <a:srgbClr val="000000"/>
                </a:solidFill>
                <a:latin typeface="Lucida Console" pitchFamily="49" charset="0"/>
              </a:rPr>
              <a:t>text</a:t>
            </a:r>
            <a:r>
              <a:rPr lang="en-US" sz="1900" dirty="0" smtClean="0">
                <a:solidFill>
                  <a:srgbClr val="000000"/>
                </a:solidFill>
              </a:rPr>
              <a:t> </a:t>
            </a:r>
            <a:r>
              <a:rPr lang="en-US" sz="1900" dirty="0" smtClean="0">
                <a:solidFill>
                  <a:srgbClr val="000000"/>
                </a:solidFill>
                <a:latin typeface="Lucida Console" pitchFamily="49" charset="0"/>
              </a:rPr>
              <a:t>input</a:t>
            </a:r>
            <a:r>
              <a:rPr lang="en-US" sz="1900" dirty="0" smtClean="0">
                <a:solidFill>
                  <a:srgbClr val="000000"/>
                </a:solidFill>
              </a:rPr>
              <a:t> element. </a:t>
            </a:r>
          </a:p>
          <a:p>
            <a:pPr eaLnBrk="1" hangingPunct="1">
              <a:lnSpc>
                <a:spcPct val="150000"/>
              </a:lnSpc>
            </a:pPr>
            <a:r>
              <a:rPr lang="en-US" sz="1900" dirty="0" smtClean="0">
                <a:solidFill>
                  <a:srgbClr val="000000"/>
                </a:solidFill>
              </a:rPr>
              <a:t>At the time of this writing, </a:t>
            </a:r>
            <a:r>
              <a:rPr lang="en-US" sz="1900" dirty="0" err="1" smtClean="0">
                <a:solidFill>
                  <a:srgbClr val="000000"/>
                </a:solidFill>
                <a:latin typeface="Lucida Console" pitchFamily="49" charset="0"/>
              </a:rPr>
              <a:t>datalist</a:t>
            </a:r>
            <a:r>
              <a:rPr lang="en-US" sz="1900" dirty="0" smtClean="0">
                <a:solidFill>
                  <a:srgbClr val="000000"/>
                </a:solidFill>
              </a:rPr>
              <a:t> support varies by browser. </a:t>
            </a:r>
          </a:p>
          <a:p>
            <a:pPr eaLnBrk="1" hangingPunct="1">
              <a:lnSpc>
                <a:spcPct val="150000"/>
              </a:lnSpc>
            </a:pPr>
            <a:r>
              <a:rPr lang="en-US" sz="1900" dirty="0" smtClean="0">
                <a:solidFill>
                  <a:srgbClr val="000000"/>
                </a:solidFill>
              </a:rPr>
              <a:t>In this example, we use a </a:t>
            </a:r>
            <a:r>
              <a:rPr lang="en-US" sz="1900" dirty="0" err="1" smtClean="0">
                <a:solidFill>
                  <a:srgbClr val="000000"/>
                </a:solidFill>
                <a:latin typeface="Lucida Console" pitchFamily="49" charset="0"/>
              </a:rPr>
              <a:t>datalist</a:t>
            </a:r>
            <a:r>
              <a:rPr lang="en-US" sz="1900" dirty="0" smtClean="0">
                <a:solidFill>
                  <a:srgbClr val="000000"/>
                </a:solidFill>
              </a:rPr>
              <a:t> element to obtain the user’s birth month. </a:t>
            </a:r>
          </a:p>
          <a:p>
            <a:pPr eaLnBrk="1" hangingPunct="1">
              <a:lnSpc>
                <a:spcPct val="150000"/>
              </a:lnSpc>
            </a:pPr>
            <a:r>
              <a:rPr lang="en-US" sz="1900" dirty="0" smtClean="0">
                <a:solidFill>
                  <a:srgbClr val="000000"/>
                </a:solidFill>
              </a:rPr>
              <a:t>Using Opera, when the user clicks in the text field, a drop-down list of the months of the year appears. If the user types </a:t>
            </a:r>
            <a:r>
              <a:rPr lang="en-US" sz="1900" dirty="0" smtClean="0">
                <a:solidFill>
                  <a:srgbClr val="000000"/>
                </a:solidFill>
                <a:latin typeface="Lucida Console" pitchFamily="49" charset="0"/>
              </a:rPr>
              <a:t>"M"</a:t>
            </a:r>
            <a:r>
              <a:rPr lang="en-US" sz="1900" dirty="0" smtClean="0">
                <a:solidFill>
                  <a:srgbClr val="000000"/>
                </a:solidFill>
              </a:rPr>
              <a:t> in the text field, the list on months is narrowed to March and May. </a:t>
            </a:r>
          </a:p>
          <a:p>
            <a:pPr eaLnBrk="1" hangingPunct="1">
              <a:lnSpc>
                <a:spcPct val="150000"/>
              </a:lnSpc>
            </a:pPr>
            <a:r>
              <a:rPr lang="en-US" sz="1900" dirty="0" smtClean="0">
                <a:solidFill>
                  <a:srgbClr val="000000"/>
                </a:solidFill>
              </a:rPr>
              <a:t>When using Firefox, the drop-down list of months appears only after the user begins typing in the text field. If the user types </a:t>
            </a:r>
            <a:r>
              <a:rPr lang="en-US" sz="1900" dirty="0" smtClean="0">
                <a:solidFill>
                  <a:srgbClr val="000000"/>
                </a:solidFill>
                <a:latin typeface="Lucida Console" pitchFamily="49" charset="0"/>
              </a:rPr>
              <a:t>"M"</a:t>
            </a:r>
            <a:r>
              <a:rPr lang="en-US" sz="1900" dirty="0" smtClean="0">
                <a:solidFill>
                  <a:srgbClr val="000000"/>
                </a:solidFill>
              </a:rPr>
              <a:t>, all months containing the letter </a:t>
            </a:r>
            <a:r>
              <a:rPr lang="en-US" sz="1900" dirty="0" smtClean="0">
                <a:solidFill>
                  <a:srgbClr val="000000"/>
                </a:solidFill>
                <a:latin typeface="Lucida Console" pitchFamily="49" charset="0"/>
              </a:rPr>
              <a:t>"M"</a:t>
            </a:r>
            <a:r>
              <a:rPr lang="en-US" sz="1900" dirty="0" smtClean="0">
                <a:solidFill>
                  <a:srgbClr val="000000"/>
                </a:solidFill>
              </a:rPr>
              <a:t> or </a:t>
            </a:r>
            <a:r>
              <a:rPr lang="en-US" sz="1900" dirty="0" smtClean="0">
                <a:solidFill>
                  <a:srgbClr val="000000"/>
                </a:solidFill>
                <a:latin typeface="Lucida Console" pitchFamily="49" charset="0"/>
              </a:rPr>
              <a:t>"m"</a:t>
            </a:r>
            <a:r>
              <a:rPr lang="en-US" sz="1900" dirty="0" smtClean="0">
                <a:solidFill>
                  <a:srgbClr val="000000"/>
                </a:solidFill>
              </a:rPr>
              <a:t> appear in the drop-down list—March, May, September, November and December.</a:t>
            </a:r>
          </a:p>
        </p:txBody>
      </p:sp>
    </p:spTree>
    <p:extLst>
      <p:ext uri="{BB962C8B-B14F-4D97-AF65-F5344CB8AC3E}">
        <p14:creationId xmlns:p14="http://schemas.microsoft.com/office/powerpoint/2010/main" val="27197377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1095" y="1268760"/>
            <a:ext cx="7492622" cy="4752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ChangeArrowheads="1"/>
          </p:cNvSpPr>
          <p:nvPr/>
        </p:nvSpPr>
        <p:spPr>
          <a:xfrm>
            <a:off x="1115616" y="116632"/>
            <a:ext cx="7498080" cy="1008112"/>
          </a:xfrm>
          <a:prstGeom prst="rect">
            <a:avLst/>
          </a:prstGeom>
        </p:spPr>
        <p:txBody>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defRPr/>
            </a:pPr>
            <a:r>
              <a:rPr lang="en-US" b="1" dirty="0" smtClean="0">
                <a:solidFill>
                  <a:srgbClr val="FF0000"/>
                </a:solidFill>
              </a:rPr>
              <a:t>Example(</a:t>
            </a:r>
            <a:r>
              <a:rPr lang="en-US" b="1" dirty="0" err="1" smtClean="0">
                <a:solidFill>
                  <a:srgbClr val="FF0000"/>
                </a:solidFill>
              </a:rPr>
              <a:t>Conts</a:t>
            </a:r>
            <a:r>
              <a:rPr lang="en-US" b="1" dirty="0" smtClean="0">
                <a:solidFill>
                  <a:srgbClr val="FF0000"/>
                </a:solidFill>
              </a:rPr>
              <a:t>)</a:t>
            </a:r>
          </a:p>
        </p:txBody>
      </p:sp>
    </p:spTree>
    <p:extLst>
      <p:ext uri="{BB962C8B-B14F-4D97-AF65-F5344CB8AC3E}">
        <p14:creationId xmlns:p14="http://schemas.microsoft.com/office/powerpoint/2010/main" val="374536552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3"/>
          <p:cNvSpPr>
            <a:spLocks noGrp="1" noChangeArrowheads="1"/>
          </p:cNvSpPr>
          <p:nvPr>
            <p:ph idx="1"/>
          </p:nvPr>
        </p:nvSpPr>
        <p:spPr>
          <a:xfrm>
            <a:off x="1187624" y="1341438"/>
            <a:ext cx="7499176" cy="4906962"/>
          </a:xfrm>
        </p:spPr>
        <p:txBody>
          <a:bodyPr>
            <a:normAutofit fontScale="77500" lnSpcReduction="20000"/>
          </a:bodyPr>
          <a:lstStyle/>
          <a:p>
            <a:pPr marL="109728" indent="0" eaLnBrk="1" fontAlgn="auto" hangingPunct="1">
              <a:lnSpc>
                <a:spcPct val="120000"/>
              </a:lnSpc>
              <a:spcAft>
                <a:spcPts val="0"/>
              </a:spcAft>
              <a:buFont typeface="Wingdings 3"/>
              <a:buNone/>
              <a:defRPr/>
            </a:pPr>
            <a:r>
              <a:rPr lang="en-US" b="1" i="1" dirty="0">
                <a:latin typeface="Lucida Console" pitchFamily="49" charset="0"/>
              </a:rPr>
              <a:t>method</a:t>
            </a:r>
            <a:r>
              <a:rPr lang="en-US" b="1" i="1" dirty="0"/>
              <a:t> Attribute of the </a:t>
            </a:r>
            <a:r>
              <a:rPr lang="en-US" b="1" i="1" dirty="0">
                <a:latin typeface="Lucida Console" pitchFamily="49" charset="0"/>
              </a:rPr>
              <a:t>form</a:t>
            </a:r>
            <a:r>
              <a:rPr lang="en-US" b="1" i="1" dirty="0"/>
              <a:t> Element</a:t>
            </a:r>
            <a:endParaRPr lang="en-US" b="1" i="1" dirty="0" smtClean="0"/>
          </a:p>
          <a:p>
            <a:pPr marL="365760" indent="-256032" eaLnBrk="1" fontAlgn="auto" hangingPunct="1">
              <a:lnSpc>
                <a:spcPct val="120000"/>
              </a:lnSpc>
              <a:spcAft>
                <a:spcPts val="0"/>
              </a:spcAft>
              <a:buFont typeface="Wingdings 3"/>
              <a:buChar char=""/>
              <a:defRPr/>
            </a:pPr>
            <a:r>
              <a:rPr lang="en-US" dirty="0" smtClean="0"/>
              <a:t>A form is defined by a </a:t>
            </a:r>
            <a:r>
              <a:rPr lang="en-US" b="1" dirty="0" smtClean="0">
                <a:solidFill>
                  <a:srgbClr val="FF0000"/>
                </a:solidFill>
                <a:latin typeface="Lucida Console" pitchFamily="49" charset="0"/>
              </a:rPr>
              <a:t>form</a:t>
            </a:r>
            <a:r>
              <a:rPr lang="en-US" dirty="0" smtClean="0"/>
              <a:t> element </a:t>
            </a:r>
          </a:p>
          <a:p>
            <a:pPr marL="621792" lvl="1" eaLnBrk="1" fontAlgn="auto" hangingPunct="1">
              <a:lnSpc>
                <a:spcPct val="120000"/>
              </a:lnSpc>
              <a:spcBef>
                <a:spcPts val="324"/>
              </a:spcBef>
              <a:spcAft>
                <a:spcPts val="0"/>
              </a:spcAft>
              <a:defRPr/>
            </a:pPr>
            <a:r>
              <a:rPr lang="en-US" dirty="0" smtClean="0"/>
              <a:t>Attribute </a:t>
            </a:r>
            <a:r>
              <a:rPr lang="en-US" b="1" dirty="0" smtClean="0">
                <a:solidFill>
                  <a:srgbClr val="FF0000"/>
                </a:solidFill>
                <a:latin typeface="Lucida Console" pitchFamily="49" charset="0"/>
              </a:rPr>
              <a:t>method</a:t>
            </a:r>
            <a:r>
              <a:rPr lang="en-US" dirty="0" smtClean="0"/>
              <a:t> specifies how the form’s data is sent to the web server.</a:t>
            </a:r>
          </a:p>
          <a:p>
            <a:pPr marL="621792" lvl="1" eaLnBrk="1" fontAlgn="auto" hangingPunct="1">
              <a:lnSpc>
                <a:spcPct val="120000"/>
              </a:lnSpc>
              <a:spcBef>
                <a:spcPts val="324"/>
              </a:spcBef>
              <a:spcAft>
                <a:spcPts val="0"/>
              </a:spcAft>
              <a:defRPr/>
            </a:pPr>
            <a:r>
              <a:rPr lang="en-US" dirty="0"/>
              <a:t>Using </a:t>
            </a:r>
            <a:r>
              <a:rPr lang="en-US" b="1" dirty="0">
                <a:solidFill>
                  <a:srgbClr val="FF0000"/>
                </a:solidFill>
              </a:rPr>
              <a:t>method </a:t>
            </a:r>
            <a:r>
              <a:rPr lang="en-US" b="1" dirty="0">
                <a:solidFill>
                  <a:srgbClr val="FF0000"/>
                </a:solidFill>
                <a:latin typeface="Lucida Console" pitchFamily="49" charset="0"/>
              </a:rPr>
              <a:t>= "post" </a:t>
            </a:r>
            <a:r>
              <a:rPr lang="en-US" dirty="0"/>
              <a:t>appends form data to the browser request, which contains the protocol (HTTP) and the requested resource’s URL. </a:t>
            </a:r>
          </a:p>
          <a:p>
            <a:pPr marL="621792" lvl="1" eaLnBrk="1" fontAlgn="auto" hangingPunct="1">
              <a:lnSpc>
                <a:spcPct val="120000"/>
              </a:lnSpc>
              <a:spcBef>
                <a:spcPts val="324"/>
              </a:spcBef>
              <a:spcAft>
                <a:spcPts val="0"/>
              </a:spcAft>
              <a:defRPr/>
            </a:pPr>
            <a:r>
              <a:rPr lang="en-US" dirty="0"/>
              <a:t>The other possible value, </a:t>
            </a:r>
            <a:r>
              <a:rPr lang="en-US" b="1" dirty="0">
                <a:solidFill>
                  <a:srgbClr val="FF0000"/>
                </a:solidFill>
              </a:rPr>
              <a:t>method </a:t>
            </a:r>
            <a:r>
              <a:rPr lang="en-US" b="1" dirty="0">
                <a:solidFill>
                  <a:srgbClr val="FF0000"/>
                </a:solidFill>
                <a:latin typeface="Lucida Console" pitchFamily="49" charset="0"/>
              </a:rPr>
              <a:t>= "get"</a:t>
            </a:r>
            <a:r>
              <a:rPr lang="en-US" b="1" dirty="0">
                <a:solidFill>
                  <a:srgbClr val="FF0000"/>
                </a:solidFill>
              </a:rPr>
              <a:t>, </a:t>
            </a:r>
            <a:r>
              <a:rPr lang="en-US" dirty="0"/>
              <a:t>appends the form data directly to the end of the URL of the script, where it’s visible in the browser’s Address field</a:t>
            </a:r>
            <a:r>
              <a:rPr lang="en-US" dirty="0" smtClean="0"/>
              <a:t>.</a:t>
            </a:r>
          </a:p>
          <a:p>
            <a:pPr marL="621792" lvl="1" eaLnBrk="1" fontAlgn="auto" hangingPunct="1">
              <a:lnSpc>
                <a:spcPct val="120000"/>
              </a:lnSpc>
              <a:spcBef>
                <a:spcPts val="324"/>
              </a:spcBef>
              <a:spcAft>
                <a:spcPts val="0"/>
              </a:spcAft>
              <a:defRPr/>
            </a:pPr>
            <a:r>
              <a:rPr lang="en-US" dirty="0" smtClean="0"/>
              <a:t>The </a:t>
            </a:r>
            <a:r>
              <a:rPr lang="en-US" b="1" dirty="0" smtClean="0">
                <a:solidFill>
                  <a:srgbClr val="FF0000"/>
                </a:solidFill>
                <a:latin typeface="Lucida Console" pitchFamily="49" charset="0"/>
              </a:rPr>
              <a:t>action</a:t>
            </a:r>
            <a:r>
              <a:rPr lang="en-US" dirty="0" smtClean="0"/>
              <a:t> attribute of the form element specifies the script to which the form data will be sent</a:t>
            </a:r>
          </a:p>
        </p:txBody>
      </p:sp>
      <p:sp>
        <p:nvSpPr>
          <p:cNvPr id="9830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1600">
                <a:solidFill>
                  <a:srgbClr val="275AFF"/>
                </a:solidFill>
                <a:latin typeface="Arial" charset="0"/>
                <a:cs typeface="Times New Roman" pitchFamily="18" charset="0"/>
              </a:defRPr>
            </a:lvl1pPr>
            <a:lvl2pPr marL="742950" indent="-285750" eaLnBrk="0" hangingPunct="0">
              <a:defRPr sz="1600">
                <a:solidFill>
                  <a:srgbClr val="275AFF"/>
                </a:solidFill>
                <a:latin typeface="Arial" charset="0"/>
                <a:cs typeface="Times New Roman" pitchFamily="18" charset="0"/>
              </a:defRPr>
            </a:lvl2pPr>
            <a:lvl3pPr marL="1143000" indent="-228600" eaLnBrk="0" hangingPunct="0">
              <a:defRPr sz="1600">
                <a:solidFill>
                  <a:srgbClr val="275AFF"/>
                </a:solidFill>
                <a:latin typeface="Arial" charset="0"/>
                <a:cs typeface="Times New Roman" pitchFamily="18" charset="0"/>
              </a:defRPr>
            </a:lvl3pPr>
            <a:lvl4pPr marL="1600200" indent="-228600" eaLnBrk="0" hangingPunct="0">
              <a:defRPr sz="1600">
                <a:solidFill>
                  <a:srgbClr val="275AFF"/>
                </a:solidFill>
                <a:latin typeface="Arial" charset="0"/>
                <a:cs typeface="Times New Roman" pitchFamily="18" charset="0"/>
              </a:defRPr>
            </a:lvl4pPr>
            <a:lvl5pPr marL="2057400" indent="-228600" eaLnBrk="0" hangingPunct="0">
              <a:defRPr sz="1600">
                <a:solidFill>
                  <a:srgbClr val="275AFF"/>
                </a:solidFill>
                <a:latin typeface="Arial" charset="0"/>
                <a:cs typeface="Times New Roman" pitchFamily="18" charset="0"/>
              </a:defRPr>
            </a:lvl5pPr>
            <a:lvl6pPr marL="2514600" indent="-228600"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6pPr>
            <a:lvl7pPr marL="2971800" indent="-228600"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7pPr>
            <a:lvl8pPr marL="3429000" indent="-228600"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8pPr>
            <a:lvl9pPr marL="3886200" indent="-228600"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9pPr>
          </a:lstStyle>
          <a:p>
            <a:pPr eaLnBrk="1" hangingPunct="1"/>
            <a:fld id="{B1D73B8D-90CA-402D-8910-34F56893A0C2}" type="slidenum">
              <a:rPr lang="en-US" sz="1200" smtClean="0">
                <a:solidFill>
                  <a:schemeClr val="tx1"/>
                </a:solidFill>
              </a:rPr>
              <a:pPr eaLnBrk="1" hangingPunct="1"/>
              <a:t>6</a:t>
            </a:fld>
            <a:endParaRPr lang="en-US" sz="1200" smtClean="0">
              <a:solidFill>
                <a:schemeClr val="tx1"/>
              </a:solidFill>
            </a:endParaRPr>
          </a:p>
        </p:txBody>
      </p:sp>
      <p:sp>
        <p:nvSpPr>
          <p:cNvPr id="84995" name="Rectangle 2"/>
          <p:cNvSpPr>
            <a:spLocks noGrp="1" noChangeArrowheads="1"/>
          </p:cNvSpPr>
          <p:nvPr>
            <p:ph type="title"/>
          </p:nvPr>
        </p:nvSpPr>
        <p:spPr>
          <a:xfrm>
            <a:off x="1043608" y="188640"/>
            <a:ext cx="7498080" cy="778098"/>
          </a:xfrm>
        </p:spPr>
        <p:txBody>
          <a:bodyPr/>
          <a:lstStyle/>
          <a:p>
            <a:pPr eaLnBrk="1" fontAlgn="auto" hangingPunct="1">
              <a:spcAft>
                <a:spcPts val="0"/>
              </a:spcAft>
              <a:defRPr/>
            </a:pPr>
            <a:r>
              <a:rPr lang="en-US" b="1" dirty="0" smtClean="0">
                <a:solidFill>
                  <a:srgbClr val="FF0000"/>
                </a:solidFill>
              </a:rPr>
              <a:t>Forms (Cont.)</a:t>
            </a:r>
          </a:p>
        </p:txBody>
      </p:sp>
    </p:spTree>
    <p:extLst>
      <p:ext uri="{BB962C8B-B14F-4D97-AF65-F5344CB8AC3E}">
        <p14:creationId xmlns:p14="http://schemas.microsoft.com/office/powerpoint/2010/main" val="30627681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3"/>
          <p:cNvSpPr>
            <a:spLocks noGrp="1" noChangeArrowheads="1"/>
          </p:cNvSpPr>
          <p:nvPr>
            <p:ph idx="1"/>
          </p:nvPr>
        </p:nvSpPr>
        <p:spPr>
          <a:xfrm>
            <a:off x="685800" y="1341438"/>
            <a:ext cx="8001000" cy="4906962"/>
          </a:xfrm>
        </p:spPr>
        <p:txBody>
          <a:bodyPr>
            <a:normAutofit fontScale="85000" lnSpcReduction="20000"/>
          </a:bodyPr>
          <a:lstStyle/>
          <a:p>
            <a:pPr marL="393192" lvl="1" indent="0" eaLnBrk="1" fontAlgn="auto" hangingPunct="1">
              <a:lnSpc>
                <a:spcPct val="160000"/>
              </a:lnSpc>
              <a:spcBef>
                <a:spcPts val="324"/>
              </a:spcBef>
              <a:spcAft>
                <a:spcPts val="0"/>
              </a:spcAft>
              <a:buFont typeface="Wingdings" pitchFamily="2" charset="2"/>
              <a:buNone/>
              <a:defRPr/>
            </a:pPr>
            <a:r>
              <a:rPr lang="en-US" b="1" i="1" dirty="0" smtClean="0">
                <a:latin typeface="Lucida Console" pitchFamily="49" charset="0"/>
              </a:rPr>
              <a:t>action</a:t>
            </a:r>
            <a:r>
              <a:rPr lang="en-US" b="1" i="1" dirty="0" smtClean="0"/>
              <a:t> </a:t>
            </a:r>
            <a:r>
              <a:rPr lang="en-US" b="1" i="1" dirty="0"/>
              <a:t>Attribute of the </a:t>
            </a:r>
            <a:r>
              <a:rPr lang="en-US" b="1" i="1" dirty="0">
                <a:latin typeface="Lucida Console" pitchFamily="49" charset="0"/>
              </a:rPr>
              <a:t>form</a:t>
            </a:r>
            <a:r>
              <a:rPr lang="en-US" b="1" i="1" dirty="0"/>
              <a:t> Element</a:t>
            </a:r>
          </a:p>
          <a:p>
            <a:pPr marL="621792" lvl="1" eaLnBrk="1" fontAlgn="auto" hangingPunct="1">
              <a:lnSpc>
                <a:spcPct val="160000"/>
              </a:lnSpc>
              <a:spcBef>
                <a:spcPts val="324"/>
              </a:spcBef>
              <a:spcAft>
                <a:spcPts val="0"/>
              </a:spcAft>
              <a:defRPr/>
            </a:pPr>
            <a:r>
              <a:rPr lang="en-US" dirty="0" smtClean="0"/>
              <a:t>The </a:t>
            </a:r>
            <a:r>
              <a:rPr lang="en-US" dirty="0" smtClean="0">
                <a:latin typeface="Lucida Console" pitchFamily="49" charset="0"/>
              </a:rPr>
              <a:t>action</a:t>
            </a:r>
            <a:r>
              <a:rPr lang="en-US" dirty="0" smtClean="0"/>
              <a:t> attribute of the form element specifies the script to which the form data will be sent.</a:t>
            </a:r>
          </a:p>
          <a:p>
            <a:pPr marL="621792" lvl="1" eaLnBrk="1" fontAlgn="auto" hangingPunct="1">
              <a:lnSpc>
                <a:spcPct val="160000"/>
              </a:lnSpc>
              <a:spcBef>
                <a:spcPts val="324"/>
              </a:spcBef>
              <a:spcAft>
                <a:spcPts val="0"/>
              </a:spcAft>
              <a:defRPr/>
            </a:pPr>
            <a:r>
              <a:rPr lang="en-US" dirty="0"/>
              <a:t>Since we haven’t introduced server-side programming yet, we set this attribute to </a:t>
            </a:r>
            <a:r>
              <a:rPr lang="en-US" dirty="0">
                <a:latin typeface="Lucida Console" pitchFamily="49" charset="0"/>
              </a:rPr>
              <a:t>http://www.deitel.com</a:t>
            </a:r>
            <a:r>
              <a:rPr lang="en-US" dirty="0"/>
              <a:t> for now</a:t>
            </a:r>
            <a:r>
              <a:rPr lang="en-US" dirty="0" smtClean="0"/>
              <a:t>.</a:t>
            </a:r>
          </a:p>
          <a:p>
            <a:pPr marL="621792" lvl="1" eaLnBrk="1" fontAlgn="auto" hangingPunct="1">
              <a:lnSpc>
                <a:spcPct val="160000"/>
              </a:lnSpc>
              <a:spcBef>
                <a:spcPts val="324"/>
              </a:spcBef>
              <a:spcAft>
                <a:spcPts val="0"/>
              </a:spcAft>
              <a:defRPr/>
            </a:pPr>
            <a:r>
              <a:rPr lang="en-US" b="1" dirty="0">
                <a:latin typeface="Lucida Console" pitchFamily="49" charset="0"/>
              </a:rPr>
              <a:t>input</a:t>
            </a:r>
            <a:r>
              <a:rPr lang="en-US" dirty="0"/>
              <a:t> elements that specify data to provide to the script that processes the form (also called the </a:t>
            </a:r>
            <a:r>
              <a:rPr lang="en-US" b="1" dirty="0"/>
              <a:t>form handler</a:t>
            </a:r>
            <a:r>
              <a:rPr lang="en-US" dirty="0" smtClean="0"/>
              <a:t>).</a:t>
            </a:r>
          </a:p>
          <a:p>
            <a:pPr marL="621792" lvl="1" eaLnBrk="1" fontAlgn="auto" hangingPunct="1">
              <a:lnSpc>
                <a:spcPct val="160000"/>
              </a:lnSpc>
              <a:spcBef>
                <a:spcPts val="324"/>
              </a:spcBef>
              <a:spcAft>
                <a:spcPts val="0"/>
              </a:spcAft>
              <a:defRPr/>
            </a:pPr>
            <a:r>
              <a:rPr lang="en-US" dirty="0"/>
              <a:t>An input’s type is determined by its </a:t>
            </a:r>
            <a:r>
              <a:rPr lang="en-US" b="1" dirty="0">
                <a:solidFill>
                  <a:srgbClr val="FF0000"/>
                </a:solidFill>
                <a:latin typeface="Lucida Console" pitchFamily="49" charset="0"/>
              </a:rPr>
              <a:t>type</a:t>
            </a:r>
            <a:r>
              <a:rPr lang="en-US" b="1" dirty="0"/>
              <a:t> attribute</a:t>
            </a:r>
            <a:r>
              <a:rPr lang="en-US" dirty="0"/>
              <a:t>. </a:t>
            </a:r>
            <a:endParaRPr lang="en-US" dirty="0" smtClean="0"/>
          </a:p>
        </p:txBody>
      </p:sp>
      <p:sp>
        <p:nvSpPr>
          <p:cNvPr id="9933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1600">
                <a:solidFill>
                  <a:srgbClr val="275AFF"/>
                </a:solidFill>
                <a:latin typeface="Arial" charset="0"/>
                <a:cs typeface="Times New Roman" pitchFamily="18" charset="0"/>
              </a:defRPr>
            </a:lvl1pPr>
            <a:lvl2pPr marL="742950" indent="-285750" eaLnBrk="0" hangingPunct="0">
              <a:defRPr sz="1600">
                <a:solidFill>
                  <a:srgbClr val="275AFF"/>
                </a:solidFill>
                <a:latin typeface="Arial" charset="0"/>
                <a:cs typeface="Times New Roman" pitchFamily="18" charset="0"/>
              </a:defRPr>
            </a:lvl2pPr>
            <a:lvl3pPr marL="1143000" indent="-228600" eaLnBrk="0" hangingPunct="0">
              <a:defRPr sz="1600">
                <a:solidFill>
                  <a:srgbClr val="275AFF"/>
                </a:solidFill>
                <a:latin typeface="Arial" charset="0"/>
                <a:cs typeface="Times New Roman" pitchFamily="18" charset="0"/>
              </a:defRPr>
            </a:lvl3pPr>
            <a:lvl4pPr marL="1600200" indent="-228600" eaLnBrk="0" hangingPunct="0">
              <a:defRPr sz="1600">
                <a:solidFill>
                  <a:srgbClr val="275AFF"/>
                </a:solidFill>
                <a:latin typeface="Arial" charset="0"/>
                <a:cs typeface="Times New Roman" pitchFamily="18" charset="0"/>
              </a:defRPr>
            </a:lvl4pPr>
            <a:lvl5pPr marL="2057400" indent="-228600" eaLnBrk="0" hangingPunct="0">
              <a:defRPr sz="1600">
                <a:solidFill>
                  <a:srgbClr val="275AFF"/>
                </a:solidFill>
                <a:latin typeface="Arial" charset="0"/>
                <a:cs typeface="Times New Roman" pitchFamily="18" charset="0"/>
              </a:defRPr>
            </a:lvl5pPr>
            <a:lvl6pPr marL="2514600" indent="-228600"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6pPr>
            <a:lvl7pPr marL="2971800" indent="-228600"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7pPr>
            <a:lvl8pPr marL="3429000" indent="-228600"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8pPr>
            <a:lvl9pPr marL="3886200" indent="-228600"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9pPr>
          </a:lstStyle>
          <a:p>
            <a:pPr eaLnBrk="1" hangingPunct="1"/>
            <a:fld id="{D3DFC6C1-C534-44A5-8475-D72CBCE790CE}" type="slidenum">
              <a:rPr lang="en-US" sz="1200" smtClean="0">
                <a:solidFill>
                  <a:schemeClr val="tx1"/>
                </a:solidFill>
              </a:rPr>
              <a:pPr eaLnBrk="1" hangingPunct="1"/>
              <a:t>7</a:t>
            </a:fld>
            <a:endParaRPr lang="en-US" sz="1200" smtClean="0">
              <a:solidFill>
                <a:schemeClr val="tx1"/>
              </a:solidFill>
            </a:endParaRPr>
          </a:p>
        </p:txBody>
      </p:sp>
      <p:sp>
        <p:nvSpPr>
          <p:cNvPr id="84995" name="Rectangle 2"/>
          <p:cNvSpPr>
            <a:spLocks noGrp="1" noChangeArrowheads="1"/>
          </p:cNvSpPr>
          <p:nvPr>
            <p:ph type="title"/>
          </p:nvPr>
        </p:nvSpPr>
        <p:spPr>
          <a:xfrm>
            <a:off x="1115616" y="260648"/>
            <a:ext cx="7498080" cy="706090"/>
          </a:xfrm>
        </p:spPr>
        <p:txBody>
          <a:bodyPr>
            <a:normAutofit fontScale="90000"/>
          </a:bodyPr>
          <a:lstStyle/>
          <a:p>
            <a:pPr eaLnBrk="1" fontAlgn="auto" hangingPunct="1">
              <a:spcAft>
                <a:spcPts val="0"/>
              </a:spcAft>
              <a:defRPr/>
            </a:pPr>
            <a:r>
              <a:rPr lang="en-US" b="1" dirty="0" smtClean="0">
                <a:solidFill>
                  <a:srgbClr val="FF0000"/>
                </a:solidFill>
              </a:rPr>
              <a:t>Forms (Cont.)</a:t>
            </a:r>
          </a:p>
        </p:txBody>
      </p:sp>
    </p:spTree>
    <p:extLst>
      <p:ext uri="{BB962C8B-B14F-4D97-AF65-F5344CB8AC3E}">
        <p14:creationId xmlns:p14="http://schemas.microsoft.com/office/powerpoint/2010/main" val="30480977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3"/>
          <p:cNvSpPr>
            <a:spLocks noGrp="1" noChangeArrowheads="1"/>
          </p:cNvSpPr>
          <p:nvPr>
            <p:ph idx="1"/>
          </p:nvPr>
        </p:nvSpPr>
        <p:spPr>
          <a:xfrm>
            <a:off x="1331640" y="1341438"/>
            <a:ext cx="7355160" cy="4906962"/>
          </a:xfrm>
        </p:spPr>
        <p:txBody>
          <a:bodyPr>
            <a:normAutofit/>
          </a:bodyPr>
          <a:lstStyle/>
          <a:p>
            <a:pPr marL="109728" indent="0" eaLnBrk="1" fontAlgn="auto" hangingPunct="1">
              <a:lnSpc>
                <a:spcPct val="150000"/>
              </a:lnSpc>
              <a:spcAft>
                <a:spcPts val="0"/>
              </a:spcAft>
              <a:buFont typeface="Wingdings 3"/>
              <a:buNone/>
              <a:defRPr/>
            </a:pPr>
            <a:r>
              <a:rPr lang="en-US" sz="2400" b="1" i="1" dirty="0"/>
              <a:t>Hidden Inputs</a:t>
            </a:r>
          </a:p>
          <a:p>
            <a:pPr marL="365760" indent="-256032" eaLnBrk="1" fontAlgn="auto" hangingPunct="1">
              <a:lnSpc>
                <a:spcPct val="150000"/>
              </a:lnSpc>
              <a:spcAft>
                <a:spcPts val="0"/>
              </a:spcAft>
              <a:buFont typeface="Wingdings 3"/>
              <a:buChar char=""/>
              <a:defRPr/>
            </a:pPr>
            <a:r>
              <a:rPr lang="en-US" sz="2400" dirty="0"/>
              <a:t>Forms can contain visual and nonvisual components. </a:t>
            </a:r>
            <a:endParaRPr lang="en-US" sz="2400" dirty="0" smtClean="0"/>
          </a:p>
          <a:p>
            <a:pPr marL="365760" indent="-256032" eaLnBrk="1" fontAlgn="auto" hangingPunct="1">
              <a:lnSpc>
                <a:spcPct val="150000"/>
              </a:lnSpc>
              <a:spcAft>
                <a:spcPts val="0"/>
              </a:spcAft>
              <a:buFont typeface="Wingdings 3"/>
              <a:buChar char=""/>
              <a:defRPr/>
            </a:pPr>
            <a:r>
              <a:rPr lang="en-US" sz="2400" dirty="0" smtClean="0"/>
              <a:t>Visual </a:t>
            </a:r>
            <a:r>
              <a:rPr lang="en-US" sz="2400" dirty="0"/>
              <a:t>components include clickable buttons and other graphical user interface components with which users interact. </a:t>
            </a:r>
            <a:endParaRPr lang="en-US" sz="2400" dirty="0" smtClean="0"/>
          </a:p>
          <a:p>
            <a:pPr marL="365760" indent="-256032" eaLnBrk="1" fontAlgn="auto" hangingPunct="1">
              <a:lnSpc>
                <a:spcPct val="150000"/>
              </a:lnSpc>
              <a:spcAft>
                <a:spcPts val="0"/>
              </a:spcAft>
              <a:buFont typeface="Wingdings 3"/>
              <a:buChar char=""/>
              <a:defRPr/>
            </a:pPr>
            <a:r>
              <a:rPr lang="en-US" sz="2400" dirty="0" smtClean="0"/>
              <a:t>Nonvisual </a:t>
            </a:r>
            <a:r>
              <a:rPr lang="en-US" sz="2400" dirty="0"/>
              <a:t>components, called hidden </a:t>
            </a:r>
            <a:r>
              <a:rPr lang="en-US" sz="2400" dirty="0" smtClean="0"/>
              <a:t>inputs, </a:t>
            </a:r>
            <a:r>
              <a:rPr lang="en-US" sz="2400" dirty="0"/>
              <a:t>store any data that you specify, such as e-mail addresses and HTML5 document file names that act as links. </a:t>
            </a:r>
          </a:p>
          <a:p>
            <a:pPr marL="109728" indent="0" eaLnBrk="1" fontAlgn="auto" hangingPunct="1">
              <a:lnSpc>
                <a:spcPct val="150000"/>
              </a:lnSpc>
              <a:spcAft>
                <a:spcPts val="0"/>
              </a:spcAft>
              <a:buFont typeface="Wingdings 3"/>
              <a:buNone/>
              <a:defRPr/>
            </a:pPr>
            <a:endParaRPr lang="en-US" sz="2000" dirty="0" smtClean="0"/>
          </a:p>
        </p:txBody>
      </p:sp>
      <p:sp>
        <p:nvSpPr>
          <p:cNvPr id="10035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1600">
                <a:solidFill>
                  <a:srgbClr val="275AFF"/>
                </a:solidFill>
                <a:latin typeface="Arial" charset="0"/>
                <a:cs typeface="Times New Roman" pitchFamily="18" charset="0"/>
              </a:defRPr>
            </a:lvl1pPr>
            <a:lvl2pPr marL="742950" indent="-285750" eaLnBrk="0" hangingPunct="0">
              <a:defRPr sz="1600">
                <a:solidFill>
                  <a:srgbClr val="275AFF"/>
                </a:solidFill>
                <a:latin typeface="Arial" charset="0"/>
                <a:cs typeface="Times New Roman" pitchFamily="18" charset="0"/>
              </a:defRPr>
            </a:lvl2pPr>
            <a:lvl3pPr marL="1143000" indent="-228600" eaLnBrk="0" hangingPunct="0">
              <a:defRPr sz="1600">
                <a:solidFill>
                  <a:srgbClr val="275AFF"/>
                </a:solidFill>
                <a:latin typeface="Arial" charset="0"/>
                <a:cs typeface="Times New Roman" pitchFamily="18" charset="0"/>
              </a:defRPr>
            </a:lvl3pPr>
            <a:lvl4pPr marL="1600200" indent="-228600" eaLnBrk="0" hangingPunct="0">
              <a:defRPr sz="1600">
                <a:solidFill>
                  <a:srgbClr val="275AFF"/>
                </a:solidFill>
                <a:latin typeface="Arial" charset="0"/>
                <a:cs typeface="Times New Roman" pitchFamily="18" charset="0"/>
              </a:defRPr>
            </a:lvl4pPr>
            <a:lvl5pPr marL="2057400" indent="-228600" eaLnBrk="0" hangingPunct="0">
              <a:defRPr sz="1600">
                <a:solidFill>
                  <a:srgbClr val="275AFF"/>
                </a:solidFill>
                <a:latin typeface="Arial" charset="0"/>
                <a:cs typeface="Times New Roman" pitchFamily="18" charset="0"/>
              </a:defRPr>
            </a:lvl5pPr>
            <a:lvl6pPr marL="2514600" indent="-228600"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6pPr>
            <a:lvl7pPr marL="2971800" indent="-228600"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7pPr>
            <a:lvl8pPr marL="3429000" indent="-228600"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8pPr>
            <a:lvl9pPr marL="3886200" indent="-228600"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9pPr>
          </a:lstStyle>
          <a:p>
            <a:pPr eaLnBrk="1" hangingPunct="1"/>
            <a:fld id="{A5436A52-8B7E-478B-A76F-991124444B2F}" type="slidenum">
              <a:rPr lang="en-US" sz="1200" smtClean="0">
                <a:solidFill>
                  <a:schemeClr val="tx1"/>
                </a:solidFill>
              </a:rPr>
              <a:pPr eaLnBrk="1" hangingPunct="1"/>
              <a:t>8</a:t>
            </a:fld>
            <a:endParaRPr lang="en-US" sz="1200" smtClean="0">
              <a:solidFill>
                <a:schemeClr val="tx1"/>
              </a:solidFill>
            </a:endParaRPr>
          </a:p>
        </p:txBody>
      </p:sp>
      <p:sp>
        <p:nvSpPr>
          <p:cNvPr id="86019" name="Rectangle 2"/>
          <p:cNvSpPr>
            <a:spLocks noGrp="1" noChangeArrowheads="1"/>
          </p:cNvSpPr>
          <p:nvPr>
            <p:ph type="title"/>
          </p:nvPr>
        </p:nvSpPr>
        <p:spPr>
          <a:xfrm>
            <a:off x="1187624" y="116632"/>
            <a:ext cx="7498080" cy="1143000"/>
          </a:xfrm>
        </p:spPr>
        <p:txBody>
          <a:bodyPr/>
          <a:lstStyle/>
          <a:p>
            <a:pPr eaLnBrk="1" fontAlgn="auto" hangingPunct="1">
              <a:spcAft>
                <a:spcPts val="0"/>
              </a:spcAft>
              <a:defRPr/>
            </a:pPr>
            <a:r>
              <a:rPr lang="en-US" b="1" dirty="0" smtClean="0">
                <a:solidFill>
                  <a:srgbClr val="FF0000"/>
                </a:solidFill>
              </a:rPr>
              <a:t>Forms (Cont.)</a:t>
            </a:r>
          </a:p>
        </p:txBody>
      </p:sp>
    </p:spTree>
    <p:extLst>
      <p:ext uri="{BB962C8B-B14F-4D97-AF65-F5344CB8AC3E}">
        <p14:creationId xmlns:p14="http://schemas.microsoft.com/office/powerpoint/2010/main" val="36922743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3"/>
          <p:cNvSpPr>
            <a:spLocks noGrp="1" noChangeArrowheads="1"/>
          </p:cNvSpPr>
          <p:nvPr>
            <p:ph idx="1"/>
          </p:nvPr>
        </p:nvSpPr>
        <p:spPr>
          <a:xfrm>
            <a:off x="971600" y="1341438"/>
            <a:ext cx="7715200" cy="4906962"/>
          </a:xfrm>
        </p:spPr>
        <p:txBody>
          <a:bodyPr>
            <a:normAutofit fontScale="92500" lnSpcReduction="10000"/>
          </a:bodyPr>
          <a:lstStyle/>
          <a:p>
            <a:pPr marL="109728" indent="0" eaLnBrk="1" fontAlgn="auto" hangingPunct="1">
              <a:lnSpc>
                <a:spcPct val="150000"/>
              </a:lnSpc>
              <a:spcAft>
                <a:spcPts val="0"/>
              </a:spcAft>
              <a:buFont typeface="Wingdings 3"/>
              <a:buNone/>
              <a:defRPr/>
            </a:pPr>
            <a:r>
              <a:rPr lang="en-US" sz="2400" b="1" i="1" dirty="0">
                <a:latin typeface="Lucida Console" pitchFamily="49" charset="0"/>
              </a:rPr>
              <a:t>text input </a:t>
            </a:r>
            <a:r>
              <a:rPr lang="en-US" sz="2400" b="1" i="1" dirty="0"/>
              <a:t>Element</a:t>
            </a:r>
          </a:p>
          <a:p>
            <a:pPr marL="365760" indent="-256032" eaLnBrk="1" fontAlgn="auto" hangingPunct="1">
              <a:lnSpc>
                <a:spcPct val="150000"/>
              </a:lnSpc>
              <a:spcAft>
                <a:spcPts val="0"/>
              </a:spcAft>
              <a:buFont typeface="Wingdings 3"/>
              <a:buChar char=""/>
              <a:defRPr/>
            </a:pPr>
            <a:r>
              <a:rPr lang="en-US" sz="2400" dirty="0" smtClean="0"/>
              <a:t>The </a:t>
            </a:r>
            <a:r>
              <a:rPr lang="en-US" sz="2400" dirty="0" smtClean="0">
                <a:latin typeface="Lucida Console" pitchFamily="49" charset="0"/>
              </a:rPr>
              <a:t>text</a:t>
            </a:r>
            <a:r>
              <a:rPr lang="en-US" sz="2400" dirty="0" smtClean="0"/>
              <a:t> </a:t>
            </a:r>
            <a:r>
              <a:rPr lang="en-US" sz="2400" dirty="0" smtClean="0">
                <a:latin typeface="Lucida Console" pitchFamily="49" charset="0"/>
              </a:rPr>
              <a:t>input</a:t>
            </a:r>
            <a:r>
              <a:rPr lang="en-US" sz="2400" dirty="0" smtClean="0"/>
              <a:t> inserts a text field into the form, which allows the user to input data.</a:t>
            </a:r>
          </a:p>
          <a:p>
            <a:pPr marL="365760" indent="-256032" eaLnBrk="1" fontAlgn="auto" hangingPunct="1">
              <a:lnSpc>
                <a:spcPct val="150000"/>
              </a:lnSpc>
              <a:spcAft>
                <a:spcPts val="0"/>
              </a:spcAft>
              <a:buFont typeface="Wingdings 3"/>
              <a:buChar char=""/>
              <a:defRPr/>
            </a:pPr>
            <a:r>
              <a:rPr lang="en-US" sz="2400" dirty="0" smtClean="0"/>
              <a:t>The </a:t>
            </a:r>
            <a:r>
              <a:rPr lang="en-US" sz="2400" dirty="0" smtClean="0">
                <a:latin typeface="Lucida Console" pitchFamily="49" charset="0"/>
              </a:rPr>
              <a:t>label</a:t>
            </a:r>
            <a:r>
              <a:rPr lang="en-US" sz="2400" dirty="0" smtClean="0"/>
              <a:t> element provides users with information about the input element’s purpose</a:t>
            </a:r>
          </a:p>
          <a:p>
            <a:pPr marL="365760" indent="-256032" eaLnBrk="1" fontAlgn="auto" hangingPunct="1">
              <a:lnSpc>
                <a:spcPct val="150000"/>
              </a:lnSpc>
              <a:spcAft>
                <a:spcPts val="0"/>
              </a:spcAft>
              <a:buFont typeface="Wingdings 3"/>
              <a:buChar char=""/>
              <a:defRPr/>
            </a:pPr>
            <a:r>
              <a:rPr lang="en-US" sz="2400" dirty="0" smtClean="0"/>
              <a:t>The </a:t>
            </a:r>
            <a:r>
              <a:rPr lang="en-US" sz="2400" dirty="0" smtClean="0">
                <a:latin typeface="Lucida Console" pitchFamily="49" charset="0"/>
              </a:rPr>
              <a:t>size</a:t>
            </a:r>
            <a:r>
              <a:rPr lang="en-US" sz="2400" dirty="0" smtClean="0"/>
              <a:t> attribute specifies the number of characters visible in the text field.</a:t>
            </a:r>
          </a:p>
          <a:p>
            <a:pPr marL="365760" indent="-256032" eaLnBrk="1" fontAlgn="auto" hangingPunct="1">
              <a:lnSpc>
                <a:spcPct val="150000"/>
              </a:lnSpc>
              <a:spcAft>
                <a:spcPts val="0"/>
              </a:spcAft>
              <a:buFont typeface="Wingdings 3"/>
              <a:buChar char=""/>
              <a:defRPr/>
            </a:pPr>
            <a:r>
              <a:rPr lang="en-US" sz="2400" dirty="0" smtClean="0"/>
              <a:t>Optional attribute </a:t>
            </a:r>
            <a:r>
              <a:rPr lang="en-US" sz="2400" dirty="0" smtClean="0">
                <a:latin typeface="Lucida Console" pitchFamily="49" charset="0"/>
              </a:rPr>
              <a:t>maxlength</a:t>
            </a:r>
            <a:r>
              <a:rPr lang="en-US" sz="2400" dirty="0" smtClean="0"/>
              <a:t> limits the number of characters input into a text field.</a:t>
            </a:r>
          </a:p>
        </p:txBody>
      </p:sp>
      <p:sp>
        <p:nvSpPr>
          <p:cNvPr id="101379"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1600">
                <a:solidFill>
                  <a:srgbClr val="275AFF"/>
                </a:solidFill>
                <a:latin typeface="Arial" charset="0"/>
                <a:cs typeface="Times New Roman" pitchFamily="18" charset="0"/>
              </a:defRPr>
            </a:lvl1pPr>
            <a:lvl2pPr marL="742950" indent="-285750" eaLnBrk="0" hangingPunct="0">
              <a:defRPr sz="1600">
                <a:solidFill>
                  <a:srgbClr val="275AFF"/>
                </a:solidFill>
                <a:latin typeface="Arial" charset="0"/>
                <a:cs typeface="Times New Roman" pitchFamily="18" charset="0"/>
              </a:defRPr>
            </a:lvl2pPr>
            <a:lvl3pPr marL="1143000" indent="-228600" eaLnBrk="0" hangingPunct="0">
              <a:defRPr sz="1600">
                <a:solidFill>
                  <a:srgbClr val="275AFF"/>
                </a:solidFill>
                <a:latin typeface="Arial" charset="0"/>
                <a:cs typeface="Times New Roman" pitchFamily="18" charset="0"/>
              </a:defRPr>
            </a:lvl3pPr>
            <a:lvl4pPr marL="1600200" indent="-228600" eaLnBrk="0" hangingPunct="0">
              <a:defRPr sz="1600">
                <a:solidFill>
                  <a:srgbClr val="275AFF"/>
                </a:solidFill>
                <a:latin typeface="Arial" charset="0"/>
                <a:cs typeface="Times New Roman" pitchFamily="18" charset="0"/>
              </a:defRPr>
            </a:lvl4pPr>
            <a:lvl5pPr marL="2057400" indent="-228600" eaLnBrk="0" hangingPunct="0">
              <a:defRPr sz="1600">
                <a:solidFill>
                  <a:srgbClr val="275AFF"/>
                </a:solidFill>
                <a:latin typeface="Arial" charset="0"/>
                <a:cs typeface="Times New Roman" pitchFamily="18" charset="0"/>
              </a:defRPr>
            </a:lvl5pPr>
            <a:lvl6pPr marL="2514600" indent="-228600"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6pPr>
            <a:lvl7pPr marL="2971800" indent="-228600"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7pPr>
            <a:lvl8pPr marL="3429000" indent="-228600"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8pPr>
            <a:lvl9pPr marL="3886200" indent="-228600"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9pPr>
          </a:lstStyle>
          <a:p>
            <a:pPr eaLnBrk="1" hangingPunct="1"/>
            <a:fld id="{FA2DDA1F-FA6E-4A55-8A23-DAB98DC41050}" type="slidenum">
              <a:rPr lang="en-US" sz="1200" smtClean="0">
                <a:solidFill>
                  <a:schemeClr val="tx1"/>
                </a:solidFill>
              </a:rPr>
              <a:pPr eaLnBrk="1" hangingPunct="1"/>
              <a:t>9</a:t>
            </a:fld>
            <a:endParaRPr lang="en-US" sz="1200" smtClean="0">
              <a:solidFill>
                <a:schemeClr val="tx1"/>
              </a:solidFill>
            </a:endParaRPr>
          </a:p>
        </p:txBody>
      </p:sp>
      <p:sp>
        <p:nvSpPr>
          <p:cNvPr id="86019" name="Rectangle 2"/>
          <p:cNvSpPr>
            <a:spLocks noGrp="1" noChangeArrowheads="1"/>
          </p:cNvSpPr>
          <p:nvPr>
            <p:ph type="title"/>
          </p:nvPr>
        </p:nvSpPr>
        <p:spPr>
          <a:xfrm>
            <a:off x="1187624" y="188640"/>
            <a:ext cx="7498080" cy="922114"/>
          </a:xfrm>
        </p:spPr>
        <p:txBody>
          <a:bodyPr/>
          <a:lstStyle/>
          <a:p>
            <a:pPr eaLnBrk="1" fontAlgn="auto" hangingPunct="1">
              <a:spcAft>
                <a:spcPts val="0"/>
              </a:spcAft>
              <a:defRPr/>
            </a:pPr>
            <a:r>
              <a:rPr lang="en-US" b="1" dirty="0" smtClean="0">
                <a:solidFill>
                  <a:srgbClr val="FF0000"/>
                </a:solidFill>
              </a:rPr>
              <a:t>Forms (Cont.)</a:t>
            </a:r>
          </a:p>
        </p:txBody>
      </p:sp>
    </p:spTree>
    <p:extLst>
      <p:ext uri="{BB962C8B-B14F-4D97-AF65-F5344CB8AC3E}">
        <p14:creationId xmlns:p14="http://schemas.microsoft.com/office/powerpoint/2010/main" val="206958736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418</TotalTime>
  <Words>2430</Words>
  <Application>Microsoft Office PowerPoint</Application>
  <PresentationFormat>On-screen Show (4:3)</PresentationFormat>
  <Paragraphs>186</Paragraphs>
  <Slides>49</Slides>
  <Notes>9</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Solstice</vt:lpstr>
      <vt:lpstr>Introduction To HTML5(Cont’s)</vt:lpstr>
      <vt:lpstr>Forms</vt:lpstr>
      <vt:lpstr>PowerPoint Presentation</vt:lpstr>
      <vt:lpstr>PowerPoint Presentation</vt:lpstr>
      <vt:lpstr>PowerPoint Presentation</vt:lpstr>
      <vt:lpstr>Forms (Cont.)</vt:lpstr>
      <vt:lpstr>Forms (Cont.)</vt:lpstr>
      <vt:lpstr>Forms (Cont.)</vt:lpstr>
      <vt:lpstr>Forms (Cont.)</vt:lpstr>
      <vt:lpstr>Forms (Cont.)</vt:lpstr>
      <vt:lpstr>Forms (Cont.)</vt:lpstr>
      <vt:lpstr>PowerPoint Presentation</vt:lpstr>
      <vt:lpstr>PowerPoint Presentation</vt:lpstr>
      <vt:lpstr>PowerPoint Presentation</vt:lpstr>
      <vt:lpstr>PowerPoint Presentation</vt:lpstr>
      <vt:lpstr>PowerPoint Presentation</vt:lpstr>
      <vt:lpstr>PowerPoint Presentation</vt:lpstr>
      <vt:lpstr>Forms (Cont.)</vt:lpstr>
      <vt:lpstr>Forms (Cont.)</vt:lpstr>
      <vt:lpstr>New HTML5 Form input Types</vt:lpstr>
      <vt:lpstr> Introdcution</vt:lpstr>
      <vt:lpstr>PowerPoint Presentation</vt:lpstr>
      <vt:lpstr>PowerPoint Presentation</vt:lpstr>
      <vt:lpstr>PowerPoint Presentation</vt:lpstr>
      <vt:lpstr>input Type color </vt:lpstr>
      <vt:lpstr>input Type color </vt:lpstr>
      <vt:lpstr>Validation</vt:lpstr>
      <vt:lpstr>Valid Input Types</vt:lpstr>
      <vt:lpstr>input Type date </vt:lpstr>
      <vt:lpstr> input Type datetime </vt:lpstr>
      <vt:lpstr>input Type datetime-local </vt:lpstr>
      <vt:lpstr>input Type email </vt:lpstr>
      <vt:lpstr>input Type email  (cont.)</vt:lpstr>
      <vt:lpstr>input Type email  (cont.)</vt:lpstr>
      <vt:lpstr>input Type month </vt:lpstr>
      <vt:lpstr>input Type number</vt:lpstr>
      <vt:lpstr>input Type range </vt:lpstr>
      <vt:lpstr>input Type search </vt:lpstr>
      <vt:lpstr>input Type tel </vt:lpstr>
      <vt:lpstr>input Type time </vt:lpstr>
      <vt:lpstr>input Type url </vt:lpstr>
      <vt:lpstr>input Type week </vt:lpstr>
      <vt:lpstr>input and datalist Elements and autocomplete Attribute</vt:lpstr>
      <vt:lpstr>PowerPoint Presentation</vt:lpstr>
      <vt:lpstr>PowerPoint Presentation</vt:lpstr>
      <vt:lpstr>PowerPoint Presentation</vt:lpstr>
      <vt:lpstr>PowerPoint Presentation</vt:lpstr>
      <vt:lpstr>input Element autocomplete Attribute</vt:lpstr>
      <vt:lpstr>datalist Element</vt:lpstr>
    </vt:vector>
  </TitlesOfParts>
  <Company>Ahmed-Under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Jordan</dc:creator>
  <cp:lastModifiedBy>Jordan_PC</cp:lastModifiedBy>
  <cp:revision>14</cp:revision>
  <dcterms:created xsi:type="dcterms:W3CDTF">2020-10-21T16:33:59Z</dcterms:created>
  <dcterms:modified xsi:type="dcterms:W3CDTF">2021-10-24T11:01:44Z</dcterms:modified>
</cp:coreProperties>
</file>