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43"/>
  </p:notesMasterIdLst>
  <p:sldIdLst>
    <p:sldId id="256" r:id="rId3"/>
    <p:sldId id="257" r:id="rId4"/>
    <p:sldId id="258" r:id="rId5"/>
    <p:sldId id="259" r:id="rId6"/>
    <p:sldId id="260" r:id="rId7"/>
    <p:sldId id="261" r:id="rId8"/>
    <p:sldId id="267" r:id="rId9"/>
    <p:sldId id="310" r:id="rId10"/>
    <p:sldId id="268" r:id="rId11"/>
    <p:sldId id="269" r:id="rId12"/>
    <p:sldId id="270" r:id="rId13"/>
    <p:sldId id="272" r:id="rId14"/>
    <p:sldId id="273" r:id="rId15"/>
    <p:sldId id="274" r:id="rId16"/>
    <p:sldId id="275" r:id="rId17"/>
    <p:sldId id="276" r:id="rId18"/>
    <p:sldId id="277" r:id="rId19"/>
    <p:sldId id="278" r:id="rId20"/>
    <p:sldId id="279" r:id="rId21"/>
    <p:sldId id="280" r:id="rId22"/>
    <p:sldId id="281" r:id="rId23"/>
    <p:sldId id="282" r:id="rId24"/>
    <p:sldId id="283" r:id="rId25"/>
    <p:sldId id="284" r:id="rId26"/>
    <p:sldId id="285" r:id="rId27"/>
    <p:sldId id="287" r:id="rId28"/>
    <p:sldId id="288" r:id="rId29"/>
    <p:sldId id="289" r:id="rId30"/>
    <p:sldId id="290" r:id="rId31"/>
    <p:sldId id="291" r:id="rId32"/>
    <p:sldId id="292" r:id="rId33"/>
    <p:sldId id="293" r:id="rId34"/>
    <p:sldId id="294" r:id="rId35"/>
    <p:sldId id="295" r:id="rId36"/>
    <p:sldId id="296" r:id="rId37"/>
    <p:sldId id="297" r:id="rId38"/>
    <p:sldId id="301" r:id="rId39"/>
    <p:sldId id="304" r:id="rId40"/>
    <p:sldId id="305" r:id="rId41"/>
    <p:sldId id="306"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3" d="100"/>
          <a:sy n="103" d="100"/>
        </p:scale>
        <p:origin x="-20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255919-F58F-4293-B298-4F55CCB44BE5}" type="datetimeFigureOut">
              <a:rPr lang="en-US" smtClean="0"/>
              <a:t>7/24/2021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CF8CA8-E5DC-4B18-947E-0FDD19614FEE}" type="slidenum">
              <a:rPr lang="en-US" smtClean="0"/>
              <a:t>‹#›</a:t>
            </a:fld>
            <a:endParaRPr lang="en-US"/>
          </a:p>
        </p:txBody>
      </p:sp>
    </p:spTree>
    <p:extLst>
      <p:ext uri="{BB962C8B-B14F-4D97-AF65-F5344CB8AC3E}">
        <p14:creationId xmlns:p14="http://schemas.microsoft.com/office/powerpoint/2010/main" val="501618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cs typeface="Times New Roman" pitchFamily="18" charset="0"/>
              </a:defRPr>
            </a:lvl1pPr>
            <a:lvl2pPr marL="729057" indent="-280406" defTabSz="914437" eaLnBrk="0" hangingPunct="0">
              <a:defRPr sz="1600">
                <a:solidFill>
                  <a:srgbClr val="275AFF"/>
                </a:solidFill>
                <a:latin typeface="Arial" charset="0"/>
                <a:cs typeface="Times New Roman" pitchFamily="18" charset="0"/>
              </a:defRPr>
            </a:lvl2pPr>
            <a:lvl3pPr marL="1121626" indent="-224325" defTabSz="914437" eaLnBrk="0" hangingPunct="0">
              <a:defRPr sz="1600">
                <a:solidFill>
                  <a:srgbClr val="275AFF"/>
                </a:solidFill>
                <a:latin typeface="Arial" charset="0"/>
                <a:cs typeface="Times New Roman" pitchFamily="18" charset="0"/>
              </a:defRPr>
            </a:lvl3pPr>
            <a:lvl4pPr marL="1570276" indent="-224325" defTabSz="914437" eaLnBrk="0" hangingPunct="0">
              <a:defRPr sz="1600">
                <a:solidFill>
                  <a:srgbClr val="275AFF"/>
                </a:solidFill>
                <a:latin typeface="Arial" charset="0"/>
                <a:cs typeface="Times New Roman" pitchFamily="18" charset="0"/>
              </a:defRPr>
            </a:lvl4pPr>
            <a:lvl5pPr marL="2018927" indent="-224325" defTabSz="914437" eaLnBrk="0" hangingPunct="0">
              <a:defRPr sz="1600">
                <a:solidFill>
                  <a:srgbClr val="275AFF"/>
                </a:solidFill>
                <a:latin typeface="Arial" charset="0"/>
                <a:cs typeface="Times New Roman" pitchFamily="18"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BE3A98DE-2558-4D3F-BEF6-D0544D738875}" type="slidenum">
              <a:rPr lang="en-US" sz="1200">
                <a:solidFill>
                  <a:schemeClr val="tx1"/>
                </a:solidFill>
              </a:rPr>
              <a:pPr eaLnBrk="1" hangingPunct="1"/>
              <a:t>2</a:t>
            </a:fld>
            <a:endParaRPr lang="en-US" sz="1200">
              <a:solidFill>
                <a:schemeClr val="tx1"/>
              </a:solidFill>
            </a:endParaRPr>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4437" eaLnBrk="0" hangingPunct="0">
              <a:defRPr sz="1600">
                <a:solidFill>
                  <a:srgbClr val="275AFF"/>
                </a:solidFill>
                <a:latin typeface="Arial" charset="0"/>
                <a:cs typeface="Times New Roman" pitchFamily="18" charset="0"/>
              </a:defRPr>
            </a:lvl1pPr>
            <a:lvl2pPr marL="729057" indent="-280406" defTabSz="914437" eaLnBrk="0" hangingPunct="0">
              <a:defRPr sz="1600">
                <a:solidFill>
                  <a:srgbClr val="275AFF"/>
                </a:solidFill>
                <a:latin typeface="Arial" charset="0"/>
                <a:cs typeface="Times New Roman" pitchFamily="18" charset="0"/>
              </a:defRPr>
            </a:lvl2pPr>
            <a:lvl3pPr marL="1121626" indent="-224325" defTabSz="914437" eaLnBrk="0" hangingPunct="0">
              <a:defRPr sz="1600">
                <a:solidFill>
                  <a:srgbClr val="275AFF"/>
                </a:solidFill>
                <a:latin typeface="Arial" charset="0"/>
                <a:cs typeface="Times New Roman" pitchFamily="18" charset="0"/>
              </a:defRPr>
            </a:lvl3pPr>
            <a:lvl4pPr marL="1570276" indent="-224325" defTabSz="914437" eaLnBrk="0" hangingPunct="0">
              <a:defRPr sz="1600">
                <a:solidFill>
                  <a:srgbClr val="275AFF"/>
                </a:solidFill>
                <a:latin typeface="Arial" charset="0"/>
                <a:cs typeface="Times New Roman" pitchFamily="18" charset="0"/>
              </a:defRPr>
            </a:lvl4pPr>
            <a:lvl5pPr marL="2018927" indent="-224325" defTabSz="914437" eaLnBrk="0" hangingPunct="0">
              <a:defRPr sz="1600">
                <a:solidFill>
                  <a:srgbClr val="275AFF"/>
                </a:solidFill>
                <a:latin typeface="Arial" charset="0"/>
                <a:cs typeface="Times New Roman" pitchFamily="18" charset="0"/>
              </a:defRPr>
            </a:lvl5pPr>
            <a:lvl6pPr marL="246757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16227"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36487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13528" indent="-224325" defTabSz="914437"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11AF407B-4CDA-4DDA-8641-819178941948}" type="slidenum">
              <a:rPr lang="en-US" sz="1200">
                <a:solidFill>
                  <a:schemeClr val="tx1"/>
                </a:solidFill>
              </a:rPr>
              <a:pPr eaLnBrk="1" hangingPunct="1"/>
              <a:t>33</a:t>
            </a:fld>
            <a:endParaRPr lang="en-US" sz="1200">
              <a:solidFill>
                <a:schemeClr val="tx1"/>
              </a:solidFill>
            </a:endParaRPr>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12227D0-4661-4686-9B07-38DF33C36E9B}" type="datetime1">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3B6CE-9911-4CD9-B311-4555AE30F90F}" type="slidenum">
              <a:rPr lang="en-US" smtClean="0"/>
              <a:t>‹#›</a:t>
            </a:fld>
            <a:endParaRPr lang="en-US"/>
          </a:p>
        </p:txBody>
      </p:sp>
    </p:spTree>
    <p:extLst>
      <p:ext uri="{BB962C8B-B14F-4D97-AF65-F5344CB8AC3E}">
        <p14:creationId xmlns:p14="http://schemas.microsoft.com/office/powerpoint/2010/main" val="324185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79B7EEF-C9C1-47D9-B5FF-E9411E7163D6}" type="datetime1">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3B6CE-9911-4CD9-B311-4555AE30F90F}" type="slidenum">
              <a:rPr lang="en-US" smtClean="0"/>
              <a:t>‹#›</a:t>
            </a:fld>
            <a:endParaRPr lang="en-US"/>
          </a:p>
        </p:txBody>
      </p:sp>
    </p:spTree>
    <p:extLst>
      <p:ext uri="{BB962C8B-B14F-4D97-AF65-F5344CB8AC3E}">
        <p14:creationId xmlns:p14="http://schemas.microsoft.com/office/powerpoint/2010/main" val="10439323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DCE00C-4C9E-475A-9571-C6ADE64C3B5A}" type="datetime1">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3B6CE-9911-4CD9-B311-4555AE30F90F}" type="slidenum">
              <a:rPr lang="en-US" smtClean="0"/>
              <a:t>‹#›</a:t>
            </a:fld>
            <a:endParaRPr lang="en-US"/>
          </a:p>
        </p:txBody>
      </p:sp>
    </p:spTree>
    <p:extLst>
      <p:ext uri="{BB962C8B-B14F-4D97-AF65-F5344CB8AC3E}">
        <p14:creationId xmlns:p14="http://schemas.microsoft.com/office/powerpoint/2010/main" val="928376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5E3A108A-BA1F-4196-8163-5B5941836BC4}" type="datetime1">
              <a:rPr lang="en-US" smtClean="0"/>
              <a:t>7/24/2021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34B3B6CE-9911-4CD9-B311-4555AE30F90F}" type="slidenum">
              <a:rPr lang="en-US" smtClean="0"/>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05D2EA43-BF3B-4920-A7DB-AB411C3583D1}" type="datetime1">
              <a:rPr lang="en-US" smtClean="0"/>
              <a:t>7/24/2021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B3B6CE-9911-4CD9-B311-4555AE30F90F}"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FFAD665E-16BB-43BA-966A-6E4C4CE213FD}" type="datetime1">
              <a:rPr lang="en-US" smtClean="0"/>
              <a:t>7/24/2021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B3B6CE-9911-4CD9-B311-4555AE30F90F}" type="slidenum">
              <a:rPr lang="en-US" smtClean="0"/>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BBE320AA-FB6C-45CB-9906-6FF83CE08D51}" type="datetime1">
              <a:rPr lang="en-US" smtClean="0"/>
              <a:t>7/24/2021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B3B6CE-9911-4CD9-B311-4555AE30F90F}"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0DBD109F-ACDC-4B9C-86AA-529CC11CAA96}" type="datetime1">
              <a:rPr lang="en-US" smtClean="0"/>
              <a:t>7/24/2021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34B3B6CE-9911-4CD9-B311-4555AE30F90F}"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9CDFB8C-74E0-4A81-A95E-316813BF4A17}" type="datetime1">
              <a:rPr lang="en-US" smtClean="0"/>
              <a:t>7/24/2021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34B3B6CE-9911-4CD9-B311-4555AE30F90F}"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4D411A14-4EBD-4CA8-B3E9-9418EC3234AA}" type="datetime1">
              <a:rPr lang="en-US" smtClean="0"/>
              <a:t>7/24/2021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34B3B6CE-9911-4CD9-B311-4555AE30F90F}" type="slidenum">
              <a:rPr lang="en-US" smtClean="0"/>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A186F512-A10C-49F9-B956-32568C6E09BC}" type="datetime1">
              <a:rPr lang="en-US" smtClean="0"/>
              <a:t>7/24/2021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B3B6CE-9911-4CD9-B311-4555AE30F90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32CFA1-AAA6-4893-83E8-A465BB66FCA5}" type="datetime1">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3B6CE-9911-4CD9-B311-4555AE30F90F}" type="slidenum">
              <a:rPr lang="en-US" smtClean="0"/>
              <a:t>‹#›</a:t>
            </a:fld>
            <a:endParaRPr lang="en-US"/>
          </a:p>
        </p:txBody>
      </p:sp>
    </p:spTree>
    <p:extLst>
      <p:ext uri="{BB962C8B-B14F-4D97-AF65-F5344CB8AC3E}">
        <p14:creationId xmlns:p14="http://schemas.microsoft.com/office/powerpoint/2010/main" val="90009004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F9452C31-1372-4DEF-B742-181B7675E681}" type="datetime1">
              <a:rPr lang="en-US" smtClean="0"/>
              <a:t>7/24/2021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34B3B6CE-9911-4CD9-B311-4555AE30F90F}" type="slidenum">
              <a:rPr lang="en-US" smtClean="0"/>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2BFE9A3-1CE6-451B-B214-659DE208AD48}" type="datetime1">
              <a:rPr lang="en-US" smtClean="0"/>
              <a:t>7/24/2021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B3B6CE-9911-4CD9-B311-4555AE30F90F}" type="slidenum">
              <a:rPr lang="en-US" smtClean="0"/>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53257A0E-4DDA-4B99-9EB5-12D28E3D118C}" type="datetime1">
              <a:rPr lang="en-US" smtClean="0"/>
              <a:t>7/24/2021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34B3B6CE-9911-4CD9-B311-4555AE30F90F}"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9"/>
          <p:cNvSpPr>
            <a:spLocks noGrp="1"/>
          </p:cNvSpPr>
          <p:nvPr>
            <p:ph type="dt" sz="half" idx="10"/>
          </p:nvPr>
        </p:nvSpPr>
        <p:spPr/>
        <p:txBody>
          <a:bodyPr/>
          <a:lstStyle>
            <a:lvl1pPr>
              <a:defRPr/>
            </a:lvl1pPr>
          </a:lstStyle>
          <a:p>
            <a:pPr>
              <a:defRPr/>
            </a:pPr>
            <a:fld id="{AB360D78-25CE-4CB1-850C-47EF8BF32119}" type="datetime1">
              <a:rPr lang="en-US" smtClean="0"/>
              <a:t>7/24/2021</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5DC2757-F488-4F92-A1AE-1B6B57B76DA1}" type="slidenum">
              <a:rPr lang="en-US"/>
              <a:pPr>
                <a:defRPr/>
              </a:pPr>
              <a:t>‹#›</a:t>
            </a:fld>
            <a:endParaRPr lang="en-US"/>
          </a:p>
        </p:txBody>
      </p:sp>
    </p:spTree>
    <p:extLst>
      <p:ext uri="{BB962C8B-B14F-4D97-AF65-F5344CB8AC3E}">
        <p14:creationId xmlns:p14="http://schemas.microsoft.com/office/powerpoint/2010/main" val="31592275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FA3FB49-0B64-49E3-9076-624628C17A02}" type="datetime1">
              <a:rPr lang="en-US" smtClean="0"/>
              <a:t>7/24/2021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3B6CE-9911-4CD9-B311-4555AE30F90F}" type="slidenum">
              <a:rPr lang="en-US" smtClean="0"/>
              <a:t>‹#›</a:t>
            </a:fld>
            <a:endParaRPr lang="en-US"/>
          </a:p>
        </p:txBody>
      </p:sp>
    </p:spTree>
    <p:extLst>
      <p:ext uri="{BB962C8B-B14F-4D97-AF65-F5344CB8AC3E}">
        <p14:creationId xmlns:p14="http://schemas.microsoft.com/office/powerpoint/2010/main" val="3697731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87D62B8-575E-4058-9560-6A81E1AC89F2}" type="datetime1">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3B6CE-9911-4CD9-B311-4555AE30F90F}" type="slidenum">
              <a:rPr lang="en-US" smtClean="0"/>
              <a:t>‹#›</a:t>
            </a:fld>
            <a:endParaRPr lang="en-US"/>
          </a:p>
        </p:txBody>
      </p:sp>
    </p:spTree>
    <p:extLst>
      <p:ext uri="{BB962C8B-B14F-4D97-AF65-F5344CB8AC3E}">
        <p14:creationId xmlns:p14="http://schemas.microsoft.com/office/powerpoint/2010/main" val="2690025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DC0B870-036C-4CF8-B0D1-E6B26982E398}" type="datetime1">
              <a:rPr lang="en-US" smtClean="0"/>
              <a:t>7/24/2021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3B6CE-9911-4CD9-B311-4555AE30F90F}" type="slidenum">
              <a:rPr lang="en-US" smtClean="0"/>
              <a:t>‹#›</a:t>
            </a:fld>
            <a:endParaRPr lang="en-US"/>
          </a:p>
        </p:txBody>
      </p:sp>
    </p:spTree>
    <p:extLst>
      <p:ext uri="{BB962C8B-B14F-4D97-AF65-F5344CB8AC3E}">
        <p14:creationId xmlns:p14="http://schemas.microsoft.com/office/powerpoint/2010/main" val="2890338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F91A33A-4D6A-4C7E-B9B9-E45B06B28DF3}" type="datetime1">
              <a:rPr lang="en-US" smtClean="0"/>
              <a:t>7/24/2021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3B6CE-9911-4CD9-B311-4555AE30F90F}" type="slidenum">
              <a:rPr lang="en-US" smtClean="0"/>
              <a:t>‹#›</a:t>
            </a:fld>
            <a:endParaRPr lang="en-US"/>
          </a:p>
        </p:txBody>
      </p:sp>
    </p:spTree>
    <p:extLst>
      <p:ext uri="{BB962C8B-B14F-4D97-AF65-F5344CB8AC3E}">
        <p14:creationId xmlns:p14="http://schemas.microsoft.com/office/powerpoint/2010/main" val="2057975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F183DF-A0D6-4657-AAAF-DDFD2C814C3D}" type="datetime1">
              <a:rPr lang="en-US" smtClean="0"/>
              <a:t>7/24/2021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3B6CE-9911-4CD9-B311-4555AE30F90F}" type="slidenum">
              <a:rPr lang="en-US" smtClean="0"/>
              <a:t>‹#›</a:t>
            </a:fld>
            <a:endParaRPr lang="en-US"/>
          </a:p>
        </p:txBody>
      </p:sp>
    </p:spTree>
    <p:extLst>
      <p:ext uri="{BB962C8B-B14F-4D97-AF65-F5344CB8AC3E}">
        <p14:creationId xmlns:p14="http://schemas.microsoft.com/office/powerpoint/2010/main" val="291520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C8A4D-C865-4AF9-BE61-051187F51317}" type="datetime1">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3B6CE-9911-4CD9-B311-4555AE30F90F}" type="slidenum">
              <a:rPr lang="en-US" smtClean="0"/>
              <a:t>‹#›</a:t>
            </a:fld>
            <a:endParaRPr lang="en-US"/>
          </a:p>
        </p:txBody>
      </p:sp>
    </p:spTree>
    <p:extLst>
      <p:ext uri="{BB962C8B-B14F-4D97-AF65-F5344CB8AC3E}">
        <p14:creationId xmlns:p14="http://schemas.microsoft.com/office/powerpoint/2010/main" val="2236036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B9D758B-AD5F-49A6-9FA8-7EB4232DE898}" type="datetime1">
              <a:rPr lang="en-US" smtClean="0"/>
              <a:t>7/24/2021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3B6CE-9911-4CD9-B311-4555AE30F90F}" type="slidenum">
              <a:rPr lang="en-US" smtClean="0"/>
              <a:t>‹#›</a:t>
            </a:fld>
            <a:endParaRPr lang="en-US"/>
          </a:p>
        </p:txBody>
      </p:sp>
    </p:spTree>
    <p:extLst>
      <p:ext uri="{BB962C8B-B14F-4D97-AF65-F5344CB8AC3E}">
        <p14:creationId xmlns:p14="http://schemas.microsoft.com/office/powerpoint/2010/main" val="759308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C97DFD-23D8-443B-A87D-62CC257A1E9C}" type="datetime1">
              <a:rPr lang="en-US" smtClean="0"/>
              <a:t>7/24/2021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B3B6CE-9911-4CD9-B311-4555AE30F90F}" type="slidenum">
              <a:rPr lang="en-US" smtClean="0"/>
              <a:t>‹#›</a:t>
            </a:fld>
            <a:endParaRPr lang="en-US"/>
          </a:p>
        </p:txBody>
      </p:sp>
    </p:spTree>
    <p:extLst>
      <p:ext uri="{BB962C8B-B14F-4D97-AF65-F5344CB8AC3E}">
        <p14:creationId xmlns:p14="http://schemas.microsoft.com/office/powerpoint/2010/main" val="27989881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A99E77A-89E5-4E52-AB49-E38B494AC8D4}" type="datetime1">
              <a:rPr lang="en-US" smtClean="0"/>
              <a:t>7/24/2021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34B3B6CE-9911-4CD9-B311-4555AE30F90F}" type="slidenum">
              <a:rPr lang="en-US" smtClean="0"/>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39.xml.rels><?xml version="1.0" encoding="UTF-8" standalone="yes"?>
<Relationships xmlns="http://schemas.openxmlformats.org/package/2006/relationships"><Relationship Id="rId2" Type="http://schemas.openxmlformats.org/officeDocument/2006/relationships/hyperlink" Target="https://html.com/tags/iframe/" TargetMode="Externa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hyperlink" Target="http://validator.w3.org/" TargetMode="Externa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solidFill>
                  <a:srgbClr val="FF0000"/>
                </a:solidFill>
                <a:effectLst>
                  <a:outerShdw blurRad="38100" dist="38100" dir="2700000" algn="tl">
                    <a:srgbClr val="000000">
                      <a:alpha val="43137"/>
                    </a:srgbClr>
                  </a:outerShdw>
                </a:effectLst>
              </a:rPr>
              <a:t>Additional HTML Tags</a:t>
            </a:r>
            <a:endParaRPr lang="en-US" b="1" dirty="0">
              <a:solidFill>
                <a:srgbClr val="FF0000"/>
              </a:solidFill>
              <a:effectLst>
                <a:outerShdw blurRad="38100" dist="38100" dir="2700000" algn="tl">
                  <a:srgbClr val="000000">
                    <a:alpha val="43137"/>
                  </a:srgbClr>
                </a:outerShdw>
              </a:effectLst>
            </a:endParaRPr>
          </a:p>
        </p:txBody>
      </p:sp>
      <p:sp>
        <p:nvSpPr>
          <p:cNvPr id="4" name="Slide Number Placeholder 3"/>
          <p:cNvSpPr>
            <a:spLocks noGrp="1"/>
          </p:cNvSpPr>
          <p:nvPr>
            <p:ph type="sldNum" sz="quarter" idx="12"/>
          </p:nvPr>
        </p:nvSpPr>
        <p:spPr/>
        <p:txBody>
          <a:bodyPr/>
          <a:lstStyle/>
          <a:p>
            <a:fld id="{34B3B6CE-9911-4CD9-B311-4555AE30F90F}" type="slidenum">
              <a:rPr lang="en-US" smtClean="0"/>
              <a:t>1</a:t>
            </a:fld>
            <a:endParaRPr lang="en-US"/>
          </a:p>
        </p:txBody>
      </p:sp>
    </p:spTree>
    <p:extLst>
      <p:ext uri="{BB962C8B-B14F-4D97-AF65-F5344CB8AC3E}">
        <p14:creationId xmlns:p14="http://schemas.microsoft.com/office/powerpoint/2010/main" val="13460946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088918" y="44624"/>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059" y="1052736"/>
            <a:ext cx="7075797" cy="53285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4B3B6CE-9911-4CD9-B311-4555AE30F90F}" type="slidenum">
              <a:rPr lang="en-US" smtClean="0"/>
              <a:t>10</a:t>
            </a:fld>
            <a:endParaRPr lang="en-US"/>
          </a:p>
        </p:txBody>
      </p:sp>
    </p:spTree>
    <p:extLst>
      <p:ext uri="{BB962C8B-B14F-4D97-AF65-F5344CB8AC3E}">
        <p14:creationId xmlns:p14="http://schemas.microsoft.com/office/powerpoint/2010/main" val="18680702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836712"/>
            <a:ext cx="6810375" cy="2736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1162" y="3717032"/>
            <a:ext cx="5781675" cy="2697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088918" y="44624"/>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11</a:t>
            </a:fld>
            <a:endParaRPr lang="en-US"/>
          </a:p>
        </p:txBody>
      </p:sp>
    </p:spTree>
    <p:extLst>
      <p:ext uri="{BB962C8B-B14F-4D97-AF65-F5344CB8AC3E}">
        <p14:creationId xmlns:p14="http://schemas.microsoft.com/office/powerpoint/2010/main" val="25034860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0688" y="1076325"/>
            <a:ext cx="5762625" cy="470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088918" y="44624"/>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12</a:t>
            </a:fld>
            <a:endParaRPr lang="en-US"/>
          </a:p>
        </p:txBody>
      </p:sp>
    </p:spTree>
    <p:extLst>
      <p:ext uri="{BB962C8B-B14F-4D97-AF65-F5344CB8AC3E}">
        <p14:creationId xmlns:p14="http://schemas.microsoft.com/office/powerpoint/2010/main" val="19546622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5425" y="1524000"/>
            <a:ext cx="6153150" cy="381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088918" y="44624"/>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13</a:t>
            </a:fld>
            <a:endParaRPr lang="en-US"/>
          </a:p>
        </p:txBody>
      </p:sp>
    </p:spTree>
    <p:extLst>
      <p:ext uri="{BB962C8B-B14F-4D97-AF65-F5344CB8AC3E}">
        <p14:creationId xmlns:p14="http://schemas.microsoft.com/office/powerpoint/2010/main" val="31140367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836712"/>
            <a:ext cx="6248400"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088918" y="44624"/>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14</a:t>
            </a:fld>
            <a:endParaRPr lang="en-US"/>
          </a:p>
        </p:txBody>
      </p:sp>
    </p:spTree>
    <p:extLst>
      <p:ext uri="{BB962C8B-B14F-4D97-AF65-F5344CB8AC3E}">
        <p14:creationId xmlns:p14="http://schemas.microsoft.com/office/powerpoint/2010/main" val="23703456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419225"/>
            <a:ext cx="6705600" cy="4019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088918" y="44624"/>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15</a:t>
            </a:fld>
            <a:endParaRPr lang="en-US"/>
          </a:p>
        </p:txBody>
      </p:sp>
    </p:spTree>
    <p:extLst>
      <p:ext uri="{BB962C8B-B14F-4D97-AF65-F5344CB8AC3E}">
        <p14:creationId xmlns:p14="http://schemas.microsoft.com/office/powerpoint/2010/main" val="34793953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895350"/>
            <a:ext cx="6974731"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088918" y="44624"/>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16</a:t>
            </a:fld>
            <a:endParaRPr lang="en-US"/>
          </a:p>
        </p:txBody>
      </p:sp>
    </p:spTree>
    <p:extLst>
      <p:ext uri="{BB962C8B-B14F-4D97-AF65-F5344CB8AC3E}">
        <p14:creationId xmlns:p14="http://schemas.microsoft.com/office/powerpoint/2010/main" val="10905303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918" y="1414463"/>
            <a:ext cx="7164495" cy="4894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088918" y="44624"/>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17</a:t>
            </a:fld>
            <a:endParaRPr lang="en-US"/>
          </a:p>
        </p:txBody>
      </p:sp>
    </p:spTree>
    <p:extLst>
      <p:ext uri="{BB962C8B-B14F-4D97-AF65-F5344CB8AC3E}">
        <p14:creationId xmlns:p14="http://schemas.microsoft.com/office/powerpoint/2010/main" val="16695125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8851" y="908720"/>
            <a:ext cx="6805761" cy="488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088918" y="44624"/>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18</a:t>
            </a:fld>
            <a:endParaRPr lang="en-US"/>
          </a:p>
        </p:txBody>
      </p:sp>
    </p:spTree>
    <p:extLst>
      <p:ext uri="{BB962C8B-B14F-4D97-AF65-F5344CB8AC3E}">
        <p14:creationId xmlns:p14="http://schemas.microsoft.com/office/powerpoint/2010/main" val="8045173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8918" y="836711"/>
            <a:ext cx="7299506" cy="5504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088918" y="44624"/>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19</a:t>
            </a:fld>
            <a:endParaRPr lang="en-US"/>
          </a:p>
        </p:txBody>
      </p:sp>
    </p:spTree>
    <p:extLst>
      <p:ext uri="{BB962C8B-B14F-4D97-AF65-F5344CB8AC3E}">
        <p14:creationId xmlns:p14="http://schemas.microsoft.com/office/powerpoint/2010/main" val="3847164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5" name="Rectangle 2"/>
          <p:cNvSpPr>
            <a:spLocks noGrp="1" noChangeArrowheads="1"/>
          </p:cNvSpPr>
          <p:nvPr>
            <p:ph type="title"/>
          </p:nvPr>
        </p:nvSpPr>
        <p:spPr>
          <a:xfrm>
            <a:off x="1043608" y="116632"/>
            <a:ext cx="7498080" cy="1143000"/>
          </a:xfrm>
        </p:spPr>
        <p:txBody>
          <a:bodyPr/>
          <a:lstStyle/>
          <a:p>
            <a:pPr eaLnBrk="1" fontAlgn="auto" hangingPunct="1">
              <a:spcAft>
                <a:spcPts val="0"/>
              </a:spcAft>
              <a:defRPr/>
            </a:pPr>
            <a:r>
              <a:rPr lang="en-US" b="1" dirty="0" smtClean="0">
                <a:solidFill>
                  <a:srgbClr val="FF0000"/>
                </a:solidFill>
              </a:rPr>
              <a:t>Internal Linking</a:t>
            </a:r>
          </a:p>
        </p:txBody>
      </p:sp>
      <p:sp>
        <p:nvSpPr>
          <p:cNvPr id="114690" name="Rectangle 3"/>
          <p:cNvSpPr>
            <a:spLocks noGrp="1" noChangeArrowheads="1"/>
          </p:cNvSpPr>
          <p:nvPr>
            <p:ph idx="1"/>
          </p:nvPr>
        </p:nvSpPr>
        <p:spPr>
          <a:xfrm>
            <a:off x="1187624" y="1341438"/>
            <a:ext cx="7499176" cy="4906962"/>
          </a:xfrm>
        </p:spPr>
        <p:txBody>
          <a:bodyPr/>
          <a:lstStyle/>
          <a:p>
            <a:pPr eaLnBrk="1" hangingPunct="1">
              <a:lnSpc>
                <a:spcPct val="150000"/>
              </a:lnSpc>
            </a:pPr>
            <a:r>
              <a:rPr lang="en-US" dirty="0" smtClean="0"/>
              <a:t>The </a:t>
            </a:r>
            <a:r>
              <a:rPr lang="en-US" dirty="0" smtClean="0">
                <a:latin typeface="Lucida Console" pitchFamily="49" charset="0"/>
              </a:rPr>
              <a:t>a</a:t>
            </a:r>
            <a:r>
              <a:rPr lang="en-US" dirty="0" smtClean="0"/>
              <a:t> tag can be used to link to another section of the same document by specifying the element’s </a:t>
            </a:r>
            <a:r>
              <a:rPr lang="en-US" dirty="0" smtClean="0">
                <a:solidFill>
                  <a:srgbClr val="FF0000"/>
                </a:solidFill>
                <a:latin typeface="Lucida Console" pitchFamily="49" charset="0"/>
              </a:rPr>
              <a:t>id</a:t>
            </a:r>
            <a:r>
              <a:rPr lang="en-US" dirty="0" smtClean="0">
                <a:latin typeface="Lucida Console" pitchFamily="49" charset="0"/>
              </a:rPr>
              <a:t> </a:t>
            </a:r>
            <a:r>
              <a:rPr lang="en-US" dirty="0" smtClean="0"/>
              <a:t>as the link’s </a:t>
            </a:r>
            <a:r>
              <a:rPr lang="en-US" dirty="0" err="1" smtClean="0">
                <a:latin typeface="Lucida Console" pitchFamily="49" charset="0"/>
              </a:rPr>
              <a:t>href</a:t>
            </a:r>
            <a:r>
              <a:rPr lang="en-US" dirty="0" smtClean="0"/>
              <a:t>.</a:t>
            </a:r>
          </a:p>
          <a:p>
            <a:pPr eaLnBrk="1" hangingPunct="1">
              <a:lnSpc>
                <a:spcPct val="150000"/>
              </a:lnSpc>
            </a:pPr>
            <a:r>
              <a:rPr lang="en-US" dirty="0" smtClean="0"/>
              <a:t>To link internally to an element with its </a:t>
            </a:r>
            <a:r>
              <a:rPr lang="en-US" dirty="0" smtClean="0">
                <a:latin typeface="Lucida Console" pitchFamily="49" charset="0"/>
              </a:rPr>
              <a:t>id</a:t>
            </a:r>
            <a:r>
              <a:rPr lang="en-US" dirty="0" smtClean="0"/>
              <a:t> attribute set, use the syntax </a:t>
            </a:r>
            <a:r>
              <a:rPr lang="en-US" i="1" dirty="0" smtClean="0">
                <a:solidFill>
                  <a:srgbClr val="FF0000"/>
                </a:solidFill>
              </a:rPr>
              <a:t>#id</a:t>
            </a:r>
            <a:r>
              <a:rPr lang="en-US" dirty="0" smtClean="0"/>
              <a:t>.</a:t>
            </a:r>
          </a:p>
        </p:txBody>
      </p:sp>
      <p:sp>
        <p:nvSpPr>
          <p:cNvPr id="114691"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1600">
                <a:solidFill>
                  <a:srgbClr val="275AFF"/>
                </a:solidFill>
                <a:latin typeface="Arial" charset="0"/>
                <a:cs typeface="Times New Roman" pitchFamily="18" charset="0"/>
              </a:defRPr>
            </a:lvl1pPr>
            <a:lvl2pPr marL="742950" indent="-285750" eaLnBrk="0" hangingPunct="0">
              <a:defRPr sz="1600">
                <a:solidFill>
                  <a:srgbClr val="275AFF"/>
                </a:solidFill>
                <a:latin typeface="Arial" charset="0"/>
                <a:cs typeface="Times New Roman" pitchFamily="18" charset="0"/>
              </a:defRPr>
            </a:lvl2pPr>
            <a:lvl3pPr marL="1143000" indent="-228600" eaLnBrk="0" hangingPunct="0">
              <a:defRPr sz="1600">
                <a:solidFill>
                  <a:srgbClr val="275AFF"/>
                </a:solidFill>
                <a:latin typeface="Arial" charset="0"/>
                <a:cs typeface="Times New Roman" pitchFamily="18" charset="0"/>
              </a:defRPr>
            </a:lvl3pPr>
            <a:lvl4pPr marL="1600200" indent="-228600" eaLnBrk="0" hangingPunct="0">
              <a:defRPr sz="1600">
                <a:solidFill>
                  <a:srgbClr val="275AFF"/>
                </a:solidFill>
                <a:latin typeface="Arial" charset="0"/>
                <a:cs typeface="Times New Roman" pitchFamily="18" charset="0"/>
              </a:defRPr>
            </a:lvl4pPr>
            <a:lvl5pPr marL="2057400" indent="-228600" eaLnBrk="0" hangingPunct="0">
              <a:defRPr sz="1600">
                <a:solidFill>
                  <a:srgbClr val="275AFF"/>
                </a:solidFill>
                <a:latin typeface="Arial" charset="0"/>
                <a:cs typeface="Times New Roman"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FFFC2A91-1136-46D7-BA09-92FE443D5C28}" type="slidenum">
              <a:rPr lang="en-US" sz="1200" smtClean="0">
                <a:solidFill>
                  <a:schemeClr val="tx1"/>
                </a:solidFill>
              </a:rPr>
              <a:pPr eaLnBrk="1" hangingPunct="1"/>
              <a:t>2</a:t>
            </a:fld>
            <a:endParaRPr lang="en-US" sz="1200" smtClean="0">
              <a:solidFill>
                <a:schemeClr val="tx1"/>
              </a:solidFill>
            </a:endParaRPr>
          </a:p>
        </p:txBody>
      </p:sp>
    </p:spTree>
    <p:extLst>
      <p:ext uri="{BB962C8B-B14F-4D97-AF65-F5344CB8AC3E}">
        <p14:creationId xmlns:p14="http://schemas.microsoft.com/office/powerpoint/2010/main" val="14938448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5863" y="1404938"/>
            <a:ext cx="6772275" cy="4688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088918" y="44624"/>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r>
              <a:rPr lang="en-US" b="1" dirty="0" err="1" smtClean="0">
                <a:solidFill>
                  <a:srgbClr val="FF0000"/>
                </a:solidFill>
                <a:latin typeface="Arial"/>
              </a:rPr>
              <a:t>Conts</a:t>
            </a:r>
            <a:r>
              <a:rPr lang="en-US" b="1" dirty="0" smtClean="0">
                <a:solidFill>
                  <a:srgbClr val="FF0000"/>
                </a:solidFill>
                <a:latin typeface="Arial"/>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20</a:t>
            </a:fld>
            <a:endParaRPr lang="en-US"/>
          </a:p>
        </p:txBody>
      </p:sp>
    </p:spTree>
    <p:extLst>
      <p:ext uri="{BB962C8B-B14F-4D97-AF65-F5344CB8AC3E}">
        <p14:creationId xmlns:p14="http://schemas.microsoft.com/office/powerpoint/2010/main" val="248228337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latin typeface="Lucida Console"/>
              </a:rPr>
              <a:t>header</a:t>
            </a:r>
            <a:r>
              <a:rPr lang="en-US" b="1" dirty="0" smtClean="0">
                <a:solidFill>
                  <a:srgbClr val="FF0000"/>
                </a:solidFill>
                <a:latin typeface="Goudy Sans Medium"/>
              </a:rPr>
              <a:t> Element</a:t>
            </a:r>
          </a:p>
        </p:txBody>
      </p:sp>
      <p:sp>
        <p:nvSpPr>
          <p:cNvPr id="79875" name="Text Placeholder 2"/>
          <p:cNvSpPr>
            <a:spLocks noGrp="1"/>
          </p:cNvSpPr>
          <p:nvPr>
            <p:ph type="body" idx="1"/>
          </p:nvPr>
        </p:nvSpPr>
        <p:spPr/>
        <p:txBody>
          <a:bodyPr>
            <a:normAutofit fontScale="92500" lnSpcReduction="10000"/>
          </a:bodyPr>
          <a:lstStyle/>
          <a:p>
            <a:pPr eaLnBrk="1" hangingPunct="1">
              <a:lnSpc>
                <a:spcPct val="150000"/>
              </a:lnSpc>
              <a:defRPr/>
            </a:pPr>
            <a:r>
              <a:rPr lang="en-US" sz="2500" dirty="0" smtClean="0">
                <a:solidFill>
                  <a:srgbClr val="000000"/>
                </a:solidFill>
              </a:rPr>
              <a:t>The </a:t>
            </a:r>
            <a:r>
              <a:rPr lang="en-US" sz="2500" dirty="0" smtClean="0">
                <a:solidFill>
                  <a:srgbClr val="0000FF"/>
                </a:solidFill>
              </a:rPr>
              <a:t>header element</a:t>
            </a:r>
            <a:r>
              <a:rPr lang="en-US" sz="2500" dirty="0" smtClean="0">
                <a:solidFill>
                  <a:srgbClr val="000000"/>
                </a:solidFill>
              </a:rPr>
              <a:t> creates a header for this page that contains both text and graphics.</a:t>
            </a:r>
          </a:p>
          <a:p>
            <a:pPr eaLnBrk="1" hangingPunct="1">
              <a:lnSpc>
                <a:spcPct val="150000"/>
              </a:lnSpc>
              <a:defRPr/>
            </a:pPr>
            <a:r>
              <a:rPr lang="en-US" sz="2500" dirty="0" smtClean="0">
                <a:solidFill>
                  <a:srgbClr val="000000"/>
                </a:solidFill>
              </a:rPr>
              <a:t>The </a:t>
            </a:r>
            <a:r>
              <a:rPr lang="en-US" sz="2500" dirty="0" smtClean="0">
                <a:solidFill>
                  <a:srgbClr val="000000"/>
                </a:solidFill>
                <a:latin typeface="Lucida Console" pitchFamily="49" charset="0"/>
              </a:rPr>
              <a:t>header</a:t>
            </a:r>
            <a:r>
              <a:rPr lang="en-US" sz="2500" dirty="0" smtClean="0">
                <a:solidFill>
                  <a:srgbClr val="000000"/>
                </a:solidFill>
              </a:rPr>
              <a:t> element can be used multiple times on a page and can include HTML headings (</a:t>
            </a:r>
            <a:r>
              <a:rPr lang="en-US" sz="2500" dirty="0" smtClean="0">
                <a:solidFill>
                  <a:srgbClr val="000000"/>
                </a:solidFill>
                <a:latin typeface="Lucida Console" pitchFamily="49" charset="0"/>
              </a:rPr>
              <a:t>&lt;h1&gt;</a:t>
            </a:r>
            <a:r>
              <a:rPr lang="en-US" sz="2500" dirty="0" smtClean="0">
                <a:solidFill>
                  <a:srgbClr val="000000"/>
                </a:solidFill>
              </a:rPr>
              <a:t> through </a:t>
            </a:r>
            <a:r>
              <a:rPr lang="en-US" sz="2500" dirty="0" smtClean="0">
                <a:solidFill>
                  <a:srgbClr val="000000"/>
                </a:solidFill>
                <a:latin typeface="Lucida Console" pitchFamily="49" charset="0"/>
              </a:rPr>
              <a:t>&lt;h6&gt;</a:t>
            </a:r>
            <a:r>
              <a:rPr lang="en-US" sz="2500" dirty="0" smtClean="0">
                <a:solidFill>
                  <a:srgbClr val="000000"/>
                </a:solidFill>
              </a:rPr>
              <a:t>), navigation, images and logos and more. </a:t>
            </a:r>
          </a:p>
          <a:p>
            <a:pPr marL="109537" indent="0" eaLnBrk="1" hangingPunct="1">
              <a:lnSpc>
                <a:spcPct val="150000"/>
              </a:lnSpc>
              <a:buFont typeface="Wingdings 3" pitchFamily="18" charset="2"/>
              <a:buNone/>
              <a:defRPr/>
            </a:pPr>
            <a:r>
              <a:rPr lang="en-US" sz="2500" b="1" i="1" dirty="0" smtClean="0">
                <a:solidFill>
                  <a:srgbClr val="000000"/>
                </a:solidFill>
                <a:latin typeface="Lucida Console" pitchFamily="49" charset="0"/>
              </a:rPr>
              <a:t>time</a:t>
            </a:r>
            <a:r>
              <a:rPr lang="en-US" sz="2500" b="1" i="1" dirty="0" smtClean="0">
                <a:solidFill>
                  <a:srgbClr val="000000"/>
                </a:solidFill>
                <a:latin typeface="AGaramond" pitchFamily="18" charset="0"/>
              </a:rPr>
              <a:t> Element</a:t>
            </a:r>
          </a:p>
          <a:p>
            <a:pPr eaLnBrk="1" hangingPunct="1">
              <a:lnSpc>
                <a:spcPct val="150000"/>
              </a:lnSpc>
              <a:defRPr/>
            </a:pPr>
            <a:r>
              <a:rPr lang="en-US" sz="2500" dirty="0" smtClean="0">
                <a:solidFill>
                  <a:srgbClr val="000000"/>
                </a:solidFill>
              </a:rPr>
              <a:t>The </a:t>
            </a:r>
            <a:r>
              <a:rPr lang="en-US" sz="2500" dirty="0" smtClean="0">
                <a:solidFill>
                  <a:srgbClr val="0000FF"/>
                </a:solidFill>
              </a:rPr>
              <a:t>time element</a:t>
            </a:r>
            <a:r>
              <a:rPr lang="en-US" sz="2500" dirty="0" smtClean="0">
                <a:solidFill>
                  <a:srgbClr val="000000"/>
                </a:solidFill>
              </a:rPr>
              <a:t>, which does not need to be enclosed in a </a:t>
            </a:r>
            <a:r>
              <a:rPr lang="en-US" sz="2500" dirty="0" smtClean="0">
                <a:solidFill>
                  <a:srgbClr val="000000"/>
                </a:solidFill>
                <a:latin typeface="Lucida Console" pitchFamily="49" charset="0"/>
              </a:rPr>
              <a:t>header</a:t>
            </a:r>
            <a:r>
              <a:rPr lang="en-US" sz="2500" dirty="0" smtClean="0">
                <a:solidFill>
                  <a:srgbClr val="000000"/>
                </a:solidFill>
              </a:rPr>
              <a:t>, enables you to identify a date (as we do here), a time or both. </a:t>
            </a:r>
          </a:p>
        </p:txBody>
      </p:sp>
      <p:sp>
        <p:nvSpPr>
          <p:cNvPr id="3" name="Slide Number Placeholder 2"/>
          <p:cNvSpPr>
            <a:spLocks noGrp="1"/>
          </p:cNvSpPr>
          <p:nvPr>
            <p:ph type="sldNum" sz="quarter" idx="12"/>
          </p:nvPr>
        </p:nvSpPr>
        <p:spPr/>
        <p:txBody>
          <a:bodyPr/>
          <a:lstStyle/>
          <a:p>
            <a:pPr>
              <a:defRPr/>
            </a:pPr>
            <a:fld id="{A5DC2757-F488-4F92-A1AE-1B6B57B76DA1}" type="slidenum">
              <a:rPr lang="en-US" smtClean="0"/>
              <a:pPr>
                <a:defRPr/>
              </a:pPr>
              <a:t>21</a:t>
            </a:fld>
            <a:endParaRPr lang="en-US"/>
          </a:p>
        </p:txBody>
      </p:sp>
    </p:spTree>
    <p:extLst>
      <p:ext uri="{BB962C8B-B14F-4D97-AF65-F5344CB8AC3E}">
        <p14:creationId xmlns:p14="http://schemas.microsoft.com/office/powerpoint/2010/main" val="57666643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err="1" smtClean="0">
                <a:solidFill>
                  <a:srgbClr val="FF0000"/>
                </a:solidFill>
                <a:latin typeface="Lucida Console"/>
              </a:rPr>
              <a:t>nav</a:t>
            </a:r>
            <a:r>
              <a:rPr lang="en-US" b="1" dirty="0" smtClean="0">
                <a:solidFill>
                  <a:srgbClr val="FF0000"/>
                </a:solidFill>
                <a:latin typeface="Goudy Sans Medium"/>
              </a:rPr>
              <a:t> Element</a:t>
            </a:r>
          </a:p>
        </p:txBody>
      </p:sp>
      <p:sp>
        <p:nvSpPr>
          <p:cNvPr id="25603" name="Text Placeholder 2"/>
          <p:cNvSpPr>
            <a:spLocks noGrp="1"/>
          </p:cNvSpPr>
          <p:nvPr>
            <p:ph type="body" idx="1"/>
          </p:nvPr>
        </p:nvSpPr>
        <p:spPr/>
        <p:txBody>
          <a:bodyPr/>
          <a:lstStyle/>
          <a:p>
            <a:pPr eaLnBrk="1" hangingPunct="1">
              <a:lnSpc>
                <a:spcPct val="150000"/>
              </a:lnSpc>
            </a:pPr>
            <a:r>
              <a:rPr lang="en-US" dirty="0" smtClean="0">
                <a:solidFill>
                  <a:srgbClr val="000000"/>
                </a:solidFill>
              </a:rPr>
              <a:t>The </a:t>
            </a:r>
            <a:r>
              <a:rPr lang="en-US" dirty="0" err="1" smtClean="0">
                <a:solidFill>
                  <a:srgbClr val="0000FF"/>
                </a:solidFill>
              </a:rPr>
              <a:t>nav</a:t>
            </a:r>
            <a:r>
              <a:rPr lang="en-US" dirty="0" smtClean="0">
                <a:solidFill>
                  <a:srgbClr val="0000FF"/>
                </a:solidFill>
              </a:rPr>
              <a:t> element</a:t>
            </a:r>
            <a:r>
              <a:rPr lang="en-US" dirty="0" smtClean="0">
                <a:solidFill>
                  <a:srgbClr val="000000"/>
                </a:solidFill>
              </a:rPr>
              <a:t> groups navigation links. </a:t>
            </a:r>
          </a:p>
          <a:p>
            <a:pPr eaLnBrk="1" hangingPunct="1">
              <a:lnSpc>
                <a:spcPct val="150000"/>
              </a:lnSpc>
            </a:pPr>
            <a:r>
              <a:rPr lang="en-US" dirty="0" smtClean="0">
                <a:solidFill>
                  <a:srgbClr val="000000"/>
                </a:solidFill>
              </a:rPr>
              <a:t>In this example, we used the heading </a:t>
            </a:r>
            <a:r>
              <a:rPr lang="en-US" dirty="0" smtClean="0">
                <a:solidFill>
                  <a:srgbClr val="000000"/>
                </a:solidFill>
                <a:latin typeface="Arial" charset="0"/>
              </a:rPr>
              <a:t>Recent Publications</a:t>
            </a:r>
            <a:r>
              <a:rPr lang="en-US" dirty="0" smtClean="0">
                <a:solidFill>
                  <a:srgbClr val="000000"/>
                </a:solidFill>
              </a:rPr>
              <a:t> and created a </a:t>
            </a:r>
            <a:r>
              <a:rPr lang="en-US" b="1" dirty="0" err="1" smtClean="0">
                <a:solidFill>
                  <a:srgbClr val="000000"/>
                </a:solidFill>
                <a:latin typeface="LucidaSansTypewriter" pitchFamily="49" charset="0"/>
              </a:rPr>
              <a:t>ul</a:t>
            </a:r>
            <a:r>
              <a:rPr lang="en-US" dirty="0" smtClean="0">
                <a:solidFill>
                  <a:srgbClr val="000000"/>
                </a:solidFill>
              </a:rPr>
              <a:t> element with seven </a:t>
            </a:r>
            <a:r>
              <a:rPr lang="en-US" b="1" dirty="0" smtClean="0">
                <a:solidFill>
                  <a:srgbClr val="000000"/>
                </a:solidFill>
                <a:latin typeface="LucidaSansTypewriter" pitchFamily="49" charset="0"/>
              </a:rPr>
              <a:t>li</a:t>
            </a:r>
            <a:r>
              <a:rPr lang="en-US" dirty="0" smtClean="0">
                <a:solidFill>
                  <a:srgbClr val="000000"/>
                </a:solidFill>
              </a:rPr>
              <a:t> elements that link to the corresponding web pages for each book.</a:t>
            </a:r>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22</a:t>
            </a:fld>
            <a:endParaRPr lang="en-US"/>
          </a:p>
        </p:txBody>
      </p:sp>
    </p:spTree>
    <p:extLst>
      <p:ext uri="{BB962C8B-B14F-4D97-AF65-F5344CB8AC3E}">
        <p14:creationId xmlns:p14="http://schemas.microsoft.com/office/powerpoint/2010/main" val="108540212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b="1" dirty="0" smtClean="0">
                <a:solidFill>
                  <a:srgbClr val="FF0000"/>
                </a:solidFill>
                <a:latin typeface="Lucida Console"/>
              </a:rPr>
              <a:t>figure</a:t>
            </a:r>
            <a:r>
              <a:rPr lang="en-US" sz="2800" b="1" dirty="0" smtClean="0">
                <a:solidFill>
                  <a:srgbClr val="FF0000"/>
                </a:solidFill>
                <a:latin typeface="Goudy Sans Medium"/>
              </a:rPr>
              <a:t> Element and </a:t>
            </a:r>
            <a:r>
              <a:rPr lang="en-US" sz="2800" b="1" dirty="0" err="1" smtClean="0">
                <a:solidFill>
                  <a:srgbClr val="FF0000"/>
                </a:solidFill>
                <a:latin typeface="Lucida Console"/>
              </a:rPr>
              <a:t>figcaption</a:t>
            </a:r>
            <a:r>
              <a:rPr lang="en-US" sz="2800" b="1" dirty="0" smtClean="0">
                <a:solidFill>
                  <a:srgbClr val="FF0000"/>
                </a:solidFill>
                <a:latin typeface="Goudy Sans Medium"/>
              </a:rPr>
              <a:t> Element</a:t>
            </a:r>
          </a:p>
        </p:txBody>
      </p:sp>
      <p:sp>
        <p:nvSpPr>
          <p:cNvPr id="26627" name="Text Placeholder 2"/>
          <p:cNvSpPr>
            <a:spLocks noGrp="1"/>
          </p:cNvSpPr>
          <p:nvPr>
            <p:ph type="body" idx="1"/>
          </p:nvPr>
        </p:nvSpPr>
        <p:spPr/>
        <p:txBody>
          <a:bodyPr/>
          <a:lstStyle/>
          <a:p>
            <a:pPr eaLnBrk="1" hangingPunct="1">
              <a:lnSpc>
                <a:spcPct val="150000"/>
              </a:lnSpc>
            </a:pPr>
            <a:r>
              <a:rPr lang="en-US" dirty="0" smtClean="0">
                <a:solidFill>
                  <a:srgbClr val="000000"/>
                </a:solidFill>
              </a:rPr>
              <a:t>The </a:t>
            </a:r>
            <a:r>
              <a:rPr lang="en-US" dirty="0" smtClean="0">
                <a:solidFill>
                  <a:srgbClr val="0000FF"/>
                </a:solidFill>
              </a:rPr>
              <a:t>figure element</a:t>
            </a:r>
            <a:r>
              <a:rPr lang="en-US" dirty="0" smtClean="0">
                <a:solidFill>
                  <a:srgbClr val="000000"/>
                </a:solidFill>
              </a:rPr>
              <a:t> describes a figure (such as an image, chart or table) in the document so that it could be moved to the side of the page or to another page. </a:t>
            </a:r>
          </a:p>
          <a:p>
            <a:pPr eaLnBrk="1" hangingPunct="1">
              <a:lnSpc>
                <a:spcPct val="150000"/>
              </a:lnSpc>
            </a:pPr>
            <a:r>
              <a:rPr lang="en-US" dirty="0" smtClean="0">
                <a:solidFill>
                  <a:srgbClr val="000000"/>
                </a:solidFill>
              </a:rPr>
              <a:t>The </a:t>
            </a:r>
            <a:r>
              <a:rPr lang="en-US" dirty="0" err="1" smtClean="0">
                <a:solidFill>
                  <a:srgbClr val="0000FF"/>
                </a:solidFill>
              </a:rPr>
              <a:t>figcaption</a:t>
            </a:r>
            <a:r>
              <a:rPr lang="en-US" dirty="0" smtClean="0">
                <a:solidFill>
                  <a:srgbClr val="0000FF"/>
                </a:solidFill>
              </a:rPr>
              <a:t> element</a:t>
            </a:r>
            <a:r>
              <a:rPr lang="en-US" dirty="0" smtClean="0">
                <a:solidFill>
                  <a:srgbClr val="000000"/>
                </a:solidFill>
              </a:rPr>
              <a:t> provides a caption for the image in the </a:t>
            </a:r>
            <a:r>
              <a:rPr lang="en-US" dirty="0" smtClean="0">
                <a:solidFill>
                  <a:srgbClr val="000000"/>
                </a:solidFill>
                <a:latin typeface="Lucida Console" pitchFamily="49" charset="0"/>
              </a:rPr>
              <a:t>figure</a:t>
            </a:r>
            <a:r>
              <a:rPr lang="en-US" dirty="0" smtClean="0">
                <a:solidFill>
                  <a:srgbClr val="000000"/>
                </a:solidFill>
              </a:rPr>
              <a:t> element. </a:t>
            </a:r>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23</a:t>
            </a:fld>
            <a:endParaRPr lang="en-US"/>
          </a:p>
        </p:txBody>
      </p:sp>
    </p:spTree>
    <p:extLst>
      <p:ext uri="{BB962C8B-B14F-4D97-AF65-F5344CB8AC3E}">
        <p14:creationId xmlns:p14="http://schemas.microsoft.com/office/powerpoint/2010/main" val="773394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latin typeface="Lucida Console"/>
              </a:rPr>
              <a:t>article</a:t>
            </a:r>
            <a:r>
              <a:rPr lang="en-US" b="1" dirty="0" smtClean="0">
                <a:solidFill>
                  <a:srgbClr val="FF0000"/>
                </a:solidFill>
                <a:latin typeface="Goudy Sans Medium"/>
              </a:rPr>
              <a:t> Element</a:t>
            </a:r>
          </a:p>
        </p:txBody>
      </p:sp>
      <p:sp>
        <p:nvSpPr>
          <p:cNvPr id="27651" name="Text Placeholder 2"/>
          <p:cNvSpPr>
            <a:spLocks noGrp="1"/>
          </p:cNvSpPr>
          <p:nvPr>
            <p:ph type="body" idx="1"/>
          </p:nvPr>
        </p:nvSpPr>
        <p:spPr/>
        <p:txBody>
          <a:bodyPr>
            <a:normAutofit fontScale="85000" lnSpcReduction="10000"/>
          </a:bodyPr>
          <a:lstStyle/>
          <a:p>
            <a:pPr eaLnBrk="1" hangingPunct="1">
              <a:lnSpc>
                <a:spcPct val="150000"/>
              </a:lnSpc>
            </a:pPr>
            <a:r>
              <a:rPr lang="en-US" dirty="0" smtClean="0">
                <a:solidFill>
                  <a:srgbClr val="000000"/>
                </a:solidFill>
              </a:rPr>
              <a:t>The </a:t>
            </a:r>
            <a:r>
              <a:rPr lang="en-US" b="1" dirty="0" smtClean="0">
                <a:solidFill>
                  <a:srgbClr val="000000"/>
                </a:solidFill>
                <a:latin typeface="LucidaSansTypewriter" pitchFamily="49" charset="0"/>
              </a:rPr>
              <a:t>article</a:t>
            </a:r>
            <a:r>
              <a:rPr lang="en-US" dirty="0" smtClean="0">
                <a:solidFill>
                  <a:srgbClr val="000000"/>
                </a:solidFill>
              </a:rPr>
              <a:t> element describes standalone content that could potentially be used or distributed elsewhere, such as a news article, forum post or blog entry. </a:t>
            </a:r>
          </a:p>
          <a:p>
            <a:pPr eaLnBrk="1" hangingPunct="1">
              <a:lnSpc>
                <a:spcPct val="150000"/>
              </a:lnSpc>
            </a:pPr>
            <a:r>
              <a:rPr lang="en-US" dirty="0" smtClean="0">
                <a:solidFill>
                  <a:srgbClr val="000000"/>
                </a:solidFill>
              </a:rPr>
              <a:t>You can nest </a:t>
            </a:r>
            <a:r>
              <a:rPr lang="en-US" dirty="0" smtClean="0">
                <a:solidFill>
                  <a:srgbClr val="000000"/>
                </a:solidFill>
                <a:latin typeface="Lucida Console" pitchFamily="49" charset="0"/>
              </a:rPr>
              <a:t>article</a:t>
            </a:r>
            <a:r>
              <a:rPr lang="en-US" dirty="0" smtClean="0">
                <a:solidFill>
                  <a:srgbClr val="000000"/>
                </a:solidFill>
              </a:rPr>
              <a:t> elements. For example, you might have reader comments about a magazine nested as an </a:t>
            </a:r>
            <a:r>
              <a:rPr lang="en-US" dirty="0" smtClean="0">
                <a:solidFill>
                  <a:srgbClr val="000000"/>
                </a:solidFill>
                <a:latin typeface="Lucida Console" pitchFamily="49" charset="0"/>
              </a:rPr>
              <a:t>article</a:t>
            </a:r>
            <a:r>
              <a:rPr lang="en-US" dirty="0" smtClean="0">
                <a:solidFill>
                  <a:srgbClr val="000000"/>
                </a:solidFill>
              </a:rPr>
              <a:t> within the magazine </a:t>
            </a:r>
            <a:r>
              <a:rPr lang="en-US" dirty="0" smtClean="0">
                <a:solidFill>
                  <a:srgbClr val="000000"/>
                </a:solidFill>
                <a:latin typeface="Lucida Console" pitchFamily="49" charset="0"/>
              </a:rPr>
              <a:t>article</a:t>
            </a:r>
            <a:r>
              <a:rPr lang="en-US" dirty="0" smtClean="0">
                <a:solidFill>
                  <a:srgbClr val="000000"/>
                </a:solidFill>
              </a:rPr>
              <a:t>.</a:t>
            </a:r>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24</a:t>
            </a:fld>
            <a:endParaRPr lang="en-US"/>
          </a:p>
        </p:txBody>
      </p:sp>
    </p:spTree>
    <p:extLst>
      <p:ext uri="{BB962C8B-B14F-4D97-AF65-F5344CB8AC3E}">
        <p14:creationId xmlns:p14="http://schemas.microsoft.com/office/powerpoint/2010/main" val="292779983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800" b="1" dirty="0" smtClean="0">
                <a:solidFill>
                  <a:srgbClr val="FF0000"/>
                </a:solidFill>
                <a:latin typeface="Lucida Console"/>
              </a:rPr>
              <a:t>summary</a:t>
            </a:r>
            <a:r>
              <a:rPr lang="en-US" sz="2800" b="1" dirty="0" smtClean="0">
                <a:solidFill>
                  <a:srgbClr val="FF0000"/>
                </a:solidFill>
                <a:latin typeface="Goudy Sans Medium"/>
              </a:rPr>
              <a:t> Element and </a:t>
            </a:r>
            <a:r>
              <a:rPr lang="en-US" sz="2800" b="1" dirty="0" smtClean="0">
                <a:solidFill>
                  <a:srgbClr val="FF0000"/>
                </a:solidFill>
                <a:latin typeface="Lucida Console"/>
              </a:rPr>
              <a:t>details</a:t>
            </a:r>
            <a:r>
              <a:rPr lang="en-US" sz="2800" b="1" dirty="0" smtClean="0">
                <a:solidFill>
                  <a:srgbClr val="FF0000"/>
                </a:solidFill>
                <a:latin typeface="Goudy Sans Medium"/>
              </a:rPr>
              <a:t> Element</a:t>
            </a:r>
          </a:p>
        </p:txBody>
      </p:sp>
      <p:sp>
        <p:nvSpPr>
          <p:cNvPr id="28675" name="Text Placeholder 2"/>
          <p:cNvSpPr>
            <a:spLocks noGrp="1"/>
          </p:cNvSpPr>
          <p:nvPr>
            <p:ph type="body" idx="1"/>
          </p:nvPr>
        </p:nvSpPr>
        <p:spPr/>
        <p:txBody>
          <a:bodyPr>
            <a:normAutofit/>
          </a:bodyPr>
          <a:lstStyle/>
          <a:p>
            <a:pPr eaLnBrk="1" hangingPunct="1">
              <a:lnSpc>
                <a:spcPct val="150000"/>
              </a:lnSpc>
            </a:pPr>
            <a:r>
              <a:rPr lang="en-US" sz="2400" dirty="0" smtClean="0">
                <a:solidFill>
                  <a:srgbClr val="000000"/>
                </a:solidFill>
              </a:rPr>
              <a:t>The </a:t>
            </a:r>
            <a:r>
              <a:rPr lang="en-US" sz="2400" dirty="0" smtClean="0">
                <a:solidFill>
                  <a:srgbClr val="0000FF"/>
                </a:solidFill>
              </a:rPr>
              <a:t>summary element</a:t>
            </a:r>
            <a:r>
              <a:rPr lang="en-US" sz="2400" dirty="0" smtClean="0">
                <a:solidFill>
                  <a:srgbClr val="000000"/>
                </a:solidFill>
              </a:rPr>
              <a:t> displays a right-pointing arrow next to a summary or caption when the document is rendered in a browser as shown in next figure. </a:t>
            </a:r>
          </a:p>
          <a:p>
            <a:pPr eaLnBrk="1" hangingPunct="1">
              <a:lnSpc>
                <a:spcPct val="150000"/>
              </a:lnSpc>
            </a:pPr>
            <a:r>
              <a:rPr lang="en-US" sz="2400" dirty="0" smtClean="0">
                <a:solidFill>
                  <a:srgbClr val="000000"/>
                </a:solidFill>
              </a:rPr>
              <a:t>When clicked, the arrow points downward and reveals the content in the </a:t>
            </a:r>
            <a:r>
              <a:rPr lang="en-US" sz="2400" dirty="0" smtClean="0">
                <a:solidFill>
                  <a:srgbClr val="0000FF"/>
                </a:solidFill>
              </a:rPr>
              <a:t>details element</a:t>
            </a:r>
            <a:r>
              <a:rPr lang="en-US" sz="2400" dirty="0" smtClean="0">
                <a:solidFill>
                  <a:srgbClr val="000000"/>
                </a:solidFill>
              </a:rPr>
              <a:t>. </a:t>
            </a:r>
          </a:p>
          <a:p>
            <a:pPr eaLnBrk="1" hangingPunct="1">
              <a:lnSpc>
                <a:spcPct val="150000"/>
              </a:lnSpc>
            </a:pPr>
            <a:endParaRPr lang="en-US" sz="2400" dirty="0" smtClean="0">
              <a:solidFill>
                <a:srgbClr val="000000"/>
              </a:solidFill>
            </a:endParaRP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7704" y="4725144"/>
            <a:ext cx="5200650" cy="163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25</a:t>
            </a:fld>
            <a:endParaRPr lang="en-US"/>
          </a:p>
        </p:txBody>
      </p:sp>
    </p:spTree>
    <p:extLst>
      <p:ext uri="{BB962C8B-B14F-4D97-AF65-F5344CB8AC3E}">
        <p14:creationId xmlns:p14="http://schemas.microsoft.com/office/powerpoint/2010/main" val="40796111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980728"/>
            <a:ext cx="7272808" cy="5520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itle 1"/>
          <p:cNvSpPr txBox="1">
            <a:spLocks/>
          </p:cNvSpPr>
          <p:nvPr/>
        </p:nvSpPr>
        <p:spPr>
          <a:xfrm>
            <a:off x="1043608" y="274638"/>
            <a:ext cx="7890080" cy="562074"/>
          </a:xfrm>
          <a:prstGeom prst="rect">
            <a:avLst/>
          </a:prstGeom>
        </p:spPr>
        <p:txBody>
          <a:bodyPr>
            <a:normAutofit fontScale="92500"/>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sz="2800" b="1" dirty="0" smtClean="0">
                <a:solidFill>
                  <a:srgbClr val="FF0000"/>
                </a:solidFill>
                <a:latin typeface="Lucida Console"/>
              </a:rPr>
              <a:t>summary</a:t>
            </a:r>
            <a:r>
              <a:rPr lang="en-US" sz="2800" b="1" dirty="0" smtClean="0">
                <a:solidFill>
                  <a:srgbClr val="FF0000"/>
                </a:solidFill>
                <a:latin typeface="Goudy Sans Medium"/>
              </a:rPr>
              <a:t> Element and </a:t>
            </a:r>
            <a:r>
              <a:rPr lang="en-US" sz="2800" b="1" dirty="0" smtClean="0">
                <a:solidFill>
                  <a:srgbClr val="FF0000"/>
                </a:solidFill>
                <a:latin typeface="Lucida Console"/>
              </a:rPr>
              <a:t>details</a:t>
            </a:r>
            <a:r>
              <a:rPr lang="en-US" sz="2800" b="1" dirty="0" smtClean="0">
                <a:solidFill>
                  <a:srgbClr val="FF0000"/>
                </a:solidFill>
                <a:latin typeface="Goudy Sans Medium"/>
              </a:rPr>
              <a:t> Element(</a:t>
            </a:r>
            <a:r>
              <a:rPr lang="en-US" sz="2800" b="1" dirty="0" err="1" smtClean="0">
                <a:solidFill>
                  <a:srgbClr val="FF0000"/>
                </a:solidFill>
                <a:latin typeface="Goudy Sans Medium"/>
              </a:rPr>
              <a:t>Conts</a:t>
            </a:r>
            <a:r>
              <a:rPr lang="en-US" sz="2800" b="1" dirty="0" smtClean="0">
                <a:solidFill>
                  <a:srgbClr val="FF0000"/>
                </a:solidFill>
                <a:latin typeface="Goudy Sans Medium"/>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26</a:t>
            </a:fld>
            <a:endParaRPr lang="en-US"/>
          </a:p>
        </p:txBody>
      </p:sp>
    </p:spTree>
    <p:extLst>
      <p:ext uri="{BB962C8B-B14F-4D97-AF65-F5344CB8AC3E}">
        <p14:creationId xmlns:p14="http://schemas.microsoft.com/office/powerpoint/2010/main" val="119139397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latin typeface="Lucida Console"/>
              </a:rPr>
              <a:t>section</a:t>
            </a:r>
            <a:r>
              <a:rPr lang="en-US" b="1" dirty="0" smtClean="0">
                <a:solidFill>
                  <a:srgbClr val="FF0000"/>
                </a:solidFill>
                <a:latin typeface="Goudy Sans Medium"/>
              </a:rPr>
              <a:t> Element</a:t>
            </a:r>
          </a:p>
        </p:txBody>
      </p:sp>
      <p:sp>
        <p:nvSpPr>
          <p:cNvPr id="31747" name="Text Placeholder 2"/>
          <p:cNvSpPr>
            <a:spLocks noGrp="1"/>
          </p:cNvSpPr>
          <p:nvPr>
            <p:ph type="body" idx="1"/>
          </p:nvPr>
        </p:nvSpPr>
        <p:spPr/>
        <p:txBody>
          <a:bodyPr>
            <a:normAutofit fontScale="85000" lnSpcReduction="20000"/>
          </a:bodyPr>
          <a:lstStyle/>
          <a:p>
            <a:pPr eaLnBrk="1" hangingPunct="1">
              <a:lnSpc>
                <a:spcPct val="150000"/>
              </a:lnSpc>
            </a:pPr>
            <a:r>
              <a:rPr lang="en-US" dirty="0" smtClean="0">
                <a:solidFill>
                  <a:srgbClr val="000000"/>
                </a:solidFill>
              </a:rPr>
              <a:t>The </a:t>
            </a:r>
            <a:r>
              <a:rPr lang="en-US" dirty="0" smtClean="0">
                <a:solidFill>
                  <a:srgbClr val="0000FF"/>
                </a:solidFill>
              </a:rPr>
              <a:t>section element</a:t>
            </a:r>
            <a:r>
              <a:rPr lang="en-US" dirty="0" smtClean="0">
                <a:solidFill>
                  <a:srgbClr val="000000"/>
                </a:solidFill>
              </a:rPr>
              <a:t> describes a section of a document, usually with a heading for each section—these elements can be nested. </a:t>
            </a:r>
          </a:p>
          <a:p>
            <a:pPr eaLnBrk="1" hangingPunct="1">
              <a:lnSpc>
                <a:spcPct val="150000"/>
              </a:lnSpc>
            </a:pPr>
            <a:r>
              <a:rPr lang="en-US" dirty="0" smtClean="0">
                <a:solidFill>
                  <a:srgbClr val="000000"/>
                </a:solidFill>
              </a:rPr>
              <a:t>In this example, we broke the document into three </a:t>
            </a:r>
            <a:r>
              <a:rPr lang="en-US" dirty="0" smtClean="0">
                <a:solidFill>
                  <a:srgbClr val="000000"/>
                </a:solidFill>
                <a:latin typeface="Lucida Console" pitchFamily="49" charset="0"/>
              </a:rPr>
              <a:t>section</a:t>
            </a:r>
            <a:r>
              <a:rPr lang="en-US" dirty="0" smtClean="0">
                <a:solidFill>
                  <a:srgbClr val="000000"/>
                </a:solidFill>
              </a:rPr>
              <a:t>s—the first is </a:t>
            </a:r>
            <a:r>
              <a:rPr lang="en-US" dirty="0" smtClean="0">
                <a:solidFill>
                  <a:srgbClr val="000000"/>
                </a:solidFill>
                <a:latin typeface="Arial" charset="0"/>
              </a:rPr>
              <a:t>Recent Publications</a:t>
            </a:r>
            <a:r>
              <a:rPr lang="en-US" dirty="0" smtClean="0">
                <a:solidFill>
                  <a:srgbClr val="000000"/>
                </a:solidFill>
              </a:rPr>
              <a:t>. </a:t>
            </a:r>
          </a:p>
          <a:p>
            <a:pPr eaLnBrk="1" hangingPunct="1">
              <a:lnSpc>
                <a:spcPct val="150000"/>
              </a:lnSpc>
            </a:pPr>
            <a:r>
              <a:rPr lang="en-US" dirty="0" smtClean="0">
                <a:solidFill>
                  <a:srgbClr val="000000"/>
                </a:solidFill>
              </a:rPr>
              <a:t>The </a:t>
            </a:r>
            <a:r>
              <a:rPr lang="en-US" dirty="0" smtClean="0">
                <a:solidFill>
                  <a:srgbClr val="000000"/>
                </a:solidFill>
                <a:latin typeface="Lucida Console" pitchFamily="49" charset="0"/>
              </a:rPr>
              <a:t>section</a:t>
            </a:r>
            <a:r>
              <a:rPr lang="en-US" dirty="0" smtClean="0">
                <a:solidFill>
                  <a:srgbClr val="000000"/>
                </a:solidFill>
              </a:rPr>
              <a:t> element may also be nested in an article. </a:t>
            </a:r>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27</a:t>
            </a:fld>
            <a:endParaRPr lang="en-US"/>
          </a:p>
        </p:txBody>
      </p:sp>
    </p:spTree>
    <p:extLst>
      <p:ext uri="{BB962C8B-B14F-4D97-AF65-F5344CB8AC3E}">
        <p14:creationId xmlns:p14="http://schemas.microsoft.com/office/powerpoint/2010/main" val="250357931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latin typeface="Lucida Console"/>
              </a:rPr>
              <a:t>aside</a:t>
            </a:r>
            <a:r>
              <a:rPr lang="en-US" b="1" dirty="0" smtClean="0">
                <a:solidFill>
                  <a:srgbClr val="FF0000"/>
                </a:solidFill>
                <a:latin typeface="Goudy Sans Medium"/>
              </a:rPr>
              <a:t> Element</a:t>
            </a:r>
          </a:p>
        </p:txBody>
      </p:sp>
      <p:sp>
        <p:nvSpPr>
          <p:cNvPr id="32771" name="Text Placeholder 2"/>
          <p:cNvSpPr>
            <a:spLocks noGrp="1"/>
          </p:cNvSpPr>
          <p:nvPr>
            <p:ph type="body" idx="1"/>
          </p:nvPr>
        </p:nvSpPr>
        <p:spPr/>
        <p:txBody>
          <a:bodyPr>
            <a:normAutofit/>
          </a:bodyPr>
          <a:lstStyle/>
          <a:p>
            <a:pPr eaLnBrk="1" hangingPunct="1">
              <a:lnSpc>
                <a:spcPct val="170000"/>
              </a:lnSpc>
            </a:pPr>
            <a:r>
              <a:rPr lang="en-US" sz="1600" dirty="0" smtClean="0">
                <a:solidFill>
                  <a:srgbClr val="000000"/>
                </a:solidFill>
              </a:rPr>
              <a:t>The </a:t>
            </a:r>
            <a:r>
              <a:rPr lang="en-US" sz="1600" dirty="0" smtClean="0">
                <a:solidFill>
                  <a:srgbClr val="0000FF"/>
                </a:solidFill>
              </a:rPr>
              <a:t>aside element</a:t>
            </a:r>
            <a:r>
              <a:rPr lang="en-US" sz="1600" dirty="0" smtClean="0">
                <a:solidFill>
                  <a:srgbClr val="000000"/>
                </a:solidFill>
              </a:rPr>
              <a:t> describes content that’s related to the surrounding content (such as an </a:t>
            </a:r>
            <a:r>
              <a:rPr lang="en-US" sz="1600" dirty="0" smtClean="0">
                <a:solidFill>
                  <a:srgbClr val="000000"/>
                </a:solidFill>
                <a:latin typeface="Lucida Console" pitchFamily="49" charset="0"/>
              </a:rPr>
              <a:t>article</a:t>
            </a:r>
            <a:r>
              <a:rPr lang="en-US" sz="1600" dirty="0" smtClean="0">
                <a:solidFill>
                  <a:srgbClr val="000000"/>
                </a:solidFill>
              </a:rPr>
              <a:t>) but is somewhat separate from the flow of the text. </a:t>
            </a:r>
          </a:p>
          <a:p>
            <a:pPr eaLnBrk="1" hangingPunct="1">
              <a:lnSpc>
                <a:spcPct val="170000"/>
              </a:lnSpc>
            </a:pPr>
            <a:r>
              <a:rPr lang="en-US" sz="1600" dirty="0" smtClean="0">
                <a:solidFill>
                  <a:srgbClr val="000000"/>
                </a:solidFill>
              </a:rPr>
              <a:t>For example, an </a:t>
            </a:r>
            <a:r>
              <a:rPr lang="en-US" sz="1600" dirty="0" smtClean="0">
                <a:solidFill>
                  <a:srgbClr val="000000"/>
                </a:solidFill>
                <a:latin typeface="Lucida Console" pitchFamily="49" charset="0"/>
              </a:rPr>
              <a:t>aside</a:t>
            </a:r>
            <a:r>
              <a:rPr lang="en-US" sz="1600" dirty="0" smtClean="0">
                <a:solidFill>
                  <a:srgbClr val="000000"/>
                </a:solidFill>
              </a:rPr>
              <a:t> in a news story might include some background history. </a:t>
            </a:r>
          </a:p>
          <a:p>
            <a:pPr>
              <a:lnSpc>
                <a:spcPct val="170000"/>
              </a:lnSpc>
            </a:pPr>
            <a:r>
              <a:rPr lang="en-US" sz="1600" i="1" dirty="0"/>
              <a:t>The aside element represents a section of a page that consists of content that is tangentially related to the content around the aside element, and which could be considered separate from that content. Such sections are often represented as sidebars in printed typography. </a:t>
            </a:r>
            <a:endParaRPr lang="en-US" sz="1600" i="1" dirty="0" smtClean="0"/>
          </a:p>
          <a:p>
            <a:pPr>
              <a:lnSpc>
                <a:spcPct val="170000"/>
              </a:lnSpc>
            </a:pPr>
            <a:r>
              <a:rPr lang="en-US" sz="1600" i="1" dirty="0" smtClean="0"/>
              <a:t>The </a:t>
            </a:r>
            <a:r>
              <a:rPr lang="en-US" sz="1600" i="1" dirty="0"/>
              <a:t>element can be used for typographical effects like pull quotes or sidebars, for advertising, for groups of </a:t>
            </a:r>
            <a:r>
              <a:rPr lang="en-US" sz="1600" i="1" dirty="0" err="1"/>
              <a:t>nav</a:t>
            </a:r>
            <a:r>
              <a:rPr lang="en-US" sz="1600" i="1" dirty="0"/>
              <a:t> elements, and for other content that is considered separate from the main content of the page</a:t>
            </a:r>
            <a:endParaRPr lang="en-US" sz="1600" dirty="0" smtClean="0">
              <a:solidFill>
                <a:srgbClr val="000000"/>
              </a:solidFill>
            </a:endParaRPr>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28</a:t>
            </a:fld>
            <a:endParaRPr lang="en-US"/>
          </a:p>
        </p:txBody>
      </p:sp>
    </p:spTree>
    <p:extLst>
      <p:ext uri="{BB962C8B-B14F-4D97-AF65-F5344CB8AC3E}">
        <p14:creationId xmlns:p14="http://schemas.microsoft.com/office/powerpoint/2010/main" val="325768168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latin typeface="Lucida Console"/>
              </a:rPr>
              <a:t>meter</a:t>
            </a:r>
            <a:r>
              <a:rPr lang="en-US" b="1" dirty="0" smtClean="0">
                <a:solidFill>
                  <a:srgbClr val="FF0000"/>
                </a:solidFill>
                <a:latin typeface="Goudy Sans Medium"/>
              </a:rPr>
              <a:t> Element</a:t>
            </a:r>
          </a:p>
        </p:txBody>
      </p:sp>
      <p:sp>
        <p:nvSpPr>
          <p:cNvPr id="33795" name="Text Placeholder 2"/>
          <p:cNvSpPr>
            <a:spLocks noGrp="1"/>
          </p:cNvSpPr>
          <p:nvPr>
            <p:ph type="body" idx="1"/>
          </p:nvPr>
        </p:nvSpPr>
        <p:spPr/>
        <p:txBody>
          <a:bodyPr>
            <a:normAutofit fontScale="92500" lnSpcReduction="10000"/>
          </a:bodyPr>
          <a:lstStyle/>
          <a:p>
            <a:pPr eaLnBrk="1" hangingPunct="1">
              <a:lnSpc>
                <a:spcPct val="150000"/>
              </a:lnSpc>
            </a:pPr>
            <a:r>
              <a:rPr lang="en-US" sz="2500" dirty="0" smtClean="0">
                <a:solidFill>
                  <a:srgbClr val="000000"/>
                </a:solidFill>
              </a:rPr>
              <a:t>The </a:t>
            </a:r>
            <a:r>
              <a:rPr lang="en-US" sz="2500" dirty="0" smtClean="0">
                <a:solidFill>
                  <a:srgbClr val="0000FF"/>
                </a:solidFill>
              </a:rPr>
              <a:t>meter element</a:t>
            </a:r>
            <a:r>
              <a:rPr lang="en-US" sz="2500" dirty="0" smtClean="0">
                <a:solidFill>
                  <a:srgbClr val="000000"/>
                </a:solidFill>
              </a:rPr>
              <a:t> renders a visual representation of a measure within a range as shown in next figure</a:t>
            </a:r>
          </a:p>
          <a:p>
            <a:pPr eaLnBrk="1" hangingPunct="1">
              <a:lnSpc>
                <a:spcPct val="150000"/>
              </a:lnSpc>
            </a:pPr>
            <a:r>
              <a:rPr lang="en-US" sz="2500" dirty="0" smtClean="0">
                <a:solidFill>
                  <a:srgbClr val="000000"/>
                </a:solidFill>
              </a:rPr>
              <a:t>In this example, we show the results of a recent web survey we did. </a:t>
            </a:r>
          </a:p>
          <a:p>
            <a:pPr eaLnBrk="1" hangingPunct="1">
              <a:lnSpc>
                <a:spcPct val="150000"/>
              </a:lnSpc>
            </a:pPr>
            <a:r>
              <a:rPr lang="en-US" sz="2500" dirty="0" smtClean="0">
                <a:solidFill>
                  <a:srgbClr val="000000"/>
                </a:solidFill>
              </a:rPr>
              <a:t>The </a:t>
            </a:r>
            <a:r>
              <a:rPr lang="en-US" sz="2500" dirty="0" smtClean="0">
                <a:solidFill>
                  <a:srgbClr val="000000"/>
                </a:solidFill>
                <a:latin typeface="Lucida Console" pitchFamily="49" charset="0"/>
              </a:rPr>
              <a:t>min</a:t>
            </a:r>
            <a:r>
              <a:rPr lang="en-US" sz="2500" dirty="0" smtClean="0">
                <a:solidFill>
                  <a:srgbClr val="000000"/>
                </a:solidFill>
              </a:rPr>
              <a:t> attribute is </a:t>
            </a:r>
            <a:r>
              <a:rPr lang="en-US" sz="2500" dirty="0" smtClean="0">
                <a:solidFill>
                  <a:srgbClr val="000000"/>
                </a:solidFill>
                <a:latin typeface="Lucida Console" pitchFamily="49" charset="0"/>
              </a:rPr>
              <a:t>"0"</a:t>
            </a:r>
            <a:r>
              <a:rPr lang="en-US" sz="2500" dirty="0" smtClean="0">
                <a:solidFill>
                  <a:srgbClr val="000000"/>
                </a:solidFill>
              </a:rPr>
              <a:t> and a </a:t>
            </a:r>
            <a:r>
              <a:rPr lang="en-US" sz="2500" dirty="0" smtClean="0">
                <a:solidFill>
                  <a:srgbClr val="000000"/>
                </a:solidFill>
                <a:latin typeface="Lucida Console" pitchFamily="49" charset="0"/>
              </a:rPr>
              <a:t>max</a:t>
            </a:r>
            <a:r>
              <a:rPr lang="en-US" sz="2500" dirty="0" smtClean="0">
                <a:solidFill>
                  <a:srgbClr val="000000"/>
                </a:solidFill>
              </a:rPr>
              <a:t> attribute is </a:t>
            </a:r>
            <a:r>
              <a:rPr lang="en-US" sz="2500" dirty="0" smtClean="0">
                <a:solidFill>
                  <a:srgbClr val="000000"/>
                </a:solidFill>
                <a:latin typeface="Lucida Console" pitchFamily="49" charset="0"/>
              </a:rPr>
              <a:t>"54"</a:t>
            </a:r>
            <a:r>
              <a:rPr lang="en-US" sz="2500" dirty="0" smtClean="0">
                <a:solidFill>
                  <a:srgbClr val="000000"/>
                </a:solidFill>
              </a:rPr>
              <a:t> —indicating the total number of responses to our survey. </a:t>
            </a:r>
          </a:p>
          <a:p>
            <a:pPr eaLnBrk="1" hangingPunct="1">
              <a:lnSpc>
                <a:spcPct val="150000"/>
              </a:lnSpc>
            </a:pPr>
            <a:r>
              <a:rPr lang="en-US" sz="2500" dirty="0" smtClean="0">
                <a:solidFill>
                  <a:srgbClr val="000000"/>
                </a:solidFill>
              </a:rPr>
              <a:t>The </a:t>
            </a:r>
            <a:r>
              <a:rPr lang="en-US" sz="2500" dirty="0" smtClean="0">
                <a:solidFill>
                  <a:srgbClr val="000000"/>
                </a:solidFill>
                <a:latin typeface="Lucida Console" pitchFamily="49" charset="0"/>
              </a:rPr>
              <a:t>value</a:t>
            </a:r>
            <a:r>
              <a:rPr lang="en-US" sz="2500" dirty="0" smtClean="0">
                <a:solidFill>
                  <a:srgbClr val="000000"/>
                </a:solidFill>
              </a:rPr>
              <a:t> attribute is </a:t>
            </a:r>
            <a:r>
              <a:rPr lang="en-US" sz="2500" dirty="0" smtClean="0">
                <a:solidFill>
                  <a:srgbClr val="000000"/>
                </a:solidFill>
                <a:latin typeface="Lucida Console" pitchFamily="49" charset="0"/>
              </a:rPr>
              <a:t>"14"</a:t>
            </a:r>
            <a:r>
              <a:rPr lang="en-US" sz="2500" dirty="0" smtClean="0">
                <a:solidFill>
                  <a:srgbClr val="000000"/>
                </a:solidFill>
              </a:rPr>
              <a:t>, representing the total number of people who responded “yes” to our survey question.</a:t>
            </a:r>
          </a:p>
        </p:txBody>
      </p:sp>
      <p:sp>
        <p:nvSpPr>
          <p:cNvPr id="3" name="Slide Number Placeholder 2"/>
          <p:cNvSpPr>
            <a:spLocks noGrp="1"/>
          </p:cNvSpPr>
          <p:nvPr>
            <p:ph type="sldNum" sz="quarter" idx="12"/>
          </p:nvPr>
        </p:nvSpPr>
        <p:spPr/>
        <p:txBody>
          <a:bodyPr/>
          <a:lstStyle/>
          <a:p>
            <a:pPr>
              <a:defRPr/>
            </a:pPr>
            <a:fld id="{A5DC2757-F488-4F92-A1AE-1B6B57B76DA1}" type="slidenum">
              <a:rPr lang="en-US" smtClean="0"/>
              <a:pPr>
                <a:defRPr/>
              </a:pPr>
              <a:t>29</a:t>
            </a:fld>
            <a:endParaRPr lang="en-US"/>
          </a:p>
        </p:txBody>
      </p:sp>
    </p:spTree>
    <p:extLst>
      <p:ext uri="{BB962C8B-B14F-4D97-AF65-F5344CB8AC3E}">
        <p14:creationId xmlns:p14="http://schemas.microsoft.com/office/powerpoint/2010/main" val="37292289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903476"/>
            <a:ext cx="7458075" cy="5067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1115616" y="116632"/>
            <a:ext cx="7498080" cy="720080"/>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sz="4000" b="1" dirty="0" smtClean="0">
                <a:solidFill>
                  <a:srgbClr val="FF0000"/>
                </a:solidFill>
              </a:rPr>
              <a:t>Example</a:t>
            </a:r>
          </a:p>
        </p:txBody>
      </p:sp>
      <p:sp>
        <p:nvSpPr>
          <p:cNvPr id="2" name="Slide Number Placeholder 1"/>
          <p:cNvSpPr>
            <a:spLocks noGrp="1"/>
          </p:cNvSpPr>
          <p:nvPr>
            <p:ph type="sldNum" sz="quarter" idx="12"/>
          </p:nvPr>
        </p:nvSpPr>
        <p:spPr/>
        <p:txBody>
          <a:bodyPr/>
          <a:lstStyle/>
          <a:p>
            <a:fld id="{34B3B6CE-9911-4CD9-B311-4555AE30F90F}" type="slidenum">
              <a:rPr lang="en-US" smtClean="0"/>
              <a:t>3</a:t>
            </a:fld>
            <a:endParaRPr lang="en-US"/>
          </a:p>
        </p:txBody>
      </p:sp>
    </p:spTree>
    <p:extLst>
      <p:ext uri="{BB962C8B-B14F-4D97-AF65-F5344CB8AC3E}">
        <p14:creationId xmlns:p14="http://schemas.microsoft.com/office/powerpoint/2010/main" val="409106295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75" y="1662113"/>
            <a:ext cx="5734050" cy="3533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itle 1"/>
          <p:cNvSpPr txBox="1">
            <a:spLocks/>
          </p:cNvSpPr>
          <p:nvPr/>
        </p:nvSpPr>
        <p:spPr>
          <a:xfrm>
            <a:off x="1435608" y="274638"/>
            <a:ext cx="7498080" cy="1143000"/>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Lucida Console"/>
              </a:rPr>
              <a:t>meter</a:t>
            </a:r>
            <a:r>
              <a:rPr lang="en-US" b="1" dirty="0" smtClean="0">
                <a:solidFill>
                  <a:srgbClr val="FF0000"/>
                </a:solidFill>
                <a:latin typeface="Goudy Sans Medium"/>
              </a:rPr>
              <a:t> Element(</a:t>
            </a:r>
            <a:r>
              <a:rPr lang="en-US" b="1" dirty="0" err="1" smtClean="0">
                <a:solidFill>
                  <a:srgbClr val="FF0000"/>
                </a:solidFill>
                <a:latin typeface="Goudy Sans Medium"/>
              </a:rPr>
              <a:t>Conts</a:t>
            </a:r>
            <a:r>
              <a:rPr lang="en-US" b="1" dirty="0" smtClean="0">
                <a:solidFill>
                  <a:srgbClr val="FF0000"/>
                </a:solidFill>
                <a:latin typeface="Goudy Sans Medium"/>
              </a:rPr>
              <a:t>)</a:t>
            </a:r>
          </a:p>
        </p:txBody>
      </p:sp>
      <p:sp>
        <p:nvSpPr>
          <p:cNvPr id="3" name="Slide Number Placeholder 2"/>
          <p:cNvSpPr>
            <a:spLocks noGrp="1"/>
          </p:cNvSpPr>
          <p:nvPr>
            <p:ph type="sldNum" sz="quarter" idx="12"/>
          </p:nvPr>
        </p:nvSpPr>
        <p:spPr/>
        <p:txBody>
          <a:bodyPr/>
          <a:lstStyle/>
          <a:p>
            <a:fld id="{34B3B6CE-9911-4CD9-B311-4555AE30F90F}" type="slidenum">
              <a:rPr lang="en-US" smtClean="0"/>
              <a:t>30</a:t>
            </a:fld>
            <a:endParaRPr lang="en-US"/>
          </a:p>
        </p:txBody>
      </p:sp>
    </p:spTree>
    <p:extLst>
      <p:ext uri="{BB962C8B-B14F-4D97-AF65-F5344CB8AC3E}">
        <p14:creationId xmlns:p14="http://schemas.microsoft.com/office/powerpoint/2010/main" val="8301947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fontAlgn="auto" hangingPunct="1">
              <a:spcAft>
                <a:spcPts val="0"/>
              </a:spcAft>
              <a:defRPr/>
            </a:pPr>
            <a:r>
              <a:rPr lang="en-US" b="1" dirty="0" smtClean="0">
                <a:solidFill>
                  <a:srgbClr val="FF0000"/>
                </a:solidFill>
                <a:latin typeface="Lucida Console"/>
              </a:rPr>
              <a:t>footer</a:t>
            </a:r>
            <a:r>
              <a:rPr lang="en-US" b="1" dirty="0" smtClean="0">
                <a:solidFill>
                  <a:srgbClr val="FF0000"/>
                </a:solidFill>
                <a:latin typeface="Goudy Sans Medium"/>
              </a:rPr>
              <a:t> Element</a:t>
            </a:r>
          </a:p>
        </p:txBody>
      </p:sp>
      <p:sp>
        <p:nvSpPr>
          <p:cNvPr id="35843" name="Text Placeholder 2"/>
          <p:cNvSpPr>
            <a:spLocks noGrp="1"/>
          </p:cNvSpPr>
          <p:nvPr>
            <p:ph type="body" idx="1"/>
          </p:nvPr>
        </p:nvSpPr>
        <p:spPr/>
        <p:txBody>
          <a:bodyPr>
            <a:normAutofit fontScale="92500"/>
          </a:bodyPr>
          <a:lstStyle/>
          <a:p>
            <a:pPr eaLnBrk="1" hangingPunct="1">
              <a:lnSpc>
                <a:spcPct val="150000"/>
              </a:lnSpc>
            </a:pPr>
            <a:r>
              <a:rPr lang="en-US" dirty="0" smtClean="0">
                <a:solidFill>
                  <a:srgbClr val="000000"/>
                </a:solidFill>
              </a:rPr>
              <a:t>The </a:t>
            </a:r>
            <a:r>
              <a:rPr lang="en-US" dirty="0" smtClean="0">
                <a:solidFill>
                  <a:srgbClr val="0000FF"/>
                </a:solidFill>
              </a:rPr>
              <a:t>footer element</a:t>
            </a:r>
            <a:r>
              <a:rPr lang="en-US" dirty="0" smtClean="0">
                <a:solidFill>
                  <a:srgbClr val="000000"/>
                </a:solidFill>
              </a:rPr>
              <a:t> describes a </a:t>
            </a:r>
            <a:r>
              <a:rPr lang="en-US" i="1" dirty="0" smtClean="0">
                <a:solidFill>
                  <a:srgbClr val="000000"/>
                </a:solidFill>
              </a:rPr>
              <a:t>footer</a:t>
            </a:r>
            <a:r>
              <a:rPr lang="en-US" dirty="0" smtClean="0">
                <a:solidFill>
                  <a:srgbClr val="000000"/>
                </a:solidFill>
              </a:rPr>
              <a:t>—content that usually appears at the bottom of the content or </a:t>
            </a:r>
            <a:r>
              <a:rPr lang="en-US" dirty="0" smtClean="0">
                <a:solidFill>
                  <a:srgbClr val="000000"/>
                </a:solidFill>
                <a:latin typeface="Lucida Console" pitchFamily="49" charset="0"/>
              </a:rPr>
              <a:t>section</a:t>
            </a:r>
            <a:r>
              <a:rPr lang="en-US" dirty="0" smtClean="0">
                <a:solidFill>
                  <a:srgbClr val="000000"/>
                </a:solidFill>
              </a:rPr>
              <a:t> element. </a:t>
            </a:r>
          </a:p>
          <a:p>
            <a:pPr eaLnBrk="1" hangingPunct="1">
              <a:lnSpc>
                <a:spcPct val="150000"/>
              </a:lnSpc>
            </a:pPr>
            <a:r>
              <a:rPr lang="en-US" dirty="0" smtClean="0">
                <a:solidFill>
                  <a:srgbClr val="000000"/>
                </a:solidFill>
              </a:rPr>
              <a:t>In this example, we use the </a:t>
            </a:r>
            <a:r>
              <a:rPr lang="en-US" dirty="0" smtClean="0">
                <a:solidFill>
                  <a:srgbClr val="000000"/>
                </a:solidFill>
                <a:latin typeface="Lucida Console" pitchFamily="49" charset="0"/>
              </a:rPr>
              <a:t>footer</a:t>
            </a:r>
            <a:r>
              <a:rPr lang="en-US" dirty="0" smtClean="0">
                <a:solidFill>
                  <a:srgbClr val="000000"/>
                </a:solidFill>
              </a:rPr>
              <a:t> to describe the copyright notice and contact information. </a:t>
            </a:r>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31</a:t>
            </a:fld>
            <a:endParaRPr lang="en-US"/>
          </a:p>
        </p:txBody>
      </p:sp>
    </p:spTree>
    <p:extLst>
      <p:ext uri="{BB962C8B-B14F-4D97-AF65-F5344CB8AC3E}">
        <p14:creationId xmlns:p14="http://schemas.microsoft.com/office/powerpoint/2010/main" val="107764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fontAlgn="auto" hangingPunct="1">
              <a:spcAft>
                <a:spcPts val="0"/>
              </a:spcAft>
              <a:defRPr/>
            </a:pPr>
            <a:r>
              <a:rPr lang="en-US" sz="2000" b="1" dirty="0" smtClean="0">
                <a:solidFill>
                  <a:srgbClr val="FF0000"/>
                </a:solidFill>
                <a:latin typeface="Goudy Sans Medium"/>
              </a:rPr>
              <a:t>Text-Level Semantics: </a:t>
            </a:r>
            <a:r>
              <a:rPr lang="en-US" sz="2000" b="1" dirty="0" smtClean="0">
                <a:solidFill>
                  <a:srgbClr val="FF0000"/>
                </a:solidFill>
                <a:latin typeface="Lucida Console"/>
              </a:rPr>
              <a:t>mark</a:t>
            </a:r>
            <a:r>
              <a:rPr lang="en-US" sz="2000" b="1" dirty="0" smtClean="0">
                <a:solidFill>
                  <a:srgbClr val="FF0000"/>
                </a:solidFill>
                <a:latin typeface="Goudy Sans Medium"/>
              </a:rPr>
              <a:t> Element and </a:t>
            </a:r>
            <a:r>
              <a:rPr lang="en-US" sz="2000" b="1" dirty="0" err="1" smtClean="0">
                <a:solidFill>
                  <a:srgbClr val="FF0000"/>
                </a:solidFill>
                <a:latin typeface="Lucida Console"/>
              </a:rPr>
              <a:t>wbr</a:t>
            </a:r>
            <a:r>
              <a:rPr lang="en-US" sz="2000" b="1" dirty="0" smtClean="0">
                <a:solidFill>
                  <a:srgbClr val="FF0000"/>
                </a:solidFill>
                <a:latin typeface="Goudy Sans Medium"/>
              </a:rPr>
              <a:t> Element</a:t>
            </a:r>
          </a:p>
        </p:txBody>
      </p:sp>
      <p:sp>
        <p:nvSpPr>
          <p:cNvPr id="36867" name="Text Placeholder 2"/>
          <p:cNvSpPr>
            <a:spLocks noGrp="1"/>
          </p:cNvSpPr>
          <p:nvPr>
            <p:ph type="body" idx="1"/>
          </p:nvPr>
        </p:nvSpPr>
        <p:spPr/>
        <p:txBody>
          <a:bodyPr>
            <a:normAutofit fontScale="77500" lnSpcReduction="20000"/>
          </a:bodyPr>
          <a:lstStyle/>
          <a:p>
            <a:pPr eaLnBrk="1" hangingPunct="1">
              <a:lnSpc>
                <a:spcPct val="150000"/>
              </a:lnSpc>
            </a:pPr>
            <a:r>
              <a:rPr lang="en-US" dirty="0" smtClean="0">
                <a:solidFill>
                  <a:srgbClr val="000000"/>
                </a:solidFill>
              </a:rPr>
              <a:t>The </a:t>
            </a:r>
            <a:r>
              <a:rPr lang="en-US" dirty="0" smtClean="0">
                <a:solidFill>
                  <a:srgbClr val="0000FF"/>
                </a:solidFill>
              </a:rPr>
              <a:t>mark element</a:t>
            </a:r>
            <a:r>
              <a:rPr lang="en-US" dirty="0" smtClean="0">
                <a:solidFill>
                  <a:srgbClr val="000000"/>
                </a:solidFill>
              </a:rPr>
              <a:t> highlights the text that’s enclosed in the element. </a:t>
            </a:r>
            <a:endParaRPr lang="en-US" dirty="0" smtClean="0">
              <a:solidFill>
                <a:srgbClr val="000000"/>
              </a:solidFill>
            </a:endParaRPr>
          </a:p>
          <a:p>
            <a:pPr marL="82296" indent="0">
              <a:lnSpc>
                <a:spcPct val="150000"/>
              </a:lnSpc>
              <a:buNone/>
            </a:pPr>
            <a:r>
              <a:rPr lang="en-US" dirty="0" smtClean="0">
                <a:solidFill>
                  <a:srgbClr val="000000"/>
                </a:solidFill>
              </a:rPr>
              <a:t>        </a:t>
            </a:r>
            <a:r>
              <a:rPr lang="en-US" b="1" dirty="0" smtClean="0">
                <a:solidFill>
                  <a:srgbClr val="FF0000"/>
                </a:solidFill>
              </a:rPr>
              <a:t> </a:t>
            </a:r>
            <a:r>
              <a:rPr lang="en-US" b="1" dirty="0">
                <a:solidFill>
                  <a:srgbClr val="FF0000"/>
                </a:solidFill>
              </a:rPr>
              <a:t>&lt;mark</a:t>
            </a:r>
            <a:r>
              <a:rPr lang="en-US" b="1" dirty="0" smtClean="0">
                <a:solidFill>
                  <a:srgbClr val="FF0000"/>
                </a:solidFill>
              </a:rPr>
              <a:t>&gt;             &lt;/</a:t>
            </a:r>
            <a:r>
              <a:rPr lang="en-US" b="1" dirty="0">
                <a:solidFill>
                  <a:srgbClr val="FF0000"/>
                </a:solidFill>
              </a:rPr>
              <a:t>mark&gt;</a:t>
            </a:r>
            <a:endParaRPr lang="en-US" b="1" dirty="0" smtClean="0">
              <a:solidFill>
                <a:srgbClr val="FF0000"/>
              </a:solidFill>
            </a:endParaRPr>
          </a:p>
          <a:p>
            <a:pPr eaLnBrk="1" hangingPunct="1">
              <a:lnSpc>
                <a:spcPct val="150000"/>
              </a:lnSpc>
            </a:pPr>
            <a:r>
              <a:rPr lang="en-US" dirty="0" smtClean="0">
                <a:solidFill>
                  <a:srgbClr val="000000"/>
                </a:solidFill>
              </a:rPr>
              <a:t>The </a:t>
            </a:r>
            <a:r>
              <a:rPr lang="en-US" dirty="0" err="1" smtClean="0">
                <a:solidFill>
                  <a:srgbClr val="0000FF"/>
                </a:solidFill>
              </a:rPr>
              <a:t>wbr</a:t>
            </a:r>
            <a:r>
              <a:rPr lang="en-US" dirty="0" smtClean="0">
                <a:solidFill>
                  <a:srgbClr val="0000FF"/>
                </a:solidFill>
              </a:rPr>
              <a:t> element</a:t>
            </a:r>
            <a:r>
              <a:rPr lang="en-US" dirty="0" smtClean="0">
                <a:solidFill>
                  <a:srgbClr val="000000"/>
                </a:solidFill>
              </a:rPr>
              <a:t> indicates the appropriate place to break a word when the text wraps to multiple lines. </a:t>
            </a:r>
            <a:endParaRPr lang="en-US" dirty="0" smtClean="0">
              <a:solidFill>
                <a:srgbClr val="000000"/>
              </a:solidFill>
            </a:endParaRPr>
          </a:p>
          <a:p>
            <a:pPr marL="402336" lvl="1" indent="0">
              <a:lnSpc>
                <a:spcPct val="150000"/>
              </a:lnSpc>
              <a:buNone/>
            </a:pPr>
            <a:r>
              <a:rPr lang="en-US" b="1" dirty="0">
                <a:solidFill>
                  <a:srgbClr val="FF0000"/>
                </a:solidFill>
              </a:rPr>
              <a:t>&lt;</a:t>
            </a:r>
            <a:r>
              <a:rPr lang="en-US" b="1" dirty="0" err="1">
                <a:solidFill>
                  <a:srgbClr val="FF0000"/>
                </a:solidFill>
              </a:rPr>
              <a:t>wbr</a:t>
            </a:r>
            <a:r>
              <a:rPr lang="en-US" b="1" dirty="0">
                <a:solidFill>
                  <a:srgbClr val="FF0000"/>
                </a:solidFill>
              </a:rPr>
              <a:t> /&gt;</a:t>
            </a:r>
            <a:endParaRPr lang="en-US" b="1" dirty="0" smtClean="0">
              <a:solidFill>
                <a:srgbClr val="FF0000"/>
              </a:solidFill>
            </a:endParaRPr>
          </a:p>
          <a:p>
            <a:pPr eaLnBrk="1" hangingPunct="1">
              <a:lnSpc>
                <a:spcPct val="150000"/>
              </a:lnSpc>
            </a:pPr>
            <a:r>
              <a:rPr lang="en-US" dirty="0" smtClean="0">
                <a:solidFill>
                  <a:srgbClr val="000000"/>
                </a:solidFill>
              </a:rPr>
              <a:t>You might use </a:t>
            </a:r>
            <a:r>
              <a:rPr lang="en-US" dirty="0" err="1" smtClean="0">
                <a:solidFill>
                  <a:srgbClr val="000000"/>
                </a:solidFill>
                <a:latin typeface="Lucida Console" pitchFamily="49" charset="0"/>
              </a:rPr>
              <a:t>wbr</a:t>
            </a:r>
            <a:r>
              <a:rPr lang="en-US" dirty="0" smtClean="0">
                <a:solidFill>
                  <a:srgbClr val="000000"/>
                </a:solidFill>
              </a:rPr>
              <a:t> to prevent a word from breaking in an awkward place.</a:t>
            </a:r>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32</a:t>
            </a:fld>
            <a:endParaRPr lang="en-US"/>
          </a:p>
        </p:txBody>
      </p:sp>
    </p:spTree>
    <p:extLst>
      <p:ext uri="{BB962C8B-B14F-4D97-AF65-F5344CB8AC3E}">
        <p14:creationId xmlns:p14="http://schemas.microsoft.com/office/powerpoint/2010/main" val="97142898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2"/>
          <p:cNvSpPr>
            <a:spLocks noGrp="1" noChangeArrowheads="1"/>
          </p:cNvSpPr>
          <p:nvPr>
            <p:ph type="title"/>
          </p:nvPr>
        </p:nvSpPr>
        <p:spPr>
          <a:xfrm>
            <a:off x="1115616" y="116632"/>
            <a:ext cx="7498080" cy="1143000"/>
          </a:xfrm>
        </p:spPr>
        <p:txBody>
          <a:bodyPr>
            <a:normAutofit/>
          </a:bodyPr>
          <a:lstStyle/>
          <a:p>
            <a:pPr eaLnBrk="1" fontAlgn="auto" hangingPunct="1">
              <a:spcAft>
                <a:spcPts val="0"/>
              </a:spcAft>
              <a:defRPr/>
            </a:pPr>
            <a:r>
              <a:rPr lang="en-US" sz="3600" b="1" dirty="0" smtClean="0">
                <a:solidFill>
                  <a:srgbClr val="FF0000"/>
                </a:solidFill>
                <a:latin typeface="Lucida Console" pitchFamily="49" charset="0"/>
              </a:rPr>
              <a:t>Meta</a:t>
            </a:r>
            <a:r>
              <a:rPr lang="en-US" sz="3600" b="1" dirty="0" smtClean="0">
                <a:solidFill>
                  <a:srgbClr val="FF0000"/>
                </a:solidFill>
              </a:rPr>
              <a:t> Elements</a:t>
            </a:r>
          </a:p>
        </p:txBody>
      </p:sp>
      <p:sp>
        <p:nvSpPr>
          <p:cNvPr id="120834" name="Rectangle 3"/>
          <p:cNvSpPr>
            <a:spLocks noGrp="1" noChangeArrowheads="1"/>
          </p:cNvSpPr>
          <p:nvPr>
            <p:ph idx="1"/>
          </p:nvPr>
        </p:nvSpPr>
        <p:spPr>
          <a:xfrm>
            <a:off x="1187624" y="1341438"/>
            <a:ext cx="7499176" cy="4103786"/>
          </a:xfrm>
        </p:spPr>
        <p:txBody>
          <a:bodyPr>
            <a:normAutofit fontScale="70000" lnSpcReduction="20000"/>
          </a:bodyPr>
          <a:lstStyle/>
          <a:p>
            <a:pPr eaLnBrk="1" hangingPunct="1">
              <a:lnSpc>
                <a:spcPct val="150000"/>
              </a:lnSpc>
            </a:pPr>
            <a:r>
              <a:rPr lang="en-US" dirty="0" smtClean="0"/>
              <a:t>One way that search engines catalog pages is by reading the </a:t>
            </a:r>
            <a:r>
              <a:rPr lang="en-US" dirty="0" smtClean="0">
                <a:latin typeface="Lucida Console" pitchFamily="49" charset="0"/>
              </a:rPr>
              <a:t>meta</a:t>
            </a:r>
            <a:r>
              <a:rPr lang="en-US" dirty="0" smtClean="0"/>
              <a:t> element’s contents. </a:t>
            </a:r>
          </a:p>
          <a:p>
            <a:pPr lvl="1" eaLnBrk="1" hangingPunct="1">
              <a:lnSpc>
                <a:spcPct val="150000"/>
              </a:lnSpc>
            </a:pPr>
            <a:r>
              <a:rPr lang="en-US" dirty="0" smtClean="0"/>
              <a:t>The </a:t>
            </a:r>
            <a:r>
              <a:rPr lang="en-US" dirty="0" smtClean="0">
                <a:latin typeface="Lucida Console" pitchFamily="49" charset="0"/>
              </a:rPr>
              <a:t>name</a:t>
            </a:r>
            <a:r>
              <a:rPr lang="en-US" dirty="0" smtClean="0"/>
              <a:t> attribute identifies the type of </a:t>
            </a:r>
            <a:r>
              <a:rPr lang="en-US" dirty="0" smtClean="0">
                <a:latin typeface="Lucida Console" pitchFamily="49" charset="0"/>
              </a:rPr>
              <a:t>meta</a:t>
            </a:r>
            <a:r>
              <a:rPr lang="en-US" dirty="0" smtClean="0"/>
              <a:t> element</a:t>
            </a:r>
          </a:p>
          <a:p>
            <a:pPr lvl="1" eaLnBrk="1" hangingPunct="1">
              <a:lnSpc>
                <a:spcPct val="150000"/>
              </a:lnSpc>
            </a:pPr>
            <a:r>
              <a:rPr lang="en-US" dirty="0" smtClean="0"/>
              <a:t>The </a:t>
            </a:r>
            <a:r>
              <a:rPr lang="en-US" dirty="0" smtClean="0">
                <a:latin typeface="Lucida Console" pitchFamily="49" charset="0"/>
              </a:rPr>
              <a:t>content</a:t>
            </a:r>
            <a:r>
              <a:rPr lang="en-US" dirty="0" smtClean="0"/>
              <a:t> attribute </a:t>
            </a:r>
          </a:p>
          <a:p>
            <a:pPr lvl="2" eaLnBrk="1" hangingPunct="1">
              <a:lnSpc>
                <a:spcPct val="150000"/>
              </a:lnSpc>
            </a:pPr>
            <a:r>
              <a:rPr lang="en-US" dirty="0" smtClean="0"/>
              <a:t>Of a </a:t>
            </a:r>
            <a:r>
              <a:rPr lang="en-US" dirty="0" smtClean="0">
                <a:latin typeface="Lucida Console" pitchFamily="49" charset="0"/>
              </a:rPr>
              <a:t>keywords meta</a:t>
            </a:r>
            <a:r>
              <a:rPr lang="en-US" dirty="0" smtClean="0"/>
              <a:t> element: provides search engines with a list of words that describe a page, which are compared with words in search requests</a:t>
            </a:r>
          </a:p>
          <a:p>
            <a:pPr lvl="2" eaLnBrk="1" hangingPunct="1">
              <a:lnSpc>
                <a:spcPct val="150000"/>
              </a:lnSpc>
            </a:pPr>
            <a:r>
              <a:rPr lang="en-US" dirty="0" smtClean="0"/>
              <a:t>Of a </a:t>
            </a:r>
            <a:r>
              <a:rPr lang="en-US" dirty="0" smtClean="0">
                <a:latin typeface="Lucida Console" pitchFamily="49" charset="0"/>
              </a:rPr>
              <a:t>description meta</a:t>
            </a:r>
            <a:r>
              <a:rPr lang="en-US" dirty="0" smtClean="0"/>
              <a:t> element: provides a three- to four-line description of a site in sentence form, used by search engines to catalog your site. This text is sometimes displayed as part of the search result</a:t>
            </a:r>
          </a:p>
        </p:txBody>
      </p:sp>
      <p:sp>
        <p:nvSpPr>
          <p:cNvPr id="120835"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numCol="1" anchorCtr="0" compatLnSpc="1">
            <a:prstTxWarp prst="textNoShape">
              <a:avLst/>
            </a:prstTxWarp>
          </a:bodyPr>
          <a:lstStyle>
            <a:lvl1pPr eaLnBrk="0" hangingPunct="0">
              <a:defRPr sz="1600">
                <a:solidFill>
                  <a:srgbClr val="275AFF"/>
                </a:solidFill>
                <a:latin typeface="Arial" charset="0"/>
                <a:cs typeface="Times New Roman" pitchFamily="18" charset="0"/>
              </a:defRPr>
            </a:lvl1pPr>
            <a:lvl2pPr marL="742950" indent="-285750" eaLnBrk="0" hangingPunct="0">
              <a:defRPr sz="1600">
                <a:solidFill>
                  <a:srgbClr val="275AFF"/>
                </a:solidFill>
                <a:latin typeface="Arial" charset="0"/>
                <a:cs typeface="Times New Roman" pitchFamily="18" charset="0"/>
              </a:defRPr>
            </a:lvl2pPr>
            <a:lvl3pPr marL="1143000" indent="-228600" eaLnBrk="0" hangingPunct="0">
              <a:defRPr sz="1600">
                <a:solidFill>
                  <a:srgbClr val="275AFF"/>
                </a:solidFill>
                <a:latin typeface="Arial" charset="0"/>
                <a:cs typeface="Times New Roman" pitchFamily="18" charset="0"/>
              </a:defRPr>
            </a:lvl3pPr>
            <a:lvl4pPr marL="1600200" indent="-228600" eaLnBrk="0" hangingPunct="0">
              <a:defRPr sz="1600">
                <a:solidFill>
                  <a:srgbClr val="275AFF"/>
                </a:solidFill>
                <a:latin typeface="Arial" charset="0"/>
                <a:cs typeface="Times New Roman" pitchFamily="18" charset="0"/>
              </a:defRPr>
            </a:lvl4pPr>
            <a:lvl5pPr marL="2057400" indent="-228600" eaLnBrk="0" hangingPunct="0">
              <a:defRPr sz="1600">
                <a:solidFill>
                  <a:srgbClr val="275AFF"/>
                </a:solidFill>
                <a:latin typeface="Arial" charset="0"/>
                <a:cs typeface="Times New Roman" pitchFamily="18" charset="0"/>
              </a:defRPr>
            </a:lvl5pPr>
            <a:lvl6pPr marL="25146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6pPr>
            <a:lvl7pPr marL="29718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7pPr>
            <a:lvl8pPr marL="34290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8pPr>
            <a:lvl9pPr marL="3886200" indent="-228600" eaLnBrk="0" fontAlgn="base" hangingPunct="0">
              <a:spcBef>
                <a:spcPct val="0"/>
              </a:spcBef>
              <a:spcAft>
                <a:spcPct val="25000"/>
              </a:spcAft>
              <a:buClr>
                <a:schemeClr val="tx1"/>
              </a:buClr>
              <a:defRPr sz="1600">
                <a:solidFill>
                  <a:srgbClr val="275AFF"/>
                </a:solidFill>
                <a:latin typeface="Arial" charset="0"/>
                <a:cs typeface="Times New Roman" pitchFamily="18" charset="0"/>
              </a:defRPr>
            </a:lvl9pPr>
          </a:lstStyle>
          <a:p>
            <a:pPr eaLnBrk="1" hangingPunct="1"/>
            <a:fld id="{3E290BC3-84E3-4364-B952-65E308025AB9}" type="slidenum">
              <a:rPr lang="en-US" sz="1200" smtClean="0">
                <a:solidFill>
                  <a:schemeClr val="tx1"/>
                </a:solidFill>
              </a:rPr>
              <a:pPr eaLnBrk="1" hangingPunct="1"/>
              <a:t>33</a:t>
            </a:fld>
            <a:endParaRPr lang="en-US" sz="1200" smtClean="0">
              <a:solidFill>
                <a:schemeClr val="tx1"/>
              </a:solidFill>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5589240"/>
            <a:ext cx="7272808" cy="1095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431069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1" y="836712"/>
            <a:ext cx="7336221" cy="4896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1115616" y="116632"/>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sz="4000" b="1" dirty="0" smtClean="0">
                <a:solidFill>
                  <a:srgbClr val="FF0000"/>
                </a:solidFill>
              </a:rPr>
              <a:t>Example</a:t>
            </a:r>
          </a:p>
        </p:txBody>
      </p:sp>
      <p:sp>
        <p:nvSpPr>
          <p:cNvPr id="2" name="Slide Number Placeholder 1"/>
          <p:cNvSpPr>
            <a:spLocks noGrp="1"/>
          </p:cNvSpPr>
          <p:nvPr>
            <p:ph type="sldNum" sz="quarter" idx="12"/>
          </p:nvPr>
        </p:nvSpPr>
        <p:spPr/>
        <p:txBody>
          <a:bodyPr/>
          <a:lstStyle/>
          <a:p>
            <a:fld id="{34B3B6CE-9911-4CD9-B311-4555AE30F90F}" type="slidenum">
              <a:rPr lang="en-US" smtClean="0"/>
              <a:t>34</a:t>
            </a:fld>
            <a:endParaRPr lang="en-US"/>
          </a:p>
        </p:txBody>
      </p:sp>
    </p:spTree>
    <p:extLst>
      <p:ext uri="{BB962C8B-B14F-4D97-AF65-F5344CB8AC3E}">
        <p14:creationId xmlns:p14="http://schemas.microsoft.com/office/powerpoint/2010/main" val="123674470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40" y="1052736"/>
            <a:ext cx="6840760"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sz="4000" b="1" dirty="0" smtClean="0">
                <a:solidFill>
                  <a:srgbClr val="FF0000"/>
                </a:solidFill>
              </a:rPr>
              <a:t>Example(</a:t>
            </a:r>
            <a:r>
              <a:rPr lang="en-US" sz="4000" b="1" dirty="0" err="1" smtClean="0">
                <a:solidFill>
                  <a:srgbClr val="FF0000"/>
                </a:solidFill>
              </a:rPr>
              <a:t>Conts</a:t>
            </a:r>
            <a:r>
              <a:rPr lang="en-US" sz="4000" b="1" dirty="0" smtClean="0">
                <a:solidFill>
                  <a:srgbClr val="FF0000"/>
                </a:solidFill>
              </a:rPr>
              <a:t>)</a:t>
            </a:r>
          </a:p>
        </p:txBody>
      </p:sp>
      <p:sp>
        <p:nvSpPr>
          <p:cNvPr id="2" name="Slide Number Placeholder 1"/>
          <p:cNvSpPr>
            <a:spLocks noGrp="1"/>
          </p:cNvSpPr>
          <p:nvPr>
            <p:ph type="sldNum" sz="quarter" idx="12"/>
          </p:nvPr>
        </p:nvSpPr>
        <p:spPr/>
        <p:txBody>
          <a:bodyPr/>
          <a:lstStyle/>
          <a:p>
            <a:fld id="{34B3B6CE-9911-4CD9-B311-4555AE30F90F}" type="slidenum">
              <a:rPr lang="en-US" smtClean="0"/>
              <a:t>35</a:t>
            </a:fld>
            <a:endParaRPr lang="en-US"/>
          </a:p>
        </p:txBody>
      </p:sp>
    </p:spTree>
    <p:extLst>
      <p:ext uri="{BB962C8B-B14F-4D97-AF65-F5344CB8AC3E}">
        <p14:creationId xmlns:p14="http://schemas.microsoft.com/office/powerpoint/2010/main" val="118504129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1423" y="1196752"/>
            <a:ext cx="68961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sz="4000" b="1" dirty="0" smtClean="0">
                <a:solidFill>
                  <a:srgbClr val="FF0000"/>
                </a:solidFill>
              </a:rPr>
              <a:t>Example(</a:t>
            </a:r>
            <a:r>
              <a:rPr lang="en-US" sz="4000" b="1" dirty="0" err="1" smtClean="0">
                <a:solidFill>
                  <a:srgbClr val="FF0000"/>
                </a:solidFill>
              </a:rPr>
              <a:t>Conts</a:t>
            </a:r>
            <a:r>
              <a:rPr lang="en-US" sz="4000" b="1" dirty="0" smtClean="0">
                <a:solidFill>
                  <a:srgbClr val="FF0000"/>
                </a:solidFill>
              </a:rPr>
              <a:t>)</a:t>
            </a:r>
          </a:p>
        </p:txBody>
      </p:sp>
      <p:sp>
        <p:nvSpPr>
          <p:cNvPr id="2" name="Slide Number Placeholder 1"/>
          <p:cNvSpPr>
            <a:spLocks noGrp="1"/>
          </p:cNvSpPr>
          <p:nvPr>
            <p:ph type="sldNum" sz="quarter" idx="12"/>
          </p:nvPr>
        </p:nvSpPr>
        <p:spPr/>
        <p:txBody>
          <a:bodyPr/>
          <a:lstStyle/>
          <a:p>
            <a:fld id="{34B3B6CE-9911-4CD9-B311-4555AE30F90F}" type="slidenum">
              <a:rPr lang="en-US" smtClean="0"/>
              <a:t>36</a:t>
            </a:fld>
            <a:endParaRPr lang="en-US"/>
          </a:p>
        </p:txBody>
      </p:sp>
    </p:spTree>
    <p:extLst>
      <p:ext uri="{BB962C8B-B14F-4D97-AF65-F5344CB8AC3E}">
        <p14:creationId xmlns:p14="http://schemas.microsoft.com/office/powerpoint/2010/main" val="274099104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78098"/>
          </a:xfrm>
        </p:spPr>
        <p:txBody>
          <a:bodyPr>
            <a:normAutofit/>
          </a:bodyPr>
          <a:lstStyle/>
          <a:p>
            <a:r>
              <a:rPr lang="en-US" dirty="0"/>
              <a:t>HTML </a:t>
            </a:r>
            <a:r>
              <a:rPr lang="en-US" dirty="0" err="1" smtClean="0"/>
              <a:t>Iframes</a:t>
            </a:r>
            <a:endParaRPr lang="en-US" dirty="0"/>
          </a:p>
        </p:txBody>
      </p:sp>
      <p:sp>
        <p:nvSpPr>
          <p:cNvPr id="3" name="Text Placeholder 2"/>
          <p:cNvSpPr>
            <a:spLocks noGrp="1"/>
          </p:cNvSpPr>
          <p:nvPr>
            <p:ph type="body" idx="1"/>
          </p:nvPr>
        </p:nvSpPr>
        <p:spPr>
          <a:xfrm>
            <a:off x="1331640" y="1124744"/>
            <a:ext cx="7498080" cy="5184576"/>
          </a:xfrm>
        </p:spPr>
        <p:txBody>
          <a:bodyPr>
            <a:normAutofit fontScale="55000" lnSpcReduction="20000"/>
          </a:bodyPr>
          <a:lstStyle/>
          <a:p>
            <a:pPr>
              <a:lnSpc>
                <a:spcPct val="170000"/>
              </a:lnSpc>
            </a:pPr>
            <a:r>
              <a:rPr lang="en-US" dirty="0" smtClean="0"/>
              <a:t>An </a:t>
            </a:r>
            <a:r>
              <a:rPr lang="en-US" dirty="0"/>
              <a:t>HTML </a:t>
            </a:r>
            <a:r>
              <a:rPr lang="en-US" dirty="0" err="1"/>
              <a:t>iframe</a:t>
            </a:r>
            <a:r>
              <a:rPr lang="en-US" dirty="0"/>
              <a:t> is used to display a web page within a web page.</a:t>
            </a:r>
          </a:p>
          <a:p>
            <a:pPr fontAlgn="base">
              <a:lnSpc>
                <a:spcPct val="170000"/>
              </a:lnSpc>
            </a:pPr>
            <a:r>
              <a:rPr lang="en-US" dirty="0"/>
              <a:t>The </a:t>
            </a:r>
            <a:r>
              <a:rPr lang="en-US" dirty="0" err="1"/>
              <a:t>iframe</a:t>
            </a:r>
            <a:r>
              <a:rPr lang="en-US" dirty="0"/>
              <a:t> in HTML stands for </a:t>
            </a:r>
            <a:r>
              <a:rPr lang="en-US" b="1" dirty="0"/>
              <a:t>Inline Frame</a:t>
            </a:r>
            <a:r>
              <a:rPr lang="en-US" dirty="0"/>
              <a:t>. The ” </a:t>
            </a:r>
            <a:r>
              <a:rPr lang="en-US" dirty="0" err="1"/>
              <a:t>iframe</a:t>
            </a:r>
            <a:r>
              <a:rPr lang="en-US" dirty="0"/>
              <a:t> ” tag defines a rectangular region within the document in which the browser can display a separate document, including scrollbars and borders. An inline frame is used to embed another document within the current HTML document</a:t>
            </a:r>
            <a:r>
              <a:rPr lang="en-US" dirty="0" smtClean="0"/>
              <a:t>.</a:t>
            </a:r>
          </a:p>
          <a:p>
            <a:pPr>
              <a:lnSpc>
                <a:spcPct val="170000"/>
              </a:lnSpc>
            </a:pPr>
            <a:r>
              <a:rPr lang="en-US" dirty="0"/>
              <a:t>Syntax</a:t>
            </a:r>
            <a:endParaRPr lang="en-US" b="1" dirty="0"/>
          </a:p>
          <a:p>
            <a:pPr marL="402336" lvl="1" indent="0">
              <a:lnSpc>
                <a:spcPct val="170000"/>
              </a:lnSpc>
              <a:buNone/>
            </a:pPr>
            <a:r>
              <a:rPr lang="en-US" dirty="0"/>
              <a:t>&lt;</a:t>
            </a:r>
            <a:r>
              <a:rPr lang="en-US" dirty="0" err="1"/>
              <a:t>iframe</a:t>
            </a:r>
            <a:r>
              <a:rPr lang="en-US" dirty="0"/>
              <a:t> </a:t>
            </a:r>
            <a:r>
              <a:rPr lang="en-US" dirty="0" err="1"/>
              <a:t>src</a:t>
            </a:r>
            <a:r>
              <a:rPr lang="en-US" dirty="0"/>
              <a:t>="</a:t>
            </a:r>
            <a:r>
              <a:rPr lang="en-US" i="1" dirty="0" err="1"/>
              <a:t>url</a:t>
            </a:r>
            <a:r>
              <a:rPr lang="en-US" dirty="0"/>
              <a:t>" title="</a:t>
            </a:r>
            <a:r>
              <a:rPr lang="en-US" i="1" dirty="0"/>
              <a:t>description</a:t>
            </a:r>
            <a:r>
              <a:rPr lang="en-US" dirty="0"/>
              <a:t>"&gt;</a:t>
            </a:r>
          </a:p>
          <a:p>
            <a:pPr lvl="1">
              <a:lnSpc>
                <a:spcPct val="170000"/>
              </a:lnSpc>
            </a:pPr>
            <a:r>
              <a:rPr lang="en-US" b="1" dirty="0"/>
              <a:t>Tip:</a:t>
            </a:r>
            <a:r>
              <a:rPr lang="en-US" dirty="0"/>
              <a:t> It is a good practice to always include a title attribute for the &lt;</a:t>
            </a:r>
            <a:r>
              <a:rPr lang="en-US" dirty="0" err="1"/>
              <a:t>iframe</a:t>
            </a:r>
            <a:r>
              <a:rPr lang="en-US" dirty="0"/>
              <a:t>&gt;. This is used by screen readers to read out what the content of the </a:t>
            </a:r>
            <a:r>
              <a:rPr lang="en-US" dirty="0" err="1"/>
              <a:t>iframe</a:t>
            </a:r>
            <a:r>
              <a:rPr lang="en-US" dirty="0"/>
              <a:t> is.</a:t>
            </a:r>
          </a:p>
          <a:p>
            <a:pPr lvl="1" fontAlgn="base">
              <a:lnSpc>
                <a:spcPct val="170000"/>
              </a:lnSpc>
            </a:pPr>
            <a:r>
              <a:rPr lang="en-US" dirty="0" smtClean="0"/>
              <a:t>The </a:t>
            </a:r>
            <a:r>
              <a:rPr lang="en-US" dirty="0"/>
              <a:t>‘ </a:t>
            </a:r>
            <a:r>
              <a:rPr lang="en-US" b="1" dirty="0" err="1"/>
              <a:t>src</a:t>
            </a:r>
            <a:r>
              <a:rPr lang="en-US" dirty="0"/>
              <a:t> ‘ attribute is used to specify the URL of the document that occupies the </a:t>
            </a:r>
            <a:r>
              <a:rPr lang="en-US" dirty="0" err="1"/>
              <a:t>iframe</a:t>
            </a:r>
            <a:r>
              <a:rPr lang="en-US" dirty="0"/>
              <a:t>.</a:t>
            </a:r>
          </a:p>
          <a:p>
            <a:pPr>
              <a:lnSpc>
                <a:spcPct val="170000"/>
              </a:lnSpc>
            </a:pPr>
            <a:endParaRPr lang="en-US" dirty="0"/>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37</a:t>
            </a:fld>
            <a:endParaRPr lang="en-US"/>
          </a:p>
        </p:txBody>
      </p:sp>
    </p:spTree>
    <p:extLst>
      <p:ext uri="{BB962C8B-B14F-4D97-AF65-F5344CB8AC3E}">
        <p14:creationId xmlns:p14="http://schemas.microsoft.com/office/powerpoint/2010/main" val="189694253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Iframe</a:t>
            </a:r>
            <a:r>
              <a:rPr lang="en-US" dirty="0"/>
              <a:t> - Set Height and </a:t>
            </a:r>
            <a:r>
              <a:rPr lang="en-US" dirty="0" smtClean="0"/>
              <a:t>Width</a:t>
            </a:r>
            <a:endParaRPr lang="en-US" dirty="0"/>
          </a:p>
        </p:txBody>
      </p:sp>
      <p:sp>
        <p:nvSpPr>
          <p:cNvPr id="3" name="Text Placeholder 2"/>
          <p:cNvSpPr>
            <a:spLocks noGrp="1"/>
          </p:cNvSpPr>
          <p:nvPr>
            <p:ph type="body" idx="1"/>
          </p:nvPr>
        </p:nvSpPr>
        <p:spPr/>
        <p:txBody>
          <a:bodyPr>
            <a:normAutofit fontScale="77500" lnSpcReduction="20000"/>
          </a:bodyPr>
          <a:lstStyle/>
          <a:p>
            <a:pPr>
              <a:lnSpc>
                <a:spcPct val="170000"/>
              </a:lnSpc>
            </a:pPr>
            <a:r>
              <a:rPr lang="en-US" dirty="0" smtClean="0"/>
              <a:t>Use </a:t>
            </a:r>
            <a:r>
              <a:rPr lang="en-US" dirty="0"/>
              <a:t>the height and width attributes to specify the size of the </a:t>
            </a:r>
            <a:r>
              <a:rPr lang="en-US" dirty="0" err="1"/>
              <a:t>iframe</a:t>
            </a:r>
            <a:r>
              <a:rPr lang="en-US" dirty="0"/>
              <a:t>.</a:t>
            </a:r>
          </a:p>
          <a:p>
            <a:pPr>
              <a:lnSpc>
                <a:spcPct val="170000"/>
              </a:lnSpc>
            </a:pPr>
            <a:r>
              <a:rPr lang="en-US" dirty="0"/>
              <a:t>The attribute values are specified in pixels by default, but they can also be specified in percentage like ” 80% “.</a:t>
            </a:r>
          </a:p>
          <a:p>
            <a:pPr>
              <a:lnSpc>
                <a:spcPct val="170000"/>
              </a:lnSpc>
            </a:pPr>
            <a:r>
              <a:rPr lang="en-US" dirty="0" smtClean="0"/>
              <a:t>Example</a:t>
            </a:r>
            <a:endParaRPr lang="en-US" b="1" dirty="0"/>
          </a:p>
          <a:p>
            <a:pPr marL="649224" lvl="2" indent="0">
              <a:lnSpc>
                <a:spcPct val="170000"/>
              </a:lnSpc>
              <a:buNone/>
            </a:pPr>
            <a:r>
              <a:rPr lang="en-US" dirty="0"/>
              <a:t>&lt;</a:t>
            </a:r>
            <a:r>
              <a:rPr lang="en-US" dirty="0" err="1"/>
              <a:t>iframe</a:t>
            </a:r>
            <a:r>
              <a:rPr lang="en-US" dirty="0"/>
              <a:t> </a:t>
            </a:r>
            <a:r>
              <a:rPr lang="en-US" dirty="0" err="1"/>
              <a:t>src</a:t>
            </a:r>
            <a:r>
              <a:rPr lang="en-US" dirty="0"/>
              <a:t>="demo_iframe.htm" height="200" width="300" title="</a:t>
            </a:r>
            <a:r>
              <a:rPr lang="en-US" dirty="0" err="1"/>
              <a:t>Iframe</a:t>
            </a:r>
            <a:r>
              <a:rPr lang="en-US" dirty="0"/>
              <a:t> Example"&gt;&lt;/</a:t>
            </a:r>
            <a:r>
              <a:rPr lang="en-US" dirty="0" err="1"/>
              <a:t>iframe</a:t>
            </a:r>
            <a:r>
              <a:rPr lang="en-US" dirty="0" smtClean="0"/>
              <a:t>&gt;</a:t>
            </a:r>
            <a:endParaRPr lang="en-US" dirty="0"/>
          </a:p>
          <a:p>
            <a:pPr>
              <a:lnSpc>
                <a:spcPct val="170000"/>
              </a:lnSpc>
            </a:pPr>
            <a:endParaRPr lang="en-US" dirty="0"/>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38</a:t>
            </a:fld>
            <a:endParaRPr lang="en-US"/>
          </a:p>
        </p:txBody>
      </p:sp>
    </p:spTree>
    <p:extLst>
      <p:ext uri="{BB962C8B-B14F-4D97-AF65-F5344CB8AC3E}">
        <p14:creationId xmlns:p14="http://schemas.microsoft.com/office/powerpoint/2010/main" val="251807247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778098"/>
          </a:xfrm>
        </p:spPr>
        <p:txBody>
          <a:bodyPr>
            <a:normAutofit/>
          </a:bodyPr>
          <a:lstStyle/>
          <a:p>
            <a:r>
              <a:rPr lang="en-US" sz="2400" b="1" dirty="0"/>
              <a:t>The Difference Between Frames and </a:t>
            </a:r>
            <a:r>
              <a:rPr lang="en-US" sz="2400" b="1" dirty="0" err="1" smtClean="0"/>
              <a:t>Iframes</a:t>
            </a:r>
            <a:endParaRPr lang="en-US" sz="2400" dirty="0"/>
          </a:p>
        </p:txBody>
      </p:sp>
      <p:sp>
        <p:nvSpPr>
          <p:cNvPr id="3" name="Text Placeholder 2"/>
          <p:cNvSpPr>
            <a:spLocks noGrp="1"/>
          </p:cNvSpPr>
          <p:nvPr>
            <p:ph type="body" idx="1"/>
          </p:nvPr>
        </p:nvSpPr>
        <p:spPr>
          <a:xfrm>
            <a:off x="1331640" y="1124744"/>
            <a:ext cx="7498080" cy="5184576"/>
          </a:xfrm>
        </p:spPr>
        <p:txBody>
          <a:bodyPr>
            <a:normAutofit fontScale="62500" lnSpcReduction="20000"/>
          </a:bodyPr>
          <a:lstStyle/>
          <a:p>
            <a:pPr>
              <a:lnSpc>
                <a:spcPct val="160000"/>
              </a:lnSpc>
            </a:pPr>
            <a:r>
              <a:rPr lang="en-US" dirty="0" smtClean="0"/>
              <a:t>When </a:t>
            </a:r>
            <a:r>
              <a:rPr lang="en-US" dirty="0"/>
              <a:t>you use frameset you split the visual real estate of a browser window into multiple frames. </a:t>
            </a:r>
            <a:endParaRPr lang="en-US" dirty="0" smtClean="0"/>
          </a:p>
          <a:p>
            <a:pPr>
              <a:lnSpc>
                <a:spcPct val="160000"/>
              </a:lnSpc>
            </a:pPr>
            <a:r>
              <a:rPr lang="en-US" dirty="0" smtClean="0"/>
              <a:t>Each</a:t>
            </a:r>
            <a:r>
              <a:rPr lang="en-US" dirty="0"/>
              <a:t> frame has it’s own contents and the content in one don’t spill into the next.</a:t>
            </a:r>
          </a:p>
          <a:p>
            <a:pPr>
              <a:lnSpc>
                <a:spcPct val="160000"/>
              </a:lnSpc>
            </a:pPr>
            <a:r>
              <a:rPr lang="en-US" dirty="0"/>
              <a:t>An </a:t>
            </a:r>
            <a:r>
              <a:rPr lang="en-US" dirty="0" err="1">
                <a:hlinkClick r:id="rId2"/>
              </a:rPr>
              <a:t>iframe</a:t>
            </a:r>
            <a:r>
              <a:rPr lang="en-US" dirty="0"/>
              <a:t>, on the other hand, embeds a frame directly inline with the other elements of a webpage.</a:t>
            </a:r>
          </a:p>
          <a:p>
            <a:pPr>
              <a:lnSpc>
                <a:spcPct val="160000"/>
              </a:lnSpc>
            </a:pPr>
            <a:r>
              <a:rPr lang="en-US" dirty="0"/>
              <a:t>While both frames and </a:t>
            </a:r>
            <a:r>
              <a:rPr lang="en-US" dirty="0" err="1"/>
              <a:t>iframes</a:t>
            </a:r>
            <a:r>
              <a:rPr lang="en-US" dirty="0"/>
              <a:t> perform a similar function – embedding a resource into a webpage – they are fundamentally different.</a:t>
            </a:r>
          </a:p>
          <a:p>
            <a:pPr lvl="1">
              <a:lnSpc>
                <a:spcPct val="160000"/>
              </a:lnSpc>
            </a:pPr>
            <a:r>
              <a:rPr lang="en-US" dirty="0"/>
              <a:t>Frames are layout-defining elements.</a:t>
            </a:r>
          </a:p>
          <a:p>
            <a:pPr lvl="1">
              <a:lnSpc>
                <a:spcPct val="160000"/>
              </a:lnSpc>
            </a:pPr>
            <a:r>
              <a:rPr lang="en-US" dirty="0" err="1"/>
              <a:t>Iframes</a:t>
            </a:r>
            <a:r>
              <a:rPr lang="en-US" dirty="0"/>
              <a:t> are a content-adding elements.</a:t>
            </a:r>
          </a:p>
          <a:p>
            <a:pPr>
              <a:lnSpc>
                <a:spcPct val="160000"/>
              </a:lnSpc>
            </a:pPr>
            <a:endParaRPr lang="en-US" dirty="0"/>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39</a:t>
            </a:fld>
            <a:endParaRPr lang="en-US"/>
          </a:p>
        </p:txBody>
      </p:sp>
    </p:spTree>
    <p:extLst>
      <p:ext uri="{BB962C8B-B14F-4D97-AF65-F5344CB8AC3E}">
        <p14:creationId xmlns:p14="http://schemas.microsoft.com/office/powerpoint/2010/main" val="15888998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0496" y="1124744"/>
            <a:ext cx="7135920"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100811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rPr>
              <a:t>Example(</a:t>
            </a:r>
            <a:r>
              <a:rPr lang="en-US" b="1" dirty="0" err="1" smtClean="0">
                <a:solidFill>
                  <a:srgbClr val="FF0000"/>
                </a:solidFill>
              </a:rPr>
              <a:t>Conts</a:t>
            </a:r>
            <a:r>
              <a:rPr lang="en-US" b="1" dirty="0" smtClean="0">
                <a:solidFill>
                  <a:srgbClr val="FF0000"/>
                </a:solidFill>
              </a:rPr>
              <a:t>)</a:t>
            </a:r>
          </a:p>
        </p:txBody>
      </p:sp>
      <p:sp>
        <p:nvSpPr>
          <p:cNvPr id="2" name="Slide Number Placeholder 1"/>
          <p:cNvSpPr>
            <a:spLocks noGrp="1"/>
          </p:cNvSpPr>
          <p:nvPr>
            <p:ph type="sldNum" sz="quarter" idx="12"/>
          </p:nvPr>
        </p:nvSpPr>
        <p:spPr/>
        <p:txBody>
          <a:bodyPr/>
          <a:lstStyle/>
          <a:p>
            <a:fld id="{34B3B6CE-9911-4CD9-B311-4555AE30F90F}" type="slidenum">
              <a:rPr lang="en-US" smtClean="0"/>
              <a:t>4</a:t>
            </a:fld>
            <a:endParaRPr lang="en-US"/>
          </a:p>
        </p:txBody>
      </p:sp>
    </p:spTree>
    <p:extLst>
      <p:ext uri="{BB962C8B-B14F-4D97-AF65-F5344CB8AC3E}">
        <p14:creationId xmlns:p14="http://schemas.microsoft.com/office/powerpoint/2010/main" val="279242701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7624" y="188640"/>
            <a:ext cx="7498080" cy="634082"/>
          </a:xfrm>
        </p:spPr>
        <p:txBody>
          <a:bodyPr>
            <a:normAutofit fontScale="90000"/>
          </a:bodyPr>
          <a:lstStyle/>
          <a:p>
            <a:r>
              <a:rPr lang="en-US" b="1" dirty="0"/>
              <a:t>The Problem with </a:t>
            </a:r>
            <a:r>
              <a:rPr lang="en-US" b="1" dirty="0" smtClean="0"/>
              <a:t>Frames</a:t>
            </a:r>
            <a:endParaRPr lang="en-US" dirty="0"/>
          </a:p>
        </p:txBody>
      </p:sp>
      <p:sp>
        <p:nvSpPr>
          <p:cNvPr id="3" name="Text Placeholder 2"/>
          <p:cNvSpPr>
            <a:spLocks noGrp="1"/>
          </p:cNvSpPr>
          <p:nvPr>
            <p:ph type="body" idx="1"/>
          </p:nvPr>
        </p:nvSpPr>
        <p:spPr>
          <a:xfrm>
            <a:off x="1187624" y="836712"/>
            <a:ext cx="7498080" cy="5904656"/>
          </a:xfrm>
        </p:spPr>
        <p:txBody>
          <a:bodyPr>
            <a:noAutofit/>
          </a:bodyPr>
          <a:lstStyle/>
          <a:p>
            <a:pPr lvl="0">
              <a:lnSpc>
                <a:spcPct val="170000"/>
              </a:lnSpc>
            </a:pPr>
            <a:r>
              <a:rPr lang="en-US" sz="1600" dirty="0" smtClean="0"/>
              <a:t>Usability challenges: With the rise in popularity of mobile devices and tablets with small displays it’s more important than ever that websites offer multiple views which change based on the size of the device viewport. While frames can be manipulated to provide a certain degree of responsiveness, they are simply not well-suited to creating responsive websites.</a:t>
            </a:r>
          </a:p>
          <a:p>
            <a:pPr lvl="0">
              <a:lnSpc>
                <a:spcPct val="170000"/>
              </a:lnSpc>
            </a:pPr>
            <a:r>
              <a:rPr lang="en-US" sz="1600" dirty="0" smtClean="0"/>
              <a:t>Accessibility </a:t>
            </a:r>
            <a:r>
              <a:rPr lang="en-US" sz="1600" dirty="0"/>
              <a:t>challenges: Screen readers and other assistive technologies have a very hard time understanding and communicating websites that use frames.</a:t>
            </a:r>
          </a:p>
          <a:p>
            <a:pPr>
              <a:lnSpc>
                <a:spcPct val="170000"/>
              </a:lnSpc>
            </a:pPr>
            <a:r>
              <a:rPr lang="en-US" sz="1600" dirty="0"/>
              <a:t>In addition to the accessibility and usability issues created by frames, the trend within web design is to separate the content of a webpage from its presentation.</a:t>
            </a:r>
          </a:p>
          <a:p>
            <a:pPr lvl="1">
              <a:lnSpc>
                <a:spcPct val="170000"/>
              </a:lnSpc>
            </a:pPr>
            <a:r>
              <a:rPr lang="en-US" sz="1400" b="1" dirty="0"/>
              <a:t>Content</a:t>
            </a:r>
            <a:r>
              <a:rPr lang="en-US" sz="1400" dirty="0"/>
              <a:t> should be added and defined by markup such as HTML.</a:t>
            </a:r>
          </a:p>
          <a:p>
            <a:pPr lvl="1">
              <a:lnSpc>
                <a:spcPct val="170000"/>
              </a:lnSpc>
            </a:pPr>
            <a:r>
              <a:rPr lang="en-US" sz="1400" b="1" dirty="0"/>
              <a:t>Presentation</a:t>
            </a:r>
            <a:r>
              <a:rPr lang="en-US" sz="1400" dirty="0"/>
              <a:t> should be manipulated with languages like CSS and JavaScript.</a:t>
            </a:r>
          </a:p>
          <a:p>
            <a:pPr>
              <a:lnSpc>
                <a:spcPct val="170000"/>
              </a:lnSpc>
            </a:pPr>
            <a:r>
              <a:rPr lang="en-US" sz="1600" dirty="0"/>
              <a:t>Using frames is primarily about creating a specific look and layout, a presentation task that should really be handled with CSS.</a:t>
            </a:r>
          </a:p>
          <a:p>
            <a:pPr>
              <a:lnSpc>
                <a:spcPct val="170000"/>
              </a:lnSpc>
            </a:pPr>
            <a:endParaRPr lang="en-US" sz="1600" dirty="0"/>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40</a:t>
            </a:fld>
            <a:endParaRPr lang="en-US"/>
          </a:p>
        </p:txBody>
      </p:sp>
    </p:spTree>
    <p:extLst>
      <p:ext uri="{BB962C8B-B14F-4D97-AF65-F5344CB8AC3E}">
        <p14:creationId xmlns:p14="http://schemas.microsoft.com/office/powerpoint/2010/main" val="39857195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2550" y="1124744"/>
            <a:ext cx="6819850" cy="504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2"/>
          <p:cNvSpPr txBox="1">
            <a:spLocks noChangeArrowheads="1"/>
          </p:cNvSpPr>
          <p:nvPr/>
        </p:nvSpPr>
        <p:spPr>
          <a:xfrm>
            <a:off x="1115616" y="116632"/>
            <a:ext cx="7498080" cy="1008112"/>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rPr>
              <a:t>Example(</a:t>
            </a:r>
            <a:r>
              <a:rPr lang="en-US" b="1" dirty="0" err="1" smtClean="0">
                <a:solidFill>
                  <a:srgbClr val="FF0000"/>
                </a:solidFill>
              </a:rPr>
              <a:t>Conts</a:t>
            </a:r>
            <a:r>
              <a:rPr lang="en-US" b="1" dirty="0" smtClean="0">
                <a:solidFill>
                  <a:srgbClr val="FF0000"/>
                </a:solidFill>
              </a:rPr>
              <a:t>)</a:t>
            </a:r>
          </a:p>
        </p:txBody>
      </p:sp>
      <p:sp>
        <p:nvSpPr>
          <p:cNvPr id="2" name="Slide Number Placeholder 1"/>
          <p:cNvSpPr>
            <a:spLocks noGrp="1"/>
          </p:cNvSpPr>
          <p:nvPr>
            <p:ph type="sldNum" sz="quarter" idx="12"/>
          </p:nvPr>
        </p:nvSpPr>
        <p:spPr/>
        <p:txBody>
          <a:bodyPr/>
          <a:lstStyle/>
          <a:p>
            <a:fld id="{34B3B6CE-9911-4CD9-B311-4555AE30F90F}" type="slidenum">
              <a:rPr lang="en-US" smtClean="0"/>
              <a:t>5</a:t>
            </a:fld>
            <a:endParaRPr lang="en-US"/>
          </a:p>
        </p:txBody>
      </p:sp>
    </p:spTree>
    <p:extLst>
      <p:ext uri="{BB962C8B-B14F-4D97-AF65-F5344CB8AC3E}">
        <p14:creationId xmlns:p14="http://schemas.microsoft.com/office/powerpoint/2010/main" val="35749060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79" y="980728"/>
            <a:ext cx="5457825" cy="238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0717" y="3789040"/>
            <a:ext cx="5619750"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2"/>
          <p:cNvSpPr txBox="1">
            <a:spLocks noChangeArrowheads="1"/>
          </p:cNvSpPr>
          <p:nvPr/>
        </p:nvSpPr>
        <p:spPr>
          <a:xfrm>
            <a:off x="1115616" y="116632"/>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sz="4000" b="1" dirty="0" smtClean="0">
                <a:solidFill>
                  <a:srgbClr val="FF0000"/>
                </a:solidFill>
              </a:rPr>
              <a:t>Example(</a:t>
            </a:r>
            <a:r>
              <a:rPr lang="en-US" sz="4000" b="1" dirty="0" err="1" smtClean="0">
                <a:solidFill>
                  <a:srgbClr val="FF0000"/>
                </a:solidFill>
              </a:rPr>
              <a:t>Conts</a:t>
            </a:r>
            <a:r>
              <a:rPr lang="en-US" sz="4000" b="1" dirty="0" smtClean="0">
                <a:solidFill>
                  <a:srgbClr val="FF0000"/>
                </a:solidFill>
              </a:rPr>
              <a:t>)</a:t>
            </a:r>
          </a:p>
        </p:txBody>
      </p:sp>
      <p:sp>
        <p:nvSpPr>
          <p:cNvPr id="2" name="Slide Number Placeholder 1"/>
          <p:cNvSpPr>
            <a:spLocks noGrp="1"/>
          </p:cNvSpPr>
          <p:nvPr>
            <p:ph type="sldNum" sz="quarter" idx="12"/>
          </p:nvPr>
        </p:nvSpPr>
        <p:spPr/>
        <p:txBody>
          <a:bodyPr/>
          <a:lstStyle/>
          <a:p>
            <a:fld id="{34B3B6CE-9911-4CD9-B311-4555AE30F90F}" type="slidenum">
              <a:rPr lang="en-US" smtClean="0"/>
              <a:t>6</a:t>
            </a:fld>
            <a:endParaRPr lang="en-US"/>
          </a:p>
        </p:txBody>
      </p:sp>
    </p:spTree>
    <p:extLst>
      <p:ext uri="{BB962C8B-B14F-4D97-AF65-F5344CB8AC3E}">
        <p14:creationId xmlns:p14="http://schemas.microsoft.com/office/powerpoint/2010/main" val="136326556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88640"/>
            <a:ext cx="7498080" cy="1143000"/>
          </a:xfrm>
        </p:spPr>
        <p:txBody>
          <a:bodyPr/>
          <a:lstStyle/>
          <a:p>
            <a:pPr eaLnBrk="1" fontAlgn="auto" hangingPunct="1">
              <a:spcAft>
                <a:spcPts val="0"/>
              </a:spcAft>
              <a:defRPr/>
            </a:pPr>
            <a:r>
              <a:rPr lang="en-US" b="1" dirty="0" smtClean="0">
                <a:solidFill>
                  <a:srgbClr val="FF0000"/>
                </a:solidFill>
                <a:latin typeface="Arial"/>
              </a:rPr>
              <a:t>Page-Structure Elements</a:t>
            </a:r>
          </a:p>
        </p:txBody>
      </p:sp>
      <p:sp>
        <p:nvSpPr>
          <p:cNvPr id="66563" name="Text Placeholder 2"/>
          <p:cNvSpPr>
            <a:spLocks noGrp="1"/>
          </p:cNvSpPr>
          <p:nvPr>
            <p:ph type="body" idx="1"/>
          </p:nvPr>
        </p:nvSpPr>
        <p:spPr/>
        <p:txBody>
          <a:bodyPr>
            <a:normAutofit fontScale="55000" lnSpcReduction="20000"/>
          </a:bodyPr>
          <a:lstStyle/>
          <a:p>
            <a:pPr eaLnBrk="1" hangingPunct="1">
              <a:lnSpc>
                <a:spcPct val="170000"/>
              </a:lnSpc>
            </a:pPr>
            <a:r>
              <a:rPr lang="en-US" dirty="0" smtClean="0">
                <a:solidFill>
                  <a:srgbClr val="000000"/>
                </a:solidFill>
              </a:rPr>
              <a:t>HTML5 introduces several new page-structure elements that meaningfully identify areas of the page as headers, footers, articles, navigation areas, asides, figures and more.</a:t>
            </a:r>
          </a:p>
          <a:p>
            <a:pPr>
              <a:lnSpc>
                <a:spcPct val="170000"/>
              </a:lnSpc>
            </a:pPr>
            <a:r>
              <a:rPr lang="en-US" dirty="0"/>
              <a:t>It should be pointed out that none of these new tags are required or mandatory in HTML5. </a:t>
            </a:r>
            <a:endParaRPr lang="en-US" dirty="0" smtClean="0"/>
          </a:p>
          <a:p>
            <a:pPr>
              <a:lnSpc>
                <a:spcPct val="170000"/>
              </a:lnSpc>
            </a:pPr>
            <a:r>
              <a:rPr lang="en-US" dirty="0" smtClean="0"/>
              <a:t>They </a:t>
            </a:r>
            <a:r>
              <a:rPr lang="en-US" dirty="0"/>
              <a:t>can help improving the semantics of your web pages/website. </a:t>
            </a:r>
            <a:endParaRPr lang="en-US" dirty="0" smtClean="0"/>
          </a:p>
          <a:p>
            <a:pPr>
              <a:lnSpc>
                <a:spcPct val="170000"/>
              </a:lnSpc>
            </a:pPr>
            <a:r>
              <a:rPr lang="en-US" dirty="0" smtClean="0"/>
              <a:t>You </a:t>
            </a:r>
            <a:r>
              <a:rPr lang="en-US" dirty="0"/>
              <a:t>may decide to use only one or a few of these tags in your pages, or maybe none. Without, your page will still </a:t>
            </a:r>
            <a:r>
              <a:rPr lang="en-US" dirty="0">
                <a:hlinkClick r:id="rId2"/>
              </a:rPr>
              <a:t>validate fine as HTML5</a:t>
            </a:r>
            <a:r>
              <a:rPr lang="en-US" dirty="0"/>
              <a:t>.</a:t>
            </a:r>
            <a:endParaRPr lang="en-US" dirty="0" smtClean="0">
              <a:solidFill>
                <a:srgbClr val="000000"/>
              </a:solidFill>
            </a:endParaRPr>
          </a:p>
          <a:p>
            <a:pPr eaLnBrk="1" hangingPunct="1">
              <a:lnSpc>
                <a:spcPct val="170000"/>
              </a:lnSpc>
            </a:pPr>
            <a:r>
              <a:rPr lang="en-US" dirty="0" smtClean="0">
                <a:solidFill>
                  <a:srgbClr val="000000"/>
                </a:solidFill>
              </a:rPr>
              <a:t>The next example shows those areas</a:t>
            </a:r>
          </a:p>
          <a:p>
            <a:pPr marL="82296" indent="0" eaLnBrk="1" hangingPunct="1">
              <a:lnSpc>
                <a:spcPct val="170000"/>
              </a:lnSpc>
              <a:buNone/>
            </a:pPr>
            <a:r>
              <a:rPr lang="en-US" dirty="0" smtClean="0">
                <a:solidFill>
                  <a:srgbClr val="000000"/>
                </a:solidFill>
              </a:rPr>
              <a:t> </a:t>
            </a:r>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7</a:t>
            </a:fld>
            <a:endParaRPr lang="en-US"/>
          </a:p>
        </p:txBody>
      </p:sp>
    </p:spTree>
    <p:extLst>
      <p:ext uri="{BB962C8B-B14F-4D97-AF65-F5344CB8AC3E}">
        <p14:creationId xmlns:p14="http://schemas.microsoft.com/office/powerpoint/2010/main" val="270447426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616" y="116632"/>
            <a:ext cx="7498080" cy="1143000"/>
          </a:xfrm>
        </p:spPr>
        <p:txBody>
          <a:bodyPr/>
          <a:lstStyle/>
          <a:p>
            <a:r>
              <a:rPr lang="en-US" b="1" dirty="0">
                <a:solidFill>
                  <a:srgbClr val="FF0000"/>
                </a:solidFill>
                <a:latin typeface="Arial"/>
              </a:rPr>
              <a:t>Page-Structure </a:t>
            </a:r>
            <a:r>
              <a:rPr lang="en-US" b="1" dirty="0" smtClean="0">
                <a:solidFill>
                  <a:srgbClr val="FF0000"/>
                </a:solidFill>
                <a:latin typeface="Arial"/>
              </a:rPr>
              <a:t>Elements(</a:t>
            </a:r>
            <a:r>
              <a:rPr lang="en-US" b="1" dirty="0" err="1" smtClean="0">
                <a:solidFill>
                  <a:srgbClr val="FF0000"/>
                </a:solidFill>
                <a:latin typeface="Arial"/>
              </a:rPr>
              <a:t>Conts</a:t>
            </a:r>
            <a:r>
              <a:rPr lang="en-US" b="1" dirty="0" smtClean="0">
                <a:solidFill>
                  <a:srgbClr val="FF0000"/>
                </a:solidFill>
                <a:latin typeface="Arial"/>
              </a:rPr>
              <a:t>)</a:t>
            </a:r>
            <a:endParaRPr lang="en-US" dirty="0"/>
          </a:p>
        </p:txBody>
      </p:sp>
      <p:sp>
        <p:nvSpPr>
          <p:cNvPr id="4" name="Slide Number Placeholder 3"/>
          <p:cNvSpPr>
            <a:spLocks noGrp="1"/>
          </p:cNvSpPr>
          <p:nvPr>
            <p:ph type="sldNum" sz="quarter" idx="12"/>
          </p:nvPr>
        </p:nvSpPr>
        <p:spPr/>
        <p:txBody>
          <a:bodyPr/>
          <a:lstStyle/>
          <a:p>
            <a:pPr>
              <a:defRPr/>
            </a:pPr>
            <a:fld id="{A5DC2757-F488-4F92-A1AE-1B6B57B76DA1}" type="slidenum">
              <a:rPr lang="en-US" smtClean="0"/>
              <a:pPr>
                <a:defRPr/>
              </a:pPr>
              <a:t>8</a:t>
            </a:fld>
            <a:endParaRPr lang="en-US"/>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1484784"/>
            <a:ext cx="6518299" cy="4824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443267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115616" y="188640"/>
            <a:ext cx="7498080" cy="792088"/>
          </a:xfrm>
          <a:prstGeom prst="rect">
            <a:avLst/>
          </a:prstGeom>
        </p:spPr>
        <p:txBody>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a:defRPr/>
            </a:pPr>
            <a:r>
              <a:rPr lang="en-US" b="1" dirty="0" smtClean="0">
                <a:solidFill>
                  <a:srgbClr val="FF0000"/>
                </a:solidFill>
                <a:latin typeface="Arial"/>
              </a:rPr>
              <a:t>Example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1639" y="980728"/>
            <a:ext cx="7090801" cy="5184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Slide Number Placeholder 2"/>
          <p:cNvSpPr>
            <a:spLocks noGrp="1"/>
          </p:cNvSpPr>
          <p:nvPr>
            <p:ph type="sldNum" sz="quarter" idx="12"/>
          </p:nvPr>
        </p:nvSpPr>
        <p:spPr/>
        <p:txBody>
          <a:bodyPr/>
          <a:lstStyle/>
          <a:p>
            <a:fld id="{34B3B6CE-9911-4CD9-B311-4555AE30F90F}" type="slidenum">
              <a:rPr lang="en-US" smtClean="0"/>
              <a:t>9</a:t>
            </a:fld>
            <a:endParaRPr lang="en-US"/>
          </a:p>
        </p:txBody>
      </p:sp>
    </p:spTree>
    <p:extLst>
      <p:ext uri="{BB962C8B-B14F-4D97-AF65-F5344CB8AC3E}">
        <p14:creationId xmlns:p14="http://schemas.microsoft.com/office/powerpoint/2010/main" val="4049228100"/>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2710</TotalTime>
  <Words>1121</Words>
  <Application>Microsoft Office PowerPoint</Application>
  <PresentationFormat>On-screen Show (4:3)</PresentationFormat>
  <Paragraphs>147</Paragraphs>
  <Slides>40</Slides>
  <Notes>2</Notes>
  <HiddenSlides>0</HiddenSlides>
  <MMClips>0</MMClips>
  <ScaleCrop>false</ScaleCrop>
  <HeadingPairs>
    <vt:vector size="4" baseType="variant">
      <vt:variant>
        <vt:lpstr>Theme</vt:lpstr>
      </vt:variant>
      <vt:variant>
        <vt:i4>2</vt:i4>
      </vt:variant>
      <vt:variant>
        <vt:lpstr>Slide Titles</vt:lpstr>
      </vt:variant>
      <vt:variant>
        <vt:i4>40</vt:i4>
      </vt:variant>
    </vt:vector>
  </HeadingPairs>
  <TitlesOfParts>
    <vt:vector size="42" baseType="lpstr">
      <vt:lpstr>Office Theme</vt:lpstr>
      <vt:lpstr>Solstice</vt:lpstr>
      <vt:lpstr>Additional HTML Tags</vt:lpstr>
      <vt:lpstr>Internal Linking</vt:lpstr>
      <vt:lpstr>PowerPoint Presentation</vt:lpstr>
      <vt:lpstr>PowerPoint Presentation</vt:lpstr>
      <vt:lpstr>PowerPoint Presentation</vt:lpstr>
      <vt:lpstr>PowerPoint Presentation</vt:lpstr>
      <vt:lpstr>Page-Structure Elements</vt:lpstr>
      <vt:lpstr>Page-Structure Elements(Conts)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header Element</vt:lpstr>
      <vt:lpstr>nav Element</vt:lpstr>
      <vt:lpstr>figure Element and figcaption Element</vt:lpstr>
      <vt:lpstr>article Element</vt:lpstr>
      <vt:lpstr>summary Element and details Element</vt:lpstr>
      <vt:lpstr>PowerPoint Presentation</vt:lpstr>
      <vt:lpstr>section Element</vt:lpstr>
      <vt:lpstr>aside Element</vt:lpstr>
      <vt:lpstr>meter Element</vt:lpstr>
      <vt:lpstr>PowerPoint Presentation</vt:lpstr>
      <vt:lpstr>footer Element</vt:lpstr>
      <vt:lpstr>Text-Level Semantics: mark Element and wbr Element</vt:lpstr>
      <vt:lpstr>Meta Elements</vt:lpstr>
      <vt:lpstr>PowerPoint Presentation</vt:lpstr>
      <vt:lpstr>PowerPoint Presentation</vt:lpstr>
      <vt:lpstr>PowerPoint Presentation</vt:lpstr>
      <vt:lpstr>HTML Iframes</vt:lpstr>
      <vt:lpstr>Iframe - Set Height and Width</vt:lpstr>
      <vt:lpstr>The Difference Between Frames and Iframes</vt:lpstr>
      <vt:lpstr>The Problem with Frames</vt:lpstr>
    </vt:vector>
  </TitlesOfParts>
  <Company>Ahmed-Under</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dc:creator>
  <cp:lastModifiedBy>Jordan_PC</cp:lastModifiedBy>
  <cp:revision>17</cp:revision>
  <dcterms:created xsi:type="dcterms:W3CDTF">2020-10-24T11:32:11Z</dcterms:created>
  <dcterms:modified xsi:type="dcterms:W3CDTF">2021-07-24T11:03:08Z</dcterms:modified>
</cp:coreProperties>
</file>