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7" r:id="rId8"/>
    <p:sldId id="324" r:id="rId9"/>
    <p:sldId id="318" r:id="rId10"/>
    <p:sldId id="319" r:id="rId11"/>
    <p:sldId id="320" r:id="rId12"/>
    <p:sldId id="321" r:id="rId13"/>
    <p:sldId id="323" r:id="rId14"/>
    <p:sldId id="262" r:id="rId15"/>
    <p:sldId id="316" r:id="rId16"/>
    <p:sldId id="263" r:id="rId17"/>
    <p:sldId id="264" r:id="rId18"/>
    <p:sldId id="265" r:id="rId19"/>
    <p:sldId id="266" r:id="rId20"/>
    <p:sldId id="267" r:id="rId21"/>
    <p:sldId id="268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92" r:id="rId35"/>
    <p:sldId id="293" r:id="rId36"/>
    <p:sldId id="296" r:id="rId37"/>
    <p:sldId id="297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9" r:id="rId46"/>
    <p:sldId id="312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058556-6F98-43BC-BD7E-3591B93317B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37384C-6646-46C0-BD4C-C9372727DD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44824"/>
            <a:ext cx="7190616" cy="1472184"/>
          </a:xfrm>
        </p:spPr>
        <p:txBody>
          <a:bodyPr/>
          <a:lstStyle/>
          <a:p>
            <a:pPr algn="ctr"/>
            <a:r>
              <a:rPr lang="en-US" b="1" dirty="0" smtClean="0"/>
              <a:t>Cascading Style Sheet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90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Internal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64704"/>
            <a:ext cx="7776864" cy="60932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100" b="1" dirty="0" smtClean="0"/>
              <a:t>An </a:t>
            </a:r>
            <a:r>
              <a:rPr lang="en-US" sz="1100" b="1" dirty="0"/>
              <a:t>internal style sheet may be used if one single HTML page has a unique style.</a:t>
            </a:r>
          </a:p>
          <a:p>
            <a:pPr>
              <a:lnSpc>
                <a:spcPct val="170000"/>
              </a:lnSpc>
            </a:pPr>
            <a:r>
              <a:rPr lang="en-US" sz="1100" b="1" dirty="0"/>
              <a:t>The internal style is defined inside the &lt;style&gt; element, inside the head section.</a:t>
            </a:r>
          </a:p>
          <a:p>
            <a:pPr>
              <a:lnSpc>
                <a:spcPct val="170000"/>
              </a:lnSpc>
            </a:pPr>
            <a:r>
              <a:rPr lang="en-US" sz="1100" b="1" dirty="0"/>
              <a:t>Example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900" b="1" dirty="0" smtClean="0"/>
              <a:t>&lt;!</a:t>
            </a:r>
            <a:r>
              <a:rPr lang="en-US" sz="900" b="1" dirty="0"/>
              <a:t>DOCTYPE html&gt;</a:t>
            </a:r>
            <a:br>
              <a:rPr lang="en-US" sz="900" b="1" dirty="0"/>
            </a:br>
            <a:r>
              <a:rPr lang="en-US" sz="900" b="1" dirty="0"/>
              <a:t>&lt;html&gt;</a:t>
            </a:r>
            <a:br>
              <a:rPr lang="en-US" sz="900" b="1" dirty="0"/>
            </a:br>
            <a:r>
              <a:rPr lang="en-US" sz="900" b="1" dirty="0"/>
              <a:t>&lt;head&gt;</a:t>
            </a:r>
            <a:br>
              <a:rPr lang="en-US" sz="900" b="1" dirty="0"/>
            </a:br>
            <a:r>
              <a:rPr lang="en-US" sz="900" b="1" dirty="0"/>
              <a:t>&lt;style&gt;</a:t>
            </a:r>
            <a:br>
              <a:rPr lang="en-US" sz="900" b="1" dirty="0"/>
            </a:br>
            <a:r>
              <a:rPr lang="en-US" sz="900" b="1" dirty="0"/>
              <a:t>body {</a:t>
            </a:r>
            <a:br>
              <a:rPr lang="en-US" sz="900" b="1" dirty="0"/>
            </a:br>
            <a:r>
              <a:rPr lang="en-US" sz="900" b="1" dirty="0"/>
              <a:t>  background-color: linen;</a:t>
            </a:r>
            <a:br>
              <a:rPr lang="en-US" sz="900" b="1" dirty="0"/>
            </a:br>
            <a:r>
              <a:rPr lang="en-US" sz="900" b="1" dirty="0"/>
              <a:t>}</a:t>
            </a:r>
            <a:br>
              <a:rPr lang="en-US" sz="900" b="1" dirty="0"/>
            </a:b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b="1" dirty="0"/>
              <a:t>h1 {</a:t>
            </a:r>
            <a:br>
              <a:rPr lang="en-US" sz="900" b="1" dirty="0"/>
            </a:br>
            <a:r>
              <a:rPr lang="en-US" sz="900" b="1" dirty="0"/>
              <a:t>  color: maroon;</a:t>
            </a:r>
            <a:br>
              <a:rPr lang="en-US" sz="900" b="1" dirty="0"/>
            </a:br>
            <a:r>
              <a:rPr lang="en-US" sz="900" b="1" dirty="0"/>
              <a:t>  margin-left: 40px;</a:t>
            </a:r>
            <a:br>
              <a:rPr lang="en-US" sz="900" b="1" dirty="0"/>
            </a:br>
            <a:r>
              <a:rPr lang="en-US" sz="900" b="1" dirty="0"/>
              <a:t>}</a:t>
            </a:r>
            <a:br>
              <a:rPr lang="en-US" sz="900" b="1" dirty="0"/>
            </a:br>
            <a:r>
              <a:rPr lang="en-US" sz="900" b="1" dirty="0"/>
              <a:t>&lt;/style&gt;</a:t>
            </a:r>
            <a:br>
              <a:rPr lang="en-US" sz="900" b="1" dirty="0"/>
            </a:br>
            <a:r>
              <a:rPr lang="en-US" sz="900" b="1" dirty="0"/>
              <a:t>&lt;/head&gt;</a:t>
            </a:r>
            <a:br>
              <a:rPr lang="en-US" sz="900" b="1" dirty="0"/>
            </a:br>
            <a:r>
              <a:rPr lang="en-US" sz="900" b="1" dirty="0"/>
              <a:t>&lt;body&gt;</a:t>
            </a:r>
            <a:br>
              <a:rPr lang="en-US" sz="900" b="1" dirty="0"/>
            </a:b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b="1" dirty="0"/>
              <a:t>&lt;h1&gt;This is a heading&lt;/h1&gt;</a:t>
            </a:r>
            <a:br>
              <a:rPr lang="en-US" sz="900" b="1" dirty="0"/>
            </a:br>
            <a:r>
              <a:rPr lang="en-US" sz="900" b="1" dirty="0"/>
              <a:t>&lt;p&gt;This is a paragraph.&lt;/p&gt;</a:t>
            </a:r>
            <a:br>
              <a:rPr lang="en-US" sz="900" b="1" dirty="0"/>
            </a:br>
            <a:r>
              <a:rPr lang="en-US" sz="900" b="1" dirty="0"/>
              <a:t/>
            </a:r>
            <a:br>
              <a:rPr lang="en-US" sz="900" b="1" dirty="0"/>
            </a:br>
            <a:r>
              <a:rPr lang="en-US" sz="900" b="1" dirty="0"/>
              <a:t>&lt;/body&gt;</a:t>
            </a:r>
            <a:br>
              <a:rPr lang="en-US" sz="900" b="1" dirty="0"/>
            </a:br>
            <a:r>
              <a:rPr lang="en-US" sz="900" b="1" dirty="0"/>
              <a:t>&lt;/html&gt;</a:t>
            </a:r>
          </a:p>
          <a:p>
            <a:pPr>
              <a:lnSpc>
                <a:spcPct val="170000"/>
              </a:lnSpc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44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Inline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836712"/>
            <a:ext cx="7498080" cy="561662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smtClean="0"/>
              <a:t>An </a:t>
            </a:r>
            <a:r>
              <a:rPr lang="en-US" sz="1400" dirty="0"/>
              <a:t>inline style may be used to apply a unique style for a single element.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To use inline styles, add the style attribute to the relevant element. </a:t>
            </a:r>
            <a:endParaRPr lang="en-US" sz="1400" dirty="0" smtClean="0"/>
          </a:p>
          <a:p>
            <a:pPr>
              <a:lnSpc>
                <a:spcPct val="170000"/>
              </a:lnSpc>
            </a:pPr>
            <a:r>
              <a:rPr lang="en-US" sz="1400" dirty="0" smtClean="0"/>
              <a:t>The </a:t>
            </a:r>
            <a:r>
              <a:rPr lang="en-US" sz="1400" dirty="0"/>
              <a:t>style attribute can contain any CSS property.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Inline styles are defined within the "style" attribute of the relevant element: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Example</a:t>
            </a:r>
            <a:endParaRPr lang="en-US" sz="1400" b="1" dirty="0"/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050" b="1" dirty="0" smtClean="0"/>
              <a:t>&lt;!</a:t>
            </a:r>
            <a:r>
              <a:rPr lang="en-US" sz="1050" b="1" dirty="0"/>
              <a:t>DOCTYPE html&gt;</a:t>
            </a:r>
            <a:br>
              <a:rPr lang="en-US" sz="1050" b="1" dirty="0"/>
            </a:br>
            <a:r>
              <a:rPr lang="en-US" sz="1050" b="1" dirty="0"/>
              <a:t>&lt;html&gt;</a:t>
            </a:r>
            <a:br>
              <a:rPr lang="en-US" sz="1050" b="1" dirty="0"/>
            </a:br>
            <a:r>
              <a:rPr lang="en-US" sz="1050" b="1" dirty="0"/>
              <a:t>&lt;body&gt;</a:t>
            </a:r>
            <a:br>
              <a:rPr lang="en-US" sz="1050" b="1" dirty="0"/>
            </a:br>
            <a:r>
              <a:rPr lang="en-US" sz="1050" b="1" dirty="0"/>
              <a:t/>
            </a:r>
            <a:br>
              <a:rPr lang="en-US" sz="1050" b="1" dirty="0"/>
            </a:br>
            <a:r>
              <a:rPr lang="en-US" sz="1050" b="1" dirty="0"/>
              <a:t>&lt;h1</a:t>
            </a:r>
            <a:r>
              <a:rPr lang="en-US" sz="1050" b="1" dirty="0">
                <a:solidFill>
                  <a:srgbClr val="FF0000"/>
                </a:solidFill>
              </a:rPr>
              <a:t> style="</a:t>
            </a:r>
            <a:r>
              <a:rPr lang="en-US" sz="1050" b="1" dirty="0" err="1">
                <a:solidFill>
                  <a:srgbClr val="FF0000"/>
                </a:solidFill>
              </a:rPr>
              <a:t>color:blue;text-align:center</a:t>
            </a:r>
            <a:r>
              <a:rPr lang="en-US" sz="1050" b="1" dirty="0">
                <a:solidFill>
                  <a:srgbClr val="FF0000"/>
                </a:solidFill>
              </a:rPr>
              <a:t>;</a:t>
            </a:r>
            <a:r>
              <a:rPr lang="en-US" sz="1050" b="1" dirty="0"/>
              <a:t>"&gt;This is a heading&lt;/h1&gt;</a:t>
            </a:r>
            <a:br>
              <a:rPr lang="en-US" sz="1050" b="1" dirty="0"/>
            </a:br>
            <a:r>
              <a:rPr lang="en-US" sz="1050" b="1" dirty="0"/>
              <a:t>&lt;p style="</a:t>
            </a:r>
            <a:r>
              <a:rPr lang="en-US" sz="1050" b="1" dirty="0" err="1"/>
              <a:t>color:red</a:t>
            </a:r>
            <a:r>
              <a:rPr lang="en-US" sz="1050" b="1" dirty="0"/>
              <a:t>;"&gt;This is a paragraph.&lt;/p&gt;</a:t>
            </a:r>
            <a:br>
              <a:rPr lang="en-US" sz="1050" b="1" dirty="0"/>
            </a:br>
            <a:r>
              <a:rPr lang="en-US" sz="1050" b="1" dirty="0"/>
              <a:t/>
            </a:r>
            <a:br>
              <a:rPr lang="en-US" sz="1050" b="1" dirty="0"/>
            </a:br>
            <a:r>
              <a:rPr lang="en-US" sz="1050" b="1" dirty="0"/>
              <a:t>&lt;/body&gt;</a:t>
            </a:r>
            <a:br>
              <a:rPr lang="en-US" sz="1050" b="1" dirty="0"/>
            </a:br>
            <a:r>
              <a:rPr lang="en-US" sz="1050" b="1" dirty="0"/>
              <a:t>&lt;/html&gt;</a:t>
            </a:r>
          </a:p>
          <a:p>
            <a:pPr>
              <a:lnSpc>
                <a:spcPct val="170000"/>
              </a:lnSpc>
            </a:pPr>
            <a:r>
              <a:rPr lang="en-US" sz="1400" b="1" dirty="0"/>
              <a:t>Tip:</a:t>
            </a:r>
            <a:r>
              <a:rPr lang="en-US" sz="1400" dirty="0"/>
              <a:t> An inline style loses many of the advantages of a style sheet (by mixing content with presentation). Use this method sparingly.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400" dirty="0"/>
              <a:t> </a:t>
            </a:r>
          </a:p>
          <a:p>
            <a:pPr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89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49808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92696"/>
            <a:ext cx="7848872" cy="60486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100" b="1" dirty="0" smtClean="0"/>
              <a:t>If </a:t>
            </a:r>
            <a:r>
              <a:rPr lang="en-US" sz="1100" b="1" dirty="0"/>
              <a:t>some properties have been defined for the same selector (element) in different style sheets, the value from the last read style sheet will be used. </a:t>
            </a:r>
          </a:p>
          <a:p>
            <a:pPr>
              <a:lnSpc>
                <a:spcPct val="170000"/>
              </a:lnSpc>
            </a:pPr>
            <a:r>
              <a:rPr lang="en-US" sz="1100" b="1" dirty="0"/>
              <a:t>Assume that an external style sheet has the following style for the &lt;h1&gt; element: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100" b="1" dirty="0" smtClean="0"/>
              <a:t>              h1</a:t>
            </a:r>
            <a:r>
              <a:rPr lang="en-US" sz="1100" b="1" dirty="0"/>
              <a:t> </a:t>
            </a:r>
            <a:r>
              <a:rPr lang="en-US" sz="1100" b="1" dirty="0" smtClean="0"/>
              <a:t>{</a:t>
            </a:r>
            <a:r>
              <a:rPr lang="en-US" sz="1100" b="1" dirty="0"/>
              <a:t>  color: navy</a:t>
            </a:r>
            <a:r>
              <a:rPr lang="en-US" sz="1100" b="1" dirty="0" smtClean="0"/>
              <a:t>; }</a:t>
            </a:r>
            <a:endParaRPr lang="en-US" sz="1100" b="1" dirty="0"/>
          </a:p>
          <a:p>
            <a:pPr>
              <a:lnSpc>
                <a:spcPct val="170000"/>
              </a:lnSpc>
            </a:pPr>
            <a:r>
              <a:rPr lang="en-US" sz="1100" b="1" dirty="0"/>
              <a:t>Then, assume that an internal style sheet also has the following style for the &lt;h1&gt; element: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100" b="1" dirty="0" smtClean="0"/>
              <a:t>            h1</a:t>
            </a:r>
            <a:r>
              <a:rPr lang="en-US" sz="1100" b="1" dirty="0"/>
              <a:t> </a:t>
            </a:r>
            <a:r>
              <a:rPr lang="en-US" sz="1100" b="1" dirty="0" smtClean="0"/>
              <a:t>{ </a:t>
            </a:r>
            <a:r>
              <a:rPr lang="en-US" sz="1100" b="1" dirty="0"/>
              <a:t>  color: orange;   </a:t>
            </a:r>
            <a:r>
              <a:rPr lang="en-US" sz="1100" b="1" dirty="0" smtClean="0"/>
              <a:t>}</a:t>
            </a:r>
            <a:endParaRPr lang="en-US" sz="1100" b="1" dirty="0"/>
          </a:p>
          <a:p>
            <a:pPr>
              <a:lnSpc>
                <a:spcPct val="170000"/>
              </a:lnSpc>
            </a:pPr>
            <a:r>
              <a:rPr lang="en-US" sz="1100" b="1" dirty="0" smtClean="0"/>
              <a:t>If </a:t>
            </a:r>
            <a:r>
              <a:rPr lang="en-US" sz="1100" b="1" dirty="0"/>
              <a:t>the internal style is defined after the link to the external style sheet, the &lt;h1&gt; elements will be "orange":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400" b="1" dirty="0"/>
              <a:t>&lt;head&gt;</a:t>
            </a:r>
            <a:br>
              <a:rPr lang="en-US" sz="1400" b="1" dirty="0"/>
            </a:br>
            <a:r>
              <a:rPr lang="en-US" sz="1400" b="1" dirty="0" smtClean="0"/>
              <a:t>     &lt;</a:t>
            </a:r>
            <a:r>
              <a:rPr lang="en-US" sz="1400" b="1" dirty="0"/>
              <a:t>link </a:t>
            </a:r>
            <a:r>
              <a:rPr lang="en-US" sz="1400" b="1" dirty="0" err="1"/>
              <a:t>rel</a:t>
            </a:r>
            <a:r>
              <a:rPr lang="en-US" sz="1400" b="1" dirty="0"/>
              <a:t>="</a:t>
            </a:r>
            <a:r>
              <a:rPr lang="en-US" sz="1400" b="1" dirty="0" err="1"/>
              <a:t>stylesheet</a:t>
            </a:r>
            <a:r>
              <a:rPr lang="en-US" sz="1400" b="1" dirty="0"/>
              <a:t>" type="text/</a:t>
            </a:r>
            <a:r>
              <a:rPr lang="en-US" sz="1400" b="1" dirty="0" err="1"/>
              <a:t>css</a:t>
            </a:r>
            <a:r>
              <a:rPr lang="en-US" sz="1400" b="1" dirty="0"/>
              <a:t>" </a:t>
            </a:r>
            <a:r>
              <a:rPr lang="en-US" sz="1400" b="1" dirty="0" err="1"/>
              <a:t>href</a:t>
            </a:r>
            <a:r>
              <a:rPr lang="en-US" sz="1400" b="1" dirty="0"/>
              <a:t>="mystyle.css"&gt;</a:t>
            </a:r>
            <a:br>
              <a:rPr lang="en-US" sz="1400" b="1" dirty="0"/>
            </a:br>
            <a:r>
              <a:rPr lang="en-US" sz="1400" b="1" dirty="0" smtClean="0"/>
              <a:t>     &lt;style&gt;  h1</a:t>
            </a:r>
            <a:r>
              <a:rPr lang="en-US" sz="1400" b="1" dirty="0"/>
              <a:t> </a:t>
            </a:r>
            <a:r>
              <a:rPr lang="en-US" sz="1400" b="1" dirty="0" smtClean="0"/>
              <a:t>{</a:t>
            </a:r>
            <a:r>
              <a:rPr lang="en-US" sz="1400" b="1" dirty="0"/>
              <a:t>  color: orange</a:t>
            </a:r>
            <a:r>
              <a:rPr lang="en-US" sz="1400" b="1" dirty="0" smtClean="0"/>
              <a:t>;  }  &lt;/</a:t>
            </a:r>
            <a:r>
              <a:rPr lang="en-US" sz="1400" b="1" dirty="0"/>
              <a:t>style&gt;</a:t>
            </a:r>
            <a:br>
              <a:rPr lang="en-US" sz="1400" b="1" dirty="0"/>
            </a:br>
            <a:r>
              <a:rPr lang="en-US" sz="1400" b="1" dirty="0"/>
              <a:t>&lt;/head</a:t>
            </a:r>
            <a:r>
              <a:rPr lang="en-US" sz="1400" b="1" dirty="0" smtClean="0"/>
              <a:t>&gt;</a:t>
            </a:r>
          </a:p>
          <a:p>
            <a:r>
              <a:rPr lang="en-US" sz="1100" b="1" dirty="0" smtClean="0"/>
              <a:t>However</a:t>
            </a:r>
            <a:r>
              <a:rPr lang="en-US" sz="1100" b="1" dirty="0"/>
              <a:t>, if the internal style is defined before the link to the external style sheet, the &lt;h1&gt; elements will be "navy": </a:t>
            </a:r>
          </a:p>
          <a:p>
            <a:pPr marL="356616" lvl="1" indent="0">
              <a:buNone/>
            </a:pPr>
            <a:r>
              <a:rPr lang="en-US" sz="1400" b="1" dirty="0" smtClean="0"/>
              <a:t>    &lt;</a:t>
            </a:r>
            <a:r>
              <a:rPr lang="en-US" sz="1400" b="1" dirty="0"/>
              <a:t>head&gt;</a:t>
            </a:r>
            <a:br>
              <a:rPr lang="en-US" sz="1400" b="1" dirty="0"/>
            </a:br>
            <a:r>
              <a:rPr lang="en-US" sz="1400" b="1" dirty="0" smtClean="0"/>
              <a:t>        &lt;</a:t>
            </a:r>
            <a:r>
              <a:rPr lang="en-US" sz="1400" b="1" dirty="0"/>
              <a:t>style&gt; h1 {  color: orange; } &lt;/style&gt;</a:t>
            </a:r>
            <a:br>
              <a:rPr lang="en-US" sz="1400" b="1" dirty="0"/>
            </a:br>
            <a:r>
              <a:rPr lang="en-US" sz="1400" b="1" dirty="0" smtClean="0"/>
              <a:t>        &lt;</a:t>
            </a:r>
            <a:r>
              <a:rPr lang="en-US" sz="1400" b="1" dirty="0"/>
              <a:t>link </a:t>
            </a:r>
            <a:r>
              <a:rPr lang="en-US" sz="1400" b="1" dirty="0" err="1"/>
              <a:t>rel</a:t>
            </a:r>
            <a:r>
              <a:rPr lang="en-US" sz="1400" b="1" dirty="0"/>
              <a:t>="</a:t>
            </a:r>
            <a:r>
              <a:rPr lang="en-US" sz="1400" b="1" dirty="0" err="1"/>
              <a:t>stylesheet</a:t>
            </a:r>
            <a:r>
              <a:rPr lang="en-US" sz="1400" b="1" dirty="0"/>
              <a:t>" type="text/</a:t>
            </a:r>
            <a:r>
              <a:rPr lang="en-US" sz="1400" b="1" dirty="0" err="1"/>
              <a:t>css</a:t>
            </a:r>
            <a:r>
              <a:rPr lang="en-US" sz="1400" b="1" dirty="0"/>
              <a:t>" </a:t>
            </a:r>
            <a:r>
              <a:rPr lang="en-US" sz="1400" b="1" dirty="0" err="1"/>
              <a:t>href</a:t>
            </a:r>
            <a:r>
              <a:rPr lang="en-US" sz="1400" b="1" dirty="0"/>
              <a:t>="mystyle.css"&gt;</a:t>
            </a:r>
            <a:br>
              <a:rPr lang="en-US" sz="1400" b="1" dirty="0"/>
            </a:br>
            <a:r>
              <a:rPr lang="en-US" sz="1400" b="1" dirty="0" smtClean="0"/>
              <a:t>   &lt;/</a:t>
            </a:r>
            <a:r>
              <a:rPr lang="en-US" sz="1400" b="1" dirty="0"/>
              <a:t>head&gt;</a:t>
            </a:r>
          </a:p>
          <a:p>
            <a:pPr marL="603504" lvl="2" indent="0">
              <a:lnSpc>
                <a:spcPct val="170000"/>
              </a:lnSpc>
              <a:buNone/>
            </a:pPr>
            <a:endParaRPr lang="en-US" sz="1400" b="1" dirty="0"/>
          </a:p>
          <a:p>
            <a:pPr>
              <a:lnSpc>
                <a:spcPct val="170000"/>
              </a:lnSpc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03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Cascading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80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All </a:t>
            </a:r>
            <a:r>
              <a:rPr lang="en-US" dirty="0"/>
              <a:t>the styles in a page will "cascade" into a new "virtual" style sheet by the following rules, where number one has the highest priority: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Inline style (inside an HTML element)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External and internal style sheets (in the head section)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So</a:t>
            </a:r>
            <a:r>
              <a:rPr lang="en-US" dirty="0"/>
              <a:t>, an inline style has the highest priority, and will override external and internal </a:t>
            </a:r>
            <a:r>
              <a:rPr lang="en-US" dirty="0" smtClean="0"/>
              <a:t>styles.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052736"/>
            <a:ext cx="74980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CSS </a:t>
            </a:r>
            <a:r>
              <a:rPr lang="en-US" dirty="0"/>
              <a:t>selectors are used to "find" (or select) the HTML elements you want to style.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Common CSS selectors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The CSS element </a:t>
            </a:r>
            <a:r>
              <a:rPr lang="en-US" b="1" dirty="0" smtClean="0">
                <a:solidFill>
                  <a:srgbClr val="FF0000"/>
                </a:solidFill>
              </a:rPr>
              <a:t>Selector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The CSS id </a:t>
            </a:r>
            <a:r>
              <a:rPr lang="en-US" b="1" dirty="0" smtClean="0">
                <a:solidFill>
                  <a:srgbClr val="FF0000"/>
                </a:solidFill>
              </a:rPr>
              <a:t>Selector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The CSS class </a:t>
            </a:r>
            <a:r>
              <a:rPr lang="en-US" b="1" dirty="0" smtClean="0">
                <a:solidFill>
                  <a:srgbClr val="FF0000"/>
                </a:solidFill>
              </a:rPr>
              <a:t>Selector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The CSS Universal </a:t>
            </a:r>
            <a:r>
              <a:rPr lang="en-US" b="1" dirty="0" smtClean="0">
                <a:solidFill>
                  <a:srgbClr val="FF0000"/>
                </a:solidFill>
              </a:rPr>
              <a:t>Selector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The CSS Grouping Selector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element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element selector selects </a:t>
            </a:r>
            <a:r>
              <a:rPr lang="en-US" b="1" dirty="0">
                <a:solidFill>
                  <a:srgbClr val="FF0000"/>
                </a:solidFill>
              </a:rPr>
              <a:t>HTML elements </a:t>
            </a:r>
            <a:r>
              <a:rPr lang="en-US" dirty="0"/>
              <a:t>based on the element name.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Here</a:t>
            </a:r>
            <a:r>
              <a:rPr lang="en-US" dirty="0"/>
              <a:t>, all &lt;p&gt; elements on the page will be center-aligned, with a red text color: 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The CSS id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498080" cy="4800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id selector uses the </a:t>
            </a:r>
            <a:r>
              <a:rPr lang="en-US" b="1" dirty="0">
                <a:solidFill>
                  <a:srgbClr val="FF0000"/>
                </a:solidFill>
              </a:rPr>
              <a:t>id</a:t>
            </a:r>
            <a:r>
              <a:rPr lang="en-US" dirty="0"/>
              <a:t> attribute of an HTML element to select a specific element.</a:t>
            </a:r>
          </a:p>
          <a:p>
            <a:pPr>
              <a:lnSpc>
                <a:spcPct val="170000"/>
              </a:lnSpc>
            </a:pPr>
            <a:r>
              <a:rPr lang="en-US" dirty="0"/>
              <a:t>The id of an element is unique within a page, so the id selector is used to select one unique element!</a:t>
            </a:r>
          </a:p>
          <a:p>
            <a:pPr>
              <a:lnSpc>
                <a:spcPct val="170000"/>
              </a:lnSpc>
            </a:pPr>
            <a:r>
              <a:rPr lang="en-US" dirty="0"/>
              <a:t>To select an element with a specific id, write a hash (#) character, followed by the id of the element.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CSS rule below will be applied to the HTML element with id="para1": 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dirty="0"/>
              <a:t>#para1 {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class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class selector selects HTML elements with a specific class attribute.</a:t>
            </a:r>
          </a:p>
          <a:p>
            <a:pPr>
              <a:lnSpc>
                <a:spcPct val="170000"/>
              </a:lnSpc>
            </a:pPr>
            <a:r>
              <a:rPr lang="en-US" dirty="0"/>
              <a:t>To select elements with a specific class, write a period (.) character, followed by the class name.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In </a:t>
            </a:r>
            <a:r>
              <a:rPr lang="en-US" dirty="0"/>
              <a:t>this example all HTML elements with class="center" will be red and center-aligned: 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dirty="0"/>
              <a:t>.center {</a:t>
            </a:r>
            <a:br>
              <a:rPr lang="en-US" dirty="0"/>
            </a:br>
            <a:r>
              <a:rPr lang="en-US" dirty="0"/>
              <a:t>  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class </a:t>
            </a:r>
            <a:r>
              <a:rPr lang="en-US" dirty="0" smtClean="0"/>
              <a:t>Selector(</a:t>
            </a:r>
            <a:r>
              <a:rPr lang="en-US" dirty="0" err="1" smtClean="0"/>
              <a:t>Cont’s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You can also specify that only specific HTML elements should be affected by a class.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In </a:t>
            </a:r>
            <a:r>
              <a:rPr lang="en-US" sz="1600" dirty="0"/>
              <a:t>this example only &lt;p&gt; elements with class="center" will be center-aligned: 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400" b="1" dirty="0" err="1"/>
              <a:t>p.center</a:t>
            </a:r>
            <a:r>
              <a:rPr lang="en-US" sz="1400" b="1" dirty="0"/>
              <a:t> {</a:t>
            </a:r>
            <a:br>
              <a:rPr lang="en-US" sz="1400" b="1" dirty="0"/>
            </a:br>
            <a:r>
              <a:rPr lang="en-US" sz="1400" b="1" dirty="0"/>
              <a:t>  text-align: center;</a:t>
            </a:r>
            <a:br>
              <a:rPr lang="en-US" sz="1400" b="1" dirty="0"/>
            </a:br>
            <a:r>
              <a:rPr lang="en-US" sz="1400" b="1" dirty="0"/>
              <a:t>  color: red;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HTML elements can also refer to more than one class.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In </a:t>
            </a:r>
            <a:r>
              <a:rPr lang="en-US" sz="1600" dirty="0"/>
              <a:t>this example the &lt;p&gt; element will be styled according to class="center" and to class="large": 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200" b="1" dirty="0"/>
              <a:t>&lt;p class="center large"&gt;This paragraph refers to two classes.&lt;/p&gt;</a:t>
            </a:r>
          </a:p>
          <a:p>
            <a:pPr>
              <a:lnSpc>
                <a:spcPct val="170000"/>
              </a:lnSpc>
            </a:pPr>
            <a:r>
              <a:rPr lang="en-US" sz="1600" b="1" dirty="0" smtClean="0"/>
              <a:t>Note</a:t>
            </a:r>
            <a:r>
              <a:rPr lang="en-US" sz="1600" b="1" dirty="0"/>
              <a:t>:</a:t>
            </a:r>
            <a:r>
              <a:rPr lang="en-US" sz="1600" dirty="0"/>
              <a:t> A class name cannot start with a number!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9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The CSS Universal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0728"/>
            <a:ext cx="7714104" cy="5688632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universal selector (*) selects all HTML elements on the page.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CSS rule below will affect every HTML element on the page: </a:t>
            </a:r>
          </a:p>
          <a:p>
            <a:pPr marL="356616" lvl="1" indent="0">
              <a:buNone/>
            </a:pPr>
            <a:r>
              <a:rPr lang="en-US" sz="1400" dirty="0"/>
              <a:t>&lt;!DOCTYPE html&gt;</a:t>
            </a:r>
          </a:p>
          <a:p>
            <a:pPr marL="356616" lvl="1" indent="0">
              <a:buNone/>
            </a:pPr>
            <a:r>
              <a:rPr lang="en-US" sz="1400" dirty="0"/>
              <a:t>&lt;html&gt;</a:t>
            </a:r>
          </a:p>
          <a:p>
            <a:pPr marL="356616" lvl="1" indent="0">
              <a:buNone/>
            </a:pPr>
            <a:r>
              <a:rPr lang="en-US" sz="1400" dirty="0"/>
              <a:t>&lt;head&gt;</a:t>
            </a:r>
          </a:p>
          <a:p>
            <a:pPr marL="356616" lvl="1" indent="0">
              <a:buNone/>
            </a:pPr>
            <a:r>
              <a:rPr lang="en-US" sz="1400" dirty="0"/>
              <a:t>&lt;style&gt;</a:t>
            </a:r>
          </a:p>
          <a:p>
            <a:pPr marL="356616" lvl="1" indent="0">
              <a:buNone/>
            </a:pPr>
            <a:r>
              <a:rPr lang="en-US" sz="1400" dirty="0"/>
              <a:t>* {</a:t>
            </a:r>
          </a:p>
          <a:p>
            <a:pPr marL="356616" lvl="1" indent="0">
              <a:buNone/>
            </a:pPr>
            <a:r>
              <a:rPr lang="en-US" sz="1400" dirty="0"/>
              <a:t>  text-align: center;</a:t>
            </a:r>
          </a:p>
          <a:p>
            <a:pPr marL="356616" lvl="1" indent="0">
              <a:buNone/>
            </a:pPr>
            <a:r>
              <a:rPr lang="en-US" sz="1400" dirty="0"/>
              <a:t>  color: blue;</a:t>
            </a:r>
          </a:p>
          <a:p>
            <a:pPr marL="356616" lvl="1" indent="0">
              <a:buNone/>
            </a:pPr>
            <a:r>
              <a:rPr lang="en-US" sz="1400" dirty="0"/>
              <a:t>}</a:t>
            </a:r>
          </a:p>
          <a:p>
            <a:pPr marL="356616" lvl="1" indent="0">
              <a:buNone/>
            </a:pPr>
            <a:r>
              <a:rPr lang="en-US" sz="1400" dirty="0"/>
              <a:t>&lt;/style&gt;</a:t>
            </a:r>
          </a:p>
          <a:p>
            <a:pPr marL="356616" lvl="1" indent="0">
              <a:buNone/>
            </a:pPr>
            <a:r>
              <a:rPr lang="en-US" sz="1400" dirty="0"/>
              <a:t>&lt;/head&gt;</a:t>
            </a:r>
          </a:p>
          <a:p>
            <a:pPr marL="356616" lvl="1" indent="0">
              <a:buNone/>
            </a:pPr>
            <a:r>
              <a:rPr lang="en-US" sz="1400" dirty="0"/>
              <a:t>&lt;body&gt;</a:t>
            </a:r>
          </a:p>
          <a:p>
            <a:pPr marL="356616" lvl="1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&lt;</a:t>
            </a:r>
            <a:r>
              <a:rPr lang="en-US" sz="1400" dirty="0"/>
              <a:t>h1&gt;Hello world!&lt;/h1&gt;</a:t>
            </a:r>
          </a:p>
          <a:p>
            <a:pPr marL="356616" lvl="1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&lt;</a:t>
            </a:r>
            <a:r>
              <a:rPr lang="en-US" sz="1400" dirty="0"/>
              <a:t>p&gt;Every element on the page will be affected by the style.&lt;/p&gt;</a:t>
            </a:r>
          </a:p>
          <a:p>
            <a:pPr marL="356616" lvl="1" indent="0">
              <a:buNone/>
            </a:pPr>
            <a:r>
              <a:rPr lang="en-US" sz="1400" dirty="0"/>
              <a:t>&lt;p id="para1"&gt;Me too!&lt;/p&gt;</a:t>
            </a:r>
          </a:p>
          <a:p>
            <a:pPr marL="356616" lvl="1" indent="0">
              <a:buNone/>
            </a:pPr>
            <a:r>
              <a:rPr lang="en-US" sz="1400" dirty="0"/>
              <a:t>&lt;p&gt;And me!&lt;/p&gt;</a:t>
            </a:r>
          </a:p>
          <a:p>
            <a:pPr marL="356616" lvl="1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&lt;/</a:t>
            </a:r>
            <a:r>
              <a:rPr lang="en-US" sz="1400" dirty="0"/>
              <a:t>body&gt;</a:t>
            </a:r>
          </a:p>
          <a:p>
            <a:pPr marL="356616" lvl="1" indent="0">
              <a:buNone/>
            </a:pPr>
            <a:r>
              <a:rPr lang="en-US" sz="1400" dirty="0"/>
              <a:t>&lt;/html&gt;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90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b="1" dirty="0" smtClean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External </a:t>
            </a:r>
            <a:r>
              <a:rPr lang="en-US" dirty="0" err="1"/>
              <a:t>stylesheets</a:t>
            </a:r>
            <a:r>
              <a:rPr lang="en-US" dirty="0"/>
              <a:t> are stored in </a:t>
            </a:r>
            <a:r>
              <a:rPr lang="en-US" b="1" dirty="0"/>
              <a:t>CSS files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CSS Grouping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908720"/>
            <a:ext cx="7498080" cy="5400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050" b="1" dirty="0" smtClean="0"/>
              <a:t>The </a:t>
            </a:r>
            <a:r>
              <a:rPr lang="en-US" sz="1050" b="1" dirty="0"/>
              <a:t>grouping selector selects all the HTML elements with the same style definitions.</a:t>
            </a:r>
          </a:p>
          <a:p>
            <a:pPr>
              <a:lnSpc>
                <a:spcPct val="170000"/>
              </a:lnSpc>
            </a:pPr>
            <a:r>
              <a:rPr lang="en-US" sz="1050" b="1" dirty="0"/>
              <a:t>Look at the following CSS code (the h1, h2, and p elements have the same style definitions):</a:t>
            </a:r>
          </a:p>
          <a:p>
            <a:pPr marL="402336" lvl="1" indent="0">
              <a:lnSpc>
                <a:spcPct val="170000"/>
              </a:lnSpc>
              <a:buNone/>
            </a:pPr>
            <a:r>
              <a:rPr lang="en-US" sz="1100" b="1" dirty="0"/>
              <a:t>h1 {</a:t>
            </a:r>
            <a:br>
              <a:rPr lang="en-US" sz="1100" b="1" dirty="0"/>
            </a:br>
            <a:r>
              <a:rPr lang="en-US" sz="1100" b="1" dirty="0"/>
              <a:t>  text-align: center;</a:t>
            </a:r>
            <a:br>
              <a:rPr lang="en-US" sz="1100" b="1" dirty="0"/>
            </a:br>
            <a:r>
              <a:rPr lang="en-US" sz="1100" b="1" dirty="0"/>
              <a:t>  color: red;</a:t>
            </a:r>
            <a:br>
              <a:rPr lang="en-US" sz="1100" b="1" dirty="0"/>
            </a:br>
            <a:r>
              <a:rPr lang="en-US" sz="1100" b="1" dirty="0"/>
              <a:t>}</a:t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h2 {</a:t>
            </a:r>
            <a:br>
              <a:rPr lang="en-US" sz="1100" b="1" dirty="0"/>
            </a:br>
            <a:r>
              <a:rPr lang="en-US" sz="1100" b="1" dirty="0"/>
              <a:t>  text-align: center;</a:t>
            </a:r>
            <a:br>
              <a:rPr lang="en-US" sz="1100" b="1" dirty="0"/>
            </a:br>
            <a:r>
              <a:rPr lang="en-US" sz="1100" b="1" dirty="0"/>
              <a:t>  color: red;</a:t>
            </a:r>
            <a:br>
              <a:rPr lang="en-US" sz="1100" b="1" dirty="0"/>
            </a:br>
            <a:r>
              <a:rPr lang="en-US" sz="1100" b="1" dirty="0"/>
              <a:t>}</a:t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p {</a:t>
            </a:r>
            <a:br>
              <a:rPr lang="en-US" sz="1100" b="1" dirty="0"/>
            </a:br>
            <a:r>
              <a:rPr lang="en-US" sz="1100" b="1" dirty="0"/>
              <a:t>  text-align: center;</a:t>
            </a:r>
            <a:br>
              <a:rPr lang="en-US" sz="1100" b="1" dirty="0"/>
            </a:br>
            <a:r>
              <a:rPr lang="en-US" sz="1100" b="1" dirty="0"/>
              <a:t>  color: red;</a:t>
            </a:r>
            <a:br>
              <a:rPr lang="en-US" sz="1100" b="1" dirty="0"/>
            </a:br>
            <a:r>
              <a:rPr lang="en-US" sz="1100" b="1" dirty="0"/>
              <a:t>}</a:t>
            </a:r>
          </a:p>
          <a:p>
            <a:pPr>
              <a:lnSpc>
                <a:spcPct val="170000"/>
              </a:lnSpc>
            </a:pPr>
            <a:r>
              <a:rPr lang="en-US" sz="1050" b="1" dirty="0"/>
              <a:t>It will be better to group the selectors, to minimize the code.</a:t>
            </a:r>
          </a:p>
          <a:p>
            <a:pPr>
              <a:lnSpc>
                <a:spcPct val="170000"/>
              </a:lnSpc>
            </a:pPr>
            <a:r>
              <a:rPr lang="en-US" sz="1050" b="1" dirty="0"/>
              <a:t>To group selectors, separate each selector with a comma.</a:t>
            </a:r>
          </a:p>
          <a:p>
            <a:pPr>
              <a:lnSpc>
                <a:spcPct val="170000"/>
              </a:lnSpc>
            </a:pP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423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CSS Grouping </a:t>
            </a:r>
            <a:r>
              <a:rPr lang="en-US" dirty="0" smtClean="0"/>
              <a:t>Selector(</a:t>
            </a:r>
            <a:r>
              <a:rPr lang="en-US" dirty="0" err="1" smtClean="0"/>
              <a:t>Cont’s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7776864" cy="5688632"/>
          </a:xfrm>
        </p:spPr>
        <p:txBody>
          <a:bodyPr>
            <a:noAutofit/>
          </a:bodyPr>
          <a:lstStyle/>
          <a:p>
            <a:r>
              <a:rPr lang="en-US" sz="1400" dirty="0" smtClean="0"/>
              <a:t>In </a:t>
            </a:r>
            <a:r>
              <a:rPr lang="en-US" sz="1400" dirty="0"/>
              <a:t>this example we have grouped the selectors from the code above: </a:t>
            </a:r>
          </a:p>
          <a:p>
            <a:pPr marL="356616" lvl="1" indent="0">
              <a:buNone/>
            </a:pPr>
            <a:r>
              <a:rPr lang="en-US" sz="1200" dirty="0"/>
              <a:t>h1, h2, p {</a:t>
            </a:r>
            <a:br>
              <a:rPr lang="en-US" sz="1200" dirty="0"/>
            </a:br>
            <a:r>
              <a:rPr lang="en-US" sz="1200" dirty="0"/>
              <a:t>  text-align: center;</a:t>
            </a:r>
            <a:br>
              <a:rPr lang="en-US" sz="1200" dirty="0"/>
            </a:br>
            <a:r>
              <a:rPr lang="en-US" sz="1200" dirty="0"/>
              <a:t>  color: red;</a:t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pPr marL="356616" lvl="1" indent="0">
              <a:buNone/>
            </a:pPr>
            <a:r>
              <a:rPr lang="en-US" sz="1200" dirty="0"/>
              <a:t>&lt;!DOCTYPE html&gt;</a:t>
            </a:r>
          </a:p>
          <a:p>
            <a:pPr marL="356616" lvl="1" indent="0">
              <a:buNone/>
            </a:pPr>
            <a:r>
              <a:rPr lang="en-US" sz="1200" dirty="0"/>
              <a:t>&lt;html&gt;</a:t>
            </a:r>
          </a:p>
          <a:p>
            <a:pPr marL="356616" lvl="1" indent="0">
              <a:buNone/>
            </a:pPr>
            <a:r>
              <a:rPr lang="en-US" sz="1200" dirty="0"/>
              <a:t>&lt;head&gt;</a:t>
            </a:r>
          </a:p>
          <a:p>
            <a:pPr marL="356616" lvl="1" indent="0">
              <a:buNone/>
            </a:pPr>
            <a:r>
              <a:rPr lang="en-US" sz="1200" dirty="0"/>
              <a:t>&lt;style&gt;</a:t>
            </a:r>
          </a:p>
          <a:p>
            <a:pPr marL="356616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h1, h2, p {</a:t>
            </a:r>
          </a:p>
          <a:p>
            <a:pPr marL="356616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text-align: center;</a:t>
            </a:r>
          </a:p>
          <a:p>
            <a:pPr marL="356616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color: red;</a:t>
            </a:r>
          </a:p>
          <a:p>
            <a:pPr marL="356616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}</a:t>
            </a:r>
          </a:p>
          <a:p>
            <a:pPr marL="356616" lvl="1" indent="0">
              <a:buNone/>
            </a:pPr>
            <a:r>
              <a:rPr lang="en-US" sz="1200" dirty="0"/>
              <a:t>&lt;/style&gt;</a:t>
            </a:r>
          </a:p>
          <a:p>
            <a:pPr marL="356616" lvl="1" indent="0">
              <a:buNone/>
            </a:pPr>
            <a:r>
              <a:rPr lang="en-US" sz="1200" dirty="0"/>
              <a:t>&lt;/head&gt;</a:t>
            </a:r>
          </a:p>
          <a:p>
            <a:pPr marL="356616" lvl="1" indent="0">
              <a:buNone/>
            </a:pPr>
            <a:r>
              <a:rPr lang="en-US" sz="1200" dirty="0"/>
              <a:t>&lt;body&gt;</a:t>
            </a:r>
          </a:p>
          <a:p>
            <a:pPr marL="356616" lvl="1" indent="0">
              <a:buNone/>
            </a:pPr>
            <a:r>
              <a:rPr lang="en-US" sz="1200" dirty="0"/>
              <a:t> </a:t>
            </a:r>
          </a:p>
          <a:p>
            <a:pPr marL="356616" lvl="1" indent="0">
              <a:buNone/>
            </a:pPr>
            <a:r>
              <a:rPr lang="en-US" sz="1200" dirty="0"/>
              <a:t>&lt;h1&gt;Hello World!&lt;/h1&gt;</a:t>
            </a:r>
          </a:p>
          <a:p>
            <a:pPr marL="356616" lvl="1" indent="0">
              <a:buNone/>
            </a:pPr>
            <a:r>
              <a:rPr lang="en-US" sz="1200" dirty="0"/>
              <a:t>&lt;h2&gt;Smaller heading!&lt;/h2&gt;</a:t>
            </a:r>
          </a:p>
          <a:p>
            <a:pPr marL="356616" lvl="1" indent="0">
              <a:buNone/>
            </a:pPr>
            <a:r>
              <a:rPr lang="en-US" sz="1200" dirty="0"/>
              <a:t>&lt;p&gt;This is a paragraph.&lt;/p&gt;</a:t>
            </a:r>
          </a:p>
          <a:p>
            <a:pPr marL="356616" lvl="1" indent="0">
              <a:buNone/>
            </a:pPr>
            <a:r>
              <a:rPr lang="en-US" sz="1200" dirty="0"/>
              <a:t> </a:t>
            </a:r>
          </a:p>
          <a:p>
            <a:pPr marL="356616" lvl="1" indent="0">
              <a:buNone/>
            </a:pPr>
            <a:r>
              <a:rPr lang="en-US" sz="1200" dirty="0"/>
              <a:t>&lt;/body&gt;</a:t>
            </a:r>
          </a:p>
          <a:p>
            <a:pPr marL="356616" lvl="1" indent="0">
              <a:buNone/>
            </a:pPr>
            <a:r>
              <a:rPr lang="en-US" sz="1200" dirty="0"/>
              <a:t>&lt;/html&gt;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04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5760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Comments </a:t>
            </a:r>
            <a:r>
              <a:rPr lang="en-US" sz="1400" b="1" dirty="0"/>
              <a:t>are used to explain the code, and may help when you edit the source code at a later date.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Comments are ignored by browsers.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 CSS comment is placed inside the &lt;style&gt; element, and starts with /* and ends with */: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Example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1400" b="1" dirty="0" smtClean="0"/>
              <a:t>     /* </a:t>
            </a:r>
            <a:r>
              <a:rPr lang="en-US" sz="1400" b="1" dirty="0"/>
              <a:t>This is a single-line comment */</a:t>
            </a:r>
            <a:br>
              <a:rPr lang="en-US" sz="1400" b="1" dirty="0"/>
            </a:br>
            <a:r>
              <a:rPr lang="en-US" sz="1400" b="1" dirty="0" smtClean="0"/>
              <a:t>    p</a:t>
            </a:r>
            <a:r>
              <a:rPr lang="en-US" sz="1400" b="1" dirty="0"/>
              <a:t> </a:t>
            </a:r>
            <a:r>
              <a:rPr lang="en-US" sz="1400" b="1" dirty="0" smtClean="0"/>
              <a:t>{</a:t>
            </a:r>
            <a:r>
              <a:rPr lang="en-US" sz="1400" b="1" dirty="0"/>
              <a:t>  color: red</a:t>
            </a:r>
            <a:r>
              <a:rPr lang="en-US" sz="1400" b="1" dirty="0" smtClean="0"/>
              <a:t>; }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You can add comments wherever you want in the </a:t>
            </a:r>
            <a:r>
              <a:rPr lang="en-US" sz="1400" b="1" dirty="0" smtClean="0"/>
              <a:t>code as shown in next example</a:t>
            </a:r>
            <a:endParaRPr lang="en-US" sz="1400" b="1" dirty="0"/>
          </a:p>
          <a:p>
            <a:pPr marL="82296" indent="0">
              <a:lnSpc>
                <a:spcPct val="150000"/>
              </a:lnSpc>
              <a:buNone/>
            </a:pPr>
            <a:r>
              <a:rPr lang="en-US" sz="1400" b="1" dirty="0" smtClean="0"/>
              <a:t>          p</a:t>
            </a:r>
            <a:r>
              <a:rPr lang="en-US" sz="1400" b="1" dirty="0"/>
              <a:t> </a:t>
            </a:r>
            <a:r>
              <a:rPr lang="en-US" sz="1400" b="1" dirty="0" smtClean="0"/>
              <a:t>{     </a:t>
            </a:r>
            <a:r>
              <a:rPr lang="en-US" sz="1400" b="1" dirty="0"/>
              <a:t>  color: red;  /* Set text color to red </a:t>
            </a:r>
            <a:r>
              <a:rPr lang="en-US" sz="1400" b="1" dirty="0" smtClean="0"/>
              <a:t>*/        }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Comments can also span multiple </a:t>
            </a:r>
            <a:r>
              <a:rPr lang="en-US" sz="1400" b="1" dirty="0" smtClean="0"/>
              <a:t>lines as shown next example</a:t>
            </a:r>
            <a:endParaRPr lang="en-US" sz="1400" b="1" dirty="0"/>
          </a:p>
          <a:p>
            <a:pPr marL="82296" indent="0">
              <a:lnSpc>
                <a:spcPct val="150000"/>
              </a:lnSpc>
              <a:buNone/>
            </a:pPr>
            <a:r>
              <a:rPr lang="en-US" sz="1400" b="1" dirty="0" smtClean="0"/>
              <a:t>       /* </a:t>
            </a:r>
            <a:r>
              <a:rPr lang="en-US" sz="1400" b="1" dirty="0"/>
              <a:t>This </a:t>
            </a:r>
            <a:r>
              <a:rPr lang="en-US" sz="1400" b="1" dirty="0" smtClean="0"/>
              <a:t>is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a multi-line  comment </a:t>
            </a:r>
            <a:r>
              <a:rPr lang="en-US" sz="1400" b="1" dirty="0"/>
              <a:t>*/</a:t>
            </a:r>
            <a:br>
              <a:rPr lang="en-US" sz="1400" b="1" dirty="0"/>
            </a:br>
            <a:r>
              <a:rPr lang="en-US" sz="1400" b="1" dirty="0" smtClean="0"/>
              <a:t>        p</a:t>
            </a:r>
            <a:r>
              <a:rPr lang="en-US" sz="1400" b="1" dirty="0"/>
              <a:t> </a:t>
            </a:r>
            <a:r>
              <a:rPr lang="en-US" sz="1400" b="1" dirty="0" smtClean="0"/>
              <a:t>{ </a:t>
            </a:r>
            <a:r>
              <a:rPr lang="en-US" sz="1400" b="1" dirty="0"/>
              <a:t>  color: red</a:t>
            </a:r>
            <a:r>
              <a:rPr lang="en-US" sz="1400" b="1" dirty="0" smtClean="0"/>
              <a:t>;   }</a:t>
            </a:r>
            <a:endParaRPr lang="en-US" sz="1400" b="1" dirty="0"/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11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HTML and CSS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56886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900" b="1" dirty="0" smtClean="0"/>
              <a:t>From </a:t>
            </a:r>
            <a:r>
              <a:rPr lang="en-US" sz="900" b="1" dirty="0"/>
              <a:t>the HTML tutorial, you learned that you can add comments to your HTML source by using the </a:t>
            </a:r>
            <a:r>
              <a:rPr lang="en-US" sz="900" b="1" dirty="0">
                <a:solidFill>
                  <a:srgbClr val="FF0000"/>
                </a:solidFill>
              </a:rPr>
              <a:t>&lt;!--...--&gt;</a:t>
            </a:r>
            <a:r>
              <a:rPr lang="en-US" sz="900" b="1" dirty="0"/>
              <a:t> syntax.</a:t>
            </a:r>
          </a:p>
          <a:p>
            <a:pPr>
              <a:lnSpc>
                <a:spcPct val="170000"/>
              </a:lnSpc>
            </a:pPr>
            <a:r>
              <a:rPr lang="en-US" sz="900" b="1" dirty="0"/>
              <a:t>In the following example, we use a combination of HTML and CSS comments: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100" b="1" dirty="0" smtClean="0"/>
              <a:t>&lt;!</a:t>
            </a:r>
            <a:r>
              <a:rPr lang="en-US" sz="1100" b="1" dirty="0"/>
              <a:t>DOCTYPE html&gt;</a:t>
            </a:r>
            <a:br>
              <a:rPr lang="en-US" sz="1100" b="1" dirty="0"/>
            </a:br>
            <a:r>
              <a:rPr lang="en-US" sz="1100" b="1" dirty="0"/>
              <a:t>&lt;html&gt;</a:t>
            </a:r>
            <a:br>
              <a:rPr lang="en-US" sz="1100" b="1" dirty="0"/>
            </a:br>
            <a:r>
              <a:rPr lang="en-US" sz="1100" b="1" dirty="0"/>
              <a:t>&lt;head&gt;</a:t>
            </a:r>
            <a:br>
              <a:rPr lang="en-US" sz="1100" b="1" dirty="0"/>
            </a:br>
            <a:r>
              <a:rPr lang="en-US" sz="1100" b="1" dirty="0"/>
              <a:t>&lt;style&gt;</a:t>
            </a:r>
            <a:br>
              <a:rPr lang="en-US" sz="1100" b="1" dirty="0"/>
            </a:br>
            <a:r>
              <a:rPr lang="en-US" sz="1100" b="1" dirty="0"/>
              <a:t>p {</a:t>
            </a:r>
            <a:br>
              <a:rPr lang="en-US" sz="1100" b="1" dirty="0"/>
            </a:br>
            <a:r>
              <a:rPr lang="en-US" sz="1100" b="1" dirty="0"/>
              <a:t>  color: red; /* Set text color to red */</a:t>
            </a:r>
            <a:br>
              <a:rPr lang="en-US" sz="1100" b="1" dirty="0"/>
            </a:br>
            <a:r>
              <a:rPr lang="en-US" sz="1100" b="1" dirty="0"/>
              <a:t>}</a:t>
            </a:r>
            <a:br>
              <a:rPr lang="en-US" sz="1100" b="1" dirty="0"/>
            </a:br>
            <a:r>
              <a:rPr lang="en-US" sz="1100" b="1" dirty="0"/>
              <a:t>&lt;/style&gt;</a:t>
            </a:r>
            <a:br>
              <a:rPr lang="en-US" sz="1100" b="1" dirty="0"/>
            </a:br>
            <a:r>
              <a:rPr lang="en-US" sz="1100" b="1" dirty="0"/>
              <a:t>&lt;/head&gt;</a:t>
            </a:r>
            <a:br>
              <a:rPr lang="en-US" sz="1100" b="1" dirty="0"/>
            </a:br>
            <a:r>
              <a:rPr lang="en-US" sz="1100" b="1" dirty="0"/>
              <a:t>&lt;body&gt;</a:t>
            </a:r>
            <a:br>
              <a:rPr lang="en-US" sz="1100" b="1" dirty="0"/>
            </a:br>
            <a:r>
              <a:rPr lang="en-US" sz="1100" b="1" dirty="0" smtClean="0"/>
              <a:t>&lt;</a:t>
            </a:r>
            <a:r>
              <a:rPr lang="en-US" sz="1100" b="1" dirty="0"/>
              <a:t>h2&gt;My Heading&lt;/h2&gt;</a:t>
            </a:r>
            <a:br>
              <a:rPr lang="en-US" sz="1100" b="1" dirty="0"/>
            </a:br>
            <a:r>
              <a:rPr lang="en-US" sz="1100" b="1" dirty="0" smtClean="0"/>
              <a:t>&lt;!-- </a:t>
            </a:r>
            <a:r>
              <a:rPr lang="en-US" sz="1100" b="1" dirty="0"/>
              <a:t>These paragraphs will be red --&gt;</a:t>
            </a:r>
            <a:br>
              <a:rPr lang="en-US" sz="1100" b="1" dirty="0"/>
            </a:br>
            <a:r>
              <a:rPr lang="en-US" sz="1100" b="1" dirty="0"/>
              <a:t>&lt;p&gt;Hello World!&lt;/p&gt;</a:t>
            </a:r>
            <a:br>
              <a:rPr lang="en-US" sz="1100" b="1" dirty="0"/>
            </a:br>
            <a:r>
              <a:rPr lang="en-US" sz="1100" b="1" dirty="0"/>
              <a:t>&lt;p&gt;This paragraph is styled with CSS.&lt;/p&gt;</a:t>
            </a:r>
            <a:br>
              <a:rPr lang="en-US" sz="1100" b="1" dirty="0"/>
            </a:br>
            <a:r>
              <a:rPr lang="en-US" sz="1100" b="1" dirty="0"/>
              <a:t>&lt;p&gt;CSS comments are not shown in the output.&lt;/p&gt;</a:t>
            </a:r>
            <a:br>
              <a:rPr lang="en-US" sz="1100" b="1" dirty="0"/>
            </a:br>
            <a:r>
              <a:rPr lang="en-US" sz="1100" b="1" dirty="0" smtClean="0"/>
              <a:t>&lt;/</a:t>
            </a:r>
            <a:r>
              <a:rPr lang="en-US" sz="1100" b="1" dirty="0"/>
              <a:t>body&gt;</a:t>
            </a:r>
            <a:br>
              <a:rPr lang="en-US" sz="1100" b="1" dirty="0"/>
            </a:br>
            <a:r>
              <a:rPr lang="en-US" sz="1100" b="1" dirty="0"/>
              <a:t>&lt;/html&gt;</a:t>
            </a:r>
          </a:p>
          <a:p>
            <a:pPr>
              <a:lnSpc>
                <a:spcPct val="170000"/>
              </a:lnSpc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517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 </a:t>
            </a:r>
            <a:r>
              <a:rPr lang="en-US" b="1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052736"/>
            <a:ext cx="749808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Colors </a:t>
            </a:r>
            <a:r>
              <a:rPr lang="en-US" dirty="0"/>
              <a:t>are specified using predefined </a:t>
            </a:r>
            <a:r>
              <a:rPr lang="en-US" b="1" dirty="0">
                <a:solidFill>
                  <a:srgbClr val="FF0000"/>
                </a:solidFill>
              </a:rPr>
              <a:t>color names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RGB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HEX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HSL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RGBA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HSLA</a:t>
            </a:r>
            <a:r>
              <a:rPr lang="en-US" dirty="0"/>
              <a:t> values.</a:t>
            </a:r>
          </a:p>
          <a:p>
            <a:pPr>
              <a:lnSpc>
                <a:spcPct val="170000"/>
              </a:lnSpc>
            </a:pPr>
            <a:r>
              <a:rPr lang="en-US" dirty="0"/>
              <a:t>CSS Color Names </a:t>
            </a:r>
            <a:r>
              <a:rPr lang="en-US" b="1" dirty="0"/>
              <a:t>can be specified by using a predefined color name</a:t>
            </a:r>
            <a:r>
              <a:rPr lang="en-US" b="1" dirty="0" smtClean="0"/>
              <a:t>:</a:t>
            </a:r>
            <a:r>
              <a:rPr lang="en-US" dirty="0"/>
              <a:t> </a:t>
            </a:r>
          </a:p>
          <a:p>
            <a:pPr>
              <a:lnSpc>
                <a:spcPct val="170000"/>
              </a:lnSpc>
            </a:pPr>
            <a:r>
              <a:rPr lang="en-US" dirty="0"/>
              <a:t>CSS Background Color </a:t>
            </a:r>
            <a:r>
              <a:rPr lang="en-US" b="1" dirty="0"/>
              <a:t>You can set the background color for HTML elements:</a:t>
            </a:r>
          </a:p>
          <a:p>
            <a:pPr>
              <a:lnSpc>
                <a:spcPct val="170000"/>
              </a:lnSpc>
            </a:pPr>
            <a:r>
              <a:rPr lang="en-US" dirty="0"/>
              <a:t>Example</a:t>
            </a:r>
            <a:endParaRPr lang="en-US" b="1" dirty="0"/>
          </a:p>
          <a:p>
            <a:pPr marL="356616" lvl="1" indent="0">
              <a:lnSpc>
                <a:spcPct val="170000"/>
              </a:lnSpc>
              <a:buNone/>
            </a:pPr>
            <a:r>
              <a:rPr lang="en-US" dirty="0"/>
              <a:t>&lt;h1 style="</a:t>
            </a:r>
            <a:r>
              <a:rPr lang="en-US" dirty="0" err="1"/>
              <a:t>background-color:DodgerBlue</a:t>
            </a:r>
            <a:r>
              <a:rPr lang="en-US" dirty="0"/>
              <a:t>;"&gt;Hello World&lt;/h1&gt;</a:t>
            </a:r>
            <a:br>
              <a:rPr lang="en-US" dirty="0"/>
            </a:br>
            <a:r>
              <a:rPr lang="en-US" dirty="0"/>
              <a:t>&lt;p style="</a:t>
            </a:r>
            <a:r>
              <a:rPr lang="en-US" dirty="0" err="1"/>
              <a:t>background-color:Tomato</a:t>
            </a:r>
            <a:r>
              <a:rPr lang="en-US" dirty="0"/>
              <a:t>;"&gt;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...&lt;/p&gt;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</a:t>
            </a:r>
            <a:r>
              <a:rPr lang="en-US" dirty="0" smtClean="0"/>
              <a:t>Color(</a:t>
            </a:r>
            <a:r>
              <a:rPr lang="en-US" dirty="0" err="1" smtClean="0"/>
              <a:t>Cont’s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052736"/>
            <a:ext cx="74980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/>
              <a:t>You </a:t>
            </a:r>
            <a:r>
              <a:rPr lang="en-US" sz="2000" dirty="0"/>
              <a:t>can set the color of text: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Example</a:t>
            </a:r>
            <a:endParaRPr lang="en-US" sz="2000" b="1" dirty="0"/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600" dirty="0"/>
              <a:t>&lt;h1 style="</a:t>
            </a:r>
            <a:r>
              <a:rPr lang="en-US" sz="1600" dirty="0" err="1"/>
              <a:t>color:Tomato</a:t>
            </a:r>
            <a:r>
              <a:rPr lang="en-US" sz="1600" dirty="0"/>
              <a:t>;"&gt;Hello World&lt;/h1&gt;</a:t>
            </a:r>
            <a:br>
              <a:rPr lang="en-US" sz="1600" dirty="0"/>
            </a:br>
            <a:r>
              <a:rPr lang="en-US" sz="1600" dirty="0"/>
              <a:t>&lt;p style="</a:t>
            </a:r>
            <a:r>
              <a:rPr lang="en-US" sz="1600" dirty="0" err="1"/>
              <a:t>color:DodgerBlue</a:t>
            </a:r>
            <a:r>
              <a:rPr lang="en-US" sz="1600" dirty="0"/>
              <a:t>;"&gt;</a:t>
            </a: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...&lt;/p&gt;</a:t>
            </a:r>
            <a:br>
              <a:rPr lang="en-US" sz="1600" dirty="0"/>
            </a:br>
            <a:r>
              <a:rPr lang="en-US" sz="1600" dirty="0"/>
              <a:t>&lt;p style="</a:t>
            </a:r>
            <a:r>
              <a:rPr lang="en-US" sz="1600" dirty="0" err="1"/>
              <a:t>color:MediumSeaGreen</a:t>
            </a:r>
            <a:r>
              <a:rPr lang="en-US" sz="1600" dirty="0"/>
              <a:t>;"&gt;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wisi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...&lt;/p</a:t>
            </a:r>
            <a:r>
              <a:rPr lang="en-US" sz="1600" dirty="0" smtClean="0"/>
              <a:t>&gt;</a:t>
            </a:r>
          </a:p>
          <a:p>
            <a:pPr marL="603504" lvl="2" indent="0">
              <a:lnSpc>
                <a:spcPct val="170000"/>
              </a:lnSpc>
              <a:buNone/>
            </a:pPr>
            <a:endParaRPr lang="en-US" sz="1600" dirty="0" smtClean="0"/>
          </a:p>
          <a:p>
            <a:r>
              <a:rPr lang="en-US" sz="2000" dirty="0"/>
              <a:t>You can set the color of borders:</a:t>
            </a:r>
          </a:p>
          <a:p>
            <a:r>
              <a:rPr lang="en-US" sz="2000" dirty="0"/>
              <a:t>Example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600" dirty="0"/>
              <a:t>&lt;h1 style="border:2px solid Tomato;"&gt;Hello World&lt;/h1&gt;</a:t>
            </a:r>
            <a:br>
              <a:rPr lang="en-US" sz="1600" dirty="0"/>
            </a:br>
            <a:r>
              <a:rPr lang="en-US" sz="1600" dirty="0"/>
              <a:t>&lt;h1 style="border:2px solid </a:t>
            </a:r>
            <a:r>
              <a:rPr lang="en-US" sz="1600" dirty="0" err="1"/>
              <a:t>DodgerBlue</a:t>
            </a:r>
            <a:r>
              <a:rPr lang="en-US" sz="1600" dirty="0"/>
              <a:t>;"&gt;Hello World&lt;/h1&gt;</a:t>
            </a:r>
            <a:br>
              <a:rPr lang="en-US" sz="1600" dirty="0"/>
            </a:br>
            <a:r>
              <a:rPr lang="en-US" sz="1600" dirty="0"/>
              <a:t>&lt;h1 style="border:2px solid Violet;"&gt;Hello World&lt;/h1&gt;</a:t>
            </a:r>
          </a:p>
          <a:p>
            <a:pPr marL="356616" lvl="1" indent="0">
              <a:lnSpc>
                <a:spcPct val="170000"/>
              </a:lnSpc>
              <a:buNone/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 Color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836712"/>
            <a:ext cx="7642096" cy="590465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CSS, colors can also be specified using RGB values, HEX values, HSL values, RGBA values, and HSLA values: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Same as color name "Tomato":</a:t>
            </a:r>
          </a:p>
          <a:p>
            <a:pPr lvl="1">
              <a:lnSpc>
                <a:spcPct val="170000"/>
              </a:lnSpc>
            </a:pPr>
            <a:r>
              <a:rPr lang="en-US" sz="1200" b="1" dirty="0" err="1"/>
              <a:t>rgb</a:t>
            </a:r>
            <a:r>
              <a:rPr lang="en-US" sz="1200" b="1" dirty="0"/>
              <a:t>(255, 99, 71)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#ff6347</a:t>
            </a:r>
          </a:p>
          <a:p>
            <a:pPr lvl="1">
              <a:lnSpc>
                <a:spcPct val="170000"/>
              </a:lnSpc>
            </a:pPr>
            <a:r>
              <a:rPr lang="en-US" sz="1200" b="1" dirty="0" err="1"/>
              <a:t>hsl</a:t>
            </a:r>
            <a:r>
              <a:rPr lang="en-US" sz="1200" b="1" dirty="0"/>
              <a:t>(9, 100%, 64%)</a:t>
            </a:r>
          </a:p>
          <a:p>
            <a:pPr lvl="1">
              <a:lnSpc>
                <a:spcPct val="170000"/>
              </a:lnSpc>
            </a:pPr>
            <a:r>
              <a:rPr lang="en-US" sz="1200" b="1" dirty="0" err="1" smtClean="0"/>
              <a:t>rgba</a:t>
            </a:r>
            <a:r>
              <a:rPr lang="en-US" sz="1200" b="1" dirty="0" smtClean="0"/>
              <a:t>(255</a:t>
            </a:r>
            <a:r>
              <a:rPr lang="en-US" sz="1200" b="1" dirty="0"/>
              <a:t>, 99, 71, 0.5)</a:t>
            </a:r>
          </a:p>
          <a:p>
            <a:pPr lvl="1">
              <a:lnSpc>
                <a:spcPct val="170000"/>
              </a:lnSpc>
            </a:pPr>
            <a:r>
              <a:rPr lang="en-US" sz="1200" b="1" dirty="0" err="1"/>
              <a:t>hsla</a:t>
            </a:r>
            <a:r>
              <a:rPr lang="en-US" sz="1200" b="1" dirty="0"/>
              <a:t>(9, 100%, 64%, 0.5)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Example</a:t>
            </a:r>
            <a:endParaRPr lang="en-US" sz="2000" b="1" dirty="0"/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100" b="1" dirty="0"/>
              <a:t>&lt;h1 style="</a:t>
            </a:r>
            <a:r>
              <a:rPr lang="en-US" sz="1100" b="1" dirty="0" err="1"/>
              <a:t>background-color:rgb</a:t>
            </a:r>
            <a:r>
              <a:rPr lang="en-US" sz="1100" b="1" dirty="0"/>
              <a:t>(255, 99, 71);"&gt;...&lt;/h1&gt;</a:t>
            </a:r>
            <a:br>
              <a:rPr lang="en-US" sz="1100" b="1" dirty="0"/>
            </a:br>
            <a:r>
              <a:rPr lang="en-US" sz="1100" b="1" dirty="0"/>
              <a:t>&lt;h1 style="background-color:#ff6347;"&gt;...&lt;/h1&gt;</a:t>
            </a:r>
            <a:br>
              <a:rPr lang="en-US" sz="1100" b="1" dirty="0"/>
            </a:br>
            <a:r>
              <a:rPr lang="en-US" sz="1100" b="1" dirty="0"/>
              <a:t>&lt;h1 style="</a:t>
            </a:r>
            <a:r>
              <a:rPr lang="en-US" sz="1100" b="1" dirty="0" err="1"/>
              <a:t>background-color:hsl</a:t>
            </a:r>
            <a:r>
              <a:rPr lang="en-US" sz="1100" b="1" dirty="0"/>
              <a:t>(9, 100%, 64%);"&gt;...&lt;/h1&gt;</a:t>
            </a:r>
            <a:br>
              <a:rPr lang="en-US" sz="1100" b="1" dirty="0"/>
            </a:b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&lt;h1 style="</a:t>
            </a:r>
            <a:r>
              <a:rPr lang="en-US" sz="1100" b="1" dirty="0" err="1"/>
              <a:t>background-color:rgba</a:t>
            </a:r>
            <a:r>
              <a:rPr lang="en-US" sz="1100" b="1" dirty="0"/>
              <a:t>(255, 99, 71, 0.5);"&gt;...&lt;/h1&gt;</a:t>
            </a:r>
            <a:br>
              <a:rPr lang="en-US" sz="1100" b="1" dirty="0"/>
            </a:br>
            <a:r>
              <a:rPr lang="en-US" sz="1100" b="1" dirty="0"/>
              <a:t>&lt;h1 style="</a:t>
            </a:r>
            <a:r>
              <a:rPr lang="en-US" sz="1100" b="1" dirty="0" err="1"/>
              <a:t>background-color:hsla</a:t>
            </a:r>
            <a:r>
              <a:rPr lang="en-US" sz="1100" b="1" dirty="0"/>
              <a:t>(9, 100%, 64%, 0.5);"&gt;...&lt;/h1&gt;</a:t>
            </a:r>
          </a:p>
          <a:p>
            <a:pPr>
              <a:lnSpc>
                <a:spcPct val="1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9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b="1" dirty="0"/>
              <a:t>RGB </a:t>
            </a:r>
            <a:r>
              <a:rPr lang="en-US" b="1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052736"/>
            <a:ext cx="749808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In </a:t>
            </a:r>
            <a:r>
              <a:rPr lang="en-US" dirty="0"/>
              <a:t>CSS, a color can be specified as an RGB value, using this formula:</a:t>
            </a:r>
          </a:p>
          <a:p>
            <a:pPr marL="649224" lvl="2" indent="0">
              <a:lnSpc>
                <a:spcPct val="170000"/>
              </a:lnSpc>
              <a:buNone/>
            </a:pPr>
            <a:r>
              <a:rPr lang="en-US" b="1" dirty="0" err="1"/>
              <a:t>rgb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</a:t>
            </a:r>
            <a:r>
              <a:rPr lang="en-US" b="1" dirty="0"/>
              <a:t>)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Each parameter (red, green, and blue) defines the intensity of the color between 0 and 255.</a:t>
            </a:r>
          </a:p>
          <a:p>
            <a:pPr>
              <a:lnSpc>
                <a:spcPct val="170000"/>
              </a:lnSpc>
            </a:pPr>
            <a:r>
              <a:rPr lang="en-US" dirty="0"/>
              <a:t>For example, </a:t>
            </a:r>
            <a:r>
              <a:rPr lang="en-US" dirty="0" err="1"/>
              <a:t>rgb</a:t>
            </a:r>
            <a:r>
              <a:rPr lang="en-US" dirty="0"/>
              <a:t>(255, 0, 0) is displayed as red, because red is set to its highest value (255) and the others are set to 0.</a:t>
            </a:r>
          </a:p>
          <a:p>
            <a:pPr>
              <a:lnSpc>
                <a:spcPct val="170000"/>
              </a:lnSpc>
            </a:pPr>
            <a:r>
              <a:rPr lang="en-US" dirty="0"/>
              <a:t>To display black, set all color parameters to 0, like this: </a:t>
            </a:r>
            <a:r>
              <a:rPr lang="en-US" dirty="0" err="1"/>
              <a:t>rgb</a:t>
            </a:r>
            <a:r>
              <a:rPr lang="en-US" dirty="0"/>
              <a:t>(0, 0, 0).</a:t>
            </a:r>
          </a:p>
          <a:p>
            <a:pPr>
              <a:lnSpc>
                <a:spcPct val="170000"/>
              </a:lnSpc>
            </a:pPr>
            <a:r>
              <a:rPr lang="en-US" dirty="0"/>
              <a:t>To display white, set all color parameters to 255, like this: </a:t>
            </a:r>
            <a:r>
              <a:rPr lang="en-US" dirty="0" err="1"/>
              <a:t>rgb</a:t>
            </a:r>
            <a:r>
              <a:rPr lang="en-US" dirty="0"/>
              <a:t>(255, 255, 255).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US" dirty="0"/>
              <a:t>RGBA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124744"/>
            <a:ext cx="749808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RGBA </a:t>
            </a:r>
            <a:r>
              <a:rPr lang="en-US" dirty="0"/>
              <a:t>color values are an extension of RGB color values with an alpha channel - which specifies the opacity for a color.</a:t>
            </a:r>
          </a:p>
          <a:p>
            <a:pPr>
              <a:lnSpc>
                <a:spcPct val="150000"/>
              </a:lnSpc>
            </a:pPr>
            <a:r>
              <a:rPr lang="en-US" dirty="0"/>
              <a:t>An RGBA color value is specified with: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rgba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blue, alpha</a:t>
            </a:r>
            <a:r>
              <a:rPr lang="en-US" b="1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alpha parameter is a number between 0.0 (fully transparent) and 1.0 (not transparent at all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US" b="1" dirty="0"/>
              <a:t>HEX </a:t>
            </a:r>
            <a:r>
              <a:rPr lang="en-US" b="1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In </a:t>
            </a:r>
            <a:r>
              <a:rPr lang="en-US" dirty="0"/>
              <a:t>CSS, a color can be specified using a hexadecimal value in the form: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i="1" dirty="0" err="1">
                <a:solidFill>
                  <a:srgbClr val="FF0000"/>
                </a:solidFill>
              </a:rPr>
              <a:t>rrggbb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/>
              <a:t>Where </a:t>
            </a:r>
            <a:r>
              <a:rPr lang="en-US" dirty="0" err="1"/>
              <a:t>rr</a:t>
            </a:r>
            <a:r>
              <a:rPr lang="en-US" dirty="0"/>
              <a:t> (red), </a:t>
            </a:r>
            <a:r>
              <a:rPr lang="en-US" dirty="0" err="1"/>
              <a:t>gg</a:t>
            </a:r>
            <a:r>
              <a:rPr lang="en-US" dirty="0"/>
              <a:t> (green) and bb (blue) are hexadecimal values between 00 and </a:t>
            </a:r>
            <a:r>
              <a:rPr lang="en-US" dirty="0" err="1"/>
              <a:t>ff</a:t>
            </a:r>
            <a:r>
              <a:rPr lang="en-US" dirty="0"/>
              <a:t> (same as decimal 0-255).</a:t>
            </a:r>
          </a:p>
          <a:p>
            <a:pPr>
              <a:lnSpc>
                <a:spcPct val="170000"/>
              </a:lnSpc>
            </a:pPr>
            <a:r>
              <a:rPr lang="en-US" dirty="0"/>
              <a:t>For example, #ff0000 is displayed as red, because red is set to its highest value (</a:t>
            </a:r>
            <a:r>
              <a:rPr lang="en-US" dirty="0" err="1"/>
              <a:t>ff</a:t>
            </a:r>
            <a:r>
              <a:rPr lang="en-US" dirty="0"/>
              <a:t>) and the others are set to the lowest value (00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850106"/>
          </a:xfrm>
        </p:spPr>
        <p:txBody>
          <a:bodyPr>
            <a:normAutofit/>
          </a:bodyPr>
          <a:lstStyle/>
          <a:p>
            <a:r>
              <a:rPr lang="en-US" dirty="0"/>
              <a:t>Why Use CSS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24744"/>
            <a:ext cx="7498080" cy="554461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 smtClean="0"/>
              <a:t>CSS </a:t>
            </a:r>
            <a:r>
              <a:rPr lang="en-US" sz="1600" b="1" dirty="0"/>
              <a:t>is used to define styles for your web pages, including the design, layout and variations in display for different devices and screen sizes.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CSS Example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200" b="1" dirty="0"/>
              <a:t>body {</a:t>
            </a:r>
            <a:br>
              <a:rPr lang="en-US" sz="1200" b="1" dirty="0"/>
            </a:br>
            <a:r>
              <a:rPr lang="en-US" sz="1200" b="1" dirty="0"/>
              <a:t>  background-color: </a:t>
            </a:r>
            <a:r>
              <a:rPr lang="en-US" sz="1200" b="1" dirty="0" err="1"/>
              <a:t>lightblue</a:t>
            </a:r>
            <a:r>
              <a:rPr lang="en-US" sz="1200" b="1" dirty="0"/>
              <a:t>;</a:t>
            </a:r>
            <a:br>
              <a:rPr lang="en-US" sz="1200" b="1" dirty="0"/>
            </a:br>
            <a:r>
              <a:rPr lang="en-US" sz="1200" b="1" dirty="0"/>
              <a:t>}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h1 {</a:t>
            </a:r>
            <a:br>
              <a:rPr lang="en-US" sz="1200" b="1" dirty="0"/>
            </a:br>
            <a:r>
              <a:rPr lang="en-US" sz="1200" b="1" dirty="0"/>
              <a:t>  color: white;</a:t>
            </a:r>
            <a:br>
              <a:rPr lang="en-US" sz="1200" b="1" dirty="0"/>
            </a:br>
            <a:r>
              <a:rPr lang="en-US" sz="1200" b="1" dirty="0"/>
              <a:t>  text-align: center;</a:t>
            </a:r>
            <a:br>
              <a:rPr lang="en-US" sz="1200" b="1" dirty="0"/>
            </a:br>
            <a:r>
              <a:rPr lang="en-US" sz="1200" b="1" dirty="0"/>
              <a:t>}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p {</a:t>
            </a:r>
            <a:br>
              <a:rPr lang="en-US" sz="1200" b="1" dirty="0"/>
            </a:br>
            <a:r>
              <a:rPr lang="en-US" sz="1200" b="1" dirty="0"/>
              <a:t>  font-family: </a:t>
            </a:r>
            <a:r>
              <a:rPr lang="en-US" sz="1200" b="1" dirty="0" err="1"/>
              <a:t>verdana</a:t>
            </a:r>
            <a:r>
              <a:rPr lang="en-US" sz="1200" b="1" dirty="0"/>
              <a:t>;</a:t>
            </a:r>
            <a:br>
              <a:rPr lang="en-US" sz="1200" b="1" dirty="0"/>
            </a:br>
            <a:r>
              <a:rPr lang="en-US" sz="1200" b="1" dirty="0"/>
              <a:t>  font-size: 20px;</a:t>
            </a:r>
            <a:br>
              <a:rPr lang="en-US" sz="1200" b="1" dirty="0"/>
            </a:br>
            <a:r>
              <a:rPr lang="en-US" sz="1200" b="1" dirty="0"/>
              <a:t>}</a:t>
            </a:r>
          </a:p>
          <a:p>
            <a:pPr>
              <a:lnSpc>
                <a:spcPct val="17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531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HSL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24744"/>
            <a:ext cx="74980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CSS, a color can be specified using hue, saturation, and lightness (HSL) in the form:</a:t>
            </a:r>
          </a:p>
          <a:p>
            <a:pPr marL="356616" lvl="1" indent="0">
              <a:lnSpc>
                <a:spcPct val="150000"/>
              </a:lnSpc>
              <a:buNone/>
            </a:pPr>
            <a:r>
              <a:rPr lang="en-US" b="1" dirty="0" err="1"/>
              <a:t>hsl</a:t>
            </a:r>
            <a:r>
              <a:rPr lang="en-US" b="1" dirty="0"/>
              <a:t>(</a:t>
            </a:r>
            <a:r>
              <a:rPr lang="en-US" b="1" i="1" dirty="0"/>
              <a:t>hue</a:t>
            </a:r>
            <a:r>
              <a:rPr lang="en-US" b="1" dirty="0"/>
              <a:t>,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</a:t>
            </a:r>
            <a:r>
              <a:rPr lang="en-US" b="1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Hue is a degree on the color wheel from 0 to 360. </a:t>
            </a:r>
            <a:r>
              <a:rPr lang="en-US" dirty="0" smtClean="0"/>
              <a:t> 0 </a:t>
            </a:r>
            <a:r>
              <a:rPr lang="en-US" dirty="0"/>
              <a:t>is red, 120 is green, and 240 is blue.</a:t>
            </a:r>
          </a:p>
          <a:p>
            <a:pPr>
              <a:lnSpc>
                <a:spcPct val="150000"/>
              </a:lnSpc>
            </a:pPr>
            <a:r>
              <a:rPr lang="en-US" dirty="0"/>
              <a:t>Saturation is a percentage value, 0% means a shade of gray, and 100% is the full color.</a:t>
            </a:r>
          </a:p>
          <a:p>
            <a:pPr>
              <a:lnSpc>
                <a:spcPct val="150000"/>
              </a:lnSpc>
            </a:pPr>
            <a:r>
              <a:rPr lang="en-US" dirty="0"/>
              <a:t>Lightness is also a percentage, 0% is black, 50% is neither light or dark, 100% is white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HSLA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196752"/>
            <a:ext cx="749808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HSLA </a:t>
            </a:r>
            <a:r>
              <a:rPr lang="en-US" dirty="0"/>
              <a:t>color values are an extension of HSL color values with an alpha channel - which specifies the opacity for a color.</a:t>
            </a:r>
          </a:p>
          <a:p>
            <a:pPr>
              <a:lnSpc>
                <a:spcPct val="150000"/>
              </a:lnSpc>
            </a:pPr>
            <a:r>
              <a:rPr lang="en-US" dirty="0"/>
              <a:t>An HSLA color value is specified with: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hsla</a:t>
            </a:r>
            <a:r>
              <a:rPr lang="en-US" b="1" dirty="0"/>
              <a:t>(</a:t>
            </a:r>
            <a:r>
              <a:rPr lang="en-US" b="1" i="1" dirty="0"/>
              <a:t>hue,</a:t>
            </a:r>
            <a:r>
              <a:rPr lang="en-US" b="1" dirty="0"/>
              <a:t>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lightness, alpha</a:t>
            </a:r>
            <a:r>
              <a:rPr lang="en-US" b="1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alpha parameter is a number between 0.0 (fully transparent) and 1.0 (not transparent at all):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706090"/>
          </a:xfrm>
        </p:spPr>
        <p:txBody>
          <a:bodyPr>
            <a:normAutofit/>
          </a:bodyPr>
          <a:lstStyle/>
          <a:p>
            <a:r>
              <a:rPr lang="en-US" sz="3600" dirty="0"/>
              <a:t>Opacity / </a:t>
            </a:r>
            <a:r>
              <a:rPr lang="en-US" sz="3600" dirty="0" smtClean="0"/>
              <a:t>Transparency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052736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/>
              <a:t>The</a:t>
            </a:r>
            <a:r>
              <a:rPr lang="en-US" sz="1600" dirty="0"/>
              <a:t> opacity property specifies the opacity/transparency of an element. It can take a value from 0.0 - 1.0. The lower value, the more transparent: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600" dirty="0" smtClean="0"/>
              <a:t>      h1</a:t>
            </a:r>
            <a:r>
              <a:rPr lang="en-US" sz="1600" dirty="0"/>
              <a:t> </a:t>
            </a:r>
            <a:r>
              <a:rPr lang="en-US" sz="1600" dirty="0" smtClean="0"/>
              <a:t>{</a:t>
            </a:r>
            <a:r>
              <a:rPr lang="en-US" sz="1600" dirty="0"/>
              <a:t>  background-color: green</a:t>
            </a:r>
            <a:r>
              <a:rPr lang="en-US" sz="1600" dirty="0" smtClean="0"/>
              <a:t>; </a:t>
            </a:r>
            <a:r>
              <a:rPr lang="en-US" sz="1600" dirty="0"/>
              <a:t>  opacity: 0.3</a:t>
            </a:r>
            <a:r>
              <a:rPr lang="en-US" sz="1600" dirty="0" smtClean="0"/>
              <a:t>;}</a:t>
            </a:r>
          </a:p>
          <a:p>
            <a:pPr>
              <a:lnSpc>
                <a:spcPct val="170000"/>
              </a:lnSpc>
            </a:pP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1600" dirty="0"/>
              <a:t>An RGBA color value is specified with: </a:t>
            </a:r>
            <a:r>
              <a:rPr lang="en-US" sz="1600" dirty="0" err="1"/>
              <a:t>rgba</a:t>
            </a:r>
            <a:r>
              <a:rPr lang="en-US" sz="1600" dirty="0"/>
              <a:t>(red, green, blue, </a:t>
            </a:r>
            <a:r>
              <a:rPr lang="en-US" sz="1600" i="1" dirty="0"/>
              <a:t>alpha</a:t>
            </a:r>
            <a:r>
              <a:rPr lang="en-US" sz="1600" dirty="0"/>
              <a:t>). The </a:t>
            </a:r>
            <a:r>
              <a:rPr lang="en-US" sz="1600" i="1" dirty="0"/>
              <a:t>alpha</a:t>
            </a:r>
            <a:r>
              <a:rPr lang="en-US" sz="1600" dirty="0"/>
              <a:t> parameter is a number between 0.0 (fully transparent) and 1.0 (fully opaque).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600" dirty="0" smtClean="0"/>
              <a:t>        h1</a:t>
            </a:r>
            <a:r>
              <a:rPr lang="en-US" sz="1600" dirty="0"/>
              <a:t> </a:t>
            </a:r>
            <a:r>
              <a:rPr lang="en-US" sz="1600" dirty="0" smtClean="0"/>
              <a:t>{</a:t>
            </a:r>
            <a:r>
              <a:rPr lang="en-US" sz="1600" dirty="0"/>
              <a:t>  background: </a:t>
            </a:r>
            <a:r>
              <a:rPr lang="en-US" sz="1600" dirty="0" err="1"/>
              <a:t>rgba</a:t>
            </a:r>
            <a:r>
              <a:rPr lang="en-US" sz="1600" dirty="0"/>
              <a:t>(0, 128, 0, 0.3) /* Green background with 30% opacity </a:t>
            </a:r>
            <a:r>
              <a:rPr lang="en-US" sz="1600" dirty="0" smtClean="0"/>
              <a:t>*/ }</a:t>
            </a:r>
            <a:endParaRPr lang="en-US" sz="1600" dirty="0"/>
          </a:p>
          <a:p>
            <a:pPr>
              <a:lnSpc>
                <a:spcPct val="170000"/>
              </a:lnSpc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9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 </a:t>
            </a:r>
            <a:r>
              <a:rPr lang="en-US" b="1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704856" cy="58326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b="1" dirty="0" smtClean="0"/>
              <a:t>The </a:t>
            </a:r>
            <a:r>
              <a:rPr lang="en-US" sz="1400" b="1" dirty="0"/>
              <a:t>CSS background properties are used to define the background effects for elements.</a:t>
            </a:r>
          </a:p>
          <a:p>
            <a:pPr>
              <a:lnSpc>
                <a:spcPct val="170000"/>
              </a:lnSpc>
            </a:pPr>
            <a:r>
              <a:rPr lang="en-US" sz="1400" b="1" dirty="0" smtClean="0"/>
              <a:t>Here, we </a:t>
            </a:r>
            <a:r>
              <a:rPr lang="en-US" sz="1400" b="1" dirty="0"/>
              <a:t>will learn about the following CSS background properties: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background-color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background-image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background-repeat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background-attachment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background-position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CSS background-color</a:t>
            </a:r>
          </a:p>
          <a:p>
            <a:pPr lvl="1">
              <a:lnSpc>
                <a:spcPct val="170000"/>
              </a:lnSpc>
            </a:pPr>
            <a:r>
              <a:rPr lang="en-US" sz="1000" b="1" dirty="0"/>
              <a:t>The background-color property specifies the background color of an element as shown in next </a:t>
            </a:r>
            <a:r>
              <a:rPr lang="en-US" sz="1000" b="1" dirty="0" smtClean="0"/>
              <a:t>example that set background </a:t>
            </a:r>
            <a:r>
              <a:rPr lang="en-US" sz="1000" b="1" dirty="0"/>
              <a:t>color of a page </a:t>
            </a:r>
            <a:r>
              <a:rPr lang="en-US" sz="1000" b="1" dirty="0" smtClean="0"/>
              <a:t>like </a:t>
            </a:r>
            <a:r>
              <a:rPr lang="en-US" sz="1000" b="1" dirty="0"/>
              <a:t>this:</a:t>
            </a:r>
          </a:p>
          <a:p>
            <a:pPr marL="813816" lvl="3" indent="0">
              <a:lnSpc>
                <a:spcPct val="170000"/>
              </a:lnSpc>
              <a:buNone/>
            </a:pPr>
            <a:r>
              <a:rPr lang="en-US" sz="1000" b="1" dirty="0"/>
              <a:t>body </a:t>
            </a:r>
            <a:r>
              <a:rPr lang="en-US" sz="1000" b="1" dirty="0" smtClean="0"/>
              <a:t>{ </a:t>
            </a:r>
            <a:r>
              <a:rPr lang="en-US" sz="1000" b="1" dirty="0"/>
              <a:t>  background-color: </a:t>
            </a:r>
            <a:r>
              <a:rPr lang="en-US" sz="1000" b="1" dirty="0" err="1"/>
              <a:t>lightblue</a:t>
            </a:r>
            <a:r>
              <a:rPr lang="en-US" sz="1000" b="1" dirty="0" smtClean="0"/>
              <a:t>; }</a:t>
            </a:r>
          </a:p>
          <a:p>
            <a:pPr lvl="1"/>
            <a:r>
              <a:rPr lang="en-US" sz="1000" b="1" dirty="0"/>
              <a:t>You can set the background color for any HTML elements as shown in next example</a:t>
            </a:r>
          </a:p>
          <a:p>
            <a:pPr marL="813816" lvl="3" indent="0">
              <a:buNone/>
            </a:pPr>
            <a:r>
              <a:rPr lang="en-US" sz="1000" b="1" dirty="0"/>
              <a:t>h1 </a:t>
            </a:r>
            <a:r>
              <a:rPr lang="en-US" sz="1000" b="1" dirty="0" smtClean="0"/>
              <a:t>{</a:t>
            </a:r>
            <a:r>
              <a:rPr lang="en-US" sz="1000" b="1" dirty="0"/>
              <a:t>  background-color: green</a:t>
            </a:r>
            <a:r>
              <a:rPr lang="en-US" sz="1000" b="1" dirty="0" smtClean="0"/>
              <a:t>;   }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p </a:t>
            </a:r>
            <a:r>
              <a:rPr lang="en-US" sz="1000" b="1" dirty="0" smtClean="0"/>
              <a:t>{</a:t>
            </a:r>
            <a:r>
              <a:rPr lang="en-US" sz="1000" b="1" dirty="0"/>
              <a:t>  background-color: yellow</a:t>
            </a:r>
            <a:r>
              <a:rPr lang="en-US" sz="1000" b="1" dirty="0" smtClean="0"/>
              <a:t>; }</a:t>
            </a:r>
            <a:endParaRPr lang="en-US" sz="1000" b="1" dirty="0"/>
          </a:p>
          <a:p>
            <a:pPr marL="603504" lvl="2" indent="0">
              <a:lnSpc>
                <a:spcPct val="170000"/>
              </a:lnSpc>
              <a:buNone/>
            </a:pPr>
            <a:endParaRPr lang="en-US" sz="1400" b="1" dirty="0"/>
          </a:p>
          <a:p>
            <a:pPr>
              <a:lnSpc>
                <a:spcPct val="170000"/>
              </a:lnSpc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89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CSS Background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764704"/>
            <a:ext cx="7498080" cy="57606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b="1" dirty="0" smtClean="0"/>
              <a:t>The</a:t>
            </a:r>
            <a:r>
              <a:rPr lang="en-US" sz="1800" b="1" dirty="0"/>
              <a:t> background-image property specifies an image to use as the background of an element.</a:t>
            </a:r>
          </a:p>
          <a:p>
            <a:pPr>
              <a:lnSpc>
                <a:spcPct val="170000"/>
              </a:lnSpc>
            </a:pPr>
            <a:r>
              <a:rPr lang="en-US" sz="1800" b="1" dirty="0"/>
              <a:t>By default, the image is repeated so it covers the entire element.</a:t>
            </a:r>
          </a:p>
          <a:p>
            <a:pPr>
              <a:lnSpc>
                <a:spcPct val="170000"/>
              </a:lnSpc>
            </a:pPr>
            <a:r>
              <a:rPr lang="en-US" sz="1800" b="1" dirty="0" smtClean="0"/>
              <a:t>Example:  Set </a:t>
            </a:r>
            <a:r>
              <a:rPr lang="en-US" sz="1800" b="1" dirty="0"/>
              <a:t>the background image for a page: 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800" b="1" dirty="0" smtClean="0"/>
              <a:t>            body</a:t>
            </a:r>
            <a:r>
              <a:rPr lang="en-US" sz="1800" b="1" dirty="0"/>
              <a:t> </a:t>
            </a:r>
            <a:r>
              <a:rPr lang="en-US" sz="1800" b="1" dirty="0" smtClean="0"/>
              <a:t>{   </a:t>
            </a:r>
            <a:r>
              <a:rPr lang="en-US" sz="1800" b="1" dirty="0"/>
              <a:t>  background-image: </a:t>
            </a:r>
            <a:r>
              <a:rPr lang="en-US" sz="1800" b="1" dirty="0" err="1"/>
              <a:t>url</a:t>
            </a:r>
            <a:r>
              <a:rPr lang="en-US" sz="1800" b="1" dirty="0"/>
              <a:t>("paper.gif</a:t>
            </a:r>
            <a:r>
              <a:rPr lang="en-US" sz="1800" b="1" dirty="0" smtClean="0"/>
              <a:t>");  }</a:t>
            </a:r>
            <a:endParaRPr lang="en-US" sz="1800" b="1" dirty="0"/>
          </a:p>
          <a:p>
            <a:pPr>
              <a:lnSpc>
                <a:spcPct val="170000"/>
              </a:lnSpc>
            </a:pPr>
            <a:r>
              <a:rPr lang="en-US" sz="1800" b="1" dirty="0" smtClean="0"/>
              <a:t>Note</a:t>
            </a:r>
            <a:r>
              <a:rPr lang="en-US" sz="1800" b="1" dirty="0"/>
              <a:t>: When using a background image, use an image that does not disturb the text.</a:t>
            </a:r>
          </a:p>
          <a:p>
            <a:pPr>
              <a:lnSpc>
                <a:spcPct val="170000"/>
              </a:lnSpc>
            </a:pPr>
            <a:r>
              <a:rPr lang="en-US" sz="1800" b="1" dirty="0"/>
              <a:t>The background image can also be set for specific elements, like the &lt;p&gt; element:</a:t>
            </a:r>
          </a:p>
          <a:p>
            <a:pPr marL="82296" indent="0">
              <a:lnSpc>
                <a:spcPct val="170000"/>
              </a:lnSpc>
              <a:buNone/>
            </a:pPr>
            <a:r>
              <a:rPr lang="en-US" sz="1800" b="1" dirty="0" smtClean="0"/>
              <a:t>            p</a:t>
            </a:r>
            <a:r>
              <a:rPr lang="en-US" sz="1800" b="1" dirty="0"/>
              <a:t> </a:t>
            </a:r>
            <a:r>
              <a:rPr lang="en-US" sz="1800" b="1" dirty="0" smtClean="0"/>
              <a:t>{  </a:t>
            </a:r>
            <a:r>
              <a:rPr lang="en-US" sz="1800" b="1" dirty="0"/>
              <a:t>  background-image: </a:t>
            </a:r>
            <a:r>
              <a:rPr lang="en-US" sz="1800" b="1" dirty="0" err="1"/>
              <a:t>url</a:t>
            </a:r>
            <a:r>
              <a:rPr lang="en-US" sz="1800" b="1" dirty="0"/>
              <a:t>("paper.gif</a:t>
            </a:r>
            <a:r>
              <a:rPr lang="en-US" sz="1800" b="1" dirty="0" smtClean="0"/>
              <a:t>");   }</a:t>
            </a:r>
            <a:endParaRPr lang="en-US" sz="1800" b="1" dirty="0"/>
          </a:p>
          <a:p>
            <a:pPr>
              <a:lnSpc>
                <a:spcPct val="17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15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</a:t>
            </a:r>
            <a:r>
              <a:rPr lang="en-US" dirty="0" smtClean="0"/>
              <a:t>Background Image (</a:t>
            </a:r>
            <a:r>
              <a:rPr lang="en-US" dirty="0" err="1" smtClean="0"/>
              <a:t>Conts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7498080" cy="5400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By </a:t>
            </a:r>
            <a:r>
              <a:rPr lang="en-US" sz="1800" dirty="0"/>
              <a:t>default, the background-image property repeats an image both horizontally and vertically.</a:t>
            </a:r>
          </a:p>
          <a:p>
            <a:pPr lvl="1">
              <a:lnSpc>
                <a:spcPct val="170000"/>
              </a:lnSpc>
            </a:pPr>
            <a:r>
              <a:rPr lang="en-US" sz="1100" dirty="0" smtClean="0"/>
              <a:t>For </a:t>
            </a:r>
            <a:r>
              <a:rPr lang="en-US" sz="1100" dirty="0"/>
              <a:t>horizontally </a:t>
            </a:r>
            <a:r>
              <a:rPr lang="en-US" sz="1100" dirty="0" smtClean="0"/>
              <a:t>repeating (background-repeat</a:t>
            </a:r>
            <a:r>
              <a:rPr lang="en-US" sz="1100" dirty="0"/>
              <a:t>: repeat-x</a:t>
            </a:r>
            <a:r>
              <a:rPr lang="en-US" sz="1100" dirty="0" smtClean="0"/>
              <a:t>;)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100" dirty="0" smtClean="0"/>
              <a:t>           </a:t>
            </a:r>
            <a:r>
              <a:rPr lang="en-US" sz="1100" b="1" dirty="0" smtClean="0"/>
              <a:t>body</a:t>
            </a:r>
            <a:r>
              <a:rPr lang="en-US" sz="1100" b="1" dirty="0"/>
              <a:t> </a:t>
            </a:r>
            <a:r>
              <a:rPr lang="en-US" sz="1100" b="1" dirty="0" smtClean="0"/>
              <a:t>{</a:t>
            </a:r>
            <a:r>
              <a:rPr lang="en-US" sz="1100" b="1" dirty="0"/>
              <a:t>  background-image: </a:t>
            </a:r>
            <a:r>
              <a:rPr lang="en-US" sz="1100" b="1" dirty="0" err="1"/>
              <a:t>url</a:t>
            </a:r>
            <a:r>
              <a:rPr lang="en-US" sz="1100" b="1" dirty="0"/>
              <a:t>("gradient_bg.png</a:t>
            </a:r>
            <a:r>
              <a:rPr lang="en-US" sz="1100" b="1" dirty="0" smtClean="0"/>
              <a:t>");</a:t>
            </a:r>
            <a:r>
              <a:rPr lang="en-US" sz="1100" b="1" dirty="0"/>
              <a:t>  </a:t>
            </a:r>
            <a:r>
              <a:rPr lang="en-US" sz="1100" b="1" dirty="0">
                <a:solidFill>
                  <a:srgbClr val="FF0000"/>
                </a:solidFill>
              </a:rPr>
              <a:t>background-repeat: repeat-x</a:t>
            </a:r>
            <a:r>
              <a:rPr lang="en-US" sz="1100" b="1" dirty="0" smtClean="0">
                <a:solidFill>
                  <a:srgbClr val="FF0000"/>
                </a:solidFill>
              </a:rPr>
              <a:t>;  </a:t>
            </a:r>
            <a:r>
              <a:rPr lang="en-US" sz="1100" b="1" dirty="0" smtClean="0"/>
              <a:t>}</a:t>
            </a:r>
            <a:endParaRPr lang="en-US" sz="1100" b="1" dirty="0"/>
          </a:p>
          <a:p>
            <a:pPr lvl="1">
              <a:lnSpc>
                <a:spcPct val="170000"/>
              </a:lnSpc>
            </a:pPr>
            <a:r>
              <a:rPr lang="en-US" sz="1100" dirty="0" smtClean="0"/>
              <a:t>For vertically </a:t>
            </a:r>
            <a:r>
              <a:rPr lang="en-US" sz="1100" dirty="0"/>
              <a:t>repeating (background-repeat: </a:t>
            </a:r>
            <a:r>
              <a:rPr lang="en-US" sz="1100" dirty="0" smtClean="0"/>
              <a:t>repeat-y;)</a:t>
            </a:r>
            <a:endParaRPr lang="en-US" sz="1100" dirty="0"/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100" b="1" dirty="0"/>
              <a:t>           body {  background-image: </a:t>
            </a:r>
            <a:r>
              <a:rPr lang="en-US" sz="1100" b="1" dirty="0" err="1"/>
              <a:t>url</a:t>
            </a:r>
            <a:r>
              <a:rPr lang="en-US" sz="1100" b="1" dirty="0"/>
              <a:t>("gradient_bg.png");  </a:t>
            </a:r>
            <a:r>
              <a:rPr lang="en-US" sz="1100" b="1" dirty="0">
                <a:solidFill>
                  <a:srgbClr val="FF0000"/>
                </a:solidFill>
              </a:rPr>
              <a:t>background-repeat: </a:t>
            </a:r>
            <a:r>
              <a:rPr lang="en-US" sz="1100" b="1" dirty="0" smtClean="0">
                <a:solidFill>
                  <a:srgbClr val="FF0000"/>
                </a:solidFill>
              </a:rPr>
              <a:t>repeat-y;  </a:t>
            </a:r>
            <a:r>
              <a:rPr lang="en-US" sz="1100" b="1" dirty="0" smtClean="0"/>
              <a:t>}</a:t>
            </a:r>
          </a:p>
          <a:p>
            <a:pPr marL="356616" lvl="1" indent="0">
              <a:lnSpc>
                <a:spcPct val="170000"/>
              </a:lnSpc>
              <a:buNone/>
            </a:pPr>
            <a:endParaRPr lang="en-US" sz="1100" dirty="0"/>
          </a:p>
          <a:p>
            <a:r>
              <a:rPr lang="en-US" sz="1800" dirty="0"/>
              <a:t>Showing the background image only once is also specified by the background-repeat property:</a:t>
            </a:r>
          </a:p>
          <a:p>
            <a:pPr marL="82296" indent="0">
              <a:buNone/>
            </a:pPr>
            <a:r>
              <a:rPr lang="en-US" sz="1100" b="1" dirty="0"/>
              <a:t>      </a:t>
            </a:r>
            <a:r>
              <a:rPr lang="en-US" sz="1100" b="1" dirty="0" smtClean="0"/>
              <a:t>            </a:t>
            </a:r>
            <a:r>
              <a:rPr lang="en-US" sz="1100" b="1" dirty="0"/>
              <a:t>body {    background-image: </a:t>
            </a:r>
            <a:r>
              <a:rPr lang="en-US" sz="1100" b="1" dirty="0" err="1"/>
              <a:t>url</a:t>
            </a:r>
            <a:r>
              <a:rPr lang="en-US" sz="1100" b="1" dirty="0"/>
              <a:t>("img_tree.png");  </a:t>
            </a:r>
            <a:r>
              <a:rPr lang="en-US" sz="1100" b="1" dirty="0" smtClean="0">
                <a:solidFill>
                  <a:srgbClr val="FF0000"/>
                </a:solidFill>
              </a:rPr>
              <a:t>   </a:t>
            </a:r>
            <a:r>
              <a:rPr lang="en-US" sz="1100" b="1" dirty="0">
                <a:solidFill>
                  <a:srgbClr val="FF0000"/>
                </a:solidFill>
              </a:rPr>
              <a:t>background-repeat: no-repeat;</a:t>
            </a:r>
            <a:r>
              <a:rPr lang="en-US" sz="1100" b="1" dirty="0"/>
              <a:t> </a:t>
            </a:r>
            <a:r>
              <a:rPr lang="en-US" sz="1100" b="1" dirty="0" smtClean="0"/>
              <a:t>  }</a:t>
            </a:r>
          </a:p>
          <a:p>
            <a:pPr marL="82296" indent="0">
              <a:buNone/>
            </a:pPr>
            <a:endParaRPr lang="en-US" sz="1100" b="1" dirty="0"/>
          </a:p>
          <a:p>
            <a:r>
              <a:rPr lang="en-US" sz="1800" dirty="0"/>
              <a:t>The background-position property is used to specify the position of the background image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r>
              <a:rPr lang="en-US" sz="1800" dirty="0" smtClean="0"/>
              <a:t>The next example set background </a:t>
            </a:r>
            <a:r>
              <a:rPr lang="en-US" sz="1800" dirty="0"/>
              <a:t>image in the top-right corner: </a:t>
            </a:r>
          </a:p>
          <a:p>
            <a:pPr marL="82296" indent="0">
              <a:buNone/>
            </a:pPr>
            <a:r>
              <a:rPr lang="en-US" sz="1100" b="1" dirty="0" smtClean="0"/>
              <a:t>           body</a:t>
            </a:r>
            <a:r>
              <a:rPr lang="en-US" sz="1100" b="1" dirty="0"/>
              <a:t> {  background-image: </a:t>
            </a:r>
            <a:r>
              <a:rPr lang="en-US" sz="1100" b="1" dirty="0" err="1"/>
              <a:t>url</a:t>
            </a:r>
            <a:r>
              <a:rPr lang="en-US" sz="1100" b="1" dirty="0"/>
              <a:t>("img_tree.png</a:t>
            </a:r>
            <a:r>
              <a:rPr lang="en-US" sz="1100" b="1" dirty="0" smtClean="0"/>
              <a:t>"); </a:t>
            </a:r>
            <a:r>
              <a:rPr lang="en-US" sz="1100" b="1" dirty="0"/>
              <a:t>  background-repeat: no-repeat;</a:t>
            </a:r>
            <a:br>
              <a:rPr lang="en-US" sz="1100" b="1" dirty="0"/>
            </a:br>
            <a:r>
              <a:rPr lang="en-US" sz="1100" b="1" dirty="0" smtClean="0"/>
              <a:t>        </a:t>
            </a:r>
            <a:r>
              <a:rPr lang="en-US" sz="1100" b="1" dirty="0"/>
              <a:t>  </a:t>
            </a:r>
            <a:r>
              <a:rPr lang="en-US" sz="1100" b="1" dirty="0">
                <a:solidFill>
                  <a:srgbClr val="FF0000"/>
                </a:solidFill>
              </a:rPr>
              <a:t>background-position: right top;</a:t>
            </a:r>
            <a:br>
              <a:rPr lang="en-US" sz="1100" b="1" dirty="0">
                <a:solidFill>
                  <a:srgbClr val="FF0000"/>
                </a:solidFill>
              </a:rPr>
            </a:br>
            <a:r>
              <a:rPr lang="en-US" sz="1100" b="1" dirty="0" smtClean="0"/>
              <a:t>          }</a:t>
            </a:r>
            <a:endParaRPr lang="en-US" sz="1100" b="1" dirty="0"/>
          </a:p>
          <a:p>
            <a:endParaRPr lang="en-US" sz="1800" dirty="0"/>
          </a:p>
          <a:p>
            <a:pPr marL="82296" indent="0">
              <a:buNone/>
            </a:pPr>
            <a:endParaRPr lang="en-US" sz="1100" b="1" dirty="0"/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07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Background Image (</a:t>
            </a:r>
            <a:r>
              <a:rPr lang="en-US" dirty="0" err="1"/>
              <a:t>Conts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602128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The</a:t>
            </a:r>
            <a:r>
              <a:rPr lang="en-US" sz="1800" dirty="0"/>
              <a:t> background-attachment property specifies whether the background image should scroll or be fixed (will not scroll with the rest of the page):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Example: Specify </a:t>
            </a:r>
            <a:r>
              <a:rPr lang="en-US" sz="1800" dirty="0"/>
              <a:t>that the background image should be fixed: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050" b="1" dirty="0"/>
              <a:t>body {</a:t>
            </a:r>
            <a:br>
              <a:rPr lang="en-US" sz="1050" b="1" dirty="0"/>
            </a:br>
            <a:r>
              <a:rPr lang="en-US" sz="1050" b="1" dirty="0"/>
              <a:t>  background-image: </a:t>
            </a:r>
            <a:r>
              <a:rPr lang="en-US" sz="1050" b="1" dirty="0" err="1"/>
              <a:t>url</a:t>
            </a:r>
            <a:r>
              <a:rPr lang="en-US" sz="1050" b="1" dirty="0"/>
              <a:t>("img_tree.png");</a:t>
            </a:r>
            <a:br>
              <a:rPr lang="en-US" sz="1050" b="1" dirty="0"/>
            </a:br>
            <a:r>
              <a:rPr lang="en-US" sz="1050" b="1" dirty="0"/>
              <a:t>  background-repeat: no-repeat;</a:t>
            </a:r>
            <a:br>
              <a:rPr lang="en-US" sz="1050" b="1" dirty="0"/>
            </a:br>
            <a:r>
              <a:rPr lang="en-US" sz="1050" b="1" dirty="0"/>
              <a:t>  background-position: right top;</a:t>
            </a:r>
            <a:br>
              <a:rPr lang="en-US" sz="1050" b="1" dirty="0"/>
            </a:br>
            <a:r>
              <a:rPr lang="en-US" sz="1050" b="1" dirty="0"/>
              <a:t>  </a:t>
            </a:r>
            <a:r>
              <a:rPr lang="en-US" sz="1050" b="1" dirty="0">
                <a:solidFill>
                  <a:srgbClr val="FF0000"/>
                </a:solidFill>
              </a:rPr>
              <a:t>background-attachment: fixed;</a:t>
            </a:r>
            <a:r>
              <a:rPr lang="en-US" sz="1050" b="1" dirty="0"/>
              <a:t/>
            </a:r>
            <a:br>
              <a:rPr lang="en-US" sz="1050" b="1" dirty="0"/>
            </a:br>
            <a:r>
              <a:rPr lang="en-US" sz="1050" b="1" dirty="0"/>
              <a:t>}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Example:  Specify </a:t>
            </a:r>
            <a:r>
              <a:rPr lang="en-US" sz="1800" dirty="0"/>
              <a:t>that the background image should scroll with the rest of the page: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050" b="1" dirty="0"/>
              <a:t>body {</a:t>
            </a:r>
            <a:br>
              <a:rPr lang="en-US" sz="1050" b="1" dirty="0"/>
            </a:br>
            <a:r>
              <a:rPr lang="en-US" sz="1050" b="1" dirty="0"/>
              <a:t>  background-image: </a:t>
            </a:r>
            <a:r>
              <a:rPr lang="en-US" sz="1050" b="1" dirty="0" err="1"/>
              <a:t>url</a:t>
            </a:r>
            <a:r>
              <a:rPr lang="en-US" sz="1050" b="1" dirty="0"/>
              <a:t>("img_tree.png");</a:t>
            </a:r>
            <a:br>
              <a:rPr lang="en-US" sz="1050" b="1" dirty="0"/>
            </a:br>
            <a:r>
              <a:rPr lang="en-US" sz="1050" b="1" dirty="0"/>
              <a:t>  background-repeat: no-repeat;</a:t>
            </a:r>
            <a:br>
              <a:rPr lang="en-US" sz="1050" b="1" dirty="0"/>
            </a:br>
            <a:r>
              <a:rPr lang="en-US" sz="1050" b="1" dirty="0"/>
              <a:t>  background-position: right top;</a:t>
            </a:r>
            <a:br>
              <a:rPr lang="en-US" sz="1050" b="1" dirty="0"/>
            </a:br>
            <a:r>
              <a:rPr lang="en-US" sz="1050" b="1" dirty="0"/>
              <a:t> </a:t>
            </a:r>
            <a:r>
              <a:rPr lang="en-US" sz="1050" b="1" dirty="0">
                <a:solidFill>
                  <a:srgbClr val="FF0000"/>
                </a:solidFill>
              </a:rPr>
              <a:t> background-attachment: scroll;</a:t>
            </a:r>
            <a:br>
              <a:rPr lang="en-US" sz="1050" b="1" dirty="0">
                <a:solidFill>
                  <a:srgbClr val="FF0000"/>
                </a:solidFill>
              </a:rPr>
            </a:br>
            <a:r>
              <a:rPr lang="en-US" sz="1050" b="1" dirty="0"/>
              <a:t>}</a:t>
            </a:r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9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en-US" dirty="0"/>
              <a:t> Background </a:t>
            </a:r>
            <a:r>
              <a:rPr lang="en-US" dirty="0" smtClean="0"/>
              <a:t>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26204"/>
            <a:ext cx="7920880" cy="60932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smtClean="0"/>
              <a:t>To </a:t>
            </a:r>
            <a:r>
              <a:rPr lang="en-US" sz="1400" dirty="0"/>
              <a:t>shorten the code, it is also possible to specify all the background properties in one single property. This is called a shorthand property.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Instead of writing: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100" dirty="0"/>
              <a:t>body {</a:t>
            </a:r>
            <a:br>
              <a:rPr lang="en-US" sz="1100" dirty="0"/>
            </a:br>
            <a:r>
              <a:rPr lang="en-US" sz="1100" dirty="0"/>
              <a:t>  background-color: #</a:t>
            </a:r>
            <a:r>
              <a:rPr lang="en-US" sz="1100" dirty="0" err="1"/>
              <a:t>ffffff</a:t>
            </a:r>
            <a:r>
              <a:rPr lang="en-US" sz="1100" dirty="0" smtClean="0"/>
              <a:t>;  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 background-image: </a:t>
            </a:r>
            <a:r>
              <a:rPr lang="en-US" sz="1100" dirty="0" err="1"/>
              <a:t>url</a:t>
            </a:r>
            <a:r>
              <a:rPr lang="en-US" sz="1100" dirty="0"/>
              <a:t>("img_tree.png");</a:t>
            </a:r>
            <a:br>
              <a:rPr lang="en-US" sz="1100" dirty="0"/>
            </a:br>
            <a:r>
              <a:rPr lang="en-US" sz="1100" dirty="0"/>
              <a:t>  background-repeat: no-repeat;</a:t>
            </a:r>
            <a:br>
              <a:rPr lang="en-US" sz="1100" dirty="0"/>
            </a:br>
            <a:r>
              <a:rPr lang="en-US" sz="1100" dirty="0"/>
              <a:t>  background-position: right top;</a:t>
            </a:r>
            <a:br>
              <a:rPr lang="en-US" sz="1100" dirty="0"/>
            </a:br>
            <a:r>
              <a:rPr lang="en-US" sz="1100" dirty="0"/>
              <a:t>}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You can use the shorthand property background</a:t>
            </a:r>
            <a:r>
              <a:rPr lang="en-US" sz="1400" dirty="0" smtClean="0"/>
              <a:t>: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100" dirty="0"/>
              <a:t>body </a:t>
            </a:r>
            <a:r>
              <a:rPr lang="en-US" sz="1100" dirty="0" smtClean="0"/>
              <a:t>{  </a:t>
            </a:r>
            <a:r>
              <a:rPr lang="en-US" sz="1100" dirty="0"/>
              <a:t>  background: #</a:t>
            </a:r>
            <a:r>
              <a:rPr lang="en-US" sz="1100" dirty="0" err="1"/>
              <a:t>ffffff</a:t>
            </a:r>
            <a:r>
              <a:rPr lang="en-US" sz="1100" dirty="0"/>
              <a:t> </a:t>
            </a:r>
            <a:r>
              <a:rPr lang="en-US" sz="1100" dirty="0" err="1"/>
              <a:t>url</a:t>
            </a:r>
            <a:r>
              <a:rPr lang="en-US" sz="1100" dirty="0"/>
              <a:t>("img_tree.png") no-repeat right top</a:t>
            </a:r>
            <a:r>
              <a:rPr lang="en-US" sz="1100" dirty="0" smtClean="0"/>
              <a:t>;   }</a:t>
            </a:r>
          </a:p>
          <a:p>
            <a:r>
              <a:rPr lang="en-US" sz="1400" dirty="0"/>
              <a:t>When using the shorthand property the order of the property values is:</a:t>
            </a:r>
          </a:p>
          <a:p>
            <a:pPr lvl="1"/>
            <a:r>
              <a:rPr lang="en-US" sz="1100" b="1" dirty="0"/>
              <a:t>background-color</a:t>
            </a:r>
          </a:p>
          <a:p>
            <a:pPr lvl="1"/>
            <a:r>
              <a:rPr lang="en-US" sz="1100" b="1" dirty="0"/>
              <a:t>background-image</a:t>
            </a:r>
          </a:p>
          <a:p>
            <a:pPr lvl="1"/>
            <a:r>
              <a:rPr lang="en-US" sz="1100" b="1" dirty="0"/>
              <a:t>background-repeat</a:t>
            </a:r>
          </a:p>
          <a:p>
            <a:pPr lvl="1"/>
            <a:r>
              <a:rPr lang="en-US" sz="1100" b="1" dirty="0"/>
              <a:t>background-attachment</a:t>
            </a:r>
          </a:p>
          <a:p>
            <a:pPr lvl="1"/>
            <a:r>
              <a:rPr lang="en-US" sz="1100" b="1" dirty="0"/>
              <a:t>background-position</a:t>
            </a:r>
          </a:p>
          <a:p>
            <a:r>
              <a:rPr lang="en-US" sz="1400" dirty="0"/>
              <a:t>It does not matter if one of the property values is missing, as long as the other ones are in this order. Note that we do not use the background-attachment property in the examples above, as it does not have a value.</a:t>
            </a:r>
          </a:p>
          <a:p>
            <a:pPr marL="356616" lvl="1" indent="0">
              <a:lnSpc>
                <a:spcPct val="170000"/>
              </a:lnSpc>
              <a:buNone/>
            </a:pPr>
            <a:endParaRPr lang="en-US" sz="1100" dirty="0"/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0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1710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CSS border properties allow you to specify the style, width, and color of an element's border.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39436"/>
            <a:ext cx="6892296" cy="376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1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 Border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764704"/>
            <a:ext cx="7498080" cy="57606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smtClean="0"/>
              <a:t>The</a:t>
            </a:r>
            <a:r>
              <a:rPr lang="en-US" sz="1400" dirty="0"/>
              <a:t> border-style property specifies what kind of border to display.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 following values are allowed: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dotted - Defines a dotted border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dashed - Defines a dashed border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solid - Defines a solid border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double - Defines a double border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groove - Defines a 3D grooved border. The effect depends on the border-color value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ridge - Defines a 3D ridged border. The effect depends on the border-color value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inset - Defines a 3D inset border. The effect depends on the border-color value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outset - Defines a 3D outset border. The effect depends on the border-color value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none - Defines no border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hidden - Defines a hidden border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 border-style property can have from one to four values (for the top border, right border, bottom border, and the left border).</a:t>
            </a:r>
          </a:p>
          <a:p>
            <a:pPr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84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498080" cy="778098"/>
          </a:xfrm>
        </p:spPr>
        <p:txBody>
          <a:bodyPr>
            <a:normAutofit/>
          </a:bodyPr>
          <a:lstStyle/>
          <a:p>
            <a:r>
              <a:rPr lang="en-US" dirty="0"/>
              <a:t>CSS Solved a Big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08720"/>
            <a:ext cx="7920880" cy="58326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/>
              <a:t>HTML </a:t>
            </a:r>
            <a:r>
              <a:rPr lang="en-US" sz="1600" dirty="0"/>
              <a:t>was created to </a:t>
            </a:r>
            <a:r>
              <a:rPr lang="en-US" sz="1600" b="1" dirty="0">
                <a:solidFill>
                  <a:srgbClr val="FF0000"/>
                </a:solidFill>
              </a:rPr>
              <a:t>describe the content</a:t>
            </a:r>
            <a:r>
              <a:rPr lang="en-US" sz="1600" dirty="0"/>
              <a:t> of a web page, like: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&lt;h1&gt;This is a heading&lt;/h1&gt;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&lt;p&gt;This is a paragraph.&lt;/p&gt;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When tags like </a:t>
            </a:r>
            <a:r>
              <a:rPr lang="en-US" sz="1600" dirty="0" smtClean="0"/>
              <a:t>font, </a:t>
            </a:r>
            <a:r>
              <a:rPr lang="en-US" sz="1600" dirty="0"/>
              <a:t>and color attributes were added to the HTML </a:t>
            </a:r>
            <a:r>
              <a:rPr lang="en-US" sz="1600" dirty="0" smtClean="0"/>
              <a:t>specification</a:t>
            </a:r>
            <a:r>
              <a:rPr lang="en-US" sz="1600" dirty="0"/>
              <a:t>, it started a nightmare for web developers. </a:t>
            </a: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1600" dirty="0" smtClean="0"/>
              <a:t>Development </a:t>
            </a:r>
            <a:r>
              <a:rPr lang="en-US" sz="1600" dirty="0"/>
              <a:t>of large websites, where fonts and color information were added to every single page, became a long and expensive process.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To solve this problem, the World Wide Web Consortium (W3C) created CSS.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CSS removed the style formatting from the HTML page</a:t>
            </a:r>
            <a:r>
              <a:rPr lang="en-US" sz="1600" dirty="0" smtClean="0"/>
              <a:t>!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CSS Saves a Lot of Work!</a:t>
            </a:r>
            <a:endParaRPr lang="en-US" sz="1600" b="1" dirty="0"/>
          </a:p>
          <a:p>
            <a:pPr lvl="1">
              <a:lnSpc>
                <a:spcPct val="170000"/>
              </a:lnSpc>
            </a:pPr>
            <a:r>
              <a:rPr lang="en-US" sz="1400" dirty="0"/>
              <a:t>The style definitions are normally saved in external .</a:t>
            </a:r>
            <a:r>
              <a:rPr lang="en-US" sz="1400" dirty="0" err="1"/>
              <a:t>css</a:t>
            </a:r>
            <a:r>
              <a:rPr lang="en-US" sz="1400" dirty="0"/>
              <a:t> files.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With an external </a:t>
            </a:r>
            <a:r>
              <a:rPr lang="en-US" sz="1400" dirty="0" err="1"/>
              <a:t>stylesheet</a:t>
            </a:r>
            <a:r>
              <a:rPr lang="en-US" sz="1400" dirty="0"/>
              <a:t> file, you can change the look of an entire website by changing just one file!</a:t>
            </a:r>
          </a:p>
          <a:p>
            <a:pPr>
              <a:lnSpc>
                <a:spcPct val="170000"/>
              </a:lnSpc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7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393"/>
              </p:ext>
            </p:extLst>
          </p:nvPr>
        </p:nvGraphicFramePr>
        <p:xfrm>
          <a:off x="1259632" y="1628800"/>
          <a:ext cx="7560840" cy="476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476830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&lt;html&gt;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&lt;head&gt;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&lt;style&gt;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p.dotted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dotted;}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p.dashed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dashed;}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p.solid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solid;}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p.double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double;}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p.groove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groove;}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p.ridge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ridge;}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p.inset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inset;}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p.outset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outset;}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p.none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none;}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p.hidden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hidden;}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p.mix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{border-style: dotted dashed solid double;}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&lt;/style&gt;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&lt;/head&gt;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&lt;body&gt;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&lt;h2&gt;The border-style Property&lt;/h2&gt;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&lt;p&gt;This property specifies what kind of border to display:&lt;/p&gt;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class="dotted"&gt;A dotted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class="dashed"&gt;A dashed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class="solid"&gt;A solid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class="double"&gt;A double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class="groove"&gt;A groove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class="ridge"&gt;A ridge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class="inset"&gt;An inset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class="outset"&gt;An outset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class="none"&gt;No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class="hidden"&gt;A hidden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class="mix"&gt;A mixed border.&lt;/p&gt;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&lt;/body&gt;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&lt;/html&gt;</a:t>
                      </a:r>
                    </a:p>
                    <a:p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 Border </a:t>
            </a:r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124744"/>
            <a:ext cx="7498080" cy="561662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 smtClean="0"/>
              <a:t>The</a:t>
            </a:r>
            <a:r>
              <a:rPr lang="en-US" sz="1200" dirty="0"/>
              <a:t> border-width property specifies the width of the four borders.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The width can be set as a specific size </a:t>
            </a:r>
            <a:r>
              <a:rPr lang="en-US" sz="1200" dirty="0" smtClean="0"/>
              <a:t>in </a:t>
            </a:r>
            <a:r>
              <a:rPr lang="en-US" sz="1200" dirty="0" err="1" smtClean="0"/>
              <a:t>px</a:t>
            </a:r>
            <a:r>
              <a:rPr lang="en-US" sz="1200" dirty="0" smtClean="0"/>
              <a:t> unit  or </a:t>
            </a:r>
            <a:r>
              <a:rPr lang="en-US" sz="1200" dirty="0"/>
              <a:t>by using one of the three pre-defined values: thin, medium, or thick:</a:t>
            </a:r>
          </a:p>
          <a:p>
            <a:pPr>
              <a:lnSpc>
                <a:spcPct val="170000"/>
              </a:lnSpc>
            </a:pPr>
            <a:r>
              <a:rPr lang="en-US" sz="1200" dirty="0" smtClean="0"/>
              <a:t>Example:   Demonstration </a:t>
            </a:r>
            <a:r>
              <a:rPr lang="en-US" sz="1200" dirty="0"/>
              <a:t>of the different border widths:</a:t>
            </a:r>
          </a:p>
          <a:p>
            <a:pPr marL="603504" lvl="2" indent="0">
              <a:lnSpc>
                <a:spcPct val="170000"/>
              </a:lnSpc>
              <a:buNone/>
            </a:pPr>
            <a:r>
              <a:rPr lang="en-US" sz="1000" b="1" dirty="0"/>
              <a:t>p.one {</a:t>
            </a:r>
            <a:br>
              <a:rPr lang="en-US" sz="1000" b="1" dirty="0"/>
            </a:br>
            <a:r>
              <a:rPr lang="en-US" sz="1000" b="1" dirty="0"/>
              <a:t>  border-style: solid;</a:t>
            </a:r>
            <a:br>
              <a:rPr lang="en-US" sz="1000" b="1" dirty="0"/>
            </a:br>
            <a:r>
              <a:rPr lang="en-US" sz="1000" b="1" dirty="0"/>
              <a:t>  border-width: 5px;</a:t>
            </a:r>
            <a:br>
              <a:rPr lang="en-US" sz="1000" b="1" dirty="0"/>
            </a:br>
            <a:r>
              <a:rPr lang="en-US" sz="1000" b="1" dirty="0"/>
              <a:t>}</a:t>
            </a:r>
            <a:br>
              <a:rPr lang="en-US" sz="1000" b="1" dirty="0"/>
            </a:br>
            <a:r>
              <a:rPr lang="en-US" sz="1000" b="1" dirty="0" err="1" smtClean="0"/>
              <a:t>p.two</a:t>
            </a:r>
            <a:r>
              <a:rPr lang="en-US" sz="1000" b="1" dirty="0"/>
              <a:t> {</a:t>
            </a:r>
            <a:br>
              <a:rPr lang="en-US" sz="1000" b="1" dirty="0"/>
            </a:br>
            <a:r>
              <a:rPr lang="en-US" sz="1000" b="1" dirty="0"/>
              <a:t>  border-style: solid;</a:t>
            </a:r>
            <a:br>
              <a:rPr lang="en-US" sz="1000" b="1" dirty="0"/>
            </a:br>
            <a:r>
              <a:rPr lang="en-US" sz="1000" b="1" dirty="0"/>
              <a:t>  border-width: medium;</a:t>
            </a:r>
            <a:br>
              <a:rPr lang="en-US" sz="1000" b="1" dirty="0"/>
            </a:br>
            <a:r>
              <a:rPr lang="en-US" sz="1000" b="1" dirty="0"/>
              <a:t>}</a:t>
            </a:r>
            <a:br>
              <a:rPr lang="en-US" sz="1000" b="1" dirty="0"/>
            </a:br>
            <a:r>
              <a:rPr lang="en-US" sz="1000" b="1" dirty="0" err="1" smtClean="0"/>
              <a:t>p.three</a:t>
            </a:r>
            <a:r>
              <a:rPr lang="en-US" sz="1000" b="1" dirty="0"/>
              <a:t> {</a:t>
            </a:r>
            <a:br>
              <a:rPr lang="en-US" sz="1000" b="1" dirty="0"/>
            </a:br>
            <a:r>
              <a:rPr lang="en-US" sz="1000" b="1" dirty="0"/>
              <a:t>  border-style: dotted;</a:t>
            </a:r>
            <a:br>
              <a:rPr lang="en-US" sz="1000" b="1" dirty="0"/>
            </a:br>
            <a:r>
              <a:rPr lang="en-US" sz="1000" b="1" dirty="0"/>
              <a:t>  border-width: 2px;</a:t>
            </a:r>
            <a:br>
              <a:rPr lang="en-US" sz="1000" b="1" dirty="0"/>
            </a:br>
            <a:r>
              <a:rPr lang="en-US" sz="1000" b="1" dirty="0"/>
              <a:t>}</a:t>
            </a:r>
            <a:br>
              <a:rPr lang="en-US" sz="1000" b="1" dirty="0"/>
            </a:br>
            <a:r>
              <a:rPr lang="en-US" sz="1000" b="1" dirty="0" err="1" smtClean="0"/>
              <a:t>p.four</a:t>
            </a:r>
            <a:r>
              <a:rPr lang="en-US" sz="1000" b="1" dirty="0"/>
              <a:t> {</a:t>
            </a:r>
            <a:br>
              <a:rPr lang="en-US" sz="1000" b="1" dirty="0"/>
            </a:br>
            <a:r>
              <a:rPr lang="en-US" sz="1000" b="1" dirty="0"/>
              <a:t>  border-style: dotted;</a:t>
            </a:r>
            <a:br>
              <a:rPr lang="en-US" sz="1000" b="1" dirty="0"/>
            </a:br>
            <a:r>
              <a:rPr lang="en-US" sz="1000" b="1" dirty="0"/>
              <a:t>  border-width: thick;</a:t>
            </a:r>
            <a:br>
              <a:rPr lang="en-US" sz="1000" b="1" dirty="0"/>
            </a:br>
            <a:r>
              <a:rPr lang="en-US" sz="1000" b="1" dirty="0"/>
              <a:t>}</a:t>
            </a:r>
          </a:p>
          <a:p>
            <a:pPr>
              <a:lnSpc>
                <a:spcPct val="17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6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 Side </a:t>
            </a:r>
            <a:r>
              <a:rPr lang="en-US" dirty="0" smtClean="0"/>
              <a:t>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15841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border-width property can have from one to four values (for the top border, right border, bottom border, and the left border):</a:t>
            </a:r>
          </a:p>
          <a:p>
            <a:r>
              <a:rPr lang="en-US" sz="2400" dirty="0"/>
              <a:t>Example</a:t>
            </a:r>
            <a:endParaRPr lang="en-US" sz="2400" b="1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2748"/>
              </p:ext>
            </p:extLst>
          </p:nvPr>
        </p:nvGraphicFramePr>
        <p:xfrm>
          <a:off x="1187624" y="2564904"/>
          <a:ext cx="756084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798"/>
                <a:gridCol w="3558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&lt;html&gt;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&lt;head&gt;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&lt;style&gt;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p.one {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border-style: solid;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border-width: 5px 20px; /* 5px top and bottom, 20px on the sides */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050" dirty="0" err="1" smtClean="0">
                          <a:solidFill>
                            <a:sysClr val="windowText" lastClr="000000"/>
                          </a:solidFill>
                        </a:rPr>
                        <a:t>p.two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border-style: solid;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border-width: 20px 5px; /* 20px top and bottom, 5px on the sides */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050" dirty="0" err="1" smtClean="0">
                          <a:solidFill>
                            <a:sysClr val="windowText" lastClr="000000"/>
                          </a:solidFill>
                        </a:rPr>
                        <a:t>p.three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border-style: solid;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 border-width: 25px 10px 4px 35px; /* 25px top, 10px right, 4px bottom and 35px left */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&lt;/style&gt;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&lt;/head&gt;</a:t>
                      </a:r>
                    </a:p>
                    <a:p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&lt;body&gt;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&lt;h2&gt;The border-width Property&lt;/h2&gt;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&lt;p&gt;The border-width property can have from one to four values (for the top border, right border, bottom border, and the left border):&lt;/p&gt;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&lt;p class="one"&gt;Some text.&lt;/p&gt;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&lt;p class="two"&gt;Some text.&lt;/p&gt;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&lt;p class="three"&gt;Some text.&lt;/p&gt;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&lt;/body&gt;</a:t>
                      </a:r>
                    </a:p>
                    <a:p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&lt;/html&gt;</a:t>
                      </a:r>
                    </a:p>
                    <a:p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1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CSS Border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08720"/>
            <a:ext cx="7930128" cy="56886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/>
              <a:t>The</a:t>
            </a:r>
            <a:r>
              <a:rPr lang="en-US" sz="1600" dirty="0"/>
              <a:t> border-color property is used to set the color of the four borders.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The color can be set by: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name - specify a color name, like "red"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HEX - specify a HEX value, like "#ff0000"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RGB - specify a RGB value, like "</a:t>
            </a:r>
            <a:r>
              <a:rPr lang="en-US" sz="1400" dirty="0" err="1"/>
              <a:t>rgb</a:t>
            </a:r>
            <a:r>
              <a:rPr lang="en-US" sz="1400" dirty="0"/>
              <a:t>(255,0,0)"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HSL - specify a HSL value, like "</a:t>
            </a:r>
            <a:r>
              <a:rPr lang="en-US" sz="1400" dirty="0" err="1"/>
              <a:t>hsl</a:t>
            </a:r>
            <a:r>
              <a:rPr lang="en-US" sz="1400" dirty="0"/>
              <a:t>(0, 100%, 50%)"</a:t>
            </a:r>
          </a:p>
          <a:p>
            <a:pPr lvl="1">
              <a:lnSpc>
                <a:spcPct val="170000"/>
              </a:lnSpc>
            </a:pPr>
            <a:r>
              <a:rPr lang="en-US" sz="1400" dirty="0" smtClean="0"/>
              <a:t>Transparent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Example: Demonstration </a:t>
            </a:r>
            <a:r>
              <a:rPr lang="en-US" sz="1600" dirty="0"/>
              <a:t>of the </a:t>
            </a:r>
            <a:r>
              <a:rPr lang="en-US" sz="1600" dirty="0" smtClean="0"/>
              <a:t> </a:t>
            </a:r>
            <a:r>
              <a:rPr lang="en-US" sz="1600" dirty="0"/>
              <a:t>border </a:t>
            </a:r>
            <a:r>
              <a:rPr lang="en-US" sz="1600" dirty="0" smtClean="0"/>
              <a:t>color </a:t>
            </a:r>
          </a:p>
          <a:p>
            <a:pPr marL="356616" lvl="1" indent="0">
              <a:lnSpc>
                <a:spcPct val="170000"/>
              </a:lnSpc>
              <a:buNone/>
            </a:pPr>
            <a:r>
              <a:rPr lang="en-US" sz="1400" dirty="0" smtClean="0"/>
              <a:t>p.one</a:t>
            </a:r>
            <a:r>
              <a:rPr lang="en-US" sz="1400" dirty="0"/>
              <a:t> {</a:t>
            </a:r>
            <a:br>
              <a:rPr lang="en-US" sz="1400" dirty="0"/>
            </a:br>
            <a:r>
              <a:rPr lang="en-US" sz="1400" dirty="0"/>
              <a:t>  border-style: solid;</a:t>
            </a:r>
            <a:br>
              <a:rPr lang="en-US" sz="1400" dirty="0"/>
            </a:br>
            <a:r>
              <a:rPr lang="en-US" sz="1400" dirty="0"/>
              <a:t> </a:t>
            </a:r>
            <a:r>
              <a:rPr lang="en-US" sz="1400" b="1" dirty="0">
                <a:solidFill>
                  <a:srgbClr val="FF0000"/>
                </a:solidFill>
              </a:rPr>
              <a:t> border-color: red;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/>
              <a:t>}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Note:</a:t>
            </a:r>
            <a:r>
              <a:rPr lang="en-US" sz="1600" dirty="0"/>
              <a:t> If border-color is not set, it inherits the color of the element.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3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 Side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64704"/>
            <a:ext cx="7498080" cy="5904656"/>
          </a:xfrm>
        </p:spPr>
        <p:txBody>
          <a:bodyPr>
            <a:noAutofit/>
          </a:bodyPr>
          <a:lstStyle/>
          <a:p>
            <a:r>
              <a:rPr lang="en-US" sz="1100" b="1" dirty="0" smtClean="0"/>
              <a:t>The</a:t>
            </a:r>
            <a:r>
              <a:rPr lang="en-US" sz="1100" b="1" dirty="0"/>
              <a:t> border-color property can have from one to four values (for the top border, right border, bottom border, and the left border). </a:t>
            </a:r>
          </a:p>
          <a:p>
            <a:r>
              <a:rPr lang="en-US" sz="1100" dirty="0"/>
              <a:t>Example</a:t>
            </a:r>
            <a:endParaRPr lang="en-US" sz="1100" b="1" dirty="0"/>
          </a:p>
          <a:p>
            <a:pPr marL="356616" lvl="1" indent="0">
              <a:buNone/>
            </a:pPr>
            <a:r>
              <a:rPr lang="en-US" sz="1000" b="1" dirty="0"/>
              <a:t>p.one {</a:t>
            </a:r>
            <a:br>
              <a:rPr lang="en-US" sz="1000" b="1" dirty="0"/>
            </a:br>
            <a:r>
              <a:rPr lang="en-US" sz="1000" b="1" dirty="0"/>
              <a:t>  border-style: solid;</a:t>
            </a:r>
            <a:br>
              <a:rPr lang="en-US" sz="1000" b="1" dirty="0"/>
            </a:br>
            <a:r>
              <a:rPr lang="en-US" sz="1000" b="1" dirty="0"/>
              <a:t>  border-color: red green blue yellow; /* red top, green right, blue bottom and yellow left */</a:t>
            </a:r>
            <a:br>
              <a:rPr lang="en-US" sz="1000" b="1" dirty="0"/>
            </a:br>
            <a:r>
              <a:rPr lang="en-US" sz="1000" b="1" dirty="0"/>
              <a:t>}</a:t>
            </a:r>
          </a:p>
          <a:p>
            <a:pPr marL="356616" lvl="1" indent="0">
              <a:buNone/>
            </a:pPr>
            <a:r>
              <a:rPr lang="en-US" sz="1000" b="1" dirty="0"/>
              <a:t>&lt;!DOCTYPE html&gt;</a:t>
            </a:r>
          </a:p>
          <a:p>
            <a:pPr marL="356616" lvl="1" indent="0">
              <a:buNone/>
            </a:pPr>
            <a:r>
              <a:rPr lang="en-US" sz="1000" b="1" dirty="0"/>
              <a:t>&lt;html&gt;</a:t>
            </a:r>
          </a:p>
          <a:p>
            <a:pPr marL="356616" lvl="1" indent="0">
              <a:buNone/>
            </a:pPr>
            <a:r>
              <a:rPr lang="en-US" sz="1000" b="1" dirty="0"/>
              <a:t>&lt;head&gt;</a:t>
            </a:r>
          </a:p>
          <a:p>
            <a:pPr marL="356616" lvl="1" indent="0">
              <a:buNone/>
            </a:pPr>
            <a:r>
              <a:rPr lang="en-US" sz="1000" b="1" dirty="0"/>
              <a:t>&lt;style&gt;</a:t>
            </a:r>
          </a:p>
          <a:p>
            <a:pPr marL="356616" lvl="1" indent="0">
              <a:buNone/>
            </a:pPr>
            <a:r>
              <a:rPr lang="en-US" sz="1000" b="1" dirty="0"/>
              <a:t>p.one {</a:t>
            </a:r>
          </a:p>
          <a:p>
            <a:pPr marL="356616" lvl="1" indent="0">
              <a:buNone/>
            </a:pPr>
            <a:r>
              <a:rPr lang="en-US" sz="1000" b="1" dirty="0"/>
              <a:t>  border-style: solid;</a:t>
            </a:r>
          </a:p>
          <a:p>
            <a:pPr marL="356616" lvl="1" indent="0">
              <a:buNone/>
            </a:pPr>
            <a:r>
              <a:rPr lang="en-US" sz="1000" b="1" dirty="0"/>
              <a:t>  border-color: red green blue yellow; /* red top, green right, blue bottom and yellow left */</a:t>
            </a:r>
          </a:p>
          <a:p>
            <a:pPr marL="356616" lvl="1" indent="0">
              <a:buNone/>
            </a:pPr>
            <a:r>
              <a:rPr lang="en-US" sz="1000" b="1" dirty="0"/>
              <a:t>}</a:t>
            </a:r>
          </a:p>
          <a:p>
            <a:pPr marL="356616" lvl="1" indent="0">
              <a:buNone/>
            </a:pPr>
            <a:r>
              <a:rPr lang="en-US" sz="1000" b="1" dirty="0"/>
              <a:t>&lt;/style&gt;</a:t>
            </a:r>
          </a:p>
          <a:p>
            <a:pPr marL="356616" lvl="1" indent="0">
              <a:buNone/>
            </a:pPr>
            <a:r>
              <a:rPr lang="en-US" sz="1000" b="1" dirty="0"/>
              <a:t>&lt;/head&gt;</a:t>
            </a:r>
          </a:p>
          <a:p>
            <a:pPr marL="356616" lvl="1" indent="0">
              <a:buNone/>
            </a:pPr>
            <a:r>
              <a:rPr lang="en-US" sz="1000" b="1" dirty="0"/>
              <a:t>&lt;body&gt;</a:t>
            </a:r>
          </a:p>
          <a:p>
            <a:pPr marL="356616" lvl="1" indent="0">
              <a:buNone/>
            </a:pPr>
            <a:r>
              <a:rPr lang="en-US" sz="1000" b="1" dirty="0"/>
              <a:t> </a:t>
            </a:r>
          </a:p>
          <a:p>
            <a:pPr marL="356616" lvl="1" indent="0">
              <a:buNone/>
            </a:pPr>
            <a:r>
              <a:rPr lang="en-US" sz="1000" b="1" dirty="0"/>
              <a:t>&lt;h2&gt;The border-color Property&lt;/h2&gt;</a:t>
            </a:r>
          </a:p>
          <a:p>
            <a:pPr marL="356616" lvl="1" indent="0">
              <a:buNone/>
            </a:pPr>
            <a:r>
              <a:rPr lang="en-US" sz="1000" b="1" dirty="0"/>
              <a:t>&lt;p&gt;The border-color property can have from one to four values (for the top border, right border, bottom border, and the left border):&lt;/p&gt;</a:t>
            </a:r>
          </a:p>
          <a:p>
            <a:pPr marL="356616" lvl="1" indent="0">
              <a:buNone/>
            </a:pPr>
            <a:r>
              <a:rPr lang="en-US" sz="1000" b="1" dirty="0"/>
              <a:t> </a:t>
            </a:r>
          </a:p>
          <a:p>
            <a:pPr marL="356616" lvl="1" indent="0">
              <a:buNone/>
            </a:pPr>
            <a:r>
              <a:rPr lang="en-US" sz="1000" b="1" dirty="0"/>
              <a:t>&lt;p class="one"&gt;A solid multicolor border&lt;/p&gt;</a:t>
            </a:r>
          </a:p>
          <a:p>
            <a:pPr marL="356616" lvl="1" indent="0">
              <a:buNone/>
            </a:pPr>
            <a:r>
              <a:rPr lang="en-US" sz="1000" b="1" dirty="0"/>
              <a:t> </a:t>
            </a:r>
          </a:p>
          <a:p>
            <a:pPr marL="356616" lvl="1" indent="0">
              <a:buNone/>
            </a:pPr>
            <a:r>
              <a:rPr lang="en-US" sz="1000" b="1" dirty="0"/>
              <a:t>&lt;/body&gt;</a:t>
            </a:r>
          </a:p>
          <a:p>
            <a:pPr marL="356616" lvl="1" indent="0">
              <a:buNone/>
            </a:pPr>
            <a:r>
              <a:rPr lang="en-US" sz="1000" b="1" dirty="0"/>
              <a:t>&lt;/html&gt;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50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Border - Individual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0728"/>
            <a:ext cx="7632848" cy="5400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possible to specify a different border for each side.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In CSS, there are also properties for specifying each of the borders (top, right, bottom, and left):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Example</a:t>
            </a:r>
            <a:endParaRPr lang="en-US" sz="2400" b="1" dirty="0"/>
          </a:p>
          <a:p>
            <a:pPr marL="813816" lvl="3" indent="0">
              <a:lnSpc>
                <a:spcPct val="170000"/>
              </a:lnSpc>
              <a:buNone/>
            </a:pPr>
            <a:r>
              <a:rPr lang="en-US" sz="1600" dirty="0"/>
              <a:t>p {</a:t>
            </a:r>
            <a:br>
              <a:rPr lang="en-US" sz="1600" dirty="0"/>
            </a:br>
            <a:r>
              <a:rPr lang="en-US" sz="1600" dirty="0"/>
              <a:t>  border-top-style: dotted;</a:t>
            </a:r>
            <a:br>
              <a:rPr lang="en-US" sz="1600" dirty="0"/>
            </a:br>
            <a:r>
              <a:rPr lang="en-US" sz="1600" dirty="0"/>
              <a:t>  border-right-style: solid;</a:t>
            </a:r>
            <a:br>
              <a:rPr lang="en-US" sz="1600" dirty="0"/>
            </a:br>
            <a:r>
              <a:rPr lang="en-US" sz="1600" dirty="0"/>
              <a:t>  border-bottom-style: dotted;</a:t>
            </a:r>
            <a:br>
              <a:rPr lang="en-US" sz="1600" dirty="0"/>
            </a:br>
            <a:r>
              <a:rPr lang="en-US" sz="1600" dirty="0"/>
              <a:t>  border-left-style: solid;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>
              <a:lnSpc>
                <a:spcPct val="17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CSS Border - Shorthand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498080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Like </a:t>
            </a:r>
            <a:r>
              <a:rPr lang="en-US" sz="1800" dirty="0"/>
              <a:t>you saw in the previous page, there are many properties to consider when dealing with borders.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 shorten the code, it is also possible to specify all the individual border properties in one property.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 border property is a shorthand property for the following individual border properties: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border-width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border-style (required)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border-color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Example</a:t>
            </a:r>
          </a:p>
          <a:p>
            <a:pPr marL="356616" lvl="1" indent="0">
              <a:lnSpc>
                <a:spcPct val="150000"/>
              </a:lnSpc>
              <a:buNone/>
            </a:pPr>
            <a:r>
              <a:rPr lang="en-US" sz="1400" dirty="0" smtClean="0"/>
              <a:t>p</a:t>
            </a:r>
            <a:r>
              <a:rPr lang="en-US" sz="1400" dirty="0"/>
              <a:t> {</a:t>
            </a:r>
            <a:br>
              <a:rPr lang="en-US" sz="1400" dirty="0"/>
            </a:br>
            <a:r>
              <a:rPr lang="en-US" sz="1400" dirty="0"/>
              <a:t>  border: 5px solid red;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1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CSS Rounded </a:t>
            </a:r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92696"/>
            <a:ext cx="7704856" cy="936104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</a:t>
            </a:r>
            <a:r>
              <a:rPr lang="en-US" sz="2000" dirty="0"/>
              <a:t> border-radius property is used to add rounded borders to an element:</a:t>
            </a:r>
          </a:p>
          <a:p>
            <a:r>
              <a:rPr lang="en-US" sz="2000" dirty="0" smtClean="0"/>
              <a:t>Example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9177"/>
              </p:ext>
            </p:extLst>
          </p:nvPr>
        </p:nvGraphicFramePr>
        <p:xfrm>
          <a:off x="1259632" y="1772816"/>
          <a:ext cx="7416824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46805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&lt;html&gt;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&lt;head&gt;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&lt;style&gt;</a:t>
                      </a:r>
                    </a:p>
                    <a:p>
                      <a:r>
                        <a:rPr lang="en-US" sz="1200" dirty="0" err="1" smtClean="0">
                          <a:solidFill>
                            <a:sysClr val="windowText" lastClr="000000"/>
                          </a:solidFill>
                        </a:rPr>
                        <a:t>p.normal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border: 2px solid red;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p.round1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border: 2px solid red;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border-radius: 5px;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p.round2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border: 2px solid red;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border-radius: 8px;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p.round3 {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border: 2px solid red;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border-radius: 12px;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&lt;/style&gt;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&lt;/head&gt;</a:t>
                      </a: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&lt;body&gt;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&lt;h2&gt;The border-radius Property&lt;/h2&gt;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&lt;p&gt;This property is used to add rounded borders to an element:&lt;/p&gt;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class="normal"&gt;Normal border&lt;/p&gt;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class="round1"&gt;Round border&lt;/p&gt;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class="round2"&gt;Rounder border&lt;/p&gt;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&lt;p class="round3"&gt;Roundest border&lt;/p&gt;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&lt;/body&gt;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&lt;/html&gt;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 </a:t>
                      </a:r>
                    </a:p>
                    <a:p>
                      <a:endParaRPr lang="en-US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052736"/>
            <a:ext cx="7498080" cy="43204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A </a:t>
            </a:r>
            <a:r>
              <a:rPr lang="en-US" dirty="0"/>
              <a:t>CSS rule-set consists of a selector and a declaration block: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 selector points to the HTML element you want to style.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 declaration block contains one or more declarations separated by </a:t>
            </a:r>
            <a:r>
              <a:rPr lang="en-US" b="1" dirty="0">
                <a:solidFill>
                  <a:srgbClr val="FF0000"/>
                </a:solidFill>
              </a:rPr>
              <a:t>semicolons</a:t>
            </a:r>
            <a:r>
              <a:rPr lang="en-US" dirty="0"/>
              <a:t>.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Each declaration includes a CSS property name and a value, separated by a </a:t>
            </a:r>
            <a:r>
              <a:rPr lang="en-US" b="1" dirty="0">
                <a:solidFill>
                  <a:srgbClr val="FF0000"/>
                </a:solidFill>
              </a:rPr>
              <a:t>colon</a:t>
            </a:r>
            <a:r>
              <a:rPr lang="en-US" dirty="0"/>
              <a:t>.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Multiple CSS declarations are separated with semicolons, and declaration blocks are surrounded by curly braces.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4" name="Picture 3" descr="CSS selec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85" y="5445224"/>
            <a:ext cx="6120680" cy="107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80728"/>
            <a:ext cx="74980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this example all &lt;p&gt; elements will be center-aligned, with a red text color:</a:t>
            </a:r>
          </a:p>
          <a:p>
            <a:pPr marL="603504" lvl="2" indent="0">
              <a:lnSpc>
                <a:spcPct val="150000"/>
              </a:lnSpc>
              <a:buNone/>
            </a:pPr>
            <a:r>
              <a:rPr lang="en-US" dirty="0"/>
              <a:t> </a:t>
            </a:r>
            <a:r>
              <a:rPr lang="en-US" dirty="0" smtClean="0"/>
              <a:t>p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/>
              <a:t> is a </a:t>
            </a:r>
            <a:r>
              <a:rPr lang="en-US" b="1" dirty="0"/>
              <a:t>selector</a:t>
            </a:r>
            <a:r>
              <a:rPr lang="en-US" dirty="0"/>
              <a:t> in CSS (it points to the HTML element you want to style: &lt;p&gt;).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color</a:t>
            </a:r>
            <a:r>
              <a:rPr lang="en-US" dirty="0"/>
              <a:t> is a property, and 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 is the property value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text-align</a:t>
            </a:r>
            <a:r>
              <a:rPr lang="en-US" dirty="0"/>
              <a:t> is a property, and </a:t>
            </a:r>
            <a:r>
              <a:rPr lang="en-US" b="1" dirty="0">
                <a:solidFill>
                  <a:srgbClr val="FF0000"/>
                </a:solidFill>
              </a:rPr>
              <a:t>center</a:t>
            </a:r>
            <a:r>
              <a:rPr lang="en-US" dirty="0"/>
              <a:t> is the property value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Add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980728"/>
            <a:ext cx="7498080" cy="48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When </a:t>
            </a:r>
            <a:r>
              <a:rPr lang="en-US" dirty="0"/>
              <a:t>a browser reads a style sheet, it will format the HTML document according to the information in the style sheet.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There </a:t>
            </a:r>
            <a:r>
              <a:rPr lang="en-US" dirty="0"/>
              <a:t>are three ways of inserting a style sheet: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External CSS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Internal CSS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Inline CSS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800" dirty="0" smtClean="0"/>
              <a:t>With </a:t>
            </a:r>
            <a:r>
              <a:rPr lang="en-US" sz="2800" dirty="0"/>
              <a:t>an external style sheet, you can change the look of an entire website by changing just one file!</a:t>
            </a:r>
          </a:p>
          <a:p>
            <a:pPr>
              <a:lnSpc>
                <a:spcPct val="170000"/>
              </a:lnSpc>
            </a:pPr>
            <a:r>
              <a:rPr lang="en-US" sz="2800" dirty="0"/>
              <a:t>Each HTML page must include a reference to the external style sheet file inside the </a:t>
            </a:r>
            <a:r>
              <a:rPr lang="en-US" sz="2800" b="1" dirty="0">
                <a:solidFill>
                  <a:srgbClr val="FF0000"/>
                </a:solidFill>
              </a:rPr>
              <a:t>&lt;link&gt; element, inside the head section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9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CSS(</a:t>
            </a:r>
            <a:r>
              <a:rPr lang="en-US" dirty="0" err="1" smtClean="0"/>
              <a:t>Cont’s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992888" cy="5544616"/>
          </a:xfrm>
        </p:spPr>
        <p:txBody>
          <a:bodyPr>
            <a:noAutofit/>
          </a:bodyPr>
          <a:lstStyle/>
          <a:p>
            <a:r>
              <a:rPr lang="en-US" sz="1400" dirty="0" smtClean="0"/>
              <a:t>External </a:t>
            </a:r>
            <a:r>
              <a:rPr lang="en-US" sz="1400" dirty="0"/>
              <a:t>styles are defined within the &lt;link&gt; element, inside the &lt;head&gt; section of an HTML page:</a:t>
            </a:r>
          </a:p>
          <a:p>
            <a:pPr marL="603504" lvl="2" indent="0">
              <a:buNone/>
            </a:pPr>
            <a:r>
              <a:rPr lang="en-US" sz="1200" b="1" dirty="0"/>
              <a:t>&lt;!DOCTYPE html&gt;</a:t>
            </a:r>
            <a:br>
              <a:rPr lang="en-US" sz="1200" b="1" dirty="0"/>
            </a:br>
            <a:r>
              <a:rPr lang="en-US" sz="1200" b="1" dirty="0"/>
              <a:t>&lt;html&gt;</a:t>
            </a:r>
            <a:br>
              <a:rPr lang="en-US" sz="1200" b="1" dirty="0"/>
            </a:br>
            <a:r>
              <a:rPr lang="en-US" sz="1200" b="1" dirty="0"/>
              <a:t>&lt;head&gt;</a:t>
            </a:r>
            <a:br>
              <a:rPr lang="en-US" sz="1200" b="1" dirty="0"/>
            </a:b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en-US" sz="1200" b="1" dirty="0">
                <a:solidFill>
                  <a:srgbClr val="FF0000"/>
                </a:solidFill>
              </a:rPr>
              <a:t>link </a:t>
            </a:r>
            <a:r>
              <a:rPr lang="en-US" sz="1200" b="1" dirty="0" err="1">
                <a:solidFill>
                  <a:srgbClr val="FF0000"/>
                </a:solidFill>
              </a:rPr>
              <a:t>rel</a:t>
            </a:r>
            <a:r>
              <a:rPr lang="en-US" sz="1200" b="1" dirty="0">
                <a:solidFill>
                  <a:srgbClr val="FF0000"/>
                </a:solidFill>
              </a:rPr>
              <a:t>="stylesheet" </a:t>
            </a:r>
            <a:r>
              <a:rPr lang="en-US" sz="1200" b="1" dirty="0" err="1">
                <a:solidFill>
                  <a:srgbClr val="FF0000"/>
                </a:solidFill>
              </a:rPr>
              <a:t>href</a:t>
            </a:r>
            <a:r>
              <a:rPr lang="en-US" sz="1200" b="1" dirty="0">
                <a:solidFill>
                  <a:srgbClr val="FF0000"/>
                </a:solidFill>
              </a:rPr>
              <a:t>="mystyle.css"&gt;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/>
              <a:t>&lt;/head&gt;</a:t>
            </a:r>
            <a:br>
              <a:rPr lang="en-US" sz="1200" b="1" dirty="0"/>
            </a:br>
            <a:r>
              <a:rPr lang="en-US" sz="1200" b="1" dirty="0"/>
              <a:t>&lt;body&gt;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&lt;h1&gt;This is a heading&lt;/h1&gt;</a:t>
            </a:r>
            <a:br>
              <a:rPr lang="en-US" sz="1200" b="1" dirty="0"/>
            </a:br>
            <a:r>
              <a:rPr lang="en-US" sz="1200" b="1" dirty="0"/>
              <a:t>&lt;p&gt;This is a paragraph.&lt;/p&gt;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&lt;/body&gt;</a:t>
            </a:r>
            <a:br>
              <a:rPr lang="en-US" sz="1200" b="1" dirty="0"/>
            </a:br>
            <a:r>
              <a:rPr lang="en-US" sz="1200" b="1" dirty="0"/>
              <a:t>&lt;/html&gt;</a:t>
            </a:r>
          </a:p>
          <a:p>
            <a:r>
              <a:rPr lang="en-US" sz="1400" dirty="0"/>
              <a:t>An external style sheet can be written in any text editor, and must be saved with a .</a:t>
            </a:r>
            <a:r>
              <a:rPr lang="en-US" sz="1400" dirty="0" err="1"/>
              <a:t>css</a:t>
            </a:r>
            <a:r>
              <a:rPr lang="en-US" sz="1400" dirty="0"/>
              <a:t> extension.</a:t>
            </a:r>
          </a:p>
          <a:p>
            <a:r>
              <a:rPr lang="en-US" sz="1400" dirty="0"/>
              <a:t>The external .</a:t>
            </a:r>
            <a:r>
              <a:rPr lang="en-US" sz="1400" dirty="0" err="1"/>
              <a:t>css</a:t>
            </a:r>
            <a:r>
              <a:rPr lang="en-US" sz="1400" dirty="0"/>
              <a:t> file should not contain any HTML tags.</a:t>
            </a:r>
          </a:p>
          <a:p>
            <a:r>
              <a:rPr lang="en-US" sz="1400" dirty="0"/>
              <a:t>Here is how the "mystyle.css" file looks like:</a:t>
            </a:r>
          </a:p>
          <a:p>
            <a:pPr marL="603504" lvl="2" indent="0">
              <a:buNone/>
            </a:pPr>
            <a:r>
              <a:rPr lang="en-US" sz="1200" b="1" dirty="0" smtClean="0"/>
              <a:t>body</a:t>
            </a:r>
            <a:r>
              <a:rPr lang="en-US" sz="1200" b="1" dirty="0"/>
              <a:t> {</a:t>
            </a:r>
            <a:br>
              <a:rPr lang="en-US" sz="1200" b="1" dirty="0"/>
            </a:br>
            <a:r>
              <a:rPr lang="en-US" sz="1200" b="1" dirty="0"/>
              <a:t>  background-color: </a:t>
            </a:r>
            <a:r>
              <a:rPr lang="en-US" sz="1200" b="1" dirty="0" err="1"/>
              <a:t>lightblue</a:t>
            </a:r>
            <a:r>
              <a:rPr lang="en-US" sz="1200" b="1" dirty="0"/>
              <a:t>;</a:t>
            </a:r>
            <a:br>
              <a:rPr lang="en-US" sz="1200" b="1" dirty="0"/>
            </a:br>
            <a:r>
              <a:rPr lang="en-US" sz="1200" b="1" dirty="0"/>
              <a:t>}</a:t>
            </a:r>
            <a:br>
              <a:rPr lang="en-US" sz="1200" b="1" dirty="0"/>
            </a:b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h1 {</a:t>
            </a:r>
            <a:br>
              <a:rPr lang="en-US" sz="1200" b="1" dirty="0"/>
            </a:br>
            <a:r>
              <a:rPr lang="en-US" sz="1200" b="1" dirty="0"/>
              <a:t>  color: navy;</a:t>
            </a:r>
            <a:br>
              <a:rPr lang="en-US" sz="1200" b="1" dirty="0"/>
            </a:br>
            <a:r>
              <a:rPr lang="en-US" sz="1200" b="1" dirty="0"/>
              <a:t>  margin-left: 20px;</a:t>
            </a:r>
            <a:br>
              <a:rPr lang="en-US" sz="1200" b="1" dirty="0"/>
            </a:br>
            <a:r>
              <a:rPr lang="en-US" sz="1200" b="1" dirty="0"/>
              <a:t>}</a:t>
            </a:r>
          </a:p>
          <a:p>
            <a:r>
              <a:rPr lang="en-US" sz="1400" b="1" dirty="0"/>
              <a:t>Note:</a:t>
            </a:r>
            <a:r>
              <a:rPr lang="en-US" sz="1400" dirty="0"/>
              <a:t> Do not add a space between the property value and the unit (such as margin-left: 20 </a:t>
            </a:r>
            <a:r>
              <a:rPr lang="en-US" sz="1400" dirty="0" err="1"/>
              <a:t>px</a:t>
            </a:r>
            <a:r>
              <a:rPr lang="en-US" sz="1400" dirty="0"/>
              <a:t>;). The correct way is: margin-left: 20px;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67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881</TotalTime>
  <Words>1534</Words>
  <Application>Microsoft Office PowerPoint</Application>
  <PresentationFormat>On-screen Show (4:3)</PresentationFormat>
  <Paragraphs>465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Solstice</vt:lpstr>
      <vt:lpstr>Cascading Style Sheet</vt:lpstr>
      <vt:lpstr>What is CSS?</vt:lpstr>
      <vt:lpstr>Why Use CSS?</vt:lpstr>
      <vt:lpstr>CSS Solved a Big Problem</vt:lpstr>
      <vt:lpstr>CSS Syntax</vt:lpstr>
      <vt:lpstr>Example</vt:lpstr>
      <vt:lpstr>How To Add CSS</vt:lpstr>
      <vt:lpstr>External CSS</vt:lpstr>
      <vt:lpstr>External CSS(Cont’s)</vt:lpstr>
      <vt:lpstr>Internal CSS</vt:lpstr>
      <vt:lpstr>Inline CSS</vt:lpstr>
      <vt:lpstr>Multiple Style Sheets</vt:lpstr>
      <vt:lpstr>Cascading Order</vt:lpstr>
      <vt:lpstr>CSS Selectors</vt:lpstr>
      <vt:lpstr>The CSS element Selector</vt:lpstr>
      <vt:lpstr>The CSS id Selector</vt:lpstr>
      <vt:lpstr>The CSS class Selector</vt:lpstr>
      <vt:lpstr>The CSS class Selector(Cont’s)</vt:lpstr>
      <vt:lpstr>The CSS Universal Selector</vt:lpstr>
      <vt:lpstr>The CSS Grouping Selector</vt:lpstr>
      <vt:lpstr>The CSS Grouping Selector(Cont’s)</vt:lpstr>
      <vt:lpstr>CSS Comments</vt:lpstr>
      <vt:lpstr>HTML and CSS Comments</vt:lpstr>
      <vt:lpstr>CSS Colors</vt:lpstr>
      <vt:lpstr>CSS Color(Cont’s)</vt:lpstr>
      <vt:lpstr>CSS Color Values</vt:lpstr>
      <vt:lpstr>CSS RGB Colors</vt:lpstr>
      <vt:lpstr>RGBA Colors</vt:lpstr>
      <vt:lpstr>HEX Colors</vt:lpstr>
      <vt:lpstr>HSL Colors</vt:lpstr>
      <vt:lpstr>HSLA Colors</vt:lpstr>
      <vt:lpstr>Opacity / Transparency</vt:lpstr>
      <vt:lpstr>CSS Backgrounds</vt:lpstr>
      <vt:lpstr>CSS Background Image</vt:lpstr>
      <vt:lpstr>CSS Background Image (Conts)</vt:lpstr>
      <vt:lpstr>CSS Background Image (Conts)</vt:lpstr>
      <vt:lpstr>CSS Background Shorthand</vt:lpstr>
      <vt:lpstr>CSS Borders</vt:lpstr>
      <vt:lpstr>CSS Border Style</vt:lpstr>
      <vt:lpstr>Example</vt:lpstr>
      <vt:lpstr>CSS Border Width</vt:lpstr>
      <vt:lpstr>Specific Side Widths</vt:lpstr>
      <vt:lpstr>CSS Border Color</vt:lpstr>
      <vt:lpstr>Specific Side Colors</vt:lpstr>
      <vt:lpstr>CSS Border - Individual Sides</vt:lpstr>
      <vt:lpstr>CSS Border - Shorthand Property</vt:lpstr>
      <vt:lpstr>CSS Rounded Borders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Jordan</dc:creator>
  <cp:lastModifiedBy>Jordan_PC</cp:lastModifiedBy>
  <cp:revision>35</cp:revision>
  <dcterms:created xsi:type="dcterms:W3CDTF">2020-10-31T12:54:46Z</dcterms:created>
  <dcterms:modified xsi:type="dcterms:W3CDTF">2023-11-02T09:20:03Z</dcterms:modified>
</cp:coreProperties>
</file>