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314" r:id="rId11"/>
    <p:sldId id="265" r:id="rId12"/>
    <p:sldId id="266" r:id="rId13"/>
    <p:sldId id="267" r:id="rId14"/>
    <p:sldId id="268" r:id="rId15"/>
    <p:sldId id="269" r:id="rId16"/>
    <p:sldId id="271" r:id="rId17"/>
    <p:sldId id="272" r:id="rId18"/>
    <p:sldId id="273" r:id="rId19"/>
    <p:sldId id="275" r:id="rId20"/>
    <p:sldId id="276" r:id="rId21"/>
    <p:sldId id="277" r:id="rId22"/>
    <p:sldId id="278" r:id="rId23"/>
    <p:sldId id="315"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7" r:id="rId38"/>
    <p:sldId id="298" r:id="rId39"/>
    <p:sldId id="299" r:id="rId40"/>
    <p:sldId id="301" r:id="rId41"/>
    <p:sldId id="302" r:id="rId42"/>
    <p:sldId id="303" r:id="rId43"/>
    <p:sldId id="304" r:id="rId44"/>
    <p:sldId id="305" r:id="rId45"/>
    <p:sldId id="306" r:id="rId46"/>
    <p:sldId id="321" r:id="rId47"/>
    <p:sldId id="322" r:id="rId48"/>
    <p:sldId id="323" r:id="rId49"/>
    <p:sldId id="324" r:id="rId50"/>
    <p:sldId id="308" r:id="rId51"/>
    <p:sldId id="320"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3" d="100"/>
          <a:sy n="103" d="100"/>
        </p:scale>
        <p:origin x="-2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82F6C03-BB0B-463D-93FA-B0B793BB293C}"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F6C03-BB0B-463D-93FA-B0B793BB293C}"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82F6C03-BB0B-463D-93FA-B0B793BB293C}"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2F6C03-BB0B-463D-93FA-B0B793BB29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69E150E-33B2-4152-8376-3758F2EA6F08}" type="datetimeFigureOut">
              <a:rPr lang="en-US" smtClean="0"/>
              <a:t>11/11/2021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2F6C03-BB0B-463D-93FA-B0B793BB293C}"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69E150E-33B2-4152-8376-3758F2EA6F08}" type="datetimeFigureOut">
              <a:rPr lang="en-US" smtClean="0"/>
              <a:t>11/11/2021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82F6C03-BB0B-463D-93FA-B0B793BB293C}"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ss/css_border.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060848"/>
            <a:ext cx="7406640" cy="1080120"/>
          </a:xfrm>
        </p:spPr>
        <p:txBody>
          <a:bodyPr>
            <a:normAutofit/>
          </a:bodyPr>
          <a:lstStyle/>
          <a:p>
            <a:r>
              <a:rPr lang="en-US" sz="3200" b="1" dirty="0" smtClean="0"/>
              <a:t>Cascading Style Sheet(CSS) Part_2</a:t>
            </a:r>
            <a:endParaRPr lang="en-US" sz="3200" b="1" dirty="0"/>
          </a:p>
        </p:txBody>
      </p:sp>
    </p:spTree>
    <p:extLst>
      <p:ext uri="{BB962C8B-B14F-4D97-AF65-F5344CB8AC3E}">
        <p14:creationId xmlns:p14="http://schemas.microsoft.com/office/powerpoint/2010/main" val="930482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562074"/>
          </a:xfrm>
        </p:spPr>
        <p:txBody>
          <a:bodyPr>
            <a:normAutofit fontScale="90000"/>
          </a:bodyPr>
          <a:lstStyle/>
          <a:p>
            <a:r>
              <a:rPr lang="en-US" sz="3600" dirty="0"/>
              <a:t>Padding - Shorthand </a:t>
            </a:r>
            <a:r>
              <a:rPr lang="en-US" sz="3600" dirty="0" smtClean="0"/>
              <a:t>Property(</a:t>
            </a:r>
            <a:r>
              <a:rPr lang="en-US" sz="3600" dirty="0" err="1" smtClean="0"/>
              <a:t>Conts</a:t>
            </a:r>
            <a:r>
              <a:rPr lang="en-US" sz="3600" dirty="0" smtClean="0"/>
              <a:t>)</a:t>
            </a:r>
            <a:endParaRPr lang="en-US" sz="3600" dirty="0"/>
          </a:p>
        </p:txBody>
      </p:sp>
      <p:sp>
        <p:nvSpPr>
          <p:cNvPr id="3" name="Content Placeholder 2"/>
          <p:cNvSpPr>
            <a:spLocks noGrp="1"/>
          </p:cNvSpPr>
          <p:nvPr>
            <p:ph idx="1"/>
          </p:nvPr>
        </p:nvSpPr>
        <p:spPr>
          <a:xfrm>
            <a:off x="1331640" y="836712"/>
            <a:ext cx="7498080" cy="5544616"/>
          </a:xfrm>
        </p:spPr>
        <p:txBody>
          <a:bodyPr>
            <a:normAutofit/>
          </a:bodyPr>
          <a:lstStyle/>
          <a:p>
            <a:pPr>
              <a:lnSpc>
                <a:spcPct val="170000"/>
              </a:lnSpc>
            </a:pPr>
            <a:r>
              <a:rPr lang="en-US" sz="1100" dirty="0" smtClean="0"/>
              <a:t>If </a:t>
            </a:r>
            <a:r>
              <a:rPr lang="en-US" sz="1100" dirty="0"/>
              <a:t>the </a:t>
            </a:r>
            <a:r>
              <a:rPr lang="en-US" sz="800" dirty="0"/>
              <a:t>padding</a:t>
            </a:r>
            <a:r>
              <a:rPr lang="en-US" sz="1100" dirty="0"/>
              <a:t> property has two values:</a:t>
            </a:r>
          </a:p>
          <a:p>
            <a:pPr lvl="0">
              <a:lnSpc>
                <a:spcPct val="170000"/>
              </a:lnSpc>
            </a:pPr>
            <a:r>
              <a:rPr lang="en-US" sz="1100" b="1" dirty="0"/>
              <a:t>padding: 25px 50px;</a:t>
            </a:r>
            <a:endParaRPr lang="en-US" sz="1000" dirty="0"/>
          </a:p>
          <a:p>
            <a:pPr lvl="1">
              <a:lnSpc>
                <a:spcPct val="170000"/>
              </a:lnSpc>
            </a:pPr>
            <a:r>
              <a:rPr lang="en-US" sz="1000" dirty="0"/>
              <a:t>top and bottom paddings are 25px</a:t>
            </a:r>
            <a:endParaRPr lang="en-US" sz="900" dirty="0"/>
          </a:p>
          <a:p>
            <a:pPr lvl="1">
              <a:lnSpc>
                <a:spcPct val="170000"/>
              </a:lnSpc>
            </a:pPr>
            <a:r>
              <a:rPr lang="en-US" sz="1000" dirty="0"/>
              <a:t>right and left paddings are 50px</a:t>
            </a:r>
            <a:endParaRPr lang="en-US" sz="900" dirty="0"/>
          </a:p>
          <a:p>
            <a:pPr>
              <a:lnSpc>
                <a:spcPct val="170000"/>
              </a:lnSpc>
            </a:pPr>
            <a:r>
              <a:rPr lang="en-US" sz="1100" dirty="0" smtClean="0"/>
              <a:t>Example:  Use </a:t>
            </a:r>
            <a:r>
              <a:rPr lang="en-US" sz="1100" dirty="0"/>
              <a:t>the padding shorthand property with two values: </a:t>
            </a:r>
          </a:p>
          <a:p>
            <a:pPr marL="82296" indent="0">
              <a:lnSpc>
                <a:spcPct val="170000"/>
              </a:lnSpc>
              <a:buNone/>
            </a:pPr>
            <a:r>
              <a:rPr lang="en-US" sz="1100" b="1" dirty="0" smtClean="0">
                <a:solidFill>
                  <a:srgbClr val="FF0000"/>
                </a:solidFill>
              </a:rPr>
              <a:t>p</a:t>
            </a:r>
            <a:r>
              <a:rPr lang="en-US" sz="1100" b="1" dirty="0">
                <a:solidFill>
                  <a:srgbClr val="FF0000"/>
                </a:solidFill>
              </a:rPr>
              <a:t> {</a:t>
            </a:r>
            <a:br>
              <a:rPr lang="en-US" sz="1100" b="1" dirty="0">
                <a:solidFill>
                  <a:srgbClr val="FF0000"/>
                </a:solidFill>
              </a:rPr>
            </a:br>
            <a:r>
              <a:rPr lang="en-US" sz="1100" b="1" dirty="0">
                <a:solidFill>
                  <a:srgbClr val="FF0000"/>
                </a:solidFill>
              </a:rPr>
              <a:t>  padding: 25px 50px;</a:t>
            </a:r>
            <a:br>
              <a:rPr lang="en-US" sz="1100" b="1" dirty="0">
                <a:solidFill>
                  <a:srgbClr val="FF0000"/>
                </a:solidFill>
              </a:rPr>
            </a:br>
            <a:r>
              <a:rPr lang="en-US" sz="1100" b="1" dirty="0">
                <a:solidFill>
                  <a:srgbClr val="FF0000"/>
                </a:solidFill>
              </a:rPr>
              <a:t>}</a:t>
            </a:r>
            <a:endParaRPr lang="en-US" sz="1000" b="1" dirty="0">
              <a:solidFill>
                <a:srgbClr val="FF0000"/>
              </a:solidFill>
            </a:endParaRPr>
          </a:p>
          <a:p>
            <a:pPr marL="82296" indent="0">
              <a:lnSpc>
                <a:spcPct val="170000"/>
              </a:lnSpc>
              <a:buNone/>
            </a:pPr>
            <a:r>
              <a:rPr lang="en-US" sz="1100" dirty="0"/>
              <a:t> </a:t>
            </a:r>
          </a:p>
          <a:p>
            <a:pPr>
              <a:lnSpc>
                <a:spcPct val="170000"/>
              </a:lnSpc>
            </a:pPr>
            <a:r>
              <a:rPr lang="en-US" sz="1100" dirty="0"/>
              <a:t>If the </a:t>
            </a:r>
            <a:r>
              <a:rPr lang="en-US" sz="800" dirty="0"/>
              <a:t>padding</a:t>
            </a:r>
            <a:r>
              <a:rPr lang="en-US" sz="1100" dirty="0"/>
              <a:t> property has one value:</a:t>
            </a:r>
          </a:p>
          <a:p>
            <a:pPr lvl="0">
              <a:lnSpc>
                <a:spcPct val="170000"/>
              </a:lnSpc>
            </a:pPr>
            <a:r>
              <a:rPr lang="en-US" sz="1100" b="1" dirty="0"/>
              <a:t>padding: 25px;</a:t>
            </a:r>
            <a:endParaRPr lang="en-US" sz="1000" dirty="0"/>
          </a:p>
          <a:p>
            <a:pPr lvl="1">
              <a:lnSpc>
                <a:spcPct val="170000"/>
              </a:lnSpc>
            </a:pPr>
            <a:r>
              <a:rPr lang="en-US" sz="1000" dirty="0"/>
              <a:t>all four paddings are 25px</a:t>
            </a:r>
            <a:endParaRPr lang="en-US" sz="900" dirty="0"/>
          </a:p>
          <a:p>
            <a:pPr>
              <a:lnSpc>
                <a:spcPct val="170000"/>
              </a:lnSpc>
            </a:pPr>
            <a:r>
              <a:rPr lang="en-US" sz="1100" dirty="0" smtClean="0"/>
              <a:t>Example:  Use </a:t>
            </a:r>
            <a:r>
              <a:rPr lang="en-US" sz="1100" dirty="0"/>
              <a:t>the padding shorthand property with one value: </a:t>
            </a:r>
          </a:p>
          <a:p>
            <a:pPr marL="82296" indent="0">
              <a:lnSpc>
                <a:spcPct val="170000"/>
              </a:lnSpc>
              <a:buNone/>
            </a:pPr>
            <a:r>
              <a:rPr lang="en-US" sz="1100" b="1" dirty="0" smtClean="0">
                <a:solidFill>
                  <a:srgbClr val="FF0000"/>
                </a:solidFill>
              </a:rPr>
              <a:t>p</a:t>
            </a:r>
            <a:r>
              <a:rPr lang="en-US" sz="1100" b="1" dirty="0">
                <a:solidFill>
                  <a:srgbClr val="FF0000"/>
                </a:solidFill>
              </a:rPr>
              <a:t> {</a:t>
            </a:r>
            <a:br>
              <a:rPr lang="en-US" sz="1100" b="1" dirty="0">
                <a:solidFill>
                  <a:srgbClr val="FF0000"/>
                </a:solidFill>
              </a:rPr>
            </a:br>
            <a:r>
              <a:rPr lang="en-US" sz="1100" b="1" dirty="0">
                <a:solidFill>
                  <a:srgbClr val="FF0000"/>
                </a:solidFill>
              </a:rPr>
              <a:t>  padding: 25px;</a:t>
            </a:r>
            <a:br>
              <a:rPr lang="en-US" sz="1100" b="1" dirty="0">
                <a:solidFill>
                  <a:srgbClr val="FF0000"/>
                </a:solidFill>
              </a:rPr>
            </a:br>
            <a:r>
              <a:rPr lang="en-US" sz="1100" b="1" dirty="0">
                <a:solidFill>
                  <a:srgbClr val="FF0000"/>
                </a:solidFill>
              </a:rPr>
              <a:t>}</a:t>
            </a:r>
            <a:endParaRPr lang="en-US" sz="1000" b="1" dirty="0">
              <a:solidFill>
                <a:srgbClr val="FF0000"/>
              </a:solidFill>
            </a:endParaRPr>
          </a:p>
          <a:p>
            <a:pPr>
              <a:lnSpc>
                <a:spcPct val="170000"/>
              </a:lnSpc>
            </a:pPr>
            <a:endParaRPr lang="en-US" sz="1100" dirty="0"/>
          </a:p>
          <a:p>
            <a:pPr>
              <a:lnSpc>
                <a:spcPct val="170000"/>
              </a:lnSpc>
            </a:pPr>
            <a:endParaRPr lang="en-US" sz="1100" dirty="0"/>
          </a:p>
        </p:txBody>
      </p:sp>
    </p:spTree>
    <p:extLst>
      <p:ext uri="{BB962C8B-B14F-4D97-AF65-F5344CB8AC3E}">
        <p14:creationId xmlns:p14="http://schemas.microsoft.com/office/powerpoint/2010/main" val="1987045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498080" cy="648072"/>
          </a:xfrm>
        </p:spPr>
        <p:txBody>
          <a:bodyPr>
            <a:normAutofit fontScale="90000"/>
          </a:bodyPr>
          <a:lstStyle/>
          <a:p>
            <a:r>
              <a:rPr lang="en-US" dirty="0"/>
              <a:t>CSS Setting height and </a:t>
            </a:r>
            <a:r>
              <a:rPr lang="en-US" dirty="0" smtClean="0"/>
              <a:t>width</a:t>
            </a:r>
            <a:endParaRPr lang="en-US" dirty="0"/>
          </a:p>
        </p:txBody>
      </p:sp>
      <p:sp>
        <p:nvSpPr>
          <p:cNvPr id="3" name="Content Placeholder 2"/>
          <p:cNvSpPr>
            <a:spLocks noGrp="1"/>
          </p:cNvSpPr>
          <p:nvPr>
            <p:ph idx="1"/>
          </p:nvPr>
        </p:nvSpPr>
        <p:spPr>
          <a:xfrm>
            <a:off x="1115616" y="764704"/>
            <a:ext cx="7776864" cy="6021288"/>
          </a:xfrm>
        </p:spPr>
        <p:txBody>
          <a:bodyPr>
            <a:noAutofit/>
          </a:bodyPr>
          <a:lstStyle/>
          <a:p>
            <a:pPr>
              <a:lnSpc>
                <a:spcPct val="170000"/>
              </a:lnSpc>
            </a:pPr>
            <a:r>
              <a:rPr lang="en-US" sz="1800" dirty="0" smtClean="0"/>
              <a:t>The</a:t>
            </a:r>
            <a:r>
              <a:rPr lang="en-US" sz="1800" dirty="0"/>
              <a:t> height and width properties are used to set the height and width of an element.</a:t>
            </a:r>
          </a:p>
          <a:p>
            <a:pPr>
              <a:lnSpc>
                <a:spcPct val="170000"/>
              </a:lnSpc>
            </a:pPr>
            <a:r>
              <a:rPr lang="en-US" sz="1800" dirty="0"/>
              <a:t>The height and width properties do not include padding, borders, or margins. It sets the height/width of the area inside the padding, border, and margin of the element.</a:t>
            </a:r>
          </a:p>
          <a:p>
            <a:pPr>
              <a:lnSpc>
                <a:spcPct val="170000"/>
              </a:lnSpc>
            </a:pPr>
            <a:r>
              <a:rPr lang="en-US" sz="1800" dirty="0"/>
              <a:t>CSS height and width Values</a:t>
            </a:r>
          </a:p>
          <a:p>
            <a:pPr>
              <a:lnSpc>
                <a:spcPct val="170000"/>
              </a:lnSpc>
            </a:pPr>
            <a:r>
              <a:rPr lang="en-US" sz="1800" dirty="0"/>
              <a:t>The height and width properties may have the following values:</a:t>
            </a:r>
          </a:p>
          <a:p>
            <a:pPr lvl="1">
              <a:lnSpc>
                <a:spcPct val="170000"/>
              </a:lnSpc>
            </a:pPr>
            <a:r>
              <a:rPr lang="en-US" sz="1600" dirty="0"/>
              <a:t>auto - This is default. The browser calculates the height and width</a:t>
            </a:r>
          </a:p>
          <a:p>
            <a:pPr lvl="1">
              <a:lnSpc>
                <a:spcPct val="170000"/>
              </a:lnSpc>
            </a:pPr>
            <a:r>
              <a:rPr lang="en-US" sz="1600" dirty="0"/>
              <a:t>length - Defines the height/width in </a:t>
            </a:r>
            <a:r>
              <a:rPr lang="en-US" sz="1600" dirty="0" err="1"/>
              <a:t>px</a:t>
            </a:r>
            <a:r>
              <a:rPr lang="en-US" sz="1600" dirty="0"/>
              <a:t>, cm etc.</a:t>
            </a:r>
          </a:p>
          <a:p>
            <a:pPr lvl="1">
              <a:lnSpc>
                <a:spcPct val="170000"/>
              </a:lnSpc>
            </a:pPr>
            <a:r>
              <a:rPr lang="en-US" sz="1600" dirty="0"/>
              <a:t>% - Defines the height/width in percent of the containing block</a:t>
            </a:r>
          </a:p>
          <a:p>
            <a:pPr lvl="1">
              <a:lnSpc>
                <a:spcPct val="170000"/>
              </a:lnSpc>
            </a:pPr>
            <a:r>
              <a:rPr lang="en-US" sz="1600" dirty="0"/>
              <a:t>initial - Sets the height/width to its default value</a:t>
            </a:r>
          </a:p>
          <a:p>
            <a:pPr lvl="1">
              <a:lnSpc>
                <a:spcPct val="170000"/>
              </a:lnSpc>
            </a:pPr>
            <a:r>
              <a:rPr lang="en-US" sz="1600" dirty="0"/>
              <a:t>inherit - The height/width will be inherited from its parent value</a:t>
            </a:r>
          </a:p>
          <a:p>
            <a:pPr>
              <a:lnSpc>
                <a:spcPct val="170000"/>
              </a:lnSpc>
            </a:pPr>
            <a:endParaRPr lang="en-US" sz="1800" dirty="0"/>
          </a:p>
        </p:txBody>
      </p:sp>
    </p:spTree>
    <p:extLst>
      <p:ext uri="{BB962C8B-B14F-4D97-AF65-F5344CB8AC3E}">
        <p14:creationId xmlns:p14="http://schemas.microsoft.com/office/powerpoint/2010/main" val="2632273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06090"/>
          </a:xfrm>
        </p:spPr>
        <p:txBody>
          <a:bodyPr>
            <a:normAutofit/>
          </a:bodyPr>
          <a:lstStyle/>
          <a:p>
            <a:r>
              <a:rPr lang="en-US" sz="3600" dirty="0"/>
              <a:t>CSS Setting height and </a:t>
            </a:r>
            <a:r>
              <a:rPr lang="en-US" sz="3600" dirty="0" smtClean="0"/>
              <a:t>width(</a:t>
            </a:r>
            <a:r>
              <a:rPr lang="en-US" sz="3600" dirty="0" err="1" smtClean="0"/>
              <a:t>Conts</a:t>
            </a:r>
            <a:r>
              <a:rPr lang="en-US" sz="3600" dirty="0" smtClean="0"/>
              <a:t>)</a:t>
            </a:r>
            <a:endParaRPr lang="en-US" sz="3600" dirty="0"/>
          </a:p>
        </p:txBody>
      </p:sp>
      <p:sp>
        <p:nvSpPr>
          <p:cNvPr id="3" name="Content Placeholder 2"/>
          <p:cNvSpPr>
            <a:spLocks noGrp="1"/>
          </p:cNvSpPr>
          <p:nvPr>
            <p:ph idx="1"/>
          </p:nvPr>
        </p:nvSpPr>
        <p:spPr>
          <a:xfrm>
            <a:off x="1403648" y="1052736"/>
            <a:ext cx="7498080" cy="4800600"/>
          </a:xfrm>
        </p:spPr>
        <p:txBody>
          <a:bodyPr>
            <a:normAutofit fontScale="55000" lnSpcReduction="20000"/>
          </a:bodyPr>
          <a:lstStyle/>
          <a:p>
            <a:pPr>
              <a:lnSpc>
                <a:spcPct val="170000"/>
              </a:lnSpc>
            </a:pPr>
            <a:r>
              <a:rPr lang="en-US" dirty="0"/>
              <a:t>Example: </a:t>
            </a:r>
            <a:r>
              <a:rPr lang="en-US" dirty="0" smtClean="0"/>
              <a:t> Set </a:t>
            </a:r>
            <a:r>
              <a:rPr lang="en-US" dirty="0"/>
              <a:t>the height and width of a </a:t>
            </a:r>
            <a:r>
              <a:rPr lang="en-US" dirty="0" smtClean="0"/>
              <a:t>&lt;p&gt; </a:t>
            </a:r>
            <a:r>
              <a:rPr lang="en-US" dirty="0"/>
              <a:t>element:</a:t>
            </a:r>
          </a:p>
          <a:p>
            <a:pPr marL="356616" lvl="1" indent="0">
              <a:lnSpc>
                <a:spcPct val="170000"/>
              </a:lnSpc>
              <a:buNone/>
            </a:pPr>
            <a:r>
              <a:rPr lang="en-US" b="1" dirty="0" smtClean="0">
                <a:solidFill>
                  <a:srgbClr val="FF0000"/>
                </a:solidFill>
              </a:rPr>
              <a:t>p</a:t>
            </a:r>
            <a:r>
              <a:rPr lang="en-US" b="1" dirty="0">
                <a:solidFill>
                  <a:srgbClr val="FF0000"/>
                </a:solidFill>
              </a:rPr>
              <a:t> {</a:t>
            </a:r>
            <a:br>
              <a:rPr lang="en-US" b="1" dirty="0">
                <a:solidFill>
                  <a:srgbClr val="FF0000"/>
                </a:solidFill>
              </a:rPr>
            </a:br>
            <a:r>
              <a:rPr lang="en-US" b="1" dirty="0">
                <a:solidFill>
                  <a:srgbClr val="FF0000"/>
                </a:solidFill>
              </a:rPr>
              <a:t>  height: 200px;</a:t>
            </a:r>
            <a:br>
              <a:rPr lang="en-US" b="1" dirty="0">
                <a:solidFill>
                  <a:srgbClr val="FF0000"/>
                </a:solidFill>
              </a:rPr>
            </a:br>
            <a:r>
              <a:rPr lang="en-US" b="1" dirty="0">
                <a:solidFill>
                  <a:srgbClr val="FF0000"/>
                </a:solidFill>
              </a:rPr>
              <a:t>  width: 50%;</a:t>
            </a:r>
            <a:br>
              <a:rPr lang="en-US" b="1" dirty="0">
                <a:solidFill>
                  <a:srgbClr val="FF0000"/>
                </a:solidFill>
              </a:rPr>
            </a:br>
            <a:r>
              <a:rPr lang="en-US" b="1" dirty="0">
                <a:solidFill>
                  <a:srgbClr val="FF0000"/>
                </a:solidFill>
              </a:rPr>
              <a:t>  background-color: </a:t>
            </a:r>
            <a:r>
              <a:rPr lang="en-US" b="1" dirty="0" err="1">
                <a:solidFill>
                  <a:srgbClr val="FF0000"/>
                </a:solidFill>
              </a:rPr>
              <a:t>powderblue</a:t>
            </a:r>
            <a:r>
              <a:rPr lang="en-US" b="1" dirty="0">
                <a:solidFill>
                  <a:srgbClr val="FF0000"/>
                </a:solidFill>
              </a:rPr>
              <a:t>;</a:t>
            </a:r>
            <a:br>
              <a:rPr lang="en-US" b="1" dirty="0">
                <a:solidFill>
                  <a:srgbClr val="FF0000"/>
                </a:solidFill>
              </a:rPr>
            </a:br>
            <a:r>
              <a:rPr lang="en-US" b="1" dirty="0">
                <a:solidFill>
                  <a:srgbClr val="FF0000"/>
                </a:solidFill>
              </a:rPr>
              <a:t>}</a:t>
            </a:r>
          </a:p>
          <a:p>
            <a:pPr>
              <a:lnSpc>
                <a:spcPct val="170000"/>
              </a:lnSpc>
            </a:pPr>
            <a:r>
              <a:rPr lang="en-US" dirty="0" smtClean="0"/>
              <a:t>Example:  Set </a:t>
            </a:r>
            <a:r>
              <a:rPr lang="en-US" dirty="0"/>
              <a:t>the height and width of another </a:t>
            </a:r>
            <a:r>
              <a:rPr lang="en-US" dirty="0" smtClean="0"/>
              <a:t>&lt;p&gt; </a:t>
            </a:r>
            <a:r>
              <a:rPr lang="en-US" dirty="0"/>
              <a:t>element:</a:t>
            </a:r>
          </a:p>
          <a:p>
            <a:pPr marL="356616" lvl="1" indent="0">
              <a:lnSpc>
                <a:spcPct val="170000"/>
              </a:lnSpc>
              <a:buNone/>
            </a:pPr>
            <a:r>
              <a:rPr lang="en-US" b="1" dirty="0" smtClean="0">
                <a:solidFill>
                  <a:srgbClr val="FF0000"/>
                </a:solidFill>
              </a:rPr>
              <a:t>p</a:t>
            </a:r>
            <a:r>
              <a:rPr lang="en-US" b="1" dirty="0">
                <a:solidFill>
                  <a:srgbClr val="FF0000"/>
                </a:solidFill>
              </a:rPr>
              <a:t> {</a:t>
            </a:r>
            <a:br>
              <a:rPr lang="en-US" b="1" dirty="0">
                <a:solidFill>
                  <a:srgbClr val="FF0000"/>
                </a:solidFill>
              </a:rPr>
            </a:br>
            <a:r>
              <a:rPr lang="en-US" b="1" dirty="0">
                <a:solidFill>
                  <a:srgbClr val="FF0000"/>
                </a:solidFill>
              </a:rPr>
              <a:t>  height: 100px;</a:t>
            </a:r>
            <a:br>
              <a:rPr lang="en-US" b="1" dirty="0">
                <a:solidFill>
                  <a:srgbClr val="FF0000"/>
                </a:solidFill>
              </a:rPr>
            </a:br>
            <a:r>
              <a:rPr lang="en-US" b="1" dirty="0">
                <a:solidFill>
                  <a:srgbClr val="FF0000"/>
                </a:solidFill>
              </a:rPr>
              <a:t>  width: 500px;</a:t>
            </a:r>
            <a:br>
              <a:rPr lang="en-US" b="1" dirty="0">
                <a:solidFill>
                  <a:srgbClr val="FF0000"/>
                </a:solidFill>
              </a:rPr>
            </a:br>
            <a:r>
              <a:rPr lang="en-US" b="1" dirty="0">
                <a:solidFill>
                  <a:srgbClr val="FF0000"/>
                </a:solidFill>
              </a:rPr>
              <a:t>  background-color: </a:t>
            </a:r>
            <a:r>
              <a:rPr lang="en-US" b="1" dirty="0" err="1">
                <a:solidFill>
                  <a:srgbClr val="FF0000"/>
                </a:solidFill>
              </a:rPr>
              <a:t>powderblue</a:t>
            </a:r>
            <a:r>
              <a:rPr lang="en-US" b="1" dirty="0">
                <a:solidFill>
                  <a:srgbClr val="FF0000"/>
                </a:solidFill>
              </a:rPr>
              <a:t>;</a:t>
            </a:r>
            <a:br>
              <a:rPr lang="en-US" b="1" dirty="0">
                <a:solidFill>
                  <a:srgbClr val="FF0000"/>
                </a:solidFill>
              </a:rPr>
            </a:br>
            <a:r>
              <a:rPr lang="en-US" b="1" dirty="0">
                <a:solidFill>
                  <a:srgbClr val="FF0000"/>
                </a:solidFill>
              </a:rPr>
              <a:t>}</a:t>
            </a:r>
          </a:p>
          <a:p>
            <a:pPr>
              <a:lnSpc>
                <a:spcPct val="170000"/>
              </a:lnSpc>
            </a:pPr>
            <a:endParaRPr lang="en-US" dirty="0"/>
          </a:p>
        </p:txBody>
      </p:sp>
    </p:spTree>
    <p:extLst>
      <p:ext uri="{BB962C8B-B14F-4D97-AF65-F5344CB8AC3E}">
        <p14:creationId xmlns:p14="http://schemas.microsoft.com/office/powerpoint/2010/main" val="2233484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498080" cy="634082"/>
          </a:xfrm>
        </p:spPr>
        <p:txBody>
          <a:bodyPr>
            <a:normAutofit fontScale="90000"/>
          </a:bodyPr>
          <a:lstStyle/>
          <a:p>
            <a:r>
              <a:rPr lang="en-US" dirty="0"/>
              <a:t>Setting </a:t>
            </a:r>
            <a:r>
              <a:rPr lang="en-US" dirty="0" smtClean="0"/>
              <a:t>max-width</a:t>
            </a:r>
            <a:endParaRPr lang="en-US" dirty="0"/>
          </a:p>
        </p:txBody>
      </p:sp>
      <p:sp>
        <p:nvSpPr>
          <p:cNvPr id="3" name="Content Placeholder 2"/>
          <p:cNvSpPr>
            <a:spLocks noGrp="1"/>
          </p:cNvSpPr>
          <p:nvPr>
            <p:ph idx="1"/>
          </p:nvPr>
        </p:nvSpPr>
        <p:spPr>
          <a:xfrm>
            <a:off x="1115616" y="908720"/>
            <a:ext cx="7704856" cy="5688632"/>
          </a:xfrm>
        </p:spPr>
        <p:txBody>
          <a:bodyPr>
            <a:noAutofit/>
          </a:bodyPr>
          <a:lstStyle/>
          <a:p>
            <a:pPr>
              <a:lnSpc>
                <a:spcPct val="170000"/>
              </a:lnSpc>
            </a:pPr>
            <a:r>
              <a:rPr lang="en-US" sz="1800" dirty="0" smtClean="0"/>
              <a:t>The</a:t>
            </a:r>
            <a:r>
              <a:rPr lang="en-US" sz="1800" dirty="0"/>
              <a:t> max-width property is used to set the maximum width of an element.</a:t>
            </a:r>
          </a:p>
          <a:p>
            <a:pPr>
              <a:lnSpc>
                <a:spcPct val="170000"/>
              </a:lnSpc>
            </a:pPr>
            <a:r>
              <a:rPr lang="en-US" sz="1800" dirty="0"/>
              <a:t>The max-width can be specified in </a:t>
            </a:r>
            <a:r>
              <a:rPr lang="en-US" sz="1800" i="1" dirty="0"/>
              <a:t>length values</a:t>
            </a:r>
            <a:r>
              <a:rPr lang="en-US" sz="1800" dirty="0"/>
              <a:t>, like </a:t>
            </a:r>
            <a:r>
              <a:rPr lang="en-US" sz="1800" dirty="0" err="1"/>
              <a:t>px</a:t>
            </a:r>
            <a:r>
              <a:rPr lang="en-US" sz="1800" dirty="0"/>
              <a:t>, cm, etc., or in percent (%) of the containing block, or set to none (this is default. Means that there is no maximum width).</a:t>
            </a:r>
          </a:p>
          <a:p>
            <a:pPr>
              <a:lnSpc>
                <a:spcPct val="170000"/>
              </a:lnSpc>
            </a:pPr>
            <a:r>
              <a:rPr lang="en-US" sz="1800" dirty="0"/>
              <a:t>The problem with the </a:t>
            </a:r>
            <a:r>
              <a:rPr lang="en-US" sz="1800" dirty="0" smtClean="0"/>
              <a:t>&lt;p&gt;</a:t>
            </a:r>
            <a:r>
              <a:rPr lang="en-US" sz="1800" dirty="0"/>
              <a:t> above occurs when the browser window is smaller than the width of the element (500px). The browser then adds a horizontal scrollbar to the page.</a:t>
            </a:r>
          </a:p>
          <a:p>
            <a:pPr>
              <a:lnSpc>
                <a:spcPct val="170000"/>
              </a:lnSpc>
            </a:pPr>
            <a:r>
              <a:rPr lang="en-US" sz="1800" dirty="0"/>
              <a:t>Using max-width instead, in this situation, will improve the browser's handling of small windows.</a:t>
            </a:r>
          </a:p>
          <a:p>
            <a:pPr>
              <a:lnSpc>
                <a:spcPct val="170000"/>
              </a:lnSpc>
            </a:pPr>
            <a:r>
              <a:rPr lang="en-US" sz="1800" dirty="0" smtClean="0"/>
              <a:t>This </a:t>
            </a:r>
            <a:r>
              <a:rPr lang="en-US" sz="1800" dirty="0"/>
              <a:t>element has a height of 100 pixels and a max-width of 500 pixels.</a:t>
            </a:r>
          </a:p>
          <a:p>
            <a:pPr>
              <a:lnSpc>
                <a:spcPct val="170000"/>
              </a:lnSpc>
            </a:pPr>
            <a:r>
              <a:rPr lang="en-US" sz="1800" b="1" dirty="0"/>
              <a:t>Note:</a:t>
            </a:r>
            <a:r>
              <a:rPr lang="en-US" sz="1800" dirty="0"/>
              <a:t> The value of the max-width property overrides width.</a:t>
            </a:r>
          </a:p>
          <a:p>
            <a:pPr>
              <a:lnSpc>
                <a:spcPct val="170000"/>
              </a:lnSpc>
            </a:pPr>
            <a:endParaRPr lang="en-US" sz="1800" dirty="0"/>
          </a:p>
        </p:txBody>
      </p:sp>
    </p:spTree>
    <p:extLst>
      <p:ext uri="{BB962C8B-B14F-4D97-AF65-F5344CB8AC3E}">
        <p14:creationId xmlns:p14="http://schemas.microsoft.com/office/powerpoint/2010/main" val="290714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408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331640" y="1124744"/>
            <a:ext cx="7498080" cy="4800600"/>
          </a:xfrm>
        </p:spPr>
        <p:txBody>
          <a:bodyPr/>
          <a:lstStyle/>
          <a:p>
            <a:r>
              <a:rPr lang="en-US" dirty="0" smtClean="0"/>
              <a:t>This &lt;P&gt; </a:t>
            </a:r>
            <a:r>
              <a:rPr lang="en-US" dirty="0"/>
              <a:t>element has a height of 100 pixels and a max-width of 500 pixels: </a:t>
            </a:r>
          </a:p>
          <a:p>
            <a:pPr marL="82296" indent="0">
              <a:buNone/>
            </a:pPr>
            <a:r>
              <a:rPr lang="en-US" dirty="0" smtClean="0"/>
              <a:t>p</a:t>
            </a:r>
            <a:r>
              <a:rPr lang="en-US" dirty="0"/>
              <a:t> {</a:t>
            </a:r>
            <a:br>
              <a:rPr lang="en-US" dirty="0"/>
            </a:br>
            <a:r>
              <a:rPr lang="en-US" dirty="0"/>
              <a:t>  max-width: 500px;</a:t>
            </a:r>
            <a:br>
              <a:rPr lang="en-US" dirty="0"/>
            </a:br>
            <a:r>
              <a:rPr lang="en-US" dirty="0"/>
              <a:t>  height: 100px;</a:t>
            </a:r>
            <a:br>
              <a:rPr lang="en-US" dirty="0"/>
            </a:br>
            <a:r>
              <a:rPr lang="en-US" dirty="0"/>
              <a:t>  background-color: </a:t>
            </a:r>
            <a:r>
              <a:rPr lang="en-US" dirty="0" err="1"/>
              <a:t>powderblue</a:t>
            </a:r>
            <a:r>
              <a:rPr lang="en-US" dirty="0"/>
              <a:t>;</a:t>
            </a:r>
            <a:br>
              <a:rPr lang="en-US" dirty="0"/>
            </a:br>
            <a:r>
              <a:rPr lang="en-US" dirty="0"/>
              <a:t>}</a:t>
            </a:r>
          </a:p>
          <a:p>
            <a:endParaRPr lang="en-US" dirty="0"/>
          </a:p>
        </p:txBody>
      </p:sp>
    </p:spTree>
    <p:extLst>
      <p:ext uri="{BB962C8B-B14F-4D97-AF65-F5344CB8AC3E}">
        <p14:creationId xmlns:p14="http://schemas.microsoft.com/office/powerpoint/2010/main" val="1783930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7498080" cy="562074"/>
          </a:xfrm>
        </p:spPr>
        <p:txBody>
          <a:bodyPr>
            <a:normAutofit fontScale="90000"/>
          </a:bodyPr>
          <a:lstStyle/>
          <a:p>
            <a:r>
              <a:rPr lang="en-US" dirty="0"/>
              <a:t>The CSS Box </a:t>
            </a:r>
            <a:r>
              <a:rPr lang="en-US" dirty="0" smtClean="0"/>
              <a:t>Model</a:t>
            </a:r>
            <a:endParaRPr lang="en-US" dirty="0"/>
          </a:p>
        </p:txBody>
      </p:sp>
      <p:sp>
        <p:nvSpPr>
          <p:cNvPr id="3" name="Content Placeholder 2"/>
          <p:cNvSpPr>
            <a:spLocks noGrp="1"/>
          </p:cNvSpPr>
          <p:nvPr>
            <p:ph idx="1"/>
          </p:nvPr>
        </p:nvSpPr>
        <p:spPr>
          <a:xfrm>
            <a:off x="1403648" y="1124744"/>
            <a:ext cx="7498080" cy="2880320"/>
          </a:xfrm>
        </p:spPr>
        <p:txBody>
          <a:bodyPr>
            <a:normAutofit fontScale="62500" lnSpcReduction="20000"/>
          </a:bodyPr>
          <a:lstStyle/>
          <a:p>
            <a:pPr>
              <a:lnSpc>
                <a:spcPct val="170000"/>
              </a:lnSpc>
            </a:pPr>
            <a:r>
              <a:rPr lang="en-US" dirty="0" smtClean="0"/>
              <a:t>All </a:t>
            </a:r>
            <a:r>
              <a:rPr lang="en-US" dirty="0"/>
              <a:t>HTML elements can be considered as boxes. In CSS, the term "box model" is used when talking about design and layout</a:t>
            </a:r>
            <a:r>
              <a:rPr lang="en-US" dirty="0" smtClean="0"/>
              <a:t>.</a:t>
            </a:r>
          </a:p>
          <a:p>
            <a:pPr>
              <a:lnSpc>
                <a:spcPct val="170000"/>
              </a:lnSpc>
            </a:pPr>
            <a:r>
              <a:rPr lang="en-US" dirty="0" smtClean="0"/>
              <a:t>The </a:t>
            </a:r>
            <a:r>
              <a:rPr lang="en-US" dirty="0"/>
              <a:t>CSS box model is essentially a box that wraps around every HTML element. It consists of: margins, borders, padding, and the actual content. The image below illustrates the box model:</a:t>
            </a:r>
          </a:p>
          <a:p>
            <a:pPr>
              <a:lnSpc>
                <a:spcPct val="170000"/>
              </a:lnSpc>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69882" y="4221088"/>
            <a:ext cx="5476875" cy="2304256"/>
          </a:xfrm>
          <a:prstGeom prst="rect">
            <a:avLst/>
          </a:prstGeom>
          <a:noFill/>
          <a:ln>
            <a:noFill/>
          </a:ln>
        </p:spPr>
      </p:pic>
    </p:spTree>
    <p:extLst>
      <p:ext uri="{BB962C8B-B14F-4D97-AF65-F5344CB8AC3E}">
        <p14:creationId xmlns:p14="http://schemas.microsoft.com/office/powerpoint/2010/main" val="956700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746064" cy="1143000"/>
          </a:xfrm>
        </p:spPr>
        <p:txBody>
          <a:bodyPr/>
          <a:lstStyle/>
          <a:p>
            <a:r>
              <a:rPr lang="en-US" dirty="0"/>
              <a:t>The CSS Box </a:t>
            </a:r>
            <a:r>
              <a:rPr lang="en-US" dirty="0" smtClean="0"/>
              <a:t>Model(</a:t>
            </a:r>
            <a:r>
              <a:rPr lang="en-US" dirty="0" err="1" smtClean="0"/>
              <a:t>Conts</a:t>
            </a:r>
            <a:r>
              <a:rPr lang="en-US" dirty="0" smtClean="0"/>
              <a:t>)</a:t>
            </a:r>
            <a:endParaRPr lang="en-US" dirty="0"/>
          </a:p>
        </p:txBody>
      </p:sp>
      <p:sp>
        <p:nvSpPr>
          <p:cNvPr id="3" name="Content Placeholder 2"/>
          <p:cNvSpPr>
            <a:spLocks noGrp="1"/>
          </p:cNvSpPr>
          <p:nvPr>
            <p:ph idx="1"/>
          </p:nvPr>
        </p:nvSpPr>
        <p:spPr>
          <a:xfrm>
            <a:off x="1187624" y="1447800"/>
            <a:ext cx="7746064" cy="4800600"/>
          </a:xfrm>
        </p:spPr>
        <p:txBody>
          <a:bodyPr>
            <a:noAutofit/>
          </a:bodyPr>
          <a:lstStyle/>
          <a:p>
            <a:pPr>
              <a:lnSpc>
                <a:spcPct val="170000"/>
              </a:lnSpc>
            </a:pPr>
            <a:r>
              <a:rPr lang="en-US" sz="1400" dirty="0"/>
              <a:t>Explanation of the different parts:</a:t>
            </a:r>
          </a:p>
          <a:p>
            <a:pPr lvl="1">
              <a:lnSpc>
                <a:spcPct val="170000"/>
              </a:lnSpc>
            </a:pPr>
            <a:r>
              <a:rPr lang="en-US" sz="1200" b="1" dirty="0"/>
              <a:t>Content</a:t>
            </a:r>
            <a:r>
              <a:rPr lang="en-US" sz="1200" dirty="0"/>
              <a:t> - The content of the box, where text and images appear</a:t>
            </a:r>
          </a:p>
          <a:p>
            <a:pPr lvl="1">
              <a:lnSpc>
                <a:spcPct val="170000"/>
              </a:lnSpc>
            </a:pPr>
            <a:r>
              <a:rPr lang="en-US" sz="1200" b="1" dirty="0"/>
              <a:t>Padding</a:t>
            </a:r>
            <a:r>
              <a:rPr lang="en-US" sz="1200" dirty="0"/>
              <a:t> - Clears an area around the content. The padding is transparent</a:t>
            </a:r>
          </a:p>
          <a:p>
            <a:pPr lvl="1">
              <a:lnSpc>
                <a:spcPct val="170000"/>
              </a:lnSpc>
            </a:pPr>
            <a:r>
              <a:rPr lang="en-US" sz="1200" b="1" dirty="0"/>
              <a:t>Border</a:t>
            </a:r>
            <a:r>
              <a:rPr lang="en-US" sz="1200" dirty="0"/>
              <a:t> - A border that goes around the padding and content</a:t>
            </a:r>
          </a:p>
          <a:p>
            <a:pPr lvl="1">
              <a:lnSpc>
                <a:spcPct val="170000"/>
              </a:lnSpc>
            </a:pPr>
            <a:r>
              <a:rPr lang="en-US" sz="1200" b="1" dirty="0"/>
              <a:t>Margin</a:t>
            </a:r>
            <a:r>
              <a:rPr lang="en-US" sz="1200" dirty="0"/>
              <a:t> - Clears an area outside the border. The margin is transparent</a:t>
            </a:r>
          </a:p>
          <a:p>
            <a:pPr>
              <a:lnSpc>
                <a:spcPct val="170000"/>
              </a:lnSpc>
            </a:pPr>
            <a:r>
              <a:rPr lang="en-US" sz="1400" dirty="0"/>
              <a:t>The box model allows us to add a border around elements, and to define space between elements. </a:t>
            </a:r>
          </a:p>
          <a:p>
            <a:pPr>
              <a:lnSpc>
                <a:spcPct val="170000"/>
              </a:lnSpc>
            </a:pPr>
            <a:r>
              <a:rPr lang="en-US" sz="1400" dirty="0" smtClean="0"/>
              <a:t>Example: Demonstration </a:t>
            </a:r>
            <a:r>
              <a:rPr lang="en-US" sz="1400" dirty="0"/>
              <a:t>of the box model:</a:t>
            </a:r>
          </a:p>
          <a:p>
            <a:pPr marL="603504" lvl="2" indent="0">
              <a:lnSpc>
                <a:spcPct val="170000"/>
              </a:lnSpc>
              <a:buNone/>
            </a:pPr>
            <a:r>
              <a:rPr lang="en-US" sz="1200" b="1" dirty="0" smtClean="0">
                <a:solidFill>
                  <a:srgbClr val="FF0000"/>
                </a:solidFill>
              </a:rPr>
              <a:t>p</a:t>
            </a:r>
            <a:r>
              <a:rPr lang="en-US" sz="1200" b="1" dirty="0">
                <a:solidFill>
                  <a:srgbClr val="FF0000"/>
                </a:solidFill>
              </a:rPr>
              <a:t> {</a:t>
            </a:r>
            <a:br>
              <a:rPr lang="en-US" sz="1200" b="1" dirty="0">
                <a:solidFill>
                  <a:srgbClr val="FF0000"/>
                </a:solidFill>
              </a:rPr>
            </a:br>
            <a:r>
              <a:rPr lang="en-US" sz="1200" b="1" dirty="0">
                <a:solidFill>
                  <a:srgbClr val="FF0000"/>
                </a:solidFill>
              </a:rPr>
              <a:t>  width: 300px;</a:t>
            </a:r>
            <a:br>
              <a:rPr lang="en-US" sz="1200" b="1" dirty="0">
                <a:solidFill>
                  <a:srgbClr val="FF0000"/>
                </a:solidFill>
              </a:rPr>
            </a:br>
            <a:r>
              <a:rPr lang="en-US" sz="1200" b="1" dirty="0">
                <a:solidFill>
                  <a:srgbClr val="FF0000"/>
                </a:solidFill>
              </a:rPr>
              <a:t>  border: 15px solid green;</a:t>
            </a:r>
            <a:br>
              <a:rPr lang="en-US" sz="1200" b="1" dirty="0">
                <a:solidFill>
                  <a:srgbClr val="FF0000"/>
                </a:solidFill>
              </a:rPr>
            </a:br>
            <a:r>
              <a:rPr lang="en-US" sz="1200" b="1" dirty="0">
                <a:solidFill>
                  <a:srgbClr val="FF0000"/>
                </a:solidFill>
              </a:rPr>
              <a:t>  padding: 50px;</a:t>
            </a:r>
            <a:br>
              <a:rPr lang="en-US" sz="1200" b="1" dirty="0">
                <a:solidFill>
                  <a:srgbClr val="FF0000"/>
                </a:solidFill>
              </a:rPr>
            </a:br>
            <a:r>
              <a:rPr lang="en-US" sz="1200" b="1" dirty="0">
                <a:solidFill>
                  <a:srgbClr val="FF0000"/>
                </a:solidFill>
              </a:rPr>
              <a:t>  margin: 20px;</a:t>
            </a:r>
            <a:br>
              <a:rPr lang="en-US" sz="1200" b="1" dirty="0">
                <a:solidFill>
                  <a:srgbClr val="FF0000"/>
                </a:solidFill>
              </a:rPr>
            </a:br>
            <a:r>
              <a:rPr lang="en-US" sz="1200" b="1" dirty="0">
                <a:solidFill>
                  <a:srgbClr val="FF0000"/>
                </a:solidFill>
              </a:rPr>
              <a:t>}</a:t>
            </a:r>
          </a:p>
          <a:p>
            <a:pPr>
              <a:lnSpc>
                <a:spcPct val="170000"/>
              </a:lnSpc>
            </a:pPr>
            <a:endParaRPr lang="en-US" sz="1400" dirty="0"/>
          </a:p>
        </p:txBody>
      </p:sp>
    </p:spTree>
    <p:extLst>
      <p:ext uri="{BB962C8B-B14F-4D97-AF65-F5344CB8AC3E}">
        <p14:creationId xmlns:p14="http://schemas.microsoft.com/office/powerpoint/2010/main" val="4193102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a:t>
            </a:r>
            <a:r>
              <a:rPr lang="en-US" dirty="0" smtClean="0"/>
              <a:t>Outline</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smtClean="0"/>
              <a:t>An </a:t>
            </a:r>
            <a:r>
              <a:rPr lang="en-US" dirty="0"/>
              <a:t>outline is a line that is drawn around elements, OUTSIDE the borders, to make the element "stand out".</a:t>
            </a:r>
          </a:p>
          <a:p>
            <a:pPr>
              <a:lnSpc>
                <a:spcPct val="170000"/>
              </a:lnSpc>
            </a:pPr>
            <a:r>
              <a:rPr lang="en-US" dirty="0"/>
              <a:t>CSS has the following outline properties:</a:t>
            </a:r>
          </a:p>
          <a:p>
            <a:pPr lvl="1">
              <a:lnSpc>
                <a:spcPct val="170000"/>
              </a:lnSpc>
            </a:pPr>
            <a:r>
              <a:rPr lang="en-US" dirty="0"/>
              <a:t>outline-style</a:t>
            </a:r>
          </a:p>
          <a:p>
            <a:pPr lvl="1">
              <a:lnSpc>
                <a:spcPct val="170000"/>
              </a:lnSpc>
            </a:pPr>
            <a:r>
              <a:rPr lang="en-US" dirty="0"/>
              <a:t>outline-color</a:t>
            </a:r>
          </a:p>
          <a:p>
            <a:pPr lvl="1">
              <a:lnSpc>
                <a:spcPct val="170000"/>
              </a:lnSpc>
            </a:pPr>
            <a:r>
              <a:rPr lang="en-US" dirty="0"/>
              <a:t>outline-width</a:t>
            </a:r>
          </a:p>
          <a:p>
            <a:pPr lvl="1">
              <a:lnSpc>
                <a:spcPct val="170000"/>
              </a:lnSpc>
            </a:pPr>
            <a:r>
              <a:rPr lang="en-US" dirty="0"/>
              <a:t>outline-offset</a:t>
            </a:r>
          </a:p>
          <a:p>
            <a:pPr lvl="1">
              <a:lnSpc>
                <a:spcPct val="170000"/>
              </a:lnSpc>
            </a:pPr>
            <a:r>
              <a:rPr lang="en-US" dirty="0"/>
              <a:t>outline</a:t>
            </a:r>
          </a:p>
          <a:p>
            <a:pPr>
              <a:lnSpc>
                <a:spcPct val="170000"/>
              </a:lnSpc>
            </a:pPr>
            <a:r>
              <a:rPr lang="en-US" b="1" dirty="0"/>
              <a:t>Note:</a:t>
            </a:r>
            <a:r>
              <a:rPr lang="en-US" dirty="0"/>
              <a:t> Outline differs from </a:t>
            </a:r>
            <a:r>
              <a:rPr lang="en-US" u="sng" dirty="0">
                <a:hlinkClick r:id="rId2"/>
              </a:rPr>
              <a:t>borders</a:t>
            </a:r>
            <a:r>
              <a:rPr lang="en-US" dirty="0"/>
              <a:t>! Unlike border, the outline is drawn outside the element's border, and may overlap other content. Also, the outline is NOT a part of the element's dimensions; the element's total width and height is not affected by the width of the outline.</a:t>
            </a:r>
          </a:p>
          <a:p>
            <a:pPr>
              <a:lnSpc>
                <a:spcPct val="170000"/>
              </a:lnSpc>
            </a:pPr>
            <a:endParaRPr lang="en-US" dirty="0"/>
          </a:p>
        </p:txBody>
      </p:sp>
    </p:spTree>
    <p:extLst>
      <p:ext uri="{BB962C8B-B14F-4D97-AF65-F5344CB8AC3E}">
        <p14:creationId xmlns:p14="http://schemas.microsoft.com/office/powerpoint/2010/main" val="1438353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778098"/>
          </a:xfrm>
        </p:spPr>
        <p:txBody>
          <a:bodyPr>
            <a:normAutofit/>
          </a:bodyPr>
          <a:lstStyle/>
          <a:p>
            <a:r>
              <a:rPr lang="en-US" dirty="0"/>
              <a:t>CSS Outline </a:t>
            </a:r>
            <a:r>
              <a:rPr lang="en-US" dirty="0" smtClean="0"/>
              <a:t>Style</a:t>
            </a:r>
            <a:endParaRPr lang="en-US" dirty="0"/>
          </a:p>
        </p:txBody>
      </p:sp>
      <p:sp>
        <p:nvSpPr>
          <p:cNvPr id="3" name="Content Placeholder 2"/>
          <p:cNvSpPr>
            <a:spLocks noGrp="1"/>
          </p:cNvSpPr>
          <p:nvPr>
            <p:ph idx="1"/>
          </p:nvPr>
        </p:nvSpPr>
        <p:spPr>
          <a:xfrm>
            <a:off x="1331640" y="980727"/>
            <a:ext cx="7498080" cy="3816423"/>
          </a:xfrm>
        </p:spPr>
        <p:txBody>
          <a:bodyPr>
            <a:noAutofit/>
          </a:bodyPr>
          <a:lstStyle/>
          <a:p>
            <a:r>
              <a:rPr lang="en-US" sz="1600" dirty="0" smtClean="0"/>
              <a:t>The</a:t>
            </a:r>
            <a:r>
              <a:rPr lang="en-US" sz="1600" dirty="0"/>
              <a:t> outline-style property specifies the style of the outline, and can have one of the following values:</a:t>
            </a:r>
          </a:p>
          <a:p>
            <a:pPr lvl="1"/>
            <a:r>
              <a:rPr lang="en-US" sz="1600" dirty="0"/>
              <a:t>dotted - Defines a dotted outline</a:t>
            </a:r>
          </a:p>
          <a:p>
            <a:pPr lvl="1"/>
            <a:r>
              <a:rPr lang="en-US" sz="1600" dirty="0"/>
              <a:t>dashed - Defines a dashed outline</a:t>
            </a:r>
          </a:p>
          <a:p>
            <a:pPr lvl="1"/>
            <a:r>
              <a:rPr lang="en-US" sz="1600" dirty="0"/>
              <a:t>solid - Defines a solid outline</a:t>
            </a:r>
          </a:p>
          <a:p>
            <a:pPr lvl="1"/>
            <a:r>
              <a:rPr lang="en-US" sz="1600" dirty="0"/>
              <a:t>double - Defines a double outline</a:t>
            </a:r>
          </a:p>
          <a:p>
            <a:pPr lvl="1"/>
            <a:r>
              <a:rPr lang="en-US" sz="1600" dirty="0"/>
              <a:t>groove - Defines a 3D grooved outline</a:t>
            </a:r>
          </a:p>
          <a:p>
            <a:pPr lvl="1"/>
            <a:r>
              <a:rPr lang="en-US" sz="1600" dirty="0"/>
              <a:t>ridge - Defines a 3D ridged outline</a:t>
            </a:r>
          </a:p>
          <a:p>
            <a:pPr lvl="1"/>
            <a:r>
              <a:rPr lang="en-US" sz="1600" dirty="0"/>
              <a:t>inset - Defines a 3D inset outline</a:t>
            </a:r>
          </a:p>
          <a:p>
            <a:pPr lvl="1"/>
            <a:r>
              <a:rPr lang="en-US" sz="1600" dirty="0"/>
              <a:t>outset - Defines a 3D outset outline</a:t>
            </a:r>
          </a:p>
          <a:p>
            <a:pPr lvl="1"/>
            <a:r>
              <a:rPr lang="en-US" sz="1600" dirty="0"/>
              <a:t> </a:t>
            </a:r>
            <a:r>
              <a:rPr lang="en-US" sz="1600" dirty="0" smtClean="0"/>
              <a:t>none</a:t>
            </a:r>
            <a:r>
              <a:rPr lang="en-US" sz="1600" dirty="0"/>
              <a:t> - Defines no outline</a:t>
            </a:r>
          </a:p>
          <a:p>
            <a:pPr lvl="1"/>
            <a:r>
              <a:rPr lang="en-US" sz="1600" dirty="0"/>
              <a:t>hidden - Defines a hidden outline</a:t>
            </a:r>
          </a:p>
          <a:p>
            <a:endParaRPr lang="en-US" sz="16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797151"/>
            <a:ext cx="5476875" cy="1800201"/>
          </a:xfrm>
          <a:prstGeom prst="rect">
            <a:avLst/>
          </a:prstGeom>
          <a:noFill/>
          <a:ln>
            <a:noFill/>
          </a:ln>
        </p:spPr>
      </p:pic>
    </p:spTree>
    <p:extLst>
      <p:ext uri="{BB962C8B-B14F-4D97-AF65-F5344CB8AC3E}">
        <p14:creationId xmlns:p14="http://schemas.microsoft.com/office/powerpoint/2010/main" val="178207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922114"/>
          </a:xfrm>
        </p:spPr>
        <p:txBody>
          <a:bodyPr/>
          <a:lstStyle/>
          <a:p>
            <a:r>
              <a:rPr lang="en-US" dirty="0"/>
              <a:t>CSS Outline </a:t>
            </a:r>
            <a:r>
              <a:rPr lang="en-US" dirty="0" smtClean="0"/>
              <a:t>Style(</a:t>
            </a:r>
            <a:r>
              <a:rPr lang="en-US" dirty="0" err="1" smtClean="0"/>
              <a:t>Conts</a:t>
            </a:r>
            <a:r>
              <a:rPr lang="en-US" dirty="0" smtClean="0"/>
              <a:t>)</a:t>
            </a:r>
            <a:endParaRPr lang="en-US" dirty="0"/>
          </a:p>
        </p:txBody>
      </p:sp>
      <p:sp>
        <p:nvSpPr>
          <p:cNvPr id="3" name="Content Placeholder 2"/>
          <p:cNvSpPr>
            <a:spLocks noGrp="1"/>
          </p:cNvSpPr>
          <p:nvPr>
            <p:ph idx="1"/>
          </p:nvPr>
        </p:nvSpPr>
        <p:spPr>
          <a:xfrm>
            <a:off x="1403648" y="1124744"/>
            <a:ext cx="7498080" cy="3240360"/>
          </a:xfrm>
        </p:spPr>
        <p:txBody>
          <a:bodyPr>
            <a:normAutofit/>
          </a:bodyPr>
          <a:lstStyle/>
          <a:p>
            <a:r>
              <a:rPr lang="en-US" sz="2000" dirty="0" smtClean="0"/>
              <a:t>Example: Demonstration </a:t>
            </a:r>
            <a:r>
              <a:rPr lang="en-US" sz="2000" dirty="0"/>
              <a:t>of the different outline styles:</a:t>
            </a:r>
          </a:p>
          <a:p>
            <a:r>
              <a:rPr lang="en-US" sz="2000" dirty="0" err="1"/>
              <a:t>p.dotted</a:t>
            </a:r>
            <a:r>
              <a:rPr lang="en-US" sz="2000" dirty="0"/>
              <a:t> {outline-style: dotted;}</a:t>
            </a:r>
            <a:br>
              <a:rPr lang="en-US" sz="2000" dirty="0"/>
            </a:br>
            <a:r>
              <a:rPr lang="en-US" sz="2000" dirty="0" err="1"/>
              <a:t>p.dashed</a:t>
            </a:r>
            <a:r>
              <a:rPr lang="en-US" sz="2000" dirty="0"/>
              <a:t> {outline-style: dashed;}</a:t>
            </a:r>
            <a:br>
              <a:rPr lang="en-US" sz="2000" dirty="0"/>
            </a:br>
            <a:r>
              <a:rPr lang="en-US" sz="2000" dirty="0" err="1"/>
              <a:t>p.solid</a:t>
            </a:r>
            <a:r>
              <a:rPr lang="en-US" sz="2000" dirty="0"/>
              <a:t> {outline-style: solid;}</a:t>
            </a:r>
            <a:br>
              <a:rPr lang="en-US" sz="2000" dirty="0"/>
            </a:br>
            <a:r>
              <a:rPr lang="en-US" sz="2000" dirty="0" err="1"/>
              <a:t>p.double</a:t>
            </a:r>
            <a:r>
              <a:rPr lang="en-US" sz="2000" dirty="0"/>
              <a:t> {outline-style: double;}</a:t>
            </a:r>
            <a:br>
              <a:rPr lang="en-US" sz="2000" dirty="0"/>
            </a:br>
            <a:r>
              <a:rPr lang="en-US" sz="2000" dirty="0" err="1"/>
              <a:t>p.groove</a:t>
            </a:r>
            <a:r>
              <a:rPr lang="en-US" sz="2000" dirty="0"/>
              <a:t> {outline-style: groove;}</a:t>
            </a:r>
            <a:br>
              <a:rPr lang="en-US" sz="2000" dirty="0"/>
            </a:br>
            <a:r>
              <a:rPr lang="en-US" sz="2000" dirty="0" err="1"/>
              <a:t>p.ridge</a:t>
            </a:r>
            <a:r>
              <a:rPr lang="en-US" sz="2000" dirty="0"/>
              <a:t> {outline-style: ridge;}</a:t>
            </a:r>
            <a:br>
              <a:rPr lang="en-US" sz="2000" dirty="0"/>
            </a:br>
            <a:r>
              <a:rPr lang="en-US" sz="2000" dirty="0" err="1"/>
              <a:t>p.inset</a:t>
            </a:r>
            <a:r>
              <a:rPr lang="en-US" sz="2000" dirty="0"/>
              <a:t> {outline-style: inset;}</a:t>
            </a:r>
            <a:br>
              <a:rPr lang="en-US" sz="2000" dirty="0"/>
            </a:br>
            <a:r>
              <a:rPr lang="en-US" sz="2000" dirty="0" err="1"/>
              <a:t>p.outset</a:t>
            </a:r>
            <a:r>
              <a:rPr lang="en-US" sz="2000" dirty="0"/>
              <a:t> {outline-style: outset;}</a:t>
            </a:r>
          </a:p>
          <a:p>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26427" y="4221088"/>
            <a:ext cx="5486400" cy="2343150"/>
          </a:xfrm>
          <a:prstGeom prst="rect">
            <a:avLst/>
          </a:prstGeom>
          <a:noFill/>
          <a:ln>
            <a:noFill/>
          </a:ln>
        </p:spPr>
      </p:pic>
    </p:spTree>
    <p:extLst>
      <p:ext uri="{BB962C8B-B14F-4D97-AF65-F5344CB8AC3E}">
        <p14:creationId xmlns:p14="http://schemas.microsoft.com/office/powerpoint/2010/main" val="3638196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7498080" cy="850106"/>
          </a:xfrm>
        </p:spPr>
        <p:txBody>
          <a:bodyPr>
            <a:normAutofit/>
          </a:bodyPr>
          <a:lstStyle/>
          <a:p>
            <a:r>
              <a:rPr lang="en-US" dirty="0">
                <a:effectLst/>
              </a:rPr>
              <a:t>CSS </a:t>
            </a:r>
            <a:r>
              <a:rPr lang="en-US" dirty="0" smtClean="0">
                <a:effectLst/>
              </a:rPr>
              <a:t>Margins</a:t>
            </a:r>
            <a:endParaRPr lang="en-US" dirty="0"/>
          </a:p>
        </p:txBody>
      </p:sp>
      <p:sp>
        <p:nvSpPr>
          <p:cNvPr id="3" name="Content Placeholder 2"/>
          <p:cNvSpPr>
            <a:spLocks noGrp="1"/>
          </p:cNvSpPr>
          <p:nvPr>
            <p:ph idx="1"/>
          </p:nvPr>
        </p:nvSpPr>
        <p:spPr>
          <a:xfrm>
            <a:off x="1403648" y="1196752"/>
            <a:ext cx="7498080" cy="5328592"/>
          </a:xfrm>
        </p:spPr>
        <p:txBody>
          <a:bodyPr>
            <a:normAutofit fontScale="77500" lnSpcReduction="20000"/>
          </a:bodyPr>
          <a:lstStyle/>
          <a:p>
            <a:pPr>
              <a:lnSpc>
                <a:spcPct val="160000"/>
              </a:lnSpc>
            </a:pPr>
            <a:r>
              <a:rPr lang="en-US" sz="2000" dirty="0"/>
              <a:t>The CSS margin properties are used to create space around elements, outside of any defined borders.</a:t>
            </a:r>
          </a:p>
          <a:p>
            <a:pPr>
              <a:lnSpc>
                <a:spcPct val="160000"/>
              </a:lnSpc>
            </a:pPr>
            <a:r>
              <a:rPr lang="en-US" sz="2000" dirty="0"/>
              <a:t>With CSS, you have full control over the margins. There are properties for setting the margin for each side of an element (top, right, bottom, and left</a:t>
            </a:r>
            <a:r>
              <a:rPr lang="en-US" sz="2000" dirty="0" smtClean="0"/>
              <a:t>).</a:t>
            </a:r>
          </a:p>
          <a:p>
            <a:pPr>
              <a:lnSpc>
                <a:spcPct val="160000"/>
              </a:lnSpc>
            </a:pPr>
            <a:r>
              <a:rPr lang="en-US" sz="2000" dirty="0"/>
              <a:t>CSS has properties for specifying the margin for each side of an element:</a:t>
            </a:r>
          </a:p>
          <a:p>
            <a:pPr lvl="1">
              <a:lnSpc>
                <a:spcPct val="160000"/>
              </a:lnSpc>
            </a:pPr>
            <a:r>
              <a:rPr lang="en-US" sz="1600" dirty="0"/>
              <a:t>margin-top</a:t>
            </a:r>
          </a:p>
          <a:p>
            <a:pPr lvl="1">
              <a:lnSpc>
                <a:spcPct val="160000"/>
              </a:lnSpc>
            </a:pPr>
            <a:r>
              <a:rPr lang="en-US" sz="1600" dirty="0"/>
              <a:t>margin-right</a:t>
            </a:r>
          </a:p>
          <a:p>
            <a:pPr lvl="1">
              <a:lnSpc>
                <a:spcPct val="160000"/>
              </a:lnSpc>
            </a:pPr>
            <a:r>
              <a:rPr lang="en-US" sz="1600" dirty="0"/>
              <a:t>margin-bottom</a:t>
            </a:r>
          </a:p>
          <a:p>
            <a:pPr lvl="1">
              <a:lnSpc>
                <a:spcPct val="160000"/>
              </a:lnSpc>
            </a:pPr>
            <a:r>
              <a:rPr lang="en-US" sz="1600" dirty="0"/>
              <a:t>margin-left</a:t>
            </a:r>
          </a:p>
          <a:p>
            <a:pPr>
              <a:lnSpc>
                <a:spcPct val="160000"/>
              </a:lnSpc>
            </a:pPr>
            <a:r>
              <a:rPr lang="en-US" sz="2000" dirty="0"/>
              <a:t>All the margin properties can have the following values:</a:t>
            </a:r>
          </a:p>
          <a:p>
            <a:pPr lvl="1">
              <a:lnSpc>
                <a:spcPct val="160000"/>
              </a:lnSpc>
            </a:pPr>
            <a:r>
              <a:rPr lang="en-US" sz="1600" dirty="0"/>
              <a:t>auto - the browser calculates the margin</a:t>
            </a:r>
          </a:p>
          <a:p>
            <a:pPr lvl="1">
              <a:lnSpc>
                <a:spcPct val="160000"/>
              </a:lnSpc>
            </a:pPr>
            <a:r>
              <a:rPr lang="en-US" sz="1600" i="1" dirty="0"/>
              <a:t>length</a:t>
            </a:r>
            <a:r>
              <a:rPr lang="en-US" sz="1600" dirty="0"/>
              <a:t> - specifies a margin in </a:t>
            </a:r>
            <a:r>
              <a:rPr lang="en-US" sz="1600" dirty="0" err="1"/>
              <a:t>px</a:t>
            </a:r>
            <a:r>
              <a:rPr lang="en-US" sz="1600" dirty="0"/>
              <a:t>, </a:t>
            </a:r>
            <a:r>
              <a:rPr lang="en-US" sz="1600" dirty="0" err="1"/>
              <a:t>pt</a:t>
            </a:r>
            <a:r>
              <a:rPr lang="en-US" sz="1600" dirty="0"/>
              <a:t>, cm, etc.</a:t>
            </a:r>
          </a:p>
          <a:p>
            <a:pPr lvl="1">
              <a:lnSpc>
                <a:spcPct val="160000"/>
              </a:lnSpc>
            </a:pPr>
            <a:r>
              <a:rPr lang="en-US" sz="1600" i="1" dirty="0"/>
              <a:t>%</a:t>
            </a:r>
            <a:r>
              <a:rPr lang="en-US" sz="1600" dirty="0"/>
              <a:t> - specifies a margin in % of the width of the containing element</a:t>
            </a:r>
          </a:p>
          <a:p>
            <a:pPr lvl="1">
              <a:lnSpc>
                <a:spcPct val="160000"/>
              </a:lnSpc>
            </a:pPr>
            <a:r>
              <a:rPr lang="en-US" sz="1600" dirty="0"/>
              <a:t>inherit - specifies that the margin should be inherited from the parent element</a:t>
            </a:r>
          </a:p>
          <a:p>
            <a:pPr>
              <a:lnSpc>
                <a:spcPct val="160000"/>
              </a:lnSpc>
            </a:pPr>
            <a:endParaRPr lang="en-US" sz="2000" dirty="0"/>
          </a:p>
          <a:p>
            <a:pPr>
              <a:lnSpc>
                <a:spcPct val="160000"/>
              </a:lnSpc>
            </a:pPr>
            <a:endParaRPr lang="en-US" sz="2000" dirty="0"/>
          </a:p>
        </p:txBody>
      </p:sp>
    </p:spTree>
    <p:extLst>
      <p:ext uri="{BB962C8B-B14F-4D97-AF65-F5344CB8AC3E}">
        <p14:creationId xmlns:p14="http://schemas.microsoft.com/office/powerpoint/2010/main" val="1751935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504056"/>
          </a:xfrm>
        </p:spPr>
        <p:txBody>
          <a:bodyPr>
            <a:normAutofit fontScale="90000"/>
          </a:bodyPr>
          <a:lstStyle/>
          <a:p>
            <a:r>
              <a:rPr lang="en-US" dirty="0"/>
              <a:t>CSS Outline </a:t>
            </a:r>
            <a:r>
              <a:rPr lang="en-US" dirty="0" smtClean="0"/>
              <a:t>Width</a:t>
            </a:r>
            <a:endParaRPr lang="en-US" dirty="0"/>
          </a:p>
        </p:txBody>
      </p:sp>
      <p:sp>
        <p:nvSpPr>
          <p:cNvPr id="3" name="Content Placeholder 2"/>
          <p:cNvSpPr>
            <a:spLocks noGrp="1"/>
          </p:cNvSpPr>
          <p:nvPr>
            <p:ph idx="1"/>
          </p:nvPr>
        </p:nvSpPr>
        <p:spPr>
          <a:xfrm>
            <a:off x="1259632" y="764704"/>
            <a:ext cx="7498080" cy="5904656"/>
          </a:xfrm>
        </p:spPr>
        <p:txBody>
          <a:bodyPr>
            <a:noAutofit/>
          </a:bodyPr>
          <a:lstStyle/>
          <a:p>
            <a:r>
              <a:rPr lang="en-US" sz="1200" dirty="0" smtClean="0"/>
              <a:t>The</a:t>
            </a:r>
            <a:r>
              <a:rPr lang="en-US" sz="1200" dirty="0"/>
              <a:t> outline-width property specifies the width of the outline, and can have one of the following values:</a:t>
            </a:r>
          </a:p>
          <a:p>
            <a:pPr lvl="1"/>
            <a:r>
              <a:rPr lang="en-US" sz="1100" b="1" dirty="0"/>
              <a:t>thin (typically 1px)</a:t>
            </a:r>
          </a:p>
          <a:p>
            <a:pPr lvl="1"/>
            <a:r>
              <a:rPr lang="en-US" sz="1100" b="1" dirty="0"/>
              <a:t>medium (typically 3px)</a:t>
            </a:r>
          </a:p>
          <a:p>
            <a:pPr lvl="1"/>
            <a:r>
              <a:rPr lang="en-US" sz="1100" b="1" dirty="0"/>
              <a:t>thick (typically 5px)</a:t>
            </a:r>
          </a:p>
          <a:p>
            <a:pPr lvl="1"/>
            <a:r>
              <a:rPr lang="en-US" sz="1100" b="1" dirty="0"/>
              <a:t>A specific size (in </a:t>
            </a:r>
            <a:r>
              <a:rPr lang="en-US" sz="1100" b="1" dirty="0" err="1"/>
              <a:t>px</a:t>
            </a:r>
            <a:r>
              <a:rPr lang="en-US" sz="1100" b="1" dirty="0"/>
              <a:t>, </a:t>
            </a:r>
            <a:r>
              <a:rPr lang="en-US" sz="1100" b="1" dirty="0" err="1"/>
              <a:t>pt</a:t>
            </a:r>
            <a:r>
              <a:rPr lang="en-US" sz="1100" b="1" dirty="0"/>
              <a:t>, cm, </a:t>
            </a:r>
            <a:r>
              <a:rPr lang="en-US" sz="1100" b="1" dirty="0" err="1"/>
              <a:t>em</a:t>
            </a:r>
            <a:r>
              <a:rPr lang="en-US" sz="1100" b="1" dirty="0"/>
              <a:t>, </a:t>
            </a:r>
            <a:r>
              <a:rPr lang="en-US" sz="1100" b="1" dirty="0" err="1"/>
              <a:t>etc</a:t>
            </a:r>
            <a:r>
              <a:rPr lang="en-US" sz="1100" b="1" dirty="0"/>
              <a:t>)</a:t>
            </a:r>
          </a:p>
          <a:p>
            <a:r>
              <a:rPr lang="en-US" sz="1200" dirty="0"/>
              <a:t>The following example shows some outlines with different widths:</a:t>
            </a:r>
          </a:p>
          <a:p>
            <a:pPr marL="603504" lvl="2" indent="0">
              <a:buNone/>
            </a:pPr>
            <a:r>
              <a:rPr lang="en-US" sz="1100" b="1" dirty="0" smtClean="0">
                <a:solidFill>
                  <a:srgbClr val="FF0000"/>
                </a:solidFill>
              </a:rPr>
              <a:t>p.ex1</a:t>
            </a:r>
            <a:r>
              <a:rPr lang="en-US" sz="1100" b="1" dirty="0">
                <a:solidFill>
                  <a:srgbClr val="FF0000"/>
                </a:solidFill>
              </a:rPr>
              <a:t> {</a:t>
            </a:r>
            <a:br>
              <a:rPr lang="en-US" sz="1100" b="1" dirty="0">
                <a:solidFill>
                  <a:srgbClr val="FF0000"/>
                </a:solidFill>
              </a:rPr>
            </a:br>
            <a:r>
              <a:rPr lang="en-US" sz="1100" b="1" dirty="0">
                <a:solidFill>
                  <a:srgbClr val="FF0000"/>
                </a:solidFill>
              </a:rPr>
              <a:t>  border: 1px solid black;</a:t>
            </a:r>
            <a:br>
              <a:rPr lang="en-US" sz="1100" b="1" dirty="0">
                <a:solidFill>
                  <a:srgbClr val="FF0000"/>
                </a:solidFill>
              </a:rPr>
            </a:br>
            <a:r>
              <a:rPr lang="en-US" sz="1100" b="1" dirty="0">
                <a:solidFill>
                  <a:srgbClr val="FF0000"/>
                </a:solidFill>
              </a:rPr>
              <a:t>  outline-style: solid;</a:t>
            </a:r>
            <a:br>
              <a:rPr lang="en-US" sz="1100" b="1" dirty="0">
                <a:solidFill>
                  <a:srgbClr val="FF0000"/>
                </a:solidFill>
              </a:rPr>
            </a:br>
            <a:r>
              <a:rPr lang="en-US" sz="1100" b="1" dirty="0">
                <a:solidFill>
                  <a:srgbClr val="FF0000"/>
                </a:solidFill>
              </a:rPr>
              <a:t>  outline-color: red;</a:t>
            </a:r>
            <a:br>
              <a:rPr lang="en-US" sz="1100" b="1" dirty="0">
                <a:solidFill>
                  <a:srgbClr val="FF0000"/>
                </a:solidFill>
              </a:rPr>
            </a:br>
            <a:r>
              <a:rPr lang="en-US" sz="1100" b="1" dirty="0">
                <a:solidFill>
                  <a:srgbClr val="FF0000"/>
                </a:solidFill>
              </a:rPr>
              <a:t>  outline-width: thin;</a:t>
            </a:r>
            <a:br>
              <a:rPr lang="en-US" sz="1100" b="1" dirty="0">
                <a:solidFill>
                  <a:srgbClr val="FF0000"/>
                </a:solidFill>
              </a:rPr>
            </a:br>
            <a:r>
              <a:rPr lang="en-US" sz="1100" b="1" dirty="0">
                <a:solidFill>
                  <a:srgbClr val="FF0000"/>
                </a:solidFill>
              </a:rPr>
              <a:t>}</a:t>
            </a:r>
            <a:br>
              <a:rPr lang="en-US" sz="1100" b="1" dirty="0">
                <a:solidFill>
                  <a:srgbClr val="FF0000"/>
                </a:solidFill>
              </a:rPr>
            </a:br>
            <a:r>
              <a:rPr lang="en-US" sz="1100" b="1" dirty="0">
                <a:solidFill>
                  <a:srgbClr val="FF0000"/>
                </a:solidFill>
              </a:rPr>
              <a:t/>
            </a:r>
            <a:br>
              <a:rPr lang="en-US" sz="1100" b="1" dirty="0">
                <a:solidFill>
                  <a:srgbClr val="FF0000"/>
                </a:solidFill>
              </a:rPr>
            </a:br>
            <a:r>
              <a:rPr lang="en-US" sz="1100" b="1" dirty="0">
                <a:solidFill>
                  <a:srgbClr val="FF0000"/>
                </a:solidFill>
              </a:rPr>
              <a:t>p.ex2 {</a:t>
            </a:r>
            <a:br>
              <a:rPr lang="en-US" sz="1100" b="1" dirty="0">
                <a:solidFill>
                  <a:srgbClr val="FF0000"/>
                </a:solidFill>
              </a:rPr>
            </a:br>
            <a:r>
              <a:rPr lang="en-US" sz="1100" b="1" dirty="0">
                <a:solidFill>
                  <a:srgbClr val="FF0000"/>
                </a:solidFill>
              </a:rPr>
              <a:t>  border: 1px solid black;</a:t>
            </a:r>
            <a:br>
              <a:rPr lang="en-US" sz="1100" b="1" dirty="0">
                <a:solidFill>
                  <a:srgbClr val="FF0000"/>
                </a:solidFill>
              </a:rPr>
            </a:br>
            <a:r>
              <a:rPr lang="en-US" sz="1100" b="1" dirty="0">
                <a:solidFill>
                  <a:srgbClr val="FF0000"/>
                </a:solidFill>
              </a:rPr>
              <a:t>  outline-style: solid;</a:t>
            </a:r>
            <a:br>
              <a:rPr lang="en-US" sz="1100" b="1" dirty="0">
                <a:solidFill>
                  <a:srgbClr val="FF0000"/>
                </a:solidFill>
              </a:rPr>
            </a:br>
            <a:r>
              <a:rPr lang="en-US" sz="1100" b="1" dirty="0">
                <a:solidFill>
                  <a:srgbClr val="FF0000"/>
                </a:solidFill>
              </a:rPr>
              <a:t>  outline-color: red;</a:t>
            </a:r>
            <a:br>
              <a:rPr lang="en-US" sz="1100" b="1" dirty="0">
                <a:solidFill>
                  <a:srgbClr val="FF0000"/>
                </a:solidFill>
              </a:rPr>
            </a:br>
            <a:r>
              <a:rPr lang="en-US" sz="1100" b="1" dirty="0">
                <a:solidFill>
                  <a:srgbClr val="FF0000"/>
                </a:solidFill>
              </a:rPr>
              <a:t>  outline-width: medium;</a:t>
            </a:r>
            <a:br>
              <a:rPr lang="en-US" sz="1100" b="1" dirty="0">
                <a:solidFill>
                  <a:srgbClr val="FF0000"/>
                </a:solidFill>
              </a:rPr>
            </a:br>
            <a:r>
              <a:rPr lang="en-US" sz="1100" b="1" dirty="0">
                <a:solidFill>
                  <a:srgbClr val="FF0000"/>
                </a:solidFill>
              </a:rPr>
              <a:t>}</a:t>
            </a:r>
            <a:br>
              <a:rPr lang="en-US" sz="1100" b="1" dirty="0">
                <a:solidFill>
                  <a:srgbClr val="FF0000"/>
                </a:solidFill>
              </a:rPr>
            </a:br>
            <a:r>
              <a:rPr lang="en-US" sz="1100" b="1" dirty="0">
                <a:solidFill>
                  <a:srgbClr val="FF0000"/>
                </a:solidFill>
              </a:rPr>
              <a:t/>
            </a:r>
            <a:br>
              <a:rPr lang="en-US" sz="1100" b="1" dirty="0">
                <a:solidFill>
                  <a:srgbClr val="FF0000"/>
                </a:solidFill>
              </a:rPr>
            </a:br>
            <a:r>
              <a:rPr lang="en-US" sz="1100" b="1" dirty="0">
                <a:solidFill>
                  <a:srgbClr val="FF0000"/>
                </a:solidFill>
              </a:rPr>
              <a:t>p.ex3 {</a:t>
            </a:r>
            <a:br>
              <a:rPr lang="en-US" sz="1100" b="1" dirty="0">
                <a:solidFill>
                  <a:srgbClr val="FF0000"/>
                </a:solidFill>
              </a:rPr>
            </a:br>
            <a:r>
              <a:rPr lang="en-US" sz="1100" b="1" dirty="0">
                <a:solidFill>
                  <a:srgbClr val="FF0000"/>
                </a:solidFill>
              </a:rPr>
              <a:t>  border: 1px solid black;</a:t>
            </a:r>
            <a:br>
              <a:rPr lang="en-US" sz="1100" b="1" dirty="0">
                <a:solidFill>
                  <a:srgbClr val="FF0000"/>
                </a:solidFill>
              </a:rPr>
            </a:br>
            <a:r>
              <a:rPr lang="en-US" sz="1100" b="1" dirty="0">
                <a:solidFill>
                  <a:srgbClr val="FF0000"/>
                </a:solidFill>
              </a:rPr>
              <a:t>  outline-style: solid;</a:t>
            </a:r>
            <a:br>
              <a:rPr lang="en-US" sz="1100" b="1" dirty="0">
                <a:solidFill>
                  <a:srgbClr val="FF0000"/>
                </a:solidFill>
              </a:rPr>
            </a:br>
            <a:r>
              <a:rPr lang="en-US" sz="1100" b="1" dirty="0">
                <a:solidFill>
                  <a:srgbClr val="FF0000"/>
                </a:solidFill>
              </a:rPr>
              <a:t>  outline-color: red;</a:t>
            </a:r>
            <a:br>
              <a:rPr lang="en-US" sz="1100" b="1" dirty="0">
                <a:solidFill>
                  <a:srgbClr val="FF0000"/>
                </a:solidFill>
              </a:rPr>
            </a:br>
            <a:r>
              <a:rPr lang="en-US" sz="1100" b="1" dirty="0">
                <a:solidFill>
                  <a:srgbClr val="FF0000"/>
                </a:solidFill>
              </a:rPr>
              <a:t>  outline-width: thick;</a:t>
            </a:r>
            <a:br>
              <a:rPr lang="en-US" sz="1100" b="1" dirty="0">
                <a:solidFill>
                  <a:srgbClr val="FF0000"/>
                </a:solidFill>
              </a:rPr>
            </a:br>
            <a:r>
              <a:rPr lang="en-US" sz="1100" b="1" dirty="0">
                <a:solidFill>
                  <a:srgbClr val="FF0000"/>
                </a:solidFill>
              </a:rPr>
              <a:t>}</a:t>
            </a:r>
            <a:br>
              <a:rPr lang="en-US" sz="1100" b="1" dirty="0">
                <a:solidFill>
                  <a:srgbClr val="FF0000"/>
                </a:solidFill>
              </a:rPr>
            </a:br>
            <a:r>
              <a:rPr lang="en-US" sz="1100" b="1" dirty="0">
                <a:solidFill>
                  <a:srgbClr val="FF0000"/>
                </a:solidFill>
              </a:rPr>
              <a:t/>
            </a:r>
            <a:br>
              <a:rPr lang="en-US" sz="1100" b="1" dirty="0">
                <a:solidFill>
                  <a:srgbClr val="FF0000"/>
                </a:solidFill>
              </a:rPr>
            </a:br>
            <a:r>
              <a:rPr lang="en-US" sz="1100" b="1" dirty="0">
                <a:solidFill>
                  <a:srgbClr val="FF0000"/>
                </a:solidFill>
              </a:rPr>
              <a:t>p.ex4 {</a:t>
            </a:r>
            <a:br>
              <a:rPr lang="en-US" sz="1100" b="1" dirty="0">
                <a:solidFill>
                  <a:srgbClr val="FF0000"/>
                </a:solidFill>
              </a:rPr>
            </a:br>
            <a:r>
              <a:rPr lang="en-US" sz="1100" b="1" dirty="0">
                <a:solidFill>
                  <a:srgbClr val="FF0000"/>
                </a:solidFill>
              </a:rPr>
              <a:t>  border: 1px solid black;</a:t>
            </a:r>
            <a:br>
              <a:rPr lang="en-US" sz="1100" b="1" dirty="0">
                <a:solidFill>
                  <a:srgbClr val="FF0000"/>
                </a:solidFill>
              </a:rPr>
            </a:br>
            <a:r>
              <a:rPr lang="en-US" sz="1100" b="1" dirty="0">
                <a:solidFill>
                  <a:srgbClr val="FF0000"/>
                </a:solidFill>
              </a:rPr>
              <a:t>  outline-style: solid;</a:t>
            </a:r>
            <a:br>
              <a:rPr lang="en-US" sz="1100" b="1" dirty="0">
                <a:solidFill>
                  <a:srgbClr val="FF0000"/>
                </a:solidFill>
              </a:rPr>
            </a:br>
            <a:r>
              <a:rPr lang="en-US" sz="1100" b="1" dirty="0">
                <a:solidFill>
                  <a:srgbClr val="FF0000"/>
                </a:solidFill>
              </a:rPr>
              <a:t>  outline-color: red;</a:t>
            </a:r>
            <a:br>
              <a:rPr lang="en-US" sz="1100" b="1" dirty="0">
                <a:solidFill>
                  <a:srgbClr val="FF0000"/>
                </a:solidFill>
              </a:rPr>
            </a:br>
            <a:r>
              <a:rPr lang="en-US" sz="1100" b="1" dirty="0">
                <a:solidFill>
                  <a:srgbClr val="FF0000"/>
                </a:solidFill>
              </a:rPr>
              <a:t>  outline-width: 4px;}</a:t>
            </a:r>
          </a:p>
          <a:p>
            <a:endParaRPr lang="en-US" sz="1200" dirty="0"/>
          </a:p>
        </p:txBody>
      </p:sp>
    </p:spTree>
    <p:extLst>
      <p:ext uri="{BB962C8B-B14F-4D97-AF65-F5344CB8AC3E}">
        <p14:creationId xmlns:p14="http://schemas.microsoft.com/office/powerpoint/2010/main" val="3425937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Outline </a:t>
            </a:r>
            <a:r>
              <a:rPr lang="en-US" dirty="0" smtClean="0"/>
              <a:t>Color</a:t>
            </a:r>
            <a:endParaRPr lang="en-US" dirty="0"/>
          </a:p>
        </p:txBody>
      </p:sp>
      <p:sp>
        <p:nvSpPr>
          <p:cNvPr id="3" name="Content Placeholder 2"/>
          <p:cNvSpPr>
            <a:spLocks noGrp="1"/>
          </p:cNvSpPr>
          <p:nvPr>
            <p:ph idx="1"/>
          </p:nvPr>
        </p:nvSpPr>
        <p:spPr>
          <a:xfrm>
            <a:off x="1259632" y="836712"/>
            <a:ext cx="7498080" cy="5688632"/>
          </a:xfrm>
        </p:spPr>
        <p:txBody>
          <a:bodyPr>
            <a:noAutofit/>
          </a:bodyPr>
          <a:lstStyle/>
          <a:p>
            <a:r>
              <a:rPr lang="en-US" sz="1800" dirty="0" smtClean="0"/>
              <a:t>The</a:t>
            </a:r>
            <a:r>
              <a:rPr lang="en-US" sz="1800" dirty="0"/>
              <a:t> outline-color property is used to set the color of the outline.</a:t>
            </a:r>
          </a:p>
          <a:p>
            <a:r>
              <a:rPr lang="en-US" sz="1800" dirty="0"/>
              <a:t>The color can be set by:</a:t>
            </a:r>
          </a:p>
          <a:p>
            <a:pPr lvl="1"/>
            <a:r>
              <a:rPr lang="en-US" sz="1400" dirty="0"/>
              <a:t>name - specify a color name, like "red"</a:t>
            </a:r>
          </a:p>
          <a:p>
            <a:pPr lvl="1"/>
            <a:r>
              <a:rPr lang="en-US" sz="1400" dirty="0"/>
              <a:t>HEX - specify a hex value, like "#ff0000"</a:t>
            </a:r>
          </a:p>
          <a:p>
            <a:pPr lvl="1"/>
            <a:r>
              <a:rPr lang="en-US" sz="1400" dirty="0"/>
              <a:t>RGB - specify a RGB value, like "</a:t>
            </a:r>
            <a:r>
              <a:rPr lang="en-US" sz="1400" dirty="0" err="1"/>
              <a:t>rgb</a:t>
            </a:r>
            <a:r>
              <a:rPr lang="en-US" sz="1400" dirty="0"/>
              <a:t>(255,0,0)"</a:t>
            </a:r>
          </a:p>
          <a:p>
            <a:pPr lvl="1"/>
            <a:r>
              <a:rPr lang="en-US" sz="1400" dirty="0"/>
              <a:t>HSL - specify a HSL value, like "</a:t>
            </a:r>
            <a:r>
              <a:rPr lang="en-US" sz="1400" dirty="0" err="1"/>
              <a:t>hsl</a:t>
            </a:r>
            <a:r>
              <a:rPr lang="en-US" sz="1400" dirty="0"/>
              <a:t>(0, 100%, 50%)"</a:t>
            </a:r>
          </a:p>
          <a:p>
            <a:pPr marL="82296" indent="0">
              <a:buNone/>
            </a:pPr>
            <a:r>
              <a:rPr lang="en-US" sz="1800" dirty="0"/>
              <a:t> </a:t>
            </a:r>
          </a:p>
          <a:p>
            <a:r>
              <a:rPr lang="en-US" sz="1800" dirty="0"/>
              <a:t>Example</a:t>
            </a:r>
            <a:endParaRPr lang="en-US" sz="1800" b="1" dirty="0"/>
          </a:p>
          <a:p>
            <a:pPr marL="603504" lvl="2" indent="0">
              <a:buNone/>
            </a:pPr>
            <a:r>
              <a:rPr lang="en-US" sz="1200" b="1" dirty="0">
                <a:solidFill>
                  <a:srgbClr val="FF0000"/>
                </a:solidFill>
              </a:rPr>
              <a:t>p.ex1 {</a:t>
            </a:r>
            <a:br>
              <a:rPr lang="en-US" sz="1200" b="1" dirty="0">
                <a:solidFill>
                  <a:srgbClr val="FF0000"/>
                </a:solidFill>
              </a:rPr>
            </a:br>
            <a:r>
              <a:rPr lang="en-US" sz="1200" b="1" dirty="0">
                <a:solidFill>
                  <a:srgbClr val="FF0000"/>
                </a:solidFill>
              </a:rPr>
              <a:t>  border: 2px solid black;</a:t>
            </a:r>
            <a:br>
              <a:rPr lang="en-US" sz="1200" b="1" dirty="0">
                <a:solidFill>
                  <a:srgbClr val="FF0000"/>
                </a:solidFill>
              </a:rPr>
            </a:br>
            <a:r>
              <a:rPr lang="en-US" sz="1200" b="1" dirty="0">
                <a:solidFill>
                  <a:srgbClr val="FF0000"/>
                </a:solidFill>
              </a:rPr>
              <a:t>  outline-style: solid;</a:t>
            </a:r>
            <a:br>
              <a:rPr lang="en-US" sz="1200" b="1" dirty="0">
                <a:solidFill>
                  <a:srgbClr val="FF0000"/>
                </a:solidFill>
              </a:rPr>
            </a:br>
            <a:r>
              <a:rPr lang="en-US" sz="1200" b="1" dirty="0">
                <a:solidFill>
                  <a:srgbClr val="FF0000"/>
                </a:solidFill>
              </a:rPr>
              <a:t>  outline-color: red;</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a:solidFill>
                  <a:srgbClr val="FF0000"/>
                </a:solidFill>
              </a:rPr>
              <a:t/>
            </a:r>
            <a:br>
              <a:rPr lang="en-US" sz="1200" b="1" dirty="0">
                <a:solidFill>
                  <a:srgbClr val="FF0000"/>
                </a:solidFill>
              </a:rPr>
            </a:br>
            <a:r>
              <a:rPr lang="en-US" sz="1200" b="1" dirty="0">
                <a:solidFill>
                  <a:srgbClr val="FF0000"/>
                </a:solidFill>
              </a:rPr>
              <a:t>p.ex2 {</a:t>
            </a:r>
            <a:br>
              <a:rPr lang="en-US" sz="1200" b="1" dirty="0">
                <a:solidFill>
                  <a:srgbClr val="FF0000"/>
                </a:solidFill>
              </a:rPr>
            </a:br>
            <a:r>
              <a:rPr lang="en-US" sz="1200" b="1" dirty="0">
                <a:solidFill>
                  <a:srgbClr val="FF0000"/>
                </a:solidFill>
              </a:rPr>
              <a:t>  border: 2px solid black;</a:t>
            </a:r>
            <a:br>
              <a:rPr lang="en-US" sz="1200" b="1" dirty="0">
                <a:solidFill>
                  <a:srgbClr val="FF0000"/>
                </a:solidFill>
              </a:rPr>
            </a:br>
            <a:r>
              <a:rPr lang="en-US" sz="1200" b="1" dirty="0">
                <a:solidFill>
                  <a:srgbClr val="FF0000"/>
                </a:solidFill>
              </a:rPr>
              <a:t>  outline-style: dotted;</a:t>
            </a:r>
            <a:br>
              <a:rPr lang="en-US" sz="1200" b="1" dirty="0">
                <a:solidFill>
                  <a:srgbClr val="FF0000"/>
                </a:solidFill>
              </a:rPr>
            </a:br>
            <a:r>
              <a:rPr lang="en-US" sz="1200" b="1" dirty="0">
                <a:solidFill>
                  <a:srgbClr val="FF0000"/>
                </a:solidFill>
              </a:rPr>
              <a:t>  outline-color: blue;</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a:solidFill>
                  <a:srgbClr val="FF0000"/>
                </a:solidFill>
              </a:rPr>
              <a:t/>
            </a:r>
            <a:br>
              <a:rPr lang="en-US" sz="1200" b="1" dirty="0">
                <a:solidFill>
                  <a:srgbClr val="FF0000"/>
                </a:solidFill>
              </a:rPr>
            </a:br>
            <a:r>
              <a:rPr lang="en-US" sz="1200" b="1" dirty="0">
                <a:solidFill>
                  <a:srgbClr val="FF0000"/>
                </a:solidFill>
              </a:rPr>
              <a:t>p.ex3 {</a:t>
            </a:r>
            <a:br>
              <a:rPr lang="en-US" sz="1200" b="1" dirty="0">
                <a:solidFill>
                  <a:srgbClr val="FF0000"/>
                </a:solidFill>
              </a:rPr>
            </a:br>
            <a:r>
              <a:rPr lang="en-US" sz="1200" b="1" dirty="0">
                <a:solidFill>
                  <a:srgbClr val="FF0000"/>
                </a:solidFill>
              </a:rPr>
              <a:t>  border: 2px solid black;</a:t>
            </a:r>
            <a:br>
              <a:rPr lang="en-US" sz="1200" b="1" dirty="0">
                <a:solidFill>
                  <a:srgbClr val="FF0000"/>
                </a:solidFill>
              </a:rPr>
            </a:br>
            <a:r>
              <a:rPr lang="en-US" sz="1200" b="1" dirty="0">
                <a:solidFill>
                  <a:srgbClr val="FF0000"/>
                </a:solidFill>
              </a:rPr>
              <a:t>  outline-style: outset;</a:t>
            </a:r>
            <a:br>
              <a:rPr lang="en-US" sz="1200" b="1" dirty="0">
                <a:solidFill>
                  <a:srgbClr val="FF0000"/>
                </a:solidFill>
              </a:rPr>
            </a:br>
            <a:r>
              <a:rPr lang="en-US" sz="1200" b="1" dirty="0">
                <a:solidFill>
                  <a:srgbClr val="FF0000"/>
                </a:solidFill>
              </a:rPr>
              <a:t>  outline-color: grey;</a:t>
            </a:r>
            <a:br>
              <a:rPr lang="en-US" sz="1200" b="1" dirty="0">
                <a:solidFill>
                  <a:srgbClr val="FF0000"/>
                </a:solidFill>
              </a:rPr>
            </a:br>
            <a:r>
              <a:rPr lang="en-US" sz="1200" b="1" dirty="0">
                <a:solidFill>
                  <a:srgbClr val="FF0000"/>
                </a:solidFill>
              </a:rPr>
              <a:t>}</a:t>
            </a:r>
          </a:p>
          <a:p>
            <a:pPr marL="82296" indent="0">
              <a:buNone/>
            </a:pPr>
            <a:r>
              <a:rPr lang="en-US" sz="1800" dirty="0"/>
              <a:t> </a:t>
            </a:r>
          </a:p>
          <a:p>
            <a:endParaRPr lang="en-US" sz="1800" dirty="0"/>
          </a:p>
        </p:txBody>
      </p:sp>
    </p:spTree>
    <p:extLst>
      <p:ext uri="{BB962C8B-B14F-4D97-AF65-F5344CB8AC3E}">
        <p14:creationId xmlns:p14="http://schemas.microsoft.com/office/powerpoint/2010/main" val="1260370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06090"/>
          </a:xfrm>
        </p:spPr>
        <p:txBody>
          <a:bodyPr>
            <a:normAutofit fontScale="90000"/>
          </a:bodyPr>
          <a:lstStyle/>
          <a:p>
            <a:r>
              <a:rPr lang="en-US" dirty="0"/>
              <a:t>CSS Outline - Shorthand </a:t>
            </a:r>
            <a:r>
              <a:rPr lang="en-US" dirty="0" smtClean="0"/>
              <a:t>property</a:t>
            </a:r>
            <a:endParaRPr lang="en-US" dirty="0"/>
          </a:p>
        </p:txBody>
      </p:sp>
      <p:sp>
        <p:nvSpPr>
          <p:cNvPr id="3" name="Content Placeholder 2"/>
          <p:cNvSpPr>
            <a:spLocks noGrp="1"/>
          </p:cNvSpPr>
          <p:nvPr>
            <p:ph idx="1"/>
          </p:nvPr>
        </p:nvSpPr>
        <p:spPr>
          <a:xfrm>
            <a:off x="1331640" y="980728"/>
            <a:ext cx="7498080" cy="5184576"/>
          </a:xfrm>
        </p:spPr>
        <p:txBody>
          <a:bodyPr>
            <a:normAutofit fontScale="85000" lnSpcReduction="20000"/>
          </a:bodyPr>
          <a:lstStyle/>
          <a:p>
            <a:pPr>
              <a:lnSpc>
                <a:spcPct val="150000"/>
              </a:lnSpc>
            </a:pPr>
            <a:r>
              <a:rPr lang="en-US" dirty="0" smtClean="0"/>
              <a:t>The</a:t>
            </a:r>
            <a:r>
              <a:rPr lang="en-US" dirty="0"/>
              <a:t> outline property is a shorthand property for setting the following individual outline properties:</a:t>
            </a:r>
          </a:p>
          <a:p>
            <a:pPr lvl="1">
              <a:lnSpc>
                <a:spcPct val="150000"/>
              </a:lnSpc>
            </a:pPr>
            <a:r>
              <a:rPr lang="en-US" dirty="0"/>
              <a:t>outline-width</a:t>
            </a:r>
          </a:p>
          <a:p>
            <a:pPr lvl="1">
              <a:lnSpc>
                <a:spcPct val="150000"/>
              </a:lnSpc>
            </a:pPr>
            <a:r>
              <a:rPr lang="en-US" b="1" dirty="0">
                <a:solidFill>
                  <a:srgbClr val="FF0000"/>
                </a:solidFill>
              </a:rPr>
              <a:t>outline-style (required)</a:t>
            </a:r>
          </a:p>
          <a:p>
            <a:pPr lvl="1">
              <a:lnSpc>
                <a:spcPct val="150000"/>
              </a:lnSpc>
            </a:pPr>
            <a:r>
              <a:rPr lang="en-US" dirty="0"/>
              <a:t>outline-color</a:t>
            </a:r>
          </a:p>
          <a:p>
            <a:pPr>
              <a:lnSpc>
                <a:spcPct val="150000"/>
              </a:lnSpc>
            </a:pPr>
            <a:r>
              <a:rPr lang="en-US" dirty="0"/>
              <a:t>Example</a:t>
            </a:r>
            <a:endParaRPr lang="en-US" b="1" dirty="0"/>
          </a:p>
          <a:p>
            <a:pPr marL="603504" lvl="2" indent="0">
              <a:lnSpc>
                <a:spcPct val="150000"/>
              </a:lnSpc>
              <a:buNone/>
            </a:pPr>
            <a:r>
              <a:rPr lang="en-US" b="1" dirty="0">
                <a:solidFill>
                  <a:srgbClr val="FF0000"/>
                </a:solidFill>
              </a:rPr>
              <a:t>p.ex1 {outline: dashed;}</a:t>
            </a:r>
            <a:br>
              <a:rPr lang="en-US" b="1" dirty="0">
                <a:solidFill>
                  <a:srgbClr val="FF0000"/>
                </a:solidFill>
              </a:rPr>
            </a:br>
            <a:r>
              <a:rPr lang="en-US" b="1" dirty="0">
                <a:solidFill>
                  <a:srgbClr val="FF0000"/>
                </a:solidFill>
              </a:rPr>
              <a:t>p.ex2 {outline: dotted red;}</a:t>
            </a:r>
            <a:br>
              <a:rPr lang="en-US" b="1" dirty="0">
                <a:solidFill>
                  <a:srgbClr val="FF0000"/>
                </a:solidFill>
              </a:rPr>
            </a:br>
            <a:r>
              <a:rPr lang="en-US" b="1" dirty="0">
                <a:solidFill>
                  <a:srgbClr val="FF0000"/>
                </a:solidFill>
              </a:rPr>
              <a:t>p.ex3 {outline: 5px solid yellow;}</a:t>
            </a:r>
            <a:br>
              <a:rPr lang="en-US" b="1" dirty="0">
                <a:solidFill>
                  <a:srgbClr val="FF0000"/>
                </a:solidFill>
              </a:rPr>
            </a:br>
            <a:r>
              <a:rPr lang="en-US" b="1" dirty="0">
                <a:solidFill>
                  <a:srgbClr val="FF0000"/>
                </a:solidFill>
              </a:rPr>
              <a:t>p.ex4 {outline: thick ridge pink;}</a:t>
            </a:r>
          </a:p>
          <a:p>
            <a:pPr>
              <a:lnSpc>
                <a:spcPct val="150000"/>
              </a:lnSpc>
            </a:pPr>
            <a:endParaRPr lang="en-US" dirty="0"/>
          </a:p>
        </p:txBody>
      </p:sp>
    </p:spTree>
    <p:extLst>
      <p:ext uri="{BB962C8B-B14F-4D97-AF65-F5344CB8AC3E}">
        <p14:creationId xmlns:p14="http://schemas.microsoft.com/office/powerpoint/2010/main" val="2490356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864096"/>
          </a:xfrm>
        </p:spPr>
        <p:txBody>
          <a:bodyPr>
            <a:normAutofit/>
          </a:bodyPr>
          <a:lstStyle/>
          <a:p>
            <a:r>
              <a:rPr lang="en-US" dirty="0"/>
              <a:t>CSS Outline </a:t>
            </a:r>
            <a:r>
              <a:rPr lang="en-US" dirty="0" smtClean="0"/>
              <a:t>Offset</a:t>
            </a:r>
            <a:endParaRPr lang="en-US" dirty="0"/>
          </a:p>
        </p:txBody>
      </p:sp>
      <p:sp>
        <p:nvSpPr>
          <p:cNvPr id="3" name="Content Placeholder 2"/>
          <p:cNvSpPr>
            <a:spLocks noGrp="1"/>
          </p:cNvSpPr>
          <p:nvPr>
            <p:ph idx="1"/>
          </p:nvPr>
        </p:nvSpPr>
        <p:spPr>
          <a:xfrm>
            <a:off x="1187624" y="908720"/>
            <a:ext cx="7498080" cy="5832648"/>
          </a:xfrm>
        </p:spPr>
        <p:txBody>
          <a:bodyPr>
            <a:noAutofit/>
          </a:bodyPr>
          <a:lstStyle/>
          <a:p>
            <a:pPr>
              <a:lnSpc>
                <a:spcPct val="170000"/>
              </a:lnSpc>
            </a:pPr>
            <a:r>
              <a:rPr lang="en-US" sz="1800" dirty="0" smtClean="0"/>
              <a:t>The</a:t>
            </a:r>
            <a:r>
              <a:rPr lang="en-US" sz="1800" dirty="0"/>
              <a:t> outline-offset property adds space between an outline and the edge/border of an element. The space between an element and its outline is transparent.</a:t>
            </a:r>
          </a:p>
          <a:p>
            <a:pPr>
              <a:lnSpc>
                <a:spcPct val="170000"/>
              </a:lnSpc>
            </a:pPr>
            <a:r>
              <a:rPr lang="en-US" sz="1800" dirty="0"/>
              <a:t>The following example specifies an outline 15px outside the border edge:</a:t>
            </a:r>
          </a:p>
          <a:p>
            <a:pPr>
              <a:lnSpc>
                <a:spcPct val="170000"/>
              </a:lnSpc>
            </a:pPr>
            <a:r>
              <a:rPr lang="en-US" sz="1800" dirty="0"/>
              <a:t> </a:t>
            </a:r>
            <a:r>
              <a:rPr lang="en-US" sz="1800" dirty="0" smtClean="0"/>
              <a:t>Example</a:t>
            </a:r>
            <a:endParaRPr lang="en-US" sz="1800" b="1" dirty="0"/>
          </a:p>
          <a:p>
            <a:pPr marL="356616" lvl="1" indent="0">
              <a:lnSpc>
                <a:spcPct val="170000"/>
              </a:lnSpc>
              <a:buNone/>
            </a:pPr>
            <a:r>
              <a:rPr lang="en-US" sz="1600" b="1" dirty="0">
                <a:solidFill>
                  <a:srgbClr val="FF0000"/>
                </a:solidFill>
              </a:rPr>
              <a:t>p {</a:t>
            </a:r>
            <a:br>
              <a:rPr lang="en-US" sz="1600" b="1" dirty="0">
                <a:solidFill>
                  <a:srgbClr val="FF0000"/>
                </a:solidFill>
              </a:rPr>
            </a:br>
            <a:r>
              <a:rPr lang="en-US" sz="1600" b="1" dirty="0">
                <a:solidFill>
                  <a:srgbClr val="FF0000"/>
                </a:solidFill>
              </a:rPr>
              <a:t>  margin: 30px;</a:t>
            </a:r>
            <a:br>
              <a:rPr lang="en-US" sz="1600" b="1" dirty="0">
                <a:solidFill>
                  <a:srgbClr val="FF0000"/>
                </a:solidFill>
              </a:rPr>
            </a:br>
            <a:r>
              <a:rPr lang="en-US" sz="1600" b="1" dirty="0">
                <a:solidFill>
                  <a:srgbClr val="FF0000"/>
                </a:solidFill>
              </a:rPr>
              <a:t>  border: 1px solid black;</a:t>
            </a:r>
            <a:br>
              <a:rPr lang="en-US" sz="1600" b="1" dirty="0">
                <a:solidFill>
                  <a:srgbClr val="FF0000"/>
                </a:solidFill>
              </a:rPr>
            </a:br>
            <a:r>
              <a:rPr lang="en-US" sz="1600" b="1" dirty="0">
                <a:solidFill>
                  <a:srgbClr val="FF0000"/>
                </a:solidFill>
              </a:rPr>
              <a:t>  </a:t>
            </a:r>
            <a:r>
              <a:rPr lang="en-US" sz="1600" b="1" dirty="0" smtClean="0">
                <a:solidFill>
                  <a:srgbClr val="FF0000"/>
                </a:solidFill>
              </a:rPr>
              <a:t>outline:</a:t>
            </a:r>
            <a:r>
              <a:rPr lang="en-US" sz="1600" b="1" dirty="0">
                <a:solidFill>
                  <a:srgbClr val="FF0000"/>
                </a:solidFill>
              </a:rPr>
              <a:t> 1px solid red;</a:t>
            </a:r>
            <a:br>
              <a:rPr lang="en-US" sz="1600" b="1" dirty="0">
                <a:solidFill>
                  <a:srgbClr val="FF0000"/>
                </a:solidFill>
              </a:rPr>
            </a:br>
            <a:r>
              <a:rPr lang="en-US" sz="1600" b="1" dirty="0">
                <a:solidFill>
                  <a:srgbClr val="FF0000"/>
                </a:solidFill>
              </a:rPr>
              <a:t>  outline-offset: 15px;</a:t>
            </a:r>
            <a:br>
              <a:rPr lang="en-US" sz="1600" b="1" dirty="0">
                <a:solidFill>
                  <a:srgbClr val="FF0000"/>
                </a:solidFill>
              </a:rPr>
            </a:br>
            <a:r>
              <a:rPr lang="en-US" sz="1600" b="1" dirty="0">
                <a:solidFill>
                  <a:srgbClr val="FF0000"/>
                </a:solidFill>
              </a:rPr>
              <a:t>}</a:t>
            </a:r>
          </a:p>
          <a:p>
            <a:pPr>
              <a:lnSpc>
                <a:spcPct val="170000"/>
              </a:lnSpc>
            </a:pPr>
            <a:endParaRPr lang="en-US" sz="1800" dirty="0"/>
          </a:p>
        </p:txBody>
      </p:sp>
    </p:spTree>
    <p:extLst>
      <p:ext uri="{BB962C8B-B14F-4D97-AF65-F5344CB8AC3E}">
        <p14:creationId xmlns:p14="http://schemas.microsoft.com/office/powerpoint/2010/main" val="286075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498080" cy="778098"/>
          </a:xfrm>
        </p:spPr>
        <p:txBody>
          <a:bodyPr>
            <a:normAutofit/>
          </a:bodyPr>
          <a:lstStyle/>
          <a:p>
            <a:r>
              <a:rPr lang="en-US" dirty="0"/>
              <a:t>CSS </a:t>
            </a:r>
            <a:r>
              <a:rPr lang="en-US" dirty="0" smtClean="0"/>
              <a:t>Text</a:t>
            </a:r>
            <a:endParaRPr lang="en-US" dirty="0"/>
          </a:p>
        </p:txBody>
      </p:sp>
      <p:sp>
        <p:nvSpPr>
          <p:cNvPr id="3" name="Content Placeholder 2"/>
          <p:cNvSpPr>
            <a:spLocks noGrp="1"/>
          </p:cNvSpPr>
          <p:nvPr>
            <p:ph idx="1"/>
          </p:nvPr>
        </p:nvSpPr>
        <p:spPr>
          <a:xfrm>
            <a:off x="1259632" y="980728"/>
            <a:ext cx="7498080" cy="5616624"/>
          </a:xfrm>
        </p:spPr>
        <p:txBody>
          <a:bodyPr>
            <a:noAutofit/>
          </a:bodyPr>
          <a:lstStyle/>
          <a:p>
            <a:r>
              <a:rPr lang="en-US" sz="1600" b="1" dirty="0" smtClean="0"/>
              <a:t>Text </a:t>
            </a:r>
            <a:r>
              <a:rPr lang="en-US" sz="1600" b="1" dirty="0"/>
              <a:t>Color</a:t>
            </a:r>
          </a:p>
          <a:p>
            <a:pPr lvl="1"/>
            <a:r>
              <a:rPr lang="en-US" sz="1800" dirty="0"/>
              <a:t>The color property is used to set the color of the text. The color is specified by:</a:t>
            </a:r>
          </a:p>
          <a:p>
            <a:pPr lvl="2"/>
            <a:r>
              <a:rPr lang="en-US" sz="1400" dirty="0"/>
              <a:t>a color name - like "red"</a:t>
            </a:r>
          </a:p>
          <a:p>
            <a:pPr lvl="2"/>
            <a:r>
              <a:rPr lang="en-US" sz="1400" dirty="0"/>
              <a:t>a HEX value - like "#ff0000"</a:t>
            </a:r>
          </a:p>
          <a:p>
            <a:pPr lvl="2"/>
            <a:r>
              <a:rPr lang="en-US" sz="1400" dirty="0"/>
              <a:t>an RGB value - like "</a:t>
            </a:r>
            <a:r>
              <a:rPr lang="en-US" sz="1400" dirty="0" err="1"/>
              <a:t>rgb</a:t>
            </a:r>
            <a:r>
              <a:rPr lang="en-US" sz="1400" dirty="0"/>
              <a:t>(255,0,0)"</a:t>
            </a:r>
          </a:p>
          <a:p>
            <a:pPr lvl="2"/>
            <a:r>
              <a:rPr lang="en-US" sz="1400" dirty="0"/>
              <a:t>Text Color and Background Color</a:t>
            </a:r>
            <a:endParaRPr lang="en-US" sz="1400" b="1" dirty="0"/>
          </a:p>
          <a:p>
            <a:pPr lvl="1"/>
            <a:r>
              <a:rPr lang="en-US" sz="1800" dirty="0"/>
              <a:t>In this example, we define both the background-color property and the color property:</a:t>
            </a:r>
          </a:p>
          <a:p>
            <a:pPr lvl="1"/>
            <a:r>
              <a:rPr lang="en-US" sz="1800" dirty="0"/>
              <a:t>Example</a:t>
            </a:r>
            <a:endParaRPr lang="en-US" sz="1800" b="1" dirty="0"/>
          </a:p>
          <a:p>
            <a:pPr marL="859536" lvl="3" indent="0">
              <a:buNone/>
            </a:pPr>
            <a:r>
              <a:rPr lang="en-US" sz="1600" b="1" dirty="0">
                <a:solidFill>
                  <a:srgbClr val="FF0000"/>
                </a:solidFill>
              </a:rPr>
              <a:t>body {</a:t>
            </a:r>
            <a:br>
              <a:rPr lang="en-US" sz="1600" b="1" dirty="0">
                <a:solidFill>
                  <a:srgbClr val="FF0000"/>
                </a:solidFill>
              </a:rPr>
            </a:br>
            <a:r>
              <a:rPr lang="en-US" sz="1600" b="1" dirty="0">
                <a:solidFill>
                  <a:srgbClr val="FF0000"/>
                </a:solidFill>
              </a:rPr>
              <a:t>  background-color: </a:t>
            </a:r>
            <a:r>
              <a:rPr lang="en-US" sz="1600" b="1" dirty="0" err="1">
                <a:solidFill>
                  <a:srgbClr val="FF0000"/>
                </a:solidFill>
              </a:rPr>
              <a:t>lightgrey</a:t>
            </a:r>
            <a:r>
              <a:rPr lang="en-US" sz="1600" b="1" dirty="0">
                <a:solidFill>
                  <a:srgbClr val="FF0000"/>
                </a:solidFill>
              </a:rPr>
              <a:t>;</a:t>
            </a:r>
            <a:br>
              <a:rPr lang="en-US" sz="1600" b="1" dirty="0">
                <a:solidFill>
                  <a:srgbClr val="FF0000"/>
                </a:solidFill>
              </a:rPr>
            </a:br>
            <a:r>
              <a:rPr lang="en-US" sz="1600" b="1" dirty="0">
                <a:solidFill>
                  <a:srgbClr val="FF0000"/>
                </a:solidFill>
              </a:rPr>
              <a:t>  color: blue;</a:t>
            </a:r>
            <a:br>
              <a:rPr lang="en-US" sz="1600" b="1" dirty="0">
                <a:solidFill>
                  <a:srgbClr val="FF0000"/>
                </a:solidFill>
              </a:rPr>
            </a:br>
            <a:r>
              <a:rPr lang="en-US" sz="1600" b="1" dirty="0">
                <a:solidFill>
                  <a:srgbClr val="FF0000"/>
                </a:solidFill>
              </a:rPr>
              <a:t>}</a:t>
            </a:r>
            <a:br>
              <a:rPr lang="en-US" sz="1600" b="1" dirty="0">
                <a:solidFill>
                  <a:srgbClr val="FF0000"/>
                </a:solidFill>
              </a:rPr>
            </a:br>
            <a:r>
              <a:rPr lang="en-US" sz="1600" b="1" dirty="0">
                <a:solidFill>
                  <a:srgbClr val="FF0000"/>
                </a:solidFill>
              </a:rPr>
              <a:t/>
            </a:r>
            <a:br>
              <a:rPr lang="en-US" sz="1600" b="1" dirty="0">
                <a:solidFill>
                  <a:srgbClr val="FF0000"/>
                </a:solidFill>
              </a:rPr>
            </a:br>
            <a:r>
              <a:rPr lang="en-US" sz="1600" b="1" dirty="0">
                <a:solidFill>
                  <a:srgbClr val="FF0000"/>
                </a:solidFill>
              </a:rPr>
              <a:t>h1 {</a:t>
            </a:r>
            <a:br>
              <a:rPr lang="en-US" sz="1600" b="1" dirty="0">
                <a:solidFill>
                  <a:srgbClr val="FF0000"/>
                </a:solidFill>
              </a:rPr>
            </a:br>
            <a:r>
              <a:rPr lang="en-US" sz="1600" b="1" dirty="0">
                <a:solidFill>
                  <a:srgbClr val="FF0000"/>
                </a:solidFill>
              </a:rPr>
              <a:t>  background-color: black;</a:t>
            </a:r>
            <a:br>
              <a:rPr lang="en-US" sz="1600" b="1" dirty="0">
                <a:solidFill>
                  <a:srgbClr val="FF0000"/>
                </a:solidFill>
              </a:rPr>
            </a:br>
            <a:r>
              <a:rPr lang="en-US" sz="1600" b="1" dirty="0">
                <a:solidFill>
                  <a:srgbClr val="FF0000"/>
                </a:solidFill>
              </a:rPr>
              <a:t>  color: white;</a:t>
            </a:r>
            <a:br>
              <a:rPr lang="en-US" sz="1600" b="1" dirty="0">
                <a:solidFill>
                  <a:srgbClr val="FF0000"/>
                </a:solidFill>
              </a:rPr>
            </a:br>
            <a:r>
              <a:rPr lang="en-US" sz="1600" b="1" dirty="0">
                <a:solidFill>
                  <a:srgbClr val="FF0000"/>
                </a:solidFill>
              </a:rPr>
              <a:t>}</a:t>
            </a:r>
          </a:p>
          <a:p>
            <a:pPr marL="402336" lvl="1" indent="0">
              <a:buNone/>
            </a:pPr>
            <a:r>
              <a:rPr lang="en-US" sz="1800" dirty="0"/>
              <a:t> </a:t>
            </a:r>
          </a:p>
          <a:p>
            <a:endParaRPr lang="en-US" sz="1600" dirty="0"/>
          </a:p>
        </p:txBody>
      </p:sp>
    </p:spTree>
    <p:extLst>
      <p:ext uri="{BB962C8B-B14F-4D97-AF65-F5344CB8AC3E}">
        <p14:creationId xmlns:p14="http://schemas.microsoft.com/office/powerpoint/2010/main" val="2810451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a:t>
            </a:r>
            <a:r>
              <a:rPr lang="en-US" dirty="0" smtClean="0"/>
              <a:t>Text(</a:t>
            </a:r>
            <a:r>
              <a:rPr lang="en-US" dirty="0" err="1" smtClean="0"/>
              <a:t>Cont’s</a:t>
            </a:r>
            <a:r>
              <a:rPr lang="en-US" dirty="0" smtClean="0"/>
              <a:t>)</a:t>
            </a:r>
            <a:endParaRPr lang="en-US" dirty="0"/>
          </a:p>
        </p:txBody>
      </p:sp>
      <p:sp>
        <p:nvSpPr>
          <p:cNvPr id="3" name="Content Placeholder 2"/>
          <p:cNvSpPr>
            <a:spLocks noGrp="1"/>
          </p:cNvSpPr>
          <p:nvPr>
            <p:ph idx="1"/>
          </p:nvPr>
        </p:nvSpPr>
        <p:spPr>
          <a:xfrm>
            <a:off x="1187624" y="764704"/>
            <a:ext cx="7714104" cy="5976664"/>
          </a:xfrm>
        </p:spPr>
        <p:txBody>
          <a:bodyPr>
            <a:noAutofit/>
          </a:bodyPr>
          <a:lstStyle/>
          <a:p>
            <a:pPr>
              <a:lnSpc>
                <a:spcPct val="150000"/>
              </a:lnSpc>
            </a:pPr>
            <a:r>
              <a:rPr lang="en-US" sz="1800" b="1" dirty="0"/>
              <a:t>Text Alignment</a:t>
            </a:r>
          </a:p>
          <a:p>
            <a:pPr lvl="1">
              <a:lnSpc>
                <a:spcPct val="150000"/>
              </a:lnSpc>
            </a:pPr>
            <a:r>
              <a:rPr lang="en-US" sz="1600" dirty="0"/>
              <a:t>The text-align property is used to set the horizontal alignment of a text.</a:t>
            </a:r>
          </a:p>
          <a:p>
            <a:pPr lvl="1">
              <a:lnSpc>
                <a:spcPct val="150000"/>
              </a:lnSpc>
            </a:pPr>
            <a:r>
              <a:rPr lang="en-US" sz="1600" dirty="0"/>
              <a:t>A text can be left or right aligned, centered, or justified.</a:t>
            </a:r>
          </a:p>
          <a:p>
            <a:pPr lvl="1">
              <a:lnSpc>
                <a:spcPct val="150000"/>
              </a:lnSpc>
            </a:pPr>
            <a:r>
              <a:rPr lang="en-US" sz="1600" dirty="0"/>
              <a:t>The following example shows center aligned, and left and right aligned text (left alignment is default if text direction is left-to-right, and right alignment is default if text direction is right-to-left):</a:t>
            </a:r>
          </a:p>
          <a:p>
            <a:pPr lvl="1">
              <a:lnSpc>
                <a:spcPct val="150000"/>
              </a:lnSpc>
            </a:pPr>
            <a:r>
              <a:rPr lang="en-US" sz="1600" dirty="0"/>
              <a:t>Example</a:t>
            </a:r>
            <a:endParaRPr lang="en-US" sz="1600" b="1" dirty="0"/>
          </a:p>
          <a:p>
            <a:pPr marL="859536" lvl="3" indent="0">
              <a:lnSpc>
                <a:spcPct val="150000"/>
              </a:lnSpc>
              <a:buNone/>
            </a:pPr>
            <a:r>
              <a:rPr lang="en-US" sz="1200" b="1" dirty="0">
                <a:solidFill>
                  <a:srgbClr val="FF0000"/>
                </a:solidFill>
              </a:rPr>
              <a:t>h1 {</a:t>
            </a:r>
            <a:br>
              <a:rPr lang="en-US" sz="1200" b="1" dirty="0">
                <a:solidFill>
                  <a:srgbClr val="FF0000"/>
                </a:solidFill>
              </a:rPr>
            </a:br>
            <a:r>
              <a:rPr lang="en-US" sz="1200" b="1" dirty="0">
                <a:solidFill>
                  <a:srgbClr val="FF0000"/>
                </a:solidFill>
              </a:rPr>
              <a:t>  text-align: center;</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a:solidFill>
                  <a:srgbClr val="FF0000"/>
                </a:solidFill>
              </a:rPr>
              <a:t/>
            </a:r>
            <a:br>
              <a:rPr lang="en-US" sz="1200" b="1" dirty="0">
                <a:solidFill>
                  <a:srgbClr val="FF0000"/>
                </a:solidFill>
              </a:rPr>
            </a:br>
            <a:r>
              <a:rPr lang="en-US" sz="1200" b="1" dirty="0">
                <a:solidFill>
                  <a:srgbClr val="FF0000"/>
                </a:solidFill>
              </a:rPr>
              <a:t>h2 {</a:t>
            </a:r>
            <a:br>
              <a:rPr lang="en-US" sz="1200" b="1" dirty="0">
                <a:solidFill>
                  <a:srgbClr val="FF0000"/>
                </a:solidFill>
              </a:rPr>
            </a:br>
            <a:r>
              <a:rPr lang="en-US" sz="1200" b="1" dirty="0">
                <a:solidFill>
                  <a:srgbClr val="FF0000"/>
                </a:solidFill>
              </a:rPr>
              <a:t>  text-align: left;</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a:solidFill>
                  <a:srgbClr val="FF0000"/>
                </a:solidFill>
              </a:rPr>
              <a:t/>
            </a:r>
            <a:br>
              <a:rPr lang="en-US" sz="1200" b="1" dirty="0">
                <a:solidFill>
                  <a:srgbClr val="FF0000"/>
                </a:solidFill>
              </a:rPr>
            </a:br>
            <a:r>
              <a:rPr lang="en-US" sz="1200" b="1" dirty="0">
                <a:solidFill>
                  <a:srgbClr val="FF0000"/>
                </a:solidFill>
              </a:rPr>
              <a:t>h3 {</a:t>
            </a:r>
            <a:br>
              <a:rPr lang="en-US" sz="1200" b="1" dirty="0">
                <a:solidFill>
                  <a:srgbClr val="FF0000"/>
                </a:solidFill>
              </a:rPr>
            </a:br>
            <a:r>
              <a:rPr lang="en-US" sz="1200" b="1" dirty="0">
                <a:solidFill>
                  <a:srgbClr val="FF0000"/>
                </a:solidFill>
              </a:rPr>
              <a:t>  text-align: right;</a:t>
            </a:r>
            <a:br>
              <a:rPr lang="en-US" sz="1200" b="1" dirty="0">
                <a:solidFill>
                  <a:srgbClr val="FF0000"/>
                </a:solidFill>
              </a:rPr>
            </a:br>
            <a:r>
              <a:rPr lang="en-US" sz="1200" b="1" dirty="0">
                <a:solidFill>
                  <a:srgbClr val="FF0000"/>
                </a:solidFill>
              </a:rPr>
              <a:t>}</a:t>
            </a:r>
          </a:p>
          <a:p>
            <a:pPr>
              <a:lnSpc>
                <a:spcPct val="150000"/>
              </a:lnSpc>
            </a:pPr>
            <a:endParaRPr lang="en-US" sz="1800" dirty="0"/>
          </a:p>
        </p:txBody>
      </p:sp>
    </p:spTree>
    <p:extLst>
      <p:ext uri="{BB962C8B-B14F-4D97-AF65-F5344CB8AC3E}">
        <p14:creationId xmlns:p14="http://schemas.microsoft.com/office/powerpoint/2010/main" val="116073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Text(</a:t>
            </a:r>
            <a:r>
              <a:rPr lang="en-US" dirty="0" err="1"/>
              <a:t>Cont’s</a:t>
            </a:r>
            <a:r>
              <a:rPr lang="en-US" dirty="0"/>
              <a:t>)</a:t>
            </a:r>
          </a:p>
        </p:txBody>
      </p:sp>
      <p:sp>
        <p:nvSpPr>
          <p:cNvPr id="3" name="Content Placeholder 2"/>
          <p:cNvSpPr>
            <a:spLocks noGrp="1"/>
          </p:cNvSpPr>
          <p:nvPr>
            <p:ph idx="1"/>
          </p:nvPr>
        </p:nvSpPr>
        <p:spPr>
          <a:xfrm>
            <a:off x="1259632" y="836712"/>
            <a:ext cx="7498080" cy="4800600"/>
          </a:xfrm>
        </p:spPr>
        <p:txBody>
          <a:bodyPr>
            <a:normAutofit fontScale="92500" lnSpcReduction="20000"/>
          </a:bodyPr>
          <a:lstStyle/>
          <a:p>
            <a:pPr>
              <a:lnSpc>
                <a:spcPct val="150000"/>
              </a:lnSpc>
            </a:pPr>
            <a:r>
              <a:rPr lang="en-US" b="1" dirty="0"/>
              <a:t>Text Direction</a:t>
            </a:r>
          </a:p>
          <a:p>
            <a:pPr lvl="1">
              <a:lnSpc>
                <a:spcPct val="150000"/>
              </a:lnSpc>
            </a:pPr>
            <a:r>
              <a:rPr lang="en-US" dirty="0"/>
              <a:t>The direction and </a:t>
            </a:r>
            <a:r>
              <a:rPr lang="en-US" dirty="0" err="1"/>
              <a:t>unicode-bidi</a:t>
            </a:r>
            <a:r>
              <a:rPr lang="en-US" dirty="0"/>
              <a:t> properties can be used to change the text direction of an element:</a:t>
            </a:r>
          </a:p>
          <a:p>
            <a:pPr lvl="1">
              <a:lnSpc>
                <a:spcPct val="150000"/>
              </a:lnSpc>
            </a:pPr>
            <a:r>
              <a:rPr lang="en-US" dirty="0"/>
              <a:t>Example</a:t>
            </a:r>
            <a:endParaRPr lang="en-US" b="1" dirty="0"/>
          </a:p>
          <a:p>
            <a:pPr marL="859536" lvl="3" indent="0">
              <a:lnSpc>
                <a:spcPct val="150000"/>
              </a:lnSpc>
              <a:buNone/>
            </a:pPr>
            <a:r>
              <a:rPr lang="en-US" sz="2800" b="1" dirty="0">
                <a:solidFill>
                  <a:srgbClr val="FF0000"/>
                </a:solidFill>
              </a:rPr>
              <a:t>p {</a:t>
            </a:r>
            <a:br>
              <a:rPr lang="en-US" sz="2800" b="1" dirty="0">
                <a:solidFill>
                  <a:srgbClr val="FF0000"/>
                </a:solidFill>
              </a:rPr>
            </a:br>
            <a:r>
              <a:rPr lang="en-US" sz="2800" b="1" dirty="0">
                <a:solidFill>
                  <a:srgbClr val="FF0000"/>
                </a:solidFill>
              </a:rPr>
              <a:t>  direction: </a:t>
            </a:r>
            <a:r>
              <a:rPr lang="en-US" sz="2800" b="1" dirty="0" err="1">
                <a:solidFill>
                  <a:srgbClr val="FF0000"/>
                </a:solidFill>
              </a:rPr>
              <a:t>rtl</a:t>
            </a:r>
            <a:r>
              <a:rPr lang="en-US" sz="2800" b="1" dirty="0">
                <a:solidFill>
                  <a:srgbClr val="FF0000"/>
                </a:solidFill>
              </a:rPr>
              <a:t>;</a:t>
            </a:r>
            <a:br>
              <a:rPr lang="en-US" sz="2800" b="1" dirty="0">
                <a:solidFill>
                  <a:srgbClr val="FF0000"/>
                </a:solidFill>
              </a:rPr>
            </a:br>
            <a:r>
              <a:rPr lang="en-US" sz="2800" b="1" dirty="0">
                <a:solidFill>
                  <a:srgbClr val="FF0000"/>
                </a:solidFill>
              </a:rPr>
              <a:t> </a:t>
            </a:r>
            <a:r>
              <a:rPr lang="en-US" sz="2800" b="1" dirty="0" smtClean="0">
                <a:solidFill>
                  <a:srgbClr val="FF0000"/>
                </a:solidFill>
              </a:rPr>
              <a:t>}</a:t>
            </a:r>
            <a:endParaRPr lang="en-US" sz="2800" b="1" dirty="0">
              <a:solidFill>
                <a:srgbClr val="FF0000"/>
              </a:solidFill>
            </a:endParaRPr>
          </a:p>
          <a:p>
            <a:pPr marL="402336" lvl="1" indent="0">
              <a:lnSpc>
                <a:spcPct val="150000"/>
              </a:lnSpc>
              <a:buNone/>
            </a:pPr>
            <a:r>
              <a:rPr lang="en-US" dirty="0"/>
              <a:t> </a:t>
            </a:r>
          </a:p>
          <a:p>
            <a:pPr>
              <a:lnSpc>
                <a:spcPct val="150000"/>
              </a:lnSpc>
            </a:pPr>
            <a:endParaRPr lang="en-US" dirty="0"/>
          </a:p>
        </p:txBody>
      </p:sp>
    </p:spTree>
    <p:extLst>
      <p:ext uri="{BB962C8B-B14F-4D97-AF65-F5344CB8AC3E}">
        <p14:creationId xmlns:p14="http://schemas.microsoft.com/office/powerpoint/2010/main" val="2760071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Text(</a:t>
            </a:r>
            <a:r>
              <a:rPr lang="en-US" dirty="0" err="1"/>
              <a:t>Cont’s</a:t>
            </a:r>
            <a:r>
              <a:rPr lang="en-US" dirty="0"/>
              <a:t>)</a:t>
            </a:r>
          </a:p>
        </p:txBody>
      </p:sp>
      <p:sp>
        <p:nvSpPr>
          <p:cNvPr id="3" name="Content Placeholder 2"/>
          <p:cNvSpPr>
            <a:spLocks noGrp="1"/>
          </p:cNvSpPr>
          <p:nvPr>
            <p:ph idx="1"/>
          </p:nvPr>
        </p:nvSpPr>
        <p:spPr>
          <a:xfrm>
            <a:off x="1331640" y="836712"/>
            <a:ext cx="7498080" cy="5904656"/>
          </a:xfrm>
        </p:spPr>
        <p:txBody>
          <a:bodyPr>
            <a:noAutofit/>
          </a:bodyPr>
          <a:lstStyle/>
          <a:p>
            <a:r>
              <a:rPr lang="en-US" sz="1600" b="1" dirty="0"/>
              <a:t>Text Decoration</a:t>
            </a:r>
          </a:p>
          <a:p>
            <a:pPr lvl="1"/>
            <a:r>
              <a:rPr lang="en-US" sz="1400" dirty="0"/>
              <a:t>The text-decoration property is used to set or remove decorations from text.</a:t>
            </a:r>
          </a:p>
          <a:p>
            <a:pPr lvl="1"/>
            <a:r>
              <a:rPr lang="en-US" sz="1400" dirty="0"/>
              <a:t>The value text-decoration: none; is often used to remove underlines from links:</a:t>
            </a:r>
          </a:p>
          <a:p>
            <a:pPr lvl="1"/>
            <a:r>
              <a:rPr lang="en-US" sz="1400" dirty="0"/>
              <a:t>Example</a:t>
            </a:r>
            <a:endParaRPr lang="en-US" sz="1400" b="1" dirty="0"/>
          </a:p>
          <a:p>
            <a:pPr marL="859536" lvl="3" indent="0">
              <a:buNone/>
            </a:pPr>
            <a:r>
              <a:rPr lang="en-US" sz="1800" b="1" dirty="0">
                <a:solidFill>
                  <a:srgbClr val="FF0000"/>
                </a:solidFill>
              </a:rPr>
              <a:t>a {</a:t>
            </a:r>
            <a:br>
              <a:rPr lang="en-US" sz="1800" b="1" dirty="0">
                <a:solidFill>
                  <a:srgbClr val="FF0000"/>
                </a:solidFill>
              </a:rPr>
            </a:br>
            <a:r>
              <a:rPr lang="en-US" sz="1800" b="1" dirty="0">
                <a:solidFill>
                  <a:srgbClr val="FF0000"/>
                </a:solidFill>
              </a:rPr>
              <a:t>  text-decoration: none;</a:t>
            </a:r>
            <a:br>
              <a:rPr lang="en-US" sz="1800" b="1" dirty="0">
                <a:solidFill>
                  <a:srgbClr val="FF0000"/>
                </a:solidFill>
              </a:rPr>
            </a:br>
            <a:r>
              <a:rPr lang="en-US" sz="1800" b="1" dirty="0">
                <a:solidFill>
                  <a:srgbClr val="FF0000"/>
                </a:solidFill>
              </a:rPr>
              <a:t>}</a:t>
            </a:r>
          </a:p>
          <a:p>
            <a:pPr marL="859536" lvl="3" indent="0">
              <a:buNone/>
            </a:pPr>
            <a:r>
              <a:rPr lang="en-US" sz="1100" dirty="0"/>
              <a:t> </a:t>
            </a:r>
          </a:p>
          <a:p>
            <a:pPr lvl="1"/>
            <a:r>
              <a:rPr lang="en-US" sz="1400" dirty="0" smtClean="0"/>
              <a:t>The </a:t>
            </a:r>
            <a:r>
              <a:rPr lang="en-US" sz="1400" dirty="0"/>
              <a:t>other text-decoration values are used to decorate text:</a:t>
            </a:r>
          </a:p>
          <a:p>
            <a:pPr lvl="1"/>
            <a:r>
              <a:rPr lang="en-US" sz="1400" dirty="0"/>
              <a:t>Example</a:t>
            </a:r>
            <a:endParaRPr lang="en-US" sz="1400" b="1" dirty="0"/>
          </a:p>
          <a:p>
            <a:pPr marL="859536" lvl="3" indent="0">
              <a:buNone/>
            </a:pPr>
            <a:r>
              <a:rPr lang="en-US" sz="1800" b="1" dirty="0">
                <a:solidFill>
                  <a:srgbClr val="FF0000"/>
                </a:solidFill>
              </a:rPr>
              <a:t/>
            </a:r>
            <a:br>
              <a:rPr lang="en-US" sz="1800" b="1" dirty="0">
                <a:solidFill>
                  <a:srgbClr val="FF0000"/>
                </a:solidFill>
              </a:rPr>
            </a:br>
            <a:r>
              <a:rPr lang="en-US" sz="1800" b="1" dirty="0">
                <a:solidFill>
                  <a:srgbClr val="FF0000"/>
                </a:solidFill>
              </a:rPr>
              <a:t>h2 {</a:t>
            </a:r>
            <a:br>
              <a:rPr lang="en-US" sz="1800" b="1" dirty="0">
                <a:solidFill>
                  <a:srgbClr val="FF0000"/>
                </a:solidFill>
              </a:rPr>
            </a:br>
            <a:r>
              <a:rPr lang="en-US" sz="1800" b="1" dirty="0">
                <a:solidFill>
                  <a:srgbClr val="FF0000"/>
                </a:solidFill>
              </a:rPr>
              <a:t>  text-decoration: line-through;</a:t>
            </a:r>
            <a:br>
              <a:rPr lang="en-US" sz="1800" b="1" dirty="0">
                <a:solidFill>
                  <a:srgbClr val="FF0000"/>
                </a:solidFill>
              </a:rPr>
            </a:br>
            <a:r>
              <a:rPr lang="en-US" sz="1800" b="1" dirty="0">
                <a:solidFill>
                  <a:srgbClr val="FF0000"/>
                </a:solidFill>
              </a:rPr>
              <a:t>}</a:t>
            </a:r>
            <a:br>
              <a:rPr lang="en-US" sz="1800" b="1" dirty="0">
                <a:solidFill>
                  <a:srgbClr val="FF0000"/>
                </a:solidFill>
              </a:rPr>
            </a:br>
            <a:r>
              <a:rPr lang="en-US" sz="1800" b="1" dirty="0">
                <a:solidFill>
                  <a:srgbClr val="FF0000"/>
                </a:solidFill>
              </a:rPr>
              <a:t/>
            </a:r>
            <a:br>
              <a:rPr lang="en-US" sz="1800" b="1" dirty="0">
                <a:solidFill>
                  <a:srgbClr val="FF0000"/>
                </a:solidFill>
              </a:rPr>
            </a:br>
            <a:r>
              <a:rPr lang="en-US" sz="1800" b="1" dirty="0">
                <a:solidFill>
                  <a:srgbClr val="FF0000"/>
                </a:solidFill>
              </a:rPr>
              <a:t>h3 {</a:t>
            </a:r>
            <a:br>
              <a:rPr lang="en-US" sz="1800" b="1" dirty="0">
                <a:solidFill>
                  <a:srgbClr val="FF0000"/>
                </a:solidFill>
              </a:rPr>
            </a:br>
            <a:r>
              <a:rPr lang="en-US" sz="1800" b="1" dirty="0">
                <a:solidFill>
                  <a:srgbClr val="FF0000"/>
                </a:solidFill>
              </a:rPr>
              <a:t>  text-decoration: underline;</a:t>
            </a:r>
            <a:br>
              <a:rPr lang="en-US" sz="1800" b="1" dirty="0">
                <a:solidFill>
                  <a:srgbClr val="FF0000"/>
                </a:solidFill>
              </a:rPr>
            </a:br>
            <a:r>
              <a:rPr lang="en-US" sz="1800" b="1" dirty="0">
                <a:solidFill>
                  <a:srgbClr val="FF0000"/>
                </a:solidFill>
              </a:rPr>
              <a:t>}</a:t>
            </a:r>
          </a:p>
          <a:p>
            <a:endParaRPr lang="en-US" sz="1600" dirty="0"/>
          </a:p>
        </p:txBody>
      </p:sp>
    </p:spTree>
    <p:extLst>
      <p:ext uri="{BB962C8B-B14F-4D97-AF65-F5344CB8AC3E}">
        <p14:creationId xmlns:p14="http://schemas.microsoft.com/office/powerpoint/2010/main" val="2322899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634082"/>
          </a:xfrm>
        </p:spPr>
        <p:txBody>
          <a:bodyPr>
            <a:normAutofit fontScale="90000"/>
          </a:bodyPr>
          <a:lstStyle/>
          <a:p>
            <a:r>
              <a:rPr lang="en-US" dirty="0"/>
              <a:t>CSS Text(</a:t>
            </a:r>
            <a:r>
              <a:rPr lang="en-US" dirty="0" err="1"/>
              <a:t>Cont’s</a:t>
            </a:r>
            <a:r>
              <a:rPr lang="en-US" dirty="0"/>
              <a:t>)</a:t>
            </a:r>
          </a:p>
        </p:txBody>
      </p:sp>
      <p:sp>
        <p:nvSpPr>
          <p:cNvPr id="3" name="Content Placeholder 2"/>
          <p:cNvSpPr>
            <a:spLocks noGrp="1"/>
          </p:cNvSpPr>
          <p:nvPr>
            <p:ph idx="1"/>
          </p:nvPr>
        </p:nvSpPr>
        <p:spPr>
          <a:xfrm>
            <a:off x="1115616" y="908720"/>
            <a:ext cx="7890080" cy="5760640"/>
          </a:xfrm>
        </p:spPr>
        <p:txBody>
          <a:bodyPr>
            <a:noAutofit/>
          </a:bodyPr>
          <a:lstStyle/>
          <a:p>
            <a:pPr>
              <a:lnSpc>
                <a:spcPct val="170000"/>
              </a:lnSpc>
            </a:pPr>
            <a:r>
              <a:rPr lang="en-US" sz="1800" b="1" dirty="0"/>
              <a:t>Text Transformation</a:t>
            </a:r>
          </a:p>
          <a:p>
            <a:pPr lvl="1">
              <a:lnSpc>
                <a:spcPct val="170000"/>
              </a:lnSpc>
            </a:pPr>
            <a:r>
              <a:rPr lang="en-US" sz="1600" dirty="0"/>
              <a:t>The text-transform property is used to specify uppercase and lowercase letters in a text.</a:t>
            </a:r>
          </a:p>
          <a:p>
            <a:pPr lvl="1">
              <a:lnSpc>
                <a:spcPct val="170000"/>
              </a:lnSpc>
            </a:pPr>
            <a:r>
              <a:rPr lang="en-US" sz="1600" dirty="0"/>
              <a:t>It can be used to turn everything into uppercase or lowercase letters, or capitalize the first letter of each word:</a:t>
            </a:r>
          </a:p>
          <a:p>
            <a:pPr lvl="1">
              <a:lnSpc>
                <a:spcPct val="170000"/>
              </a:lnSpc>
            </a:pPr>
            <a:r>
              <a:rPr lang="en-US" sz="1600" dirty="0"/>
              <a:t>Example</a:t>
            </a:r>
            <a:endParaRPr lang="en-US" sz="1600" b="1" dirty="0"/>
          </a:p>
          <a:p>
            <a:pPr marL="859536" lvl="3" indent="0">
              <a:lnSpc>
                <a:spcPct val="170000"/>
              </a:lnSpc>
              <a:buNone/>
            </a:pPr>
            <a:r>
              <a:rPr lang="en-US" sz="1200" b="1" dirty="0" err="1">
                <a:solidFill>
                  <a:srgbClr val="FF0000"/>
                </a:solidFill>
              </a:rPr>
              <a:t>p.uppercase</a:t>
            </a:r>
            <a:r>
              <a:rPr lang="en-US" sz="1200" b="1" dirty="0">
                <a:solidFill>
                  <a:srgbClr val="FF0000"/>
                </a:solidFill>
              </a:rPr>
              <a:t> {</a:t>
            </a:r>
            <a:br>
              <a:rPr lang="en-US" sz="1200" b="1" dirty="0">
                <a:solidFill>
                  <a:srgbClr val="FF0000"/>
                </a:solidFill>
              </a:rPr>
            </a:br>
            <a:r>
              <a:rPr lang="en-US" sz="1200" b="1" dirty="0">
                <a:solidFill>
                  <a:srgbClr val="FF0000"/>
                </a:solidFill>
              </a:rPr>
              <a:t>  text-transform: uppercase;</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err="1" smtClean="0">
                <a:solidFill>
                  <a:srgbClr val="FF0000"/>
                </a:solidFill>
              </a:rPr>
              <a:t>p.lowercase</a:t>
            </a:r>
            <a:r>
              <a:rPr lang="en-US" sz="1200" b="1" dirty="0">
                <a:solidFill>
                  <a:srgbClr val="FF0000"/>
                </a:solidFill>
              </a:rPr>
              <a:t> {</a:t>
            </a:r>
            <a:br>
              <a:rPr lang="en-US" sz="1200" b="1" dirty="0">
                <a:solidFill>
                  <a:srgbClr val="FF0000"/>
                </a:solidFill>
              </a:rPr>
            </a:br>
            <a:r>
              <a:rPr lang="en-US" sz="1200" b="1" dirty="0">
                <a:solidFill>
                  <a:srgbClr val="FF0000"/>
                </a:solidFill>
              </a:rPr>
              <a:t>  text-transform: lowercase;</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err="1" smtClean="0">
                <a:solidFill>
                  <a:srgbClr val="FF0000"/>
                </a:solidFill>
              </a:rPr>
              <a:t>p.capitalize</a:t>
            </a:r>
            <a:r>
              <a:rPr lang="en-US" sz="1200" b="1" dirty="0">
                <a:solidFill>
                  <a:srgbClr val="FF0000"/>
                </a:solidFill>
              </a:rPr>
              <a:t> {</a:t>
            </a:r>
            <a:br>
              <a:rPr lang="en-US" sz="1200" b="1" dirty="0">
                <a:solidFill>
                  <a:srgbClr val="FF0000"/>
                </a:solidFill>
              </a:rPr>
            </a:br>
            <a:r>
              <a:rPr lang="en-US" sz="1200" b="1" dirty="0">
                <a:solidFill>
                  <a:srgbClr val="FF0000"/>
                </a:solidFill>
              </a:rPr>
              <a:t>  text-transform: capitalize;</a:t>
            </a:r>
            <a:br>
              <a:rPr lang="en-US" sz="1200" b="1" dirty="0">
                <a:solidFill>
                  <a:srgbClr val="FF0000"/>
                </a:solidFill>
              </a:rPr>
            </a:br>
            <a:r>
              <a:rPr lang="en-US" sz="1200" b="1" dirty="0">
                <a:solidFill>
                  <a:srgbClr val="FF0000"/>
                </a:solidFill>
              </a:rPr>
              <a:t>}</a:t>
            </a:r>
          </a:p>
          <a:p>
            <a:pPr marL="859536" lvl="3" indent="0">
              <a:lnSpc>
                <a:spcPct val="170000"/>
              </a:lnSpc>
              <a:buNone/>
            </a:pPr>
            <a:r>
              <a:rPr lang="en-US" sz="1200" b="1" dirty="0">
                <a:solidFill>
                  <a:srgbClr val="FF0000"/>
                </a:solidFill>
              </a:rPr>
              <a:t> </a:t>
            </a:r>
          </a:p>
          <a:p>
            <a:pPr>
              <a:lnSpc>
                <a:spcPct val="170000"/>
              </a:lnSpc>
            </a:pPr>
            <a:endParaRPr lang="en-US" sz="1800" dirty="0"/>
          </a:p>
        </p:txBody>
      </p:sp>
    </p:spTree>
    <p:extLst>
      <p:ext uri="{BB962C8B-B14F-4D97-AF65-F5344CB8AC3E}">
        <p14:creationId xmlns:p14="http://schemas.microsoft.com/office/powerpoint/2010/main" val="2271548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76064"/>
          </a:xfrm>
        </p:spPr>
        <p:txBody>
          <a:bodyPr>
            <a:normAutofit fontScale="90000"/>
          </a:bodyPr>
          <a:lstStyle/>
          <a:p>
            <a:r>
              <a:rPr lang="en-US" dirty="0"/>
              <a:t>CSS Text(</a:t>
            </a:r>
            <a:r>
              <a:rPr lang="en-US" dirty="0" err="1"/>
              <a:t>Cont’s</a:t>
            </a:r>
            <a:r>
              <a:rPr lang="en-US" dirty="0"/>
              <a:t>)</a:t>
            </a:r>
          </a:p>
        </p:txBody>
      </p:sp>
      <p:sp>
        <p:nvSpPr>
          <p:cNvPr id="3" name="Content Placeholder 2"/>
          <p:cNvSpPr>
            <a:spLocks noGrp="1"/>
          </p:cNvSpPr>
          <p:nvPr>
            <p:ph idx="1"/>
          </p:nvPr>
        </p:nvSpPr>
        <p:spPr>
          <a:xfrm>
            <a:off x="1187624" y="836712"/>
            <a:ext cx="7746064" cy="5877272"/>
          </a:xfrm>
        </p:spPr>
        <p:txBody>
          <a:bodyPr>
            <a:noAutofit/>
          </a:bodyPr>
          <a:lstStyle/>
          <a:p>
            <a:r>
              <a:rPr lang="en-US" sz="2400" dirty="0" smtClean="0"/>
              <a:t>Text </a:t>
            </a:r>
            <a:r>
              <a:rPr lang="en-US" sz="2400" dirty="0"/>
              <a:t>Spacing</a:t>
            </a:r>
            <a:endParaRPr lang="en-US" sz="2400" b="1" dirty="0"/>
          </a:p>
          <a:p>
            <a:pPr lvl="1"/>
            <a:r>
              <a:rPr lang="en-US" sz="1800" dirty="0" smtClean="0"/>
              <a:t>Text </a:t>
            </a:r>
            <a:r>
              <a:rPr lang="en-US" sz="1800" dirty="0"/>
              <a:t>Indentation</a:t>
            </a:r>
            <a:endParaRPr lang="en-US" sz="1800" b="1" dirty="0"/>
          </a:p>
          <a:p>
            <a:pPr lvl="2"/>
            <a:r>
              <a:rPr lang="en-US" sz="1600" dirty="0"/>
              <a:t>The text-indent property is used to specify the indentation of the first line of a text:</a:t>
            </a:r>
          </a:p>
          <a:p>
            <a:pPr lvl="2"/>
            <a:r>
              <a:rPr lang="en-US" sz="1600" dirty="0"/>
              <a:t>Example</a:t>
            </a:r>
            <a:endParaRPr lang="en-US" sz="1600" b="1" dirty="0"/>
          </a:p>
          <a:p>
            <a:pPr marL="868680" lvl="3" indent="0">
              <a:buNone/>
            </a:pPr>
            <a:r>
              <a:rPr lang="en-US" sz="1400" b="1" dirty="0">
                <a:solidFill>
                  <a:srgbClr val="FF0000"/>
                </a:solidFill>
              </a:rPr>
              <a:t>p {</a:t>
            </a:r>
            <a:br>
              <a:rPr lang="en-US" sz="1400" b="1" dirty="0">
                <a:solidFill>
                  <a:srgbClr val="FF0000"/>
                </a:solidFill>
              </a:rPr>
            </a:br>
            <a:r>
              <a:rPr lang="en-US" sz="1400" b="1" dirty="0">
                <a:solidFill>
                  <a:srgbClr val="FF0000"/>
                </a:solidFill>
              </a:rPr>
              <a:t>  text-indent: 50px;</a:t>
            </a:r>
            <a:br>
              <a:rPr lang="en-US" sz="1400" b="1" dirty="0">
                <a:solidFill>
                  <a:srgbClr val="FF0000"/>
                </a:solidFill>
              </a:rPr>
            </a:br>
            <a:r>
              <a:rPr lang="en-US" sz="1400" b="1" dirty="0">
                <a:solidFill>
                  <a:srgbClr val="FF0000"/>
                </a:solidFill>
              </a:rPr>
              <a:t>}</a:t>
            </a:r>
          </a:p>
          <a:p>
            <a:pPr marL="658368" lvl="2" indent="0">
              <a:buNone/>
            </a:pPr>
            <a:r>
              <a:rPr lang="en-US" sz="1600" dirty="0"/>
              <a:t> </a:t>
            </a:r>
          </a:p>
          <a:p>
            <a:pPr lvl="1"/>
            <a:r>
              <a:rPr lang="en-US" sz="1800" dirty="0"/>
              <a:t>Letter Spacing</a:t>
            </a:r>
            <a:endParaRPr lang="en-US" sz="1800" b="1" dirty="0"/>
          </a:p>
          <a:p>
            <a:pPr lvl="2"/>
            <a:r>
              <a:rPr lang="en-US" sz="1600" dirty="0"/>
              <a:t>The letter-spacing property is used to specify the space between the characters in a text.</a:t>
            </a:r>
          </a:p>
          <a:p>
            <a:pPr lvl="2"/>
            <a:r>
              <a:rPr lang="en-US" sz="1600" dirty="0"/>
              <a:t>The following example demonstrates how to increase or decrease the space between characters:</a:t>
            </a:r>
          </a:p>
          <a:p>
            <a:pPr lvl="2"/>
            <a:r>
              <a:rPr lang="en-US" sz="1600" dirty="0"/>
              <a:t>Example</a:t>
            </a:r>
            <a:endParaRPr lang="en-US" sz="1600" b="1" dirty="0"/>
          </a:p>
          <a:p>
            <a:pPr marL="868680" lvl="3" indent="0">
              <a:buNone/>
            </a:pPr>
            <a:r>
              <a:rPr lang="en-US" sz="1400" b="1" dirty="0">
                <a:solidFill>
                  <a:srgbClr val="FF0000"/>
                </a:solidFill>
              </a:rPr>
              <a:t>h1 {</a:t>
            </a:r>
            <a:br>
              <a:rPr lang="en-US" sz="1400" b="1" dirty="0">
                <a:solidFill>
                  <a:srgbClr val="FF0000"/>
                </a:solidFill>
              </a:rPr>
            </a:br>
            <a:r>
              <a:rPr lang="en-US" sz="1400" b="1" dirty="0">
                <a:solidFill>
                  <a:srgbClr val="FF0000"/>
                </a:solidFill>
              </a:rPr>
              <a:t>  letter-spacing: 3px;</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h2 {</a:t>
            </a:r>
            <a:br>
              <a:rPr lang="en-US" sz="1400" b="1" dirty="0">
                <a:solidFill>
                  <a:srgbClr val="FF0000"/>
                </a:solidFill>
              </a:rPr>
            </a:br>
            <a:r>
              <a:rPr lang="en-US" sz="1400" b="1" dirty="0">
                <a:solidFill>
                  <a:srgbClr val="FF0000"/>
                </a:solidFill>
              </a:rPr>
              <a:t>  letter-spacing: -3px;</a:t>
            </a:r>
            <a:br>
              <a:rPr lang="en-US" sz="1400" b="1" dirty="0">
                <a:solidFill>
                  <a:srgbClr val="FF0000"/>
                </a:solidFill>
              </a:rPr>
            </a:br>
            <a:r>
              <a:rPr lang="en-US" sz="1400" b="1" dirty="0">
                <a:solidFill>
                  <a:srgbClr val="FF0000"/>
                </a:solidFill>
              </a:rPr>
              <a:t>}</a:t>
            </a:r>
          </a:p>
          <a:p>
            <a:pPr marL="402336" lvl="1" indent="0">
              <a:buNone/>
            </a:pPr>
            <a:r>
              <a:rPr lang="en-US" sz="1800" dirty="0"/>
              <a:t> </a:t>
            </a:r>
          </a:p>
          <a:p>
            <a:endParaRPr lang="en-US" sz="2400" dirty="0"/>
          </a:p>
        </p:txBody>
      </p:sp>
    </p:spTree>
    <p:extLst>
      <p:ext uri="{BB962C8B-B14F-4D97-AF65-F5344CB8AC3E}">
        <p14:creationId xmlns:p14="http://schemas.microsoft.com/office/powerpoint/2010/main" val="613214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0609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331640" y="1124744"/>
            <a:ext cx="7498080" cy="4800600"/>
          </a:xfrm>
        </p:spPr>
        <p:txBody>
          <a:bodyPr>
            <a:normAutofit fontScale="85000" lnSpcReduction="10000"/>
          </a:bodyPr>
          <a:lstStyle/>
          <a:p>
            <a:pPr>
              <a:lnSpc>
                <a:spcPct val="150000"/>
              </a:lnSpc>
            </a:pPr>
            <a:r>
              <a:rPr lang="en-US" dirty="0"/>
              <a:t>Set different margins for all four sides of a &lt;p&gt; element:</a:t>
            </a:r>
          </a:p>
          <a:p>
            <a:pPr marL="82296" indent="0">
              <a:lnSpc>
                <a:spcPct val="150000"/>
              </a:lnSpc>
              <a:buNone/>
            </a:pPr>
            <a:r>
              <a:rPr lang="en-US" dirty="0"/>
              <a:t>p {</a:t>
            </a:r>
            <a:br>
              <a:rPr lang="en-US" dirty="0"/>
            </a:br>
            <a:r>
              <a:rPr lang="en-US" dirty="0"/>
              <a:t>  margin-top: 100px;</a:t>
            </a:r>
            <a:br>
              <a:rPr lang="en-US" dirty="0"/>
            </a:br>
            <a:r>
              <a:rPr lang="en-US" dirty="0"/>
              <a:t>  margin-bottom: 100px;</a:t>
            </a:r>
            <a:br>
              <a:rPr lang="en-US" dirty="0"/>
            </a:br>
            <a:r>
              <a:rPr lang="en-US" dirty="0"/>
              <a:t>  margin-right: 150px;</a:t>
            </a:r>
            <a:br>
              <a:rPr lang="en-US" dirty="0"/>
            </a:br>
            <a:r>
              <a:rPr lang="en-US" dirty="0"/>
              <a:t>  margin-left: 80px;</a:t>
            </a:r>
            <a:br>
              <a:rPr lang="en-US" dirty="0"/>
            </a:br>
            <a:r>
              <a:rPr lang="en-US" dirty="0"/>
              <a:t>}</a:t>
            </a:r>
          </a:p>
          <a:p>
            <a:pPr>
              <a:lnSpc>
                <a:spcPct val="150000"/>
              </a:lnSpc>
            </a:pPr>
            <a:endParaRPr lang="en-US" dirty="0"/>
          </a:p>
        </p:txBody>
      </p:sp>
    </p:spTree>
    <p:extLst>
      <p:ext uri="{BB962C8B-B14F-4D97-AF65-F5344CB8AC3E}">
        <p14:creationId xmlns:p14="http://schemas.microsoft.com/office/powerpoint/2010/main" val="2094894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Text(</a:t>
            </a:r>
            <a:r>
              <a:rPr lang="en-US" dirty="0" err="1"/>
              <a:t>Cont’s</a:t>
            </a:r>
            <a:r>
              <a:rPr lang="en-US" dirty="0"/>
              <a:t>)</a:t>
            </a:r>
          </a:p>
        </p:txBody>
      </p:sp>
      <p:sp>
        <p:nvSpPr>
          <p:cNvPr id="3" name="Content Placeholder 2"/>
          <p:cNvSpPr>
            <a:spLocks noGrp="1"/>
          </p:cNvSpPr>
          <p:nvPr>
            <p:ph idx="1"/>
          </p:nvPr>
        </p:nvSpPr>
        <p:spPr>
          <a:xfrm>
            <a:off x="1331640" y="836712"/>
            <a:ext cx="7498080" cy="4800600"/>
          </a:xfrm>
        </p:spPr>
        <p:txBody>
          <a:bodyPr>
            <a:noAutofit/>
          </a:bodyPr>
          <a:lstStyle/>
          <a:p>
            <a:r>
              <a:rPr lang="en-US" sz="2000" dirty="0"/>
              <a:t>Line Height</a:t>
            </a:r>
            <a:endParaRPr lang="en-US" sz="2000" b="1" dirty="0"/>
          </a:p>
          <a:p>
            <a:pPr lvl="1"/>
            <a:r>
              <a:rPr lang="en-US" sz="1600" dirty="0"/>
              <a:t>The line-height property is used to specify the space between lines:</a:t>
            </a:r>
          </a:p>
          <a:p>
            <a:pPr lvl="1"/>
            <a:r>
              <a:rPr lang="en-US" sz="1600" dirty="0"/>
              <a:t>Example</a:t>
            </a:r>
            <a:endParaRPr lang="en-US" sz="1600" b="1" dirty="0"/>
          </a:p>
          <a:p>
            <a:pPr marL="649224" lvl="2" indent="0">
              <a:buNone/>
            </a:pPr>
            <a:r>
              <a:rPr lang="en-US" sz="1400" b="1" dirty="0" err="1">
                <a:solidFill>
                  <a:srgbClr val="FF0000"/>
                </a:solidFill>
              </a:rPr>
              <a:t>p.small</a:t>
            </a:r>
            <a:r>
              <a:rPr lang="en-US" sz="1400" b="1" dirty="0">
                <a:solidFill>
                  <a:srgbClr val="FF0000"/>
                </a:solidFill>
              </a:rPr>
              <a:t> {</a:t>
            </a:r>
            <a:br>
              <a:rPr lang="en-US" sz="1400" b="1" dirty="0">
                <a:solidFill>
                  <a:srgbClr val="FF0000"/>
                </a:solidFill>
              </a:rPr>
            </a:br>
            <a:r>
              <a:rPr lang="en-US" sz="1400" b="1" dirty="0">
                <a:solidFill>
                  <a:srgbClr val="FF0000"/>
                </a:solidFill>
              </a:rPr>
              <a:t>  line-height: 0.8;</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err="1">
                <a:solidFill>
                  <a:srgbClr val="FF0000"/>
                </a:solidFill>
              </a:rPr>
              <a:t>p.big</a:t>
            </a:r>
            <a:r>
              <a:rPr lang="en-US" sz="1400" b="1" dirty="0">
                <a:solidFill>
                  <a:srgbClr val="FF0000"/>
                </a:solidFill>
              </a:rPr>
              <a:t> {</a:t>
            </a:r>
            <a:br>
              <a:rPr lang="en-US" sz="1400" b="1" dirty="0">
                <a:solidFill>
                  <a:srgbClr val="FF0000"/>
                </a:solidFill>
              </a:rPr>
            </a:br>
            <a:r>
              <a:rPr lang="en-US" sz="1400" b="1" dirty="0">
                <a:solidFill>
                  <a:srgbClr val="FF0000"/>
                </a:solidFill>
              </a:rPr>
              <a:t>  line-height: 1.8;</a:t>
            </a:r>
            <a:br>
              <a:rPr lang="en-US" sz="1400" b="1" dirty="0">
                <a:solidFill>
                  <a:srgbClr val="FF0000"/>
                </a:solidFill>
              </a:rPr>
            </a:br>
            <a:r>
              <a:rPr lang="en-US" sz="1400" b="1" dirty="0">
                <a:solidFill>
                  <a:srgbClr val="FF0000"/>
                </a:solidFill>
              </a:rPr>
              <a:t>}</a:t>
            </a:r>
          </a:p>
          <a:p>
            <a:r>
              <a:rPr lang="en-US" sz="2000" dirty="0"/>
              <a:t>Word Spacing</a:t>
            </a:r>
            <a:endParaRPr lang="en-US" sz="2000" b="1" dirty="0"/>
          </a:p>
          <a:p>
            <a:pPr lvl="1"/>
            <a:r>
              <a:rPr lang="en-US" sz="1600" dirty="0"/>
              <a:t>The word-spacing property is used to specify the space between the words in a text.</a:t>
            </a:r>
          </a:p>
          <a:p>
            <a:pPr lvl="1"/>
            <a:r>
              <a:rPr lang="en-US" sz="1600" dirty="0"/>
              <a:t>The following example demonstrates how to increase or decrease the space between words:</a:t>
            </a:r>
          </a:p>
          <a:p>
            <a:pPr lvl="1"/>
            <a:r>
              <a:rPr lang="en-US" sz="1600" dirty="0"/>
              <a:t>Example</a:t>
            </a:r>
            <a:endParaRPr lang="en-US" sz="1600" b="1" dirty="0"/>
          </a:p>
          <a:p>
            <a:pPr marL="649224" lvl="2" indent="0">
              <a:buNone/>
            </a:pPr>
            <a:r>
              <a:rPr lang="en-US" sz="1400" b="1" dirty="0">
                <a:solidFill>
                  <a:srgbClr val="FF0000"/>
                </a:solidFill>
              </a:rPr>
              <a:t>h1 {</a:t>
            </a:r>
            <a:br>
              <a:rPr lang="en-US" sz="1400" b="1" dirty="0">
                <a:solidFill>
                  <a:srgbClr val="FF0000"/>
                </a:solidFill>
              </a:rPr>
            </a:br>
            <a:r>
              <a:rPr lang="en-US" sz="1400" b="1" dirty="0">
                <a:solidFill>
                  <a:srgbClr val="FF0000"/>
                </a:solidFill>
              </a:rPr>
              <a:t>  word-spacing: 10px;</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h2 {</a:t>
            </a:r>
            <a:br>
              <a:rPr lang="en-US" sz="1400" b="1" dirty="0">
                <a:solidFill>
                  <a:srgbClr val="FF0000"/>
                </a:solidFill>
              </a:rPr>
            </a:br>
            <a:r>
              <a:rPr lang="en-US" sz="1400" b="1" dirty="0">
                <a:solidFill>
                  <a:srgbClr val="FF0000"/>
                </a:solidFill>
              </a:rPr>
              <a:t>  word-spacing: -5px;</a:t>
            </a:r>
            <a:br>
              <a:rPr lang="en-US" sz="1400" b="1" dirty="0">
                <a:solidFill>
                  <a:srgbClr val="FF0000"/>
                </a:solidFill>
              </a:rPr>
            </a:br>
            <a:r>
              <a:rPr lang="en-US" sz="1400" b="1" dirty="0">
                <a:solidFill>
                  <a:srgbClr val="FF0000"/>
                </a:solidFill>
              </a:rPr>
              <a:t>}</a:t>
            </a:r>
          </a:p>
          <a:p>
            <a:endParaRPr lang="en-US" sz="2000" dirty="0"/>
          </a:p>
        </p:txBody>
      </p:sp>
    </p:spTree>
    <p:extLst>
      <p:ext uri="{BB962C8B-B14F-4D97-AF65-F5344CB8AC3E}">
        <p14:creationId xmlns:p14="http://schemas.microsoft.com/office/powerpoint/2010/main" val="2674167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498080" cy="562074"/>
          </a:xfrm>
        </p:spPr>
        <p:txBody>
          <a:bodyPr>
            <a:normAutofit fontScale="90000"/>
          </a:bodyPr>
          <a:lstStyle/>
          <a:p>
            <a:r>
              <a:rPr lang="en-US" dirty="0"/>
              <a:t>CSS Text(</a:t>
            </a:r>
            <a:r>
              <a:rPr lang="en-US" dirty="0" err="1"/>
              <a:t>Cont’s</a:t>
            </a:r>
            <a:r>
              <a:rPr lang="en-US" dirty="0"/>
              <a:t>)</a:t>
            </a:r>
          </a:p>
        </p:txBody>
      </p:sp>
      <p:sp>
        <p:nvSpPr>
          <p:cNvPr id="3" name="Content Placeholder 2"/>
          <p:cNvSpPr>
            <a:spLocks noGrp="1"/>
          </p:cNvSpPr>
          <p:nvPr>
            <p:ph idx="1"/>
          </p:nvPr>
        </p:nvSpPr>
        <p:spPr>
          <a:xfrm>
            <a:off x="1259632" y="908720"/>
            <a:ext cx="7498080" cy="4800600"/>
          </a:xfrm>
        </p:spPr>
        <p:txBody>
          <a:bodyPr>
            <a:normAutofit fontScale="85000" lnSpcReduction="10000"/>
          </a:bodyPr>
          <a:lstStyle/>
          <a:p>
            <a:pPr>
              <a:lnSpc>
                <a:spcPct val="150000"/>
              </a:lnSpc>
            </a:pPr>
            <a:r>
              <a:rPr lang="en-US" dirty="0"/>
              <a:t>White Space</a:t>
            </a:r>
            <a:endParaRPr lang="en-US" b="1" dirty="0"/>
          </a:p>
          <a:p>
            <a:pPr lvl="1">
              <a:lnSpc>
                <a:spcPct val="150000"/>
              </a:lnSpc>
            </a:pPr>
            <a:r>
              <a:rPr lang="en-US" dirty="0"/>
              <a:t>The white-space property specifies how white-space inside an element is handled.</a:t>
            </a:r>
          </a:p>
          <a:p>
            <a:pPr lvl="1">
              <a:lnSpc>
                <a:spcPct val="150000"/>
              </a:lnSpc>
            </a:pPr>
            <a:r>
              <a:rPr lang="en-US" dirty="0"/>
              <a:t>This example demonstrates how to disable text wrapping inside an element:</a:t>
            </a:r>
          </a:p>
          <a:p>
            <a:pPr lvl="1">
              <a:lnSpc>
                <a:spcPct val="150000"/>
              </a:lnSpc>
            </a:pPr>
            <a:r>
              <a:rPr lang="en-US" dirty="0"/>
              <a:t>Example</a:t>
            </a:r>
            <a:endParaRPr lang="en-US" b="1" dirty="0"/>
          </a:p>
          <a:p>
            <a:pPr marL="649224" lvl="2" indent="0">
              <a:lnSpc>
                <a:spcPct val="150000"/>
              </a:lnSpc>
              <a:buNone/>
            </a:pPr>
            <a:r>
              <a:rPr lang="en-US" b="1" dirty="0">
                <a:solidFill>
                  <a:srgbClr val="FF0000"/>
                </a:solidFill>
              </a:rPr>
              <a:t>p {</a:t>
            </a:r>
            <a:br>
              <a:rPr lang="en-US" b="1" dirty="0">
                <a:solidFill>
                  <a:srgbClr val="FF0000"/>
                </a:solidFill>
              </a:rPr>
            </a:br>
            <a:r>
              <a:rPr lang="en-US" b="1" dirty="0">
                <a:solidFill>
                  <a:srgbClr val="FF0000"/>
                </a:solidFill>
              </a:rPr>
              <a:t>  white-space: </a:t>
            </a:r>
            <a:r>
              <a:rPr lang="en-US" b="1" dirty="0" err="1">
                <a:solidFill>
                  <a:srgbClr val="FF0000"/>
                </a:solidFill>
              </a:rPr>
              <a:t>nowrap</a:t>
            </a:r>
            <a:r>
              <a:rPr lang="en-US" b="1" dirty="0">
                <a:solidFill>
                  <a:srgbClr val="FF0000"/>
                </a:solidFill>
              </a:rPr>
              <a:t>;</a:t>
            </a:r>
            <a:br>
              <a:rPr lang="en-US" b="1" dirty="0">
                <a:solidFill>
                  <a:srgbClr val="FF0000"/>
                </a:solidFill>
              </a:rPr>
            </a:br>
            <a:r>
              <a:rPr lang="en-US" b="1" dirty="0">
                <a:solidFill>
                  <a:srgbClr val="FF0000"/>
                </a:solidFill>
              </a:rPr>
              <a:t>}</a:t>
            </a:r>
          </a:p>
          <a:p>
            <a:pPr>
              <a:lnSpc>
                <a:spcPct val="150000"/>
              </a:lnSpc>
            </a:pPr>
            <a:endParaRPr lang="en-US" dirty="0"/>
          </a:p>
        </p:txBody>
      </p:sp>
    </p:spTree>
    <p:extLst>
      <p:ext uri="{BB962C8B-B14F-4D97-AF65-F5344CB8AC3E}">
        <p14:creationId xmlns:p14="http://schemas.microsoft.com/office/powerpoint/2010/main" val="1926654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648072"/>
          </a:xfrm>
        </p:spPr>
        <p:txBody>
          <a:bodyPr>
            <a:normAutofit/>
          </a:bodyPr>
          <a:lstStyle/>
          <a:p>
            <a:r>
              <a:rPr lang="en-US" sz="3600" dirty="0"/>
              <a:t>CSS Text(</a:t>
            </a:r>
            <a:r>
              <a:rPr lang="en-US" sz="3600" dirty="0" err="1"/>
              <a:t>Cont’s</a:t>
            </a:r>
            <a:r>
              <a:rPr lang="en-US" sz="3600" dirty="0"/>
              <a:t>)</a:t>
            </a:r>
          </a:p>
        </p:txBody>
      </p:sp>
      <p:sp>
        <p:nvSpPr>
          <p:cNvPr id="3" name="Content Placeholder 2"/>
          <p:cNvSpPr>
            <a:spLocks noGrp="1"/>
          </p:cNvSpPr>
          <p:nvPr>
            <p:ph idx="1"/>
          </p:nvPr>
        </p:nvSpPr>
        <p:spPr>
          <a:xfrm>
            <a:off x="1259632" y="692696"/>
            <a:ext cx="7704856" cy="6093296"/>
          </a:xfrm>
        </p:spPr>
        <p:txBody>
          <a:bodyPr>
            <a:noAutofit/>
          </a:bodyPr>
          <a:lstStyle/>
          <a:p>
            <a:pPr>
              <a:lnSpc>
                <a:spcPct val="170000"/>
              </a:lnSpc>
            </a:pPr>
            <a:r>
              <a:rPr lang="en-US" sz="1400" b="1" dirty="0"/>
              <a:t>Text Shadow</a:t>
            </a:r>
          </a:p>
          <a:p>
            <a:pPr lvl="1">
              <a:lnSpc>
                <a:spcPct val="170000"/>
              </a:lnSpc>
            </a:pPr>
            <a:r>
              <a:rPr lang="en-US" sz="1200" b="1" dirty="0"/>
              <a:t>The text-shadow property adds shadow to text.</a:t>
            </a:r>
          </a:p>
          <a:p>
            <a:pPr lvl="1">
              <a:lnSpc>
                <a:spcPct val="170000"/>
              </a:lnSpc>
            </a:pPr>
            <a:r>
              <a:rPr lang="en-US" sz="1200" b="1" dirty="0"/>
              <a:t>In its simplest use, you only specify the horizontal shadow (2px) and the vertical shadow (2px):</a:t>
            </a:r>
          </a:p>
          <a:p>
            <a:pPr lvl="1">
              <a:lnSpc>
                <a:spcPct val="170000"/>
              </a:lnSpc>
            </a:pPr>
            <a:r>
              <a:rPr lang="en-US" sz="1200" b="1" dirty="0" smtClean="0"/>
              <a:t>Example</a:t>
            </a:r>
            <a:endParaRPr lang="en-US" sz="1200" b="1" dirty="0"/>
          </a:p>
          <a:p>
            <a:pPr marL="649224" lvl="2" indent="0">
              <a:lnSpc>
                <a:spcPct val="170000"/>
              </a:lnSpc>
              <a:buNone/>
            </a:pPr>
            <a:r>
              <a:rPr lang="en-US" sz="1100" b="1" dirty="0">
                <a:solidFill>
                  <a:srgbClr val="FF0000"/>
                </a:solidFill>
              </a:rPr>
              <a:t>h1 {</a:t>
            </a:r>
            <a:br>
              <a:rPr lang="en-US" sz="1100" b="1" dirty="0">
                <a:solidFill>
                  <a:srgbClr val="FF0000"/>
                </a:solidFill>
              </a:rPr>
            </a:br>
            <a:r>
              <a:rPr lang="en-US" sz="1100" b="1" dirty="0">
                <a:solidFill>
                  <a:srgbClr val="FF0000"/>
                </a:solidFill>
              </a:rPr>
              <a:t>  text-shadow: 2px </a:t>
            </a:r>
            <a:r>
              <a:rPr lang="en-US" sz="1100" b="1" dirty="0" err="1">
                <a:solidFill>
                  <a:srgbClr val="FF0000"/>
                </a:solidFill>
              </a:rPr>
              <a:t>2px</a:t>
            </a:r>
            <a:r>
              <a:rPr lang="en-US" sz="1100" b="1" dirty="0">
                <a:solidFill>
                  <a:srgbClr val="FF0000"/>
                </a:solidFill>
              </a:rPr>
              <a:t>;</a:t>
            </a:r>
            <a:br>
              <a:rPr lang="en-US" sz="1100" b="1" dirty="0">
                <a:solidFill>
                  <a:srgbClr val="FF0000"/>
                </a:solidFill>
              </a:rPr>
            </a:br>
            <a:r>
              <a:rPr lang="en-US" sz="1100" b="1" dirty="0">
                <a:solidFill>
                  <a:srgbClr val="FF0000"/>
                </a:solidFill>
              </a:rPr>
              <a:t>}</a:t>
            </a:r>
          </a:p>
          <a:p>
            <a:pPr lvl="1">
              <a:lnSpc>
                <a:spcPct val="170000"/>
              </a:lnSpc>
            </a:pPr>
            <a:r>
              <a:rPr lang="en-US" sz="1200" b="1" dirty="0"/>
              <a:t>Next, add a color (red) to the shadow:</a:t>
            </a:r>
          </a:p>
          <a:p>
            <a:pPr lvl="1">
              <a:lnSpc>
                <a:spcPct val="170000"/>
              </a:lnSpc>
            </a:pPr>
            <a:r>
              <a:rPr lang="en-US" sz="1200" b="1" dirty="0" smtClean="0"/>
              <a:t>Example</a:t>
            </a:r>
            <a:endParaRPr lang="en-US" sz="1200" b="1" dirty="0"/>
          </a:p>
          <a:p>
            <a:pPr marL="649224" lvl="2" indent="0">
              <a:lnSpc>
                <a:spcPct val="170000"/>
              </a:lnSpc>
              <a:buNone/>
            </a:pPr>
            <a:r>
              <a:rPr lang="en-US" sz="1100" b="1" dirty="0">
                <a:solidFill>
                  <a:srgbClr val="FF0000"/>
                </a:solidFill>
              </a:rPr>
              <a:t>h1 {</a:t>
            </a:r>
            <a:br>
              <a:rPr lang="en-US" sz="1100" b="1" dirty="0">
                <a:solidFill>
                  <a:srgbClr val="FF0000"/>
                </a:solidFill>
              </a:rPr>
            </a:br>
            <a:r>
              <a:rPr lang="en-US" sz="1100" b="1" dirty="0">
                <a:solidFill>
                  <a:srgbClr val="FF0000"/>
                </a:solidFill>
              </a:rPr>
              <a:t>  text-shadow: 2px </a:t>
            </a:r>
            <a:r>
              <a:rPr lang="en-US" sz="1100" b="1" dirty="0" err="1">
                <a:solidFill>
                  <a:srgbClr val="FF0000"/>
                </a:solidFill>
              </a:rPr>
              <a:t>2px</a:t>
            </a:r>
            <a:r>
              <a:rPr lang="en-US" sz="1100" b="1" dirty="0">
                <a:solidFill>
                  <a:srgbClr val="FF0000"/>
                </a:solidFill>
              </a:rPr>
              <a:t> red;</a:t>
            </a:r>
            <a:br>
              <a:rPr lang="en-US" sz="1100" b="1" dirty="0">
                <a:solidFill>
                  <a:srgbClr val="FF0000"/>
                </a:solidFill>
              </a:rPr>
            </a:br>
            <a:r>
              <a:rPr lang="en-US" sz="1100" b="1" dirty="0">
                <a:solidFill>
                  <a:srgbClr val="FF0000"/>
                </a:solidFill>
              </a:rPr>
              <a:t>}</a:t>
            </a:r>
          </a:p>
          <a:p>
            <a:pPr lvl="1">
              <a:lnSpc>
                <a:spcPct val="170000"/>
              </a:lnSpc>
            </a:pPr>
            <a:r>
              <a:rPr lang="en-US" sz="1200" b="1" dirty="0" smtClean="0"/>
              <a:t>Then</a:t>
            </a:r>
            <a:r>
              <a:rPr lang="en-US" sz="1200" b="1" dirty="0"/>
              <a:t>, add a blur effect (5px) to the shadow:</a:t>
            </a:r>
          </a:p>
          <a:p>
            <a:pPr lvl="1">
              <a:lnSpc>
                <a:spcPct val="170000"/>
              </a:lnSpc>
            </a:pPr>
            <a:r>
              <a:rPr lang="en-US" sz="1200" b="1" dirty="0" smtClean="0"/>
              <a:t>Example</a:t>
            </a:r>
            <a:endParaRPr lang="en-US" sz="1200" b="1" dirty="0"/>
          </a:p>
          <a:p>
            <a:pPr marL="649224" lvl="2" indent="0">
              <a:lnSpc>
                <a:spcPct val="170000"/>
              </a:lnSpc>
              <a:buNone/>
            </a:pPr>
            <a:r>
              <a:rPr lang="en-US" sz="1100" b="1" dirty="0">
                <a:solidFill>
                  <a:srgbClr val="FF0000"/>
                </a:solidFill>
              </a:rPr>
              <a:t>h1 {</a:t>
            </a:r>
            <a:br>
              <a:rPr lang="en-US" sz="1100" b="1" dirty="0">
                <a:solidFill>
                  <a:srgbClr val="FF0000"/>
                </a:solidFill>
              </a:rPr>
            </a:br>
            <a:r>
              <a:rPr lang="en-US" sz="1100" b="1" dirty="0">
                <a:solidFill>
                  <a:srgbClr val="FF0000"/>
                </a:solidFill>
              </a:rPr>
              <a:t>  text-shadow: 2px </a:t>
            </a:r>
            <a:r>
              <a:rPr lang="en-US" sz="1100" b="1" dirty="0" err="1">
                <a:solidFill>
                  <a:srgbClr val="FF0000"/>
                </a:solidFill>
              </a:rPr>
              <a:t>2px</a:t>
            </a:r>
            <a:r>
              <a:rPr lang="en-US" sz="1100" b="1" dirty="0">
                <a:solidFill>
                  <a:srgbClr val="FF0000"/>
                </a:solidFill>
              </a:rPr>
              <a:t> 5px red;</a:t>
            </a:r>
            <a:br>
              <a:rPr lang="en-US" sz="1100" b="1" dirty="0">
                <a:solidFill>
                  <a:srgbClr val="FF0000"/>
                </a:solidFill>
              </a:rPr>
            </a:br>
            <a:r>
              <a:rPr lang="en-US" sz="1100" b="1" dirty="0">
                <a:solidFill>
                  <a:srgbClr val="FF0000"/>
                </a:solidFill>
              </a:rPr>
              <a:t>}</a:t>
            </a:r>
          </a:p>
          <a:p>
            <a:pPr lvl="1">
              <a:lnSpc>
                <a:spcPct val="170000"/>
              </a:lnSpc>
            </a:pPr>
            <a:endParaRPr lang="en-US" sz="1200" b="1" dirty="0"/>
          </a:p>
          <a:p>
            <a:pPr>
              <a:lnSpc>
                <a:spcPct val="170000"/>
              </a:lnSpc>
            </a:pPr>
            <a:endParaRPr lang="en-US" sz="1400" b="1" dirty="0"/>
          </a:p>
        </p:txBody>
      </p:sp>
    </p:spTree>
    <p:extLst>
      <p:ext uri="{BB962C8B-B14F-4D97-AF65-F5344CB8AC3E}">
        <p14:creationId xmlns:p14="http://schemas.microsoft.com/office/powerpoint/2010/main" val="3967262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a:t>
            </a:r>
            <a:r>
              <a:rPr lang="en-US" dirty="0" smtClean="0"/>
              <a:t>Font</a:t>
            </a:r>
            <a:endParaRPr lang="en-US" dirty="0"/>
          </a:p>
        </p:txBody>
      </p:sp>
      <p:sp>
        <p:nvSpPr>
          <p:cNvPr id="3" name="Content Placeholder 2"/>
          <p:cNvSpPr>
            <a:spLocks noGrp="1"/>
          </p:cNvSpPr>
          <p:nvPr>
            <p:ph idx="1"/>
          </p:nvPr>
        </p:nvSpPr>
        <p:spPr>
          <a:xfrm>
            <a:off x="1187624" y="692696"/>
            <a:ext cx="7642096" cy="5760640"/>
          </a:xfrm>
        </p:spPr>
        <p:txBody>
          <a:bodyPr>
            <a:noAutofit/>
          </a:bodyPr>
          <a:lstStyle/>
          <a:p>
            <a:pPr>
              <a:lnSpc>
                <a:spcPct val="170000"/>
              </a:lnSpc>
            </a:pPr>
            <a:r>
              <a:rPr lang="en-US" sz="1400" b="1" dirty="0"/>
              <a:t>Font Style</a:t>
            </a:r>
          </a:p>
          <a:p>
            <a:pPr lvl="1">
              <a:lnSpc>
                <a:spcPct val="170000"/>
              </a:lnSpc>
            </a:pPr>
            <a:r>
              <a:rPr lang="en-US" sz="1400" dirty="0" smtClean="0"/>
              <a:t>The</a:t>
            </a:r>
            <a:r>
              <a:rPr lang="en-US" sz="1400" dirty="0"/>
              <a:t> font-style property is mostly used to specify italic text.</a:t>
            </a:r>
          </a:p>
          <a:p>
            <a:pPr lvl="1">
              <a:lnSpc>
                <a:spcPct val="170000"/>
              </a:lnSpc>
            </a:pPr>
            <a:r>
              <a:rPr lang="en-US" sz="1400" dirty="0"/>
              <a:t>This property has three values:</a:t>
            </a:r>
          </a:p>
          <a:p>
            <a:pPr lvl="1">
              <a:lnSpc>
                <a:spcPct val="170000"/>
              </a:lnSpc>
            </a:pPr>
            <a:r>
              <a:rPr lang="en-US" sz="1400" dirty="0"/>
              <a:t>normal - The text is shown normally</a:t>
            </a:r>
          </a:p>
          <a:p>
            <a:pPr lvl="1">
              <a:lnSpc>
                <a:spcPct val="170000"/>
              </a:lnSpc>
            </a:pPr>
            <a:r>
              <a:rPr lang="en-US" sz="1400" dirty="0"/>
              <a:t>italic - The text is shown in italics</a:t>
            </a:r>
          </a:p>
          <a:p>
            <a:pPr lvl="1">
              <a:lnSpc>
                <a:spcPct val="170000"/>
              </a:lnSpc>
            </a:pPr>
            <a:r>
              <a:rPr lang="en-US" sz="1400" dirty="0"/>
              <a:t>oblique - The text is "leaning" (oblique is very similar to italic, but less supported)</a:t>
            </a:r>
          </a:p>
          <a:p>
            <a:pPr lvl="1">
              <a:lnSpc>
                <a:spcPct val="170000"/>
              </a:lnSpc>
            </a:pPr>
            <a:r>
              <a:rPr lang="en-US" sz="1400" dirty="0"/>
              <a:t>Example</a:t>
            </a:r>
            <a:endParaRPr lang="en-US" sz="1400" b="1" dirty="0"/>
          </a:p>
          <a:p>
            <a:pPr marL="603504" lvl="2" indent="0">
              <a:lnSpc>
                <a:spcPct val="170000"/>
              </a:lnSpc>
              <a:buNone/>
            </a:pPr>
            <a:r>
              <a:rPr lang="en-US" sz="1050" b="1" dirty="0" err="1">
                <a:solidFill>
                  <a:srgbClr val="FF0000"/>
                </a:solidFill>
              </a:rPr>
              <a:t>p.normal</a:t>
            </a:r>
            <a:r>
              <a:rPr lang="en-US" sz="1050" b="1" dirty="0">
                <a:solidFill>
                  <a:srgbClr val="FF0000"/>
                </a:solidFill>
              </a:rPr>
              <a:t> {</a:t>
            </a:r>
            <a:br>
              <a:rPr lang="en-US" sz="1050" b="1" dirty="0">
                <a:solidFill>
                  <a:srgbClr val="FF0000"/>
                </a:solidFill>
              </a:rPr>
            </a:br>
            <a:r>
              <a:rPr lang="en-US" sz="1050" b="1" dirty="0">
                <a:solidFill>
                  <a:srgbClr val="FF0000"/>
                </a:solidFill>
              </a:rPr>
              <a:t>  font-style: normal;</a:t>
            </a:r>
            <a:br>
              <a:rPr lang="en-US" sz="1050" b="1" dirty="0">
                <a:solidFill>
                  <a:srgbClr val="FF0000"/>
                </a:solidFill>
              </a:rPr>
            </a:br>
            <a:r>
              <a:rPr lang="en-US" sz="1050" b="1" dirty="0">
                <a:solidFill>
                  <a:srgbClr val="FF0000"/>
                </a:solidFill>
              </a:rPr>
              <a:t>}</a:t>
            </a:r>
            <a:br>
              <a:rPr lang="en-US" sz="1050" b="1" dirty="0">
                <a:solidFill>
                  <a:srgbClr val="FF0000"/>
                </a:solidFill>
              </a:rPr>
            </a:br>
            <a:r>
              <a:rPr lang="en-US" sz="1050" b="1" dirty="0" err="1" smtClean="0">
                <a:solidFill>
                  <a:srgbClr val="FF0000"/>
                </a:solidFill>
              </a:rPr>
              <a:t>p.italic</a:t>
            </a:r>
            <a:r>
              <a:rPr lang="en-US" sz="1050" b="1" dirty="0">
                <a:solidFill>
                  <a:srgbClr val="FF0000"/>
                </a:solidFill>
              </a:rPr>
              <a:t> {</a:t>
            </a:r>
            <a:br>
              <a:rPr lang="en-US" sz="1050" b="1" dirty="0">
                <a:solidFill>
                  <a:srgbClr val="FF0000"/>
                </a:solidFill>
              </a:rPr>
            </a:br>
            <a:r>
              <a:rPr lang="en-US" sz="1050" b="1" dirty="0">
                <a:solidFill>
                  <a:srgbClr val="FF0000"/>
                </a:solidFill>
              </a:rPr>
              <a:t>  font-style: italic;</a:t>
            </a:r>
            <a:br>
              <a:rPr lang="en-US" sz="1050" b="1" dirty="0">
                <a:solidFill>
                  <a:srgbClr val="FF0000"/>
                </a:solidFill>
              </a:rPr>
            </a:br>
            <a:r>
              <a:rPr lang="en-US" sz="1050" b="1" dirty="0">
                <a:solidFill>
                  <a:srgbClr val="FF0000"/>
                </a:solidFill>
              </a:rPr>
              <a:t>}</a:t>
            </a:r>
            <a:br>
              <a:rPr lang="en-US" sz="1050" b="1" dirty="0">
                <a:solidFill>
                  <a:srgbClr val="FF0000"/>
                </a:solidFill>
              </a:rPr>
            </a:br>
            <a:r>
              <a:rPr lang="en-US" sz="1050" b="1" dirty="0" err="1" smtClean="0">
                <a:solidFill>
                  <a:srgbClr val="FF0000"/>
                </a:solidFill>
              </a:rPr>
              <a:t>p.oblique</a:t>
            </a:r>
            <a:r>
              <a:rPr lang="en-US" sz="1050" b="1" dirty="0">
                <a:solidFill>
                  <a:srgbClr val="FF0000"/>
                </a:solidFill>
              </a:rPr>
              <a:t> {</a:t>
            </a:r>
            <a:br>
              <a:rPr lang="en-US" sz="1050" b="1" dirty="0">
                <a:solidFill>
                  <a:srgbClr val="FF0000"/>
                </a:solidFill>
              </a:rPr>
            </a:br>
            <a:r>
              <a:rPr lang="en-US" sz="1050" b="1" dirty="0">
                <a:solidFill>
                  <a:srgbClr val="FF0000"/>
                </a:solidFill>
              </a:rPr>
              <a:t>  font-style: oblique;</a:t>
            </a:r>
            <a:br>
              <a:rPr lang="en-US" sz="1050" b="1" dirty="0">
                <a:solidFill>
                  <a:srgbClr val="FF0000"/>
                </a:solidFill>
              </a:rPr>
            </a:br>
            <a:r>
              <a:rPr lang="en-US" sz="1050" b="1" dirty="0">
                <a:solidFill>
                  <a:srgbClr val="FF0000"/>
                </a:solidFill>
              </a:rPr>
              <a:t>}</a:t>
            </a:r>
          </a:p>
          <a:p>
            <a:pPr>
              <a:lnSpc>
                <a:spcPct val="170000"/>
              </a:lnSpc>
            </a:pPr>
            <a:endParaRPr lang="en-US" sz="1400" dirty="0"/>
          </a:p>
        </p:txBody>
      </p:sp>
    </p:spTree>
    <p:extLst>
      <p:ext uri="{BB962C8B-B14F-4D97-AF65-F5344CB8AC3E}">
        <p14:creationId xmlns:p14="http://schemas.microsoft.com/office/powerpoint/2010/main" val="2794602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634082"/>
          </a:xfrm>
        </p:spPr>
        <p:txBody>
          <a:bodyPr>
            <a:normAutofit fontScale="90000"/>
          </a:bodyPr>
          <a:lstStyle/>
          <a:p>
            <a:r>
              <a:rPr lang="en-US" dirty="0"/>
              <a:t>CSS </a:t>
            </a:r>
            <a:r>
              <a:rPr lang="en-US" dirty="0" smtClean="0"/>
              <a:t>Font(</a:t>
            </a:r>
            <a:r>
              <a:rPr lang="en-US" dirty="0" err="1" smtClean="0"/>
              <a:t>Cont’s</a:t>
            </a:r>
            <a:r>
              <a:rPr lang="en-US" dirty="0" smtClean="0"/>
              <a:t>)</a:t>
            </a:r>
            <a:endParaRPr lang="en-US" dirty="0"/>
          </a:p>
        </p:txBody>
      </p:sp>
      <p:sp>
        <p:nvSpPr>
          <p:cNvPr id="3" name="Content Placeholder 2"/>
          <p:cNvSpPr>
            <a:spLocks noGrp="1"/>
          </p:cNvSpPr>
          <p:nvPr>
            <p:ph idx="1"/>
          </p:nvPr>
        </p:nvSpPr>
        <p:spPr>
          <a:xfrm>
            <a:off x="1403648" y="836712"/>
            <a:ext cx="7498080" cy="5688632"/>
          </a:xfrm>
        </p:spPr>
        <p:txBody>
          <a:bodyPr>
            <a:noAutofit/>
          </a:bodyPr>
          <a:lstStyle/>
          <a:p>
            <a:pPr>
              <a:lnSpc>
                <a:spcPct val="170000"/>
              </a:lnSpc>
            </a:pPr>
            <a:r>
              <a:rPr lang="en-US" sz="1000" b="1" dirty="0"/>
              <a:t>Font Weight</a:t>
            </a:r>
          </a:p>
          <a:p>
            <a:pPr lvl="1">
              <a:lnSpc>
                <a:spcPct val="170000"/>
              </a:lnSpc>
            </a:pPr>
            <a:r>
              <a:rPr lang="en-US" sz="900" dirty="0"/>
              <a:t>The font-weight property specifies the weight of a font:</a:t>
            </a:r>
          </a:p>
          <a:p>
            <a:pPr lvl="1">
              <a:lnSpc>
                <a:spcPct val="170000"/>
              </a:lnSpc>
            </a:pPr>
            <a:r>
              <a:rPr lang="en-US" sz="900" dirty="0"/>
              <a:t>Example</a:t>
            </a:r>
            <a:endParaRPr lang="en-US" sz="900" b="1" dirty="0"/>
          </a:p>
          <a:p>
            <a:pPr marL="649224" lvl="2" indent="0">
              <a:lnSpc>
                <a:spcPct val="170000"/>
              </a:lnSpc>
              <a:buNone/>
            </a:pPr>
            <a:r>
              <a:rPr lang="en-US" sz="900" b="1" dirty="0" err="1">
                <a:solidFill>
                  <a:srgbClr val="FF0000"/>
                </a:solidFill>
              </a:rPr>
              <a:t>p.normal</a:t>
            </a:r>
            <a:r>
              <a:rPr lang="en-US" sz="900" b="1" dirty="0">
                <a:solidFill>
                  <a:srgbClr val="FF0000"/>
                </a:solidFill>
              </a:rPr>
              <a:t> {</a:t>
            </a:r>
            <a:br>
              <a:rPr lang="en-US" sz="900" b="1" dirty="0">
                <a:solidFill>
                  <a:srgbClr val="FF0000"/>
                </a:solidFill>
              </a:rPr>
            </a:br>
            <a:r>
              <a:rPr lang="en-US" sz="900" b="1" dirty="0">
                <a:solidFill>
                  <a:srgbClr val="FF0000"/>
                </a:solidFill>
              </a:rPr>
              <a:t>  font-weight: normal;</a:t>
            </a:r>
            <a:br>
              <a:rPr lang="en-US" sz="900" b="1" dirty="0">
                <a:solidFill>
                  <a:srgbClr val="FF0000"/>
                </a:solidFill>
              </a:rPr>
            </a:br>
            <a:r>
              <a:rPr lang="en-US" sz="900" b="1" dirty="0">
                <a:solidFill>
                  <a:srgbClr val="FF0000"/>
                </a:solidFill>
              </a:rPr>
              <a:t>}</a:t>
            </a:r>
            <a:br>
              <a:rPr lang="en-US" sz="900" b="1" dirty="0">
                <a:solidFill>
                  <a:srgbClr val="FF0000"/>
                </a:solidFill>
              </a:rPr>
            </a:br>
            <a:r>
              <a:rPr lang="en-US" sz="900" b="1" dirty="0" err="1" smtClean="0">
                <a:solidFill>
                  <a:srgbClr val="FF0000"/>
                </a:solidFill>
              </a:rPr>
              <a:t>p.thick</a:t>
            </a:r>
            <a:r>
              <a:rPr lang="en-US" sz="900" b="1" dirty="0">
                <a:solidFill>
                  <a:srgbClr val="FF0000"/>
                </a:solidFill>
              </a:rPr>
              <a:t> {</a:t>
            </a:r>
            <a:br>
              <a:rPr lang="en-US" sz="900" b="1" dirty="0">
                <a:solidFill>
                  <a:srgbClr val="FF0000"/>
                </a:solidFill>
              </a:rPr>
            </a:br>
            <a:r>
              <a:rPr lang="en-US" sz="900" b="1" dirty="0">
                <a:solidFill>
                  <a:srgbClr val="FF0000"/>
                </a:solidFill>
              </a:rPr>
              <a:t>  font-weight: bold;</a:t>
            </a:r>
            <a:br>
              <a:rPr lang="en-US" sz="900" b="1" dirty="0">
                <a:solidFill>
                  <a:srgbClr val="FF0000"/>
                </a:solidFill>
              </a:rPr>
            </a:br>
            <a:r>
              <a:rPr lang="en-US" sz="900" b="1" dirty="0">
                <a:solidFill>
                  <a:srgbClr val="FF0000"/>
                </a:solidFill>
              </a:rPr>
              <a:t>}</a:t>
            </a:r>
          </a:p>
          <a:p>
            <a:pPr>
              <a:lnSpc>
                <a:spcPct val="170000"/>
              </a:lnSpc>
            </a:pPr>
            <a:r>
              <a:rPr lang="en-US" sz="1300" dirty="0"/>
              <a:t>Font Variant</a:t>
            </a:r>
            <a:endParaRPr lang="en-US" sz="1300" b="1" dirty="0"/>
          </a:p>
          <a:p>
            <a:pPr lvl="1">
              <a:lnSpc>
                <a:spcPct val="170000"/>
              </a:lnSpc>
            </a:pPr>
            <a:r>
              <a:rPr lang="en-US" sz="900" dirty="0"/>
              <a:t>The font-variant property specifies whether or not a text should be displayed in a small-caps font.</a:t>
            </a:r>
          </a:p>
          <a:p>
            <a:pPr lvl="1">
              <a:lnSpc>
                <a:spcPct val="170000"/>
              </a:lnSpc>
            </a:pPr>
            <a:r>
              <a:rPr lang="en-US" sz="900" dirty="0"/>
              <a:t>In a small-caps font, all lowercase letters are converted to uppercase letters. However, the converted uppercase letters appears in a smaller font size than the original uppercase letters in the text.</a:t>
            </a:r>
          </a:p>
          <a:p>
            <a:pPr lvl="1">
              <a:lnSpc>
                <a:spcPct val="170000"/>
              </a:lnSpc>
            </a:pPr>
            <a:r>
              <a:rPr lang="en-US" sz="900" dirty="0"/>
              <a:t>Example</a:t>
            </a:r>
            <a:endParaRPr lang="en-US" sz="900" b="1" dirty="0"/>
          </a:p>
          <a:p>
            <a:pPr marL="649224" lvl="2" indent="0">
              <a:lnSpc>
                <a:spcPct val="170000"/>
              </a:lnSpc>
              <a:buNone/>
            </a:pPr>
            <a:r>
              <a:rPr lang="en-US" sz="900" b="1" dirty="0" err="1">
                <a:solidFill>
                  <a:srgbClr val="FF0000"/>
                </a:solidFill>
              </a:rPr>
              <a:t>p.normal</a:t>
            </a:r>
            <a:r>
              <a:rPr lang="en-US" sz="900" b="1" dirty="0">
                <a:solidFill>
                  <a:srgbClr val="FF0000"/>
                </a:solidFill>
              </a:rPr>
              <a:t> {</a:t>
            </a:r>
            <a:br>
              <a:rPr lang="en-US" sz="900" b="1" dirty="0">
                <a:solidFill>
                  <a:srgbClr val="FF0000"/>
                </a:solidFill>
              </a:rPr>
            </a:br>
            <a:r>
              <a:rPr lang="en-US" sz="900" b="1" dirty="0">
                <a:solidFill>
                  <a:srgbClr val="FF0000"/>
                </a:solidFill>
              </a:rPr>
              <a:t>  font-variant: normal;</a:t>
            </a:r>
            <a:br>
              <a:rPr lang="en-US" sz="900" b="1" dirty="0">
                <a:solidFill>
                  <a:srgbClr val="FF0000"/>
                </a:solidFill>
              </a:rPr>
            </a:br>
            <a:r>
              <a:rPr lang="en-US" sz="900" b="1" dirty="0">
                <a:solidFill>
                  <a:srgbClr val="FF0000"/>
                </a:solidFill>
              </a:rPr>
              <a:t>}</a:t>
            </a:r>
            <a:br>
              <a:rPr lang="en-US" sz="900" b="1" dirty="0">
                <a:solidFill>
                  <a:srgbClr val="FF0000"/>
                </a:solidFill>
              </a:rPr>
            </a:br>
            <a:r>
              <a:rPr lang="en-US" sz="900" b="1" dirty="0">
                <a:solidFill>
                  <a:srgbClr val="FF0000"/>
                </a:solidFill>
              </a:rPr>
              <a:t/>
            </a:r>
            <a:br>
              <a:rPr lang="en-US" sz="900" b="1" dirty="0">
                <a:solidFill>
                  <a:srgbClr val="FF0000"/>
                </a:solidFill>
              </a:rPr>
            </a:br>
            <a:r>
              <a:rPr lang="en-US" sz="900" b="1" dirty="0" err="1">
                <a:solidFill>
                  <a:srgbClr val="FF0000"/>
                </a:solidFill>
              </a:rPr>
              <a:t>p.small</a:t>
            </a:r>
            <a:r>
              <a:rPr lang="en-US" sz="900" b="1" dirty="0">
                <a:solidFill>
                  <a:srgbClr val="FF0000"/>
                </a:solidFill>
              </a:rPr>
              <a:t> {</a:t>
            </a:r>
            <a:br>
              <a:rPr lang="en-US" sz="900" b="1" dirty="0">
                <a:solidFill>
                  <a:srgbClr val="FF0000"/>
                </a:solidFill>
              </a:rPr>
            </a:br>
            <a:r>
              <a:rPr lang="en-US" sz="900" b="1" dirty="0">
                <a:solidFill>
                  <a:srgbClr val="FF0000"/>
                </a:solidFill>
              </a:rPr>
              <a:t>  font-variant: small-caps;</a:t>
            </a:r>
            <a:br>
              <a:rPr lang="en-US" sz="900" b="1" dirty="0">
                <a:solidFill>
                  <a:srgbClr val="FF0000"/>
                </a:solidFill>
              </a:rPr>
            </a:br>
            <a:r>
              <a:rPr lang="en-US" sz="900" b="1" dirty="0">
                <a:solidFill>
                  <a:srgbClr val="FF0000"/>
                </a:solidFill>
              </a:rPr>
              <a:t>}</a:t>
            </a:r>
          </a:p>
          <a:p>
            <a:pPr>
              <a:lnSpc>
                <a:spcPct val="170000"/>
              </a:lnSpc>
            </a:pPr>
            <a:endParaRPr lang="en-US" sz="1000" dirty="0"/>
          </a:p>
        </p:txBody>
      </p:sp>
    </p:spTree>
    <p:extLst>
      <p:ext uri="{BB962C8B-B14F-4D97-AF65-F5344CB8AC3E}">
        <p14:creationId xmlns:p14="http://schemas.microsoft.com/office/powerpoint/2010/main" val="3891321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706090"/>
          </a:xfrm>
        </p:spPr>
        <p:txBody>
          <a:bodyPr>
            <a:normAutofit fontScale="90000"/>
          </a:bodyPr>
          <a:lstStyle/>
          <a:p>
            <a:r>
              <a:rPr lang="en-US" dirty="0"/>
              <a:t>CSS Font(</a:t>
            </a:r>
            <a:r>
              <a:rPr lang="en-US" dirty="0" err="1"/>
              <a:t>Cont’s</a:t>
            </a:r>
            <a:r>
              <a:rPr lang="en-US" dirty="0"/>
              <a:t>)</a:t>
            </a:r>
          </a:p>
        </p:txBody>
      </p:sp>
      <p:sp>
        <p:nvSpPr>
          <p:cNvPr id="3" name="Content Placeholder 2"/>
          <p:cNvSpPr>
            <a:spLocks noGrp="1"/>
          </p:cNvSpPr>
          <p:nvPr>
            <p:ph idx="1"/>
          </p:nvPr>
        </p:nvSpPr>
        <p:spPr>
          <a:xfrm>
            <a:off x="1331640" y="836712"/>
            <a:ext cx="7498080" cy="5832648"/>
          </a:xfrm>
        </p:spPr>
        <p:txBody>
          <a:bodyPr>
            <a:noAutofit/>
          </a:bodyPr>
          <a:lstStyle/>
          <a:p>
            <a:pPr>
              <a:lnSpc>
                <a:spcPct val="170000"/>
              </a:lnSpc>
            </a:pPr>
            <a:r>
              <a:rPr lang="en-US" sz="2000" dirty="0"/>
              <a:t>Font Size</a:t>
            </a:r>
          </a:p>
          <a:p>
            <a:pPr lvl="1">
              <a:lnSpc>
                <a:spcPct val="170000"/>
              </a:lnSpc>
            </a:pPr>
            <a:r>
              <a:rPr lang="en-US" sz="2000" dirty="0"/>
              <a:t>The font-size property sets the size of the text.</a:t>
            </a:r>
          </a:p>
          <a:p>
            <a:pPr lvl="1">
              <a:lnSpc>
                <a:spcPct val="170000"/>
              </a:lnSpc>
            </a:pPr>
            <a:r>
              <a:rPr lang="en-US" sz="2000" dirty="0"/>
              <a:t>If you do not specify a font size, the default size for normal text, like paragraphs, is 16px (16px=1em).</a:t>
            </a:r>
          </a:p>
          <a:p>
            <a:r>
              <a:rPr lang="en-US" sz="2000" dirty="0"/>
              <a:t>Set Font Size With Pixels</a:t>
            </a:r>
            <a:endParaRPr lang="en-US" sz="2000" b="1" dirty="0"/>
          </a:p>
          <a:p>
            <a:pPr lvl="1"/>
            <a:r>
              <a:rPr lang="en-US" sz="1600" dirty="0"/>
              <a:t>Setting the text size with pixels gives you full control over the text size:</a:t>
            </a:r>
          </a:p>
          <a:p>
            <a:pPr lvl="1"/>
            <a:r>
              <a:rPr lang="en-US" sz="1600" dirty="0"/>
              <a:t>Example</a:t>
            </a:r>
            <a:endParaRPr lang="en-US" sz="1600" b="1" dirty="0"/>
          </a:p>
          <a:p>
            <a:pPr marL="649224" lvl="2" indent="0">
              <a:buNone/>
            </a:pPr>
            <a:r>
              <a:rPr lang="en-US" sz="1400" b="1" dirty="0">
                <a:solidFill>
                  <a:srgbClr val="FF0000"/>
                </a:solidFill>
              </a:rPr>
              <a:t>h1 {</a:t>
            </a:r>
            <a:br>
              <a:rPr lang="en-US" sz="1400" b="1" dirty="0">
                <a:solidFill>
                  <a:srgbClr val="FF0000"/>
                </a:solidFill>
              </a:rPr>
            </a:br>
            <a:r>
              <a:rPr lang="en-US" sz="1400" b="1" dirty="0">
                <a:solidFill>
                  <a:srgbClr val="FF0000"/>
                </a:solidFill>
              </a:rPr>
              <a:t>  font-size: 40px;</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h2 {</a:t>
            </a:r>
            <a:br>
              <a:rPr lang="en-US" sz="1400" b="1" dirty="0">
                <a:solidFill>
                  <a:srgbClr val="FF0000"/>
                </a:solidFill>
              </a:rPr>
            </a:br>
            <a:r>
              <a:rPr lang="en-US" sz="1400" b="1" dirty="0">
                <a:solidFill>
                  <a:srgbClr val="FF0000"/>
                </a:solidFill>
              </a:rPr>
              <a:t>  font-size: 30px;</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p {</a:t>
            </a:r>
            <a:br>
              <a:rPr lang="en-US" sz="1400" b="1" dirty="0">
                <a:solidFill>
                  <a:srgbClr val="FF0000"/>
                </a:solidFill>
              </a:rPr>
            </a:br>
            <a:r>
              <a:rPr lang="en-US" sz="1400" b="1" dirty="0">
                <a:solidFill>
                  <a:srgbClr val="FF0000"/>
                </a:solidFill>
              </a:rPr>
              <a:t>  font-size: 14px;</a:t>
            </a:r>
            <a:br>
              <a:rPr lang="en-US" sz="1400" b="1" dirty="0">
                <a:solidFill>
                  <a:srgbClr val="FF0000"/>
                </a:solidFill>
              </a:rPr>
            </a:br>
            <a:r>
              <a:rPr lang="en-US" sz="1400" b="1" dirty="0">
                <a:solidFill>
                  <a:srgbClr val="FF0000"/>
                </a:solidFill>
              </a:rPr>
              <a:t>}</a:t>
            </a:r>
          </a:p>
          <a:p>
            <a:pPr lvl="1">
              <a:lnSpc>
                <a:spcPct val="170000"/>
              </a:lnSpc>
            </a:pPr>
            <a:endParaRPr lang="en-US" sz="1000" dirty="0"/>
          </a:p>
          <a:p>
            <a:pPr>
              <a:lnSpc>
                <a:spcPct val="170000"/>
              </a:lnSpc>
            </a:pPr>
            <a:endParaRPr lang="en-US" sz="1100" dirty="0"/>
          </a:p>
        </p:txBody>
      </p:sp>
    </p:spTree>
    <p:extLst>
      <p:ext uri="{BB962C8B-B14F-4D97-AF65-F5344CB8AC3E}">
        <p14:creationId xmlns:p14="http://schemas.microsoft.com/office/powerpoint/2010/main" val="1091709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720080"/>
          </a:xfrm>
        </p:spPr>
        <p:txBody>
          <a:bodyPr>
            <a:normAutofit fontScale="90000"/>
          </a:bodyPr>
          <a:lstStyle/>
          <a:p>
            <a:r>
              <a:rPr lang="en-US" dirty="0"/>
              <a:t>CSS Font(</a:t>
            </a:r>
            <a:r>
              <a:rPr lang="en-US" dirty="0" err="1"/>
              <a:t>Cont’s</a:t>
            </a:r>
            <a:r>
              <a:rPr lang="en-US" dirty="0"/>
              <a:t>)</a:t>
            </a:r>
          </a:p>
        </p:txBody>
      </p:sp>
      <p:sp>
        <p:nvSpPr>
          <p:cNvPr id="3" name="Content Placeholder 2"/>
          <p:cNvSpPr>
            <a:spLocks noGrp="1"/>
          </p:cNvSpPr>
          <p:nvPr>
            <p:ph idx="1"/>
          </p:nvPr>
        </p:nvSpPr>
        <p:spPr>
          <a:xfrm>
            <a:off x="1403648" y="908720"/>
            <a:ext cx="7498080" cy="5616624"/>
          </a:xfrm>
        </p:spPr>
        <p:txBody>
          <a:bodyPr>
            <a:normAutofit fontScale="25000" lnSpcReduction="20000"/>
          </a:bodyPr>
          <a:lstStyle/>
          <a:p>
            <a:r>
              <a:rPr lang="en-US" sz="5600" b="1" dirty="0" smtClean="0"/>
              <a:t>Set Font Size </a:t>
            </a:r>
            <a:r>
              <a:rPr lang="en-US" sz="5600" b="1" dirty="0"/>
              <a:t>With </a:t>
            </a:r>
            <a:r>
              <a:rPr lang="en-US" sz="5600" b="1" dirty="0" err="1"/>
              <a:t>Em</a:t>
            </a:r>
            <a:r>
              <a:rPr lang="en-US" sz="5600" b="1" dirty="0"/>
              <a:t>(</a:t>
            </a:r>
            <a:r>
              <a:rPr lang="en-US" sz="5600" b="1" dirty="0" err="1"/>
              <a:t>emphemeral</a:t>
            </a:r>
            <a:r>
              <a:rPr lang="en-US" sz="5600" b="1" dirty="0"/>
              <a:t> </a:t>
            </a:r>
            <a:r>
              <a:rPr lang="en-US" sz="5600" b="1" dirty="0" smtClean="0"/>
              <a:t>unit)</a:t>
            </a:r>
          </a:p>
          <a:p>
            <a:pPr lvl="1">
              <a:lnSpc>
                <a:spcPct val="170000"/>
              </a:lnSpc>
            </a:pPr>
            <a:r>
              <a:rPr lang="en-US" sz="4800" b="1" dirty="0" smtClean="0"/>
              <a:t>To allow users to resize the text (in the browser menu), many developers use </a:t>
            </a:r>
            <a:r>
              <a:rPr lang="en-US" sz="4800" b="1" dirty="0" err="1" smtClean="0"/>
              <a:t>em</a:t>
            </a:r>
            <a:r>
              <a:rPr lang="en-US" sz="4800" b="1" dirty="0" smtClean="0"/>
              <a:t> instead of pixels.</a:t>
            </a:r>
          </a:p>
          <a:p>
            <a:pPr lvl="1">
              <a:lnSpc>
                <a:spcPct val="170000"/>
              </a:lnSpc>
            </a:pPr>
            <a:r>
              <a:rPr lang="en-US" sz="4800" b="1" dirty="0" smtClean="0"/>
              <a:t>1em </a:t>
            </a:r>
            <a:r>
              <a:rPr lang="en-US" sz="4800" b="1" dirty="0"/>
              <a:t>is equal to the current font size. The default text size in browsers is 16px. So, the default size of 1em is 16px.</a:t>
            </a:r>
          </a:p>
          <a:p>
            <a:pPr lvl="1">
              <a:lnSpc>
                <a:spcPct val="170000"/>
              </a:lnSpc>
            </a:pPr>
            <a:r>
              <a:rPr lang="en-US" sz="4800" b="1" dirty="0"/>
              <a:t>The size can be calculated from pixels to </a:t>
            </a:r>
            <a:r>
              <a:rPr lang="en-US" sz="4800" b="1" dirty="0" err="1"/>
              <a:t>em</a:t>
            </a:r>
            <a:r>
              <a:rPr lang="en-US" sz="4800" b="1" dirty="0"/>
              <a:t> using this formula: </a:t>
            </a:r>
            <a:r>
              <a:rPr lang="en-US" sz="4800" b="1" i="1" dirty="0"/>
              <a:t>pixels</a:t>
            </a:r>
            <a:r>
              <a:rPr lang="en-US" sz="4800" b="1" dirty="0"/>
              <a:t>/16=</a:t>
            </a:r>
            <a:r>
              <a:rPr lang="en-US" sz="4800" b="1" i="1" dirty="0" err="1"/>
              <a:t>em</a:t>
            </a:r>
            <a:endParaRPr lang="en-US" sz="4800" b="1" dirty="0"/>
          </a:p>
          <a:p>
            <a:pPr lvl="1">
              <a:lnSpc>
                <a:spcPct val="170000"/>
              </a:lnSpc>
            </a:pPr>
            <a:r>
              <a:rPr lang="en-US" sz="4800" b="1" dirty="0"/>
              <a:t>Example</a:t>
            </a:r>
          </a:p>
          <a:p>
            <a:pPr marL="649224" lvl="2" indent="0">
              <a:lnSpc>
                <a:spcPct val="170000"/>
              </a:lnSpc>
              <a:buNone/>
            </a:pPr>
            <a:r>
              <a:rPr lang="en-US" sz="4400" b="1" dirty="0"/>
              <a:t>h1 {</a:t>
            </a:r>
            <a:br>
              <a:rPr lang="en-US" sz="4400" b="1" dirty="0"/>
            </a:br>
            <a:r>
              <a:rPr lang="en-US" sz="4400" b="1" dirty="0"/>
              <a:t>  font-size: 2.5em; /* 40px/16=2.5em */</a:t>
            </a:r>
            <a:br>
              <a:rPr lang="en-US" sz="4400" b="1" dirty="0"/>
            </a:br>
            <a:r>
              <a:rPr lang="en-US" sz="4400" b="1" dirty="0"/>
              <a:t>}</a:t>
            </a:r>
            <a:br>
              <a:rPr lang="en-US" sz="4400" b="1" dirty="0"/>
            </a:br>
            <a:r>
              <a:rPr lang="en-US" sz="4400" b="1" dirty="0"/>
              <a:t/>
            </a:r>
            <a:br>
              <a:rPr lang="en-US" sz="4400" b="1" dirty="0"/>
            </a:br>
            <a:r>
              <a:rPr lang="en-US" sz="4400" b="1" dirty="0"/>
              <a:t>h2 {</a:t>
            </a:r>
            <a:br>
              <a:rPr lang="en-US" sz="4400" b="1" dirty="0"/>
            </a:br>
            <a:r>
              <a:rPr lang="en-US" sz="4400" b="1" dirty="0"/>
              <a:t>  font-size: 1.875em; /* 30px/16=1.875em */</a:t>
            </a:r>
            <a:br>
              <a:rPr lang="en-US" sz="4400" b="1" dirty="0"/>
            </a:br>
            <a:r>
              <a:rPr lang="en-US" sz="4400" b="1" dirty="0"/>
              <a:t>}</a:t>
            </a:r>
            <a:br>
              <a:rPr lang="en-US" sz="4400" b="1" dirty="0"/>
            </a:br>
            <a:r>
              <a:rPr lang="en-US" sz="4400" b="1" dirty="0"/>
              <a:t/>
            </a:r>
            <a:br>
              <a:rPr lang="en-US" sz="4400" b="1" dirty="0"/>
            </a:br>
            <a:r>
              <a:rPr lang="en-US" sz="4400" b="1" dirty="0"/>
              <a:t>p {</a:t>
            </a:r>
            <a:br>
              <a:rPr lang="en-US" sz="4400" b="1" dirty="0"/>
            </a:br>
            <a:r>
              <a:rPr lang="en-US" sz="4400" b="1" dirty="0"/>
              <a:t>  font-size: 0.875em; /* 14px/16=0.875em */</a:t>
            </a:r>
            <a:br>
              <a:rPr lang="en-US" sz="4400" b="1" dirty="0"/>
            </a:br>
            <a:r>
              <a:rPr lang="en-US" sz="4400" b="1" dirty="0"/>
              <a:t>}</a:t>
            </a:r>
          </a:p>
          <a:p>
            <a:pPr marL="356616" lvl="1" indent="0">
              <a:buNone/>
            </a:pPr>
            <a:r>
              <a:rPr lang="en-US" dirty="0"/>
              <a:t> </a:t>
            </a:r>
          </a:p>
          <a:p>
            <a:endParaRPr lang="en-US" dirty="0"/>
          </a:p>
        </p:txBody>
      </p:sp>
    </p:spTree>
    <p:extLst>
      <p:ext uri="{BB962C8B-B14F-4D97-AF65-F5344CB8AC3E}">
        <p14:creationId xmlns:p14="http://schemas.microsoft.com/office/powerpoint/2010/main" val="676441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78098"/>
          </a:xfrm>
        </p:spPr>
        <p:txBody>
          <a:bodyPr>
            <a:normAutofit/>
          </a:bodyPr>
          <a:lstStyle/>
          <a:p>
            <a:r>
              <a:rPr lang="en-US" dirty="0"/>
              <a:t>CSS </a:t>
            </a:r>
            <a:r>
              <a:rPr lang="en-US" dirty="0" smtClean="0"/>
              <a:t>Lists</a:t>
            </a:r>
            <a:endParaRPr lang="en-US" dirty="0"/>
          </a:p>
        </p:txBody>
      </p:sp>
      <p:sp>
        <p:nvSpPr>
          <p:cNvPr id="3" name="Content Placeholder 2"/>
          <p:cNvSpPr>
            <a:spLocks noGrp="1"/>
          </p:cNvSpPr>
          <p:nvPr>
            <p:ph idx="1"/>
          </p:nvPr>
        </p:nvSpPr>
        <p:spPr>
          <a:xfrm>
            <a:off x="1475656" y="1124744"/>
            <a:ext cx="7498080" cy="4800600"/>
          </a:xfrm>
        </p:spPr>
        <p:txBody>
          <a:bodyPr>
            <a:normAutofit fontScale="62500" lnSpcReduction="20000"/>
          </a:bodyPr>
          <a:lstStyle/>
          <a:p>
            <a:pPr>
              <a:lnSpc>
                <a:spcPct val="160000"/>
              </a:lnSpc>
            </a:pPr>
            <a:r>
              <a:rPr lang="en-US" dirty="0" smtClean="0"/>
              <a:t>HTML </a:t>
            </a:r>
            <a:r>
              <a:rPr lang="en-US" dirty="0"/>
              <a:t>Lists and CSS List Properties</a:t>
            </a:r>
            <a:endParaRPr lang="en-US" b="1" dirty="0"/>
          </a:p>
          <a:p>
            <a:pPr>
              <a:lnSpc>
                <a:spcPct val="160000"/>
              </a:lnSpc>
            </a:pPr>
            <a:r>
              <a:rPr lang="en-US" dirty="0"/>
              <a:t>In HTML, there are two main types of lists:</a:t>
            </a:r>
          </a:p>
          <a:p>
            <a:pPr lvl="0">
              <a:lnSpc>
                <a:spcPct val="160000"/>
              </a:lnSpc>
            </a:pPr>
            <a:r>
              <a:rPr lang="en-US" dirty="0"/>
              <a:t>unordered lists (&lt;</a:t>
            </a:r>
            <a:r>
              <a:rPr lang="en-US" dirty="0" err="1"/>
              <a:t>ul</a:t>
            </a:r>
            <a:r>
              <a:rPr lang="en-US" dirty="0"/>
              <a:t>&gt;) - the list items are marked with bullets</a:t>
            </a:r>
          </a:p>
          <a:p>
            <a:pPr lvl="0">
              <a:lnSpc>
                <a:spcPct val="160000"/>
              </a:lnSpc>
            </a:pPr>
            <a:r>
              <a:rPr lang="en-US" dirty="0"/>
              <a:t>ordered lists (&lt;</a:t>
            </a:r>
            <a:r>
              <a:rPr lang="en-US" dirty="0" err="1"/>
              <a:t>ol</a:t>
            </a:r>
            <a:r>
              <a:rPr lang="en-US" dirty="0"/>
              <a:t>&gt;) - the list items are marked with numbers or letters</a:t>
            </a:r>
          </a:p>
          <a:p>
            <a:pPr>
              <a:lnSpc>
                <a:spcPct val="160000"/>
              </a:lnSpc>
            </a:pPr>
            <a:r>
              <a:rPr lang="en-US" dirty="0"/>
              <a:t>The CSS list properties allow you to:</a:t>
            </a:r>
          </a:p>
          <a:p>
            <a:pPr lvl="1">
              <a:lnSpc>
                <a:spcPct val="160000"/>
              </a:lnSpc>
            </a:pPr>
            <a:r>
              <a:rPr lang="en-US" dirty="0"/>
              <a:t>Set different list item markers for ordered lists</a:t>
            </a:r>
          </a:p>
          <a:p>
            <a:pPr lvl="1">
              <a:lnSpc>
                <a:spcPct val="160000"/>
              </a:lnSpc>
            </a:pPr>
            <a:r>
              <a:rPr lang="en-US" dirty="0"/>
              <a:t>Set different list item markers for unordered lists</a:t>
            </a:r>
          </a:p>
          <a:p>
            <a:pPr lvl="1">
              <a:lnSpc>
                <a:spcPct val="160000"/>
              </a:lnSpc>
            </a:pPr>
            <a:r>
              <a:rPr lang="en-US" dirty="0"/>
              <a:t>Set an image as the list item marker</a:t>
            </a:r>
          </a:p>
          <a:p>
            <a:pPr lvl="1">
              <a:lnSpc>
                <a:spcPct val="160000"/>
              </a:lnSpc>
            </a:pPr>
            <a:r>
              <a:rPr lang="en-US" dirty="0"/>
              <a:t>Add background colors to lists and list items</a:t>
            </a:r>
          </a:p>
          <a:p>
            <a:pPr>
              <a:lnSpc>
                <a:spcPct val="160000"/>
              </a:lnSpc>
            </a:pPr>
            <a:endParaRPr lang="en-US" dirty="0"/>
          </a:p>
        </p:txBody>
      </p:sp>
    </p:spTree>
    <p:extLst>
      <p:ext uri="{BB962C8B-B14F-4D97-AF65-F5344CB8AC3E}">
        <p14:creationId xmlns:p14="http://schemas.microsoft.com/office/powerpoint/2010/main" val="2460014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498080" cy="706090"/>
          </a:xfrm>
        </p:spPr>
        <p:txBody>
          <a:bodyPr>
            <a:normAutofit fontScale="90000"/>
          </a:bodyPr>
          <a:lstStyle/>
          <a:p>
            <a:r>
              <a:rPr lang="en-US" dirty="0"/>
              <a:t>CSS </a:t>
            </a:r>
            <a:r>
              <a:rPr lang="en-US" dirty="0" smtClean="0"/>
              <a:t>Lists(</a:t>
            </a:r>
            <a:r>
              <a:rPr lang="en-US" dirty="0" err="1" smtClean="0"/>
              <a:t>Conts</a:t>
            </a:r>
            <a:r>
              <a:rPr lang="en-US" dirty="0" smtClean="0"/>
              <a:t>)</a:t>
            </a:r>
            <a:endParaRPr lang="en-US" dirty="0"/>
          </a:p>
        </p:txBody>
      </p:sp>
      <p:sp>
        <p:nvSpPr>
          <p:cNvPr id="3" name="Content Placeholder 2"/>
          <p:cNvSpPr>
            <a:spLocks noGrp="1"/>
          </p:cNvSpPr>
          <p:nvPr>
            <p:ph idx="1"/>
          </p:nvPr>
        </p:nvSpPr>
        <p:spPr>
          <a:xfrm>
            <a:off x="1331640" y="980728"/>
            <a:ext cx="7498080" cy="5544616"/>
          </a:xfrm>
        </p:spPr>
        <p:txBody>
          <a:bodyPr>
            <a:noAutofit/>
          </a:bodyPr>
          <a:lstStyle/>
          <a:p>
            <a:pPr>
              <a:lnSpc>
                <a:spcPct val="170000"/>
              </a:lnSpc>
            </a:pPr>
            <a:r>
              <a:rPr lang="en-US" sz="1400" b="1" dirty="0"/>
              <a:t>Different List Item Markers</a:t>
            </a:r>
          </a:p>
          <a:p>
            <a:pPr lvl="1">
              <a:lnSpc>
                <a:spcPct val="170000"/>
              </a:lnSpc>
            </a:pPr>
            <a:r>
              <a:rPr lang="en-US" sz="1200" b="1" dirty="0"/>
              <a:t>The list-style-type property specifies the type of list item marker.</a:t>
            </a:r>
          </a:p>
          <a:p>
            <a:pPr lvl="1">
              <a:lnSpc>
                <a:spcPct val="170000"/>
              </a:lnSpc>
            </a:pPr>
            <a:r>
              <a:rPr lang="en-US" sz="1200" b="1" dirty="0"/>
              <a:t>The following example shows some of the available list item markers:</a:t>
            </a:r>
          </a:p>
          <a:p>
            <a:pPr lvl="1">
              <a:lnSpc>
                <a:spcPct val="170000"/>
              </a:lnSpc>
            </a:pPr>
            <a:r>
              <a:rPr lang="en-US" sz="1200" b="1" dirty="0"/>
              <a:t>Example</a:t>
            </a:r>
          </a:p>
          <a:p>
            <a:pPr marL="649224" lvl="2" indent="0">
              <a:lnSpc>
                <a:spcPct val="170000"/>
              </a:lnSpc>
              <a:buNone/>
            </a:pPr>
            <a:r>
              <a:rPr lang="en-US" sz="1200" b="1" dirty="0" err="1">
                <a:solidFill>
                  <a:srgbClr val="FF0000"/>
                </a:solidFill>
              </a:rPr>
              <a:t>ul.a</a:t>
            </a:r>
            <a:r>
              <a:rPr lang="en-US" sz="1200" b="1" dirty="0">
                <a:solidFill>
                  <a:srgbClr val="FF0000"/>
                </a:solidFill>
              </a:rPr>
              <a:t> {</a:t>
            </a:r>
            <a:br>
              <a:rPr lang="en-US" sz="1200" b="1" dirty="0">
                <a:solidFill>
                  <a:srgbClr val="FF0000"/>
                </a:solidFill>
              </a:rPr>
            </a:br>
            <a:r>
              <a:rPr lang="en-US" sz="1200" b="1" dirty="0">
                <a:solidFill>
                  <a:srgbClr val="FF0000"/>
                </a:solidFill>
              </a:rPr>
              <a:t>  list-style-type: circle;</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err="1" smtClean="0">
                <a:solidFill>
                  <a:srgbClr val="FF0000"/>
                </a:solidFill>
              </a:rPr>
              <a:t>ul.b</a:t>
            </a:r>
            <a:r>
              <a:rPr lang="en-US" sz="1200" b="1" dirty="0">
                <a:solidFill>
                  <a:srgbClr val="FF0000"/>
                </a:solidFill>
              </a:rPr>
              <a:t> {</a:t>
            </a:r>
            <a:br>
              <a:rPr lang="en-US" sz="1200" b="1" dirty="0">
                <a:solidFill>
                  <a:srgbClr val="FF0000"/>
                </a:solidFill>
              </a:rPr>
            </a:br>
            <a:r>
              <a:rPr lang="en-US" sz="1200" b="1" dirty="0">
                <a:solidFill>
                  <a:srgbClr val="FF0000"/>
                </a:solidFill>
              </a:rPr>
              <a:t>  list-style-type: square;</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err="1" smtClean="0">
                <a:solidFill>
                  <a:srgbClr val="FF0000"/>
                </a:solidFill>
              </a:rPr>
              <a:t>ol.c</a:t>
            </a:r>
            <a:r>
              <a:rPr lang="en-US" sz="1200" b="1" dirty="0">
                <a:solidFill>
                  <a:srgbClr val="FF0000"/>
                </a:solidFill>
              </a:rPr>
              <a:t> {</a:t>
            </a:r>
            <a:br>
              <a:rPr lang="en-US" sz="1200" b="1" dirty="0">
                <a:solidFill>
                  <a:srgbClr val="FF0000"/>
                </a:solidFill>
              </a:rPr>
            </a:br>
            <a:r>
              <a:rPr lang="en-US" sz="1200" b="1" dirty="0">
                <a:solidFill>
                  <a:srgbClr val="FF0000"/>
                </a:solidFill>
              </a:rPr>
              <a:t>  list-style-type: upper-roman;</a:t>
            </a:r>
            <a:br>
              <a:rPr lang="en-US" sz="1200" b="1" dirty="0">
                <a:solidFill>
                  <a:srgbClr val="FF0000"/>
                </a:solidFill>
              </a:rPr>
            </a:br>
            <a:r>
              <a:rPr lang="en-US" sz="1200" b="1" dirty="0">
                <a:solidFill>
                  <a:srgbClr val="FF0000"/>
                </a:solidFill>
              </a:rPr>
              <a:t>}</a:t>
            </a:r>
            <a:br>
              <a:rPr lang="en-US" sz="1200" b="1" dirty="0">
                <a:solidFill>
                  <a:srgbClr val="FF0000"/>
                </a:solidFill>
              </a:rPr>
            </a:br>
            <a:r>
              <a:rPr lang="en-US" sz="1200" b="1" dirty="0" err="1" smtClean="0">
                <a:solidFill>
                  <a:srgbClr val="FF0000"/>
                </a:solidFill>
              </a:rPr>
              <a:t>ol.d</a:t>
            </a:r>
            <a:r>
              <a:rPr lang="en-US" sz="1200" b="1" dirty="0">
                <a:solidFill>
                  <a:srgbClr val="FF0000"/>
                </a:solidFill>
              </a:rPr>
              <a:t> {</a:t>
            </a:r>
            <a:br>
              <a:rPr lang="en-US" sz="1200" b="1" dirty="0">
                <a:solidFill>
                  <a:srgbClr val="FF0000"/>
                </a:solidFill>
              </a:rPr>
            </a:br>
            <a:r>
              <a:rPr lang="en-US" sz="1200" b="1" dirty="0">
                <a:solidFill>
                  <a:srgbClr val="FF0000"/>
                </a:solidFill>
              </a:rPr>
              <a:t>  list-style-type: lower-alpha;</a:t>
            </a:r>
            <a:br>
              <a:rPr lang="en-US" sz="1200" b="1" dirty="0">
                <a:solidFill>
                  <a:srgbClr val="FF0000"/>
                </a:solidFill>
              </a:rPr>
            </a:br>
            <a:r>
              <a:rPr lang="en-US" sz="1200" b="1" dirty="0">
                <a:solidFill>
                  <a:srgbClr val="FF0000"/>
                </a:solidFill>
              </a:rPr>
              <a:t>}</a:t>
            </a:r>
          </a:p>
          <a:p>
            <a:pPr>
              <a:lnSpc>
                <a:spcPct val="170000"/>
              </a:lnSpc>
            </a:pPr>
            <a:endParaRPr lang="en-US" sz="1400" b="1" dirty="0"/>
          </a:p>
        </p:txBody>
      </p:sp>
    </p:spTree>
    <p:extLst>
      <p:ext uri="{BB962C8B-B14F-4D97-AF65-F5344CB8AC3E}">
        <p14:creationId xmlns:p14="http://schemas.microsoft.com/office/powerpoint/2010/main" val="3541159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76064"/>
          </a:xfrm>
        </p:spPr>
        <p:txBody>
          <a:bodyPr>
            <a:normAutofit fontScale="90000"/>
          </a:bodyPr>
          <a:lstStyle/>
          <a:p>
            <a:r>
              <a:rPr lang="en-US" dirty="0"/>
              <a:t>CSS Lists(</a:t>
            </a:r>
            <a:r>
              <a:rPr lang="en-US" dirty="0" err="1"/>
              <a:t>Conts</a:t>
            </a:r>
            <a:r>
              <a:rPr lang="en-US" dirty="0"/>
              <a:t>)</a:t>
            </a:r>
          </a:p>
        </p:txBody>
      </p:sp>
      <p:sp>
        <p:nvSpPr>
          <p:cNvPr id="3" name="Content Placeholder 2"/>
          <p:cNvSpPr>
            <a:spLocks noGrp="1"/>
          </p:cNvSpPr>
          <p:nvPr>
            <p:ph idx="1"/>
          </p:nvPr>
        </p:nvSpPr>
        <p:spPr>
          <a:xfrm>
            <a:off x="1043608" y="692696"/>
            <a:ext cx="7056784" cy="6165304"/>
          </a:xfrm>
        </p:spPr>
        <p:txBody>
          <a:bodyPr>
            <a:noAutofit/>
          </a:bodyPr>
          <a:lstStyle/>
          <a:p>
            <a:pPr>
              <a:lnSpc>
                <a:spcPct val="170000"/>
              </a:lnSpc>
            </a:pPr>
            <a:r>
              <a:rPr lang="en-US" sz="1800" dirty="0"/>
              <a:t>An Image as The List Item Marker</a:t>
            </a:r>
            <a:endParaRPr lang="en-US" sz="1800" b="1" dirty="0"/>
          </a:p>
          <a:p>
            <a:pPr lvl="1">
              <a:lnSpc>
                <a:spcPct val="170000"/>
              </a:lnSpc>
            </a:pPr>
            <a:r>
              <a:rPr lang="en-US" sz="1600" dirty="0"/>
              <a:t>The list-style-image property specifies an image as the list item marker:</a:t>
            </a:r>
          </a:p>
          <a:p>
            <a:pPr lvl="1">
              <a:lnSpc>
                <a:spcPct val="170000"/>
              </a:lnSpc>
            </a:pPr>
            <a:r>
              <a:rPr lang="en-US" sz="1600" dirty="0"/>
              <a:t>Example</a:t>
            </a:r>
            <a:endParaRPr lang="en-US" sz="1600" b="1" dirty="0"/>
          </a:p>
          <a:p>
            <a:pPr marL="649224" lvl="2" indent="0">
              <a:lnSpc>
                <a:spcPct val="170000"/>
              </a:lnSpc>
              <a:buNone/>
            </a:pPr>
            <a:r>
              <a:rPr lang="en-US" sz="1400" b="1" dirty="0" err="1">
                <a:solidFill>
                  <a:srgbClr val="FF0000"/>
                </a:solidFill>
              </a:rPr>
              <a:t>ul</a:t>
            </a:r>
            <a:r>
              <a:rPr lang="en-US" sz="1400" b="1" dirty="0">
                <a:solidFill>
                  <a:srgbClr val="FF0000"/>
                </a:solidFill>
              </a:rPr>
              <a:t> {</a:t>
            </a:r>
            <a:br>
              <a:rPr lang="en-US" sz="1400" b="1" dirty="0">
                <a:solidFill>
                  <a:srgbClr val="FF0000"/>
                </a:solidFill>
              </a:rPr>
            </a:br>
            <a:r>
              <a:rPr lang="en-US" sz="1400" b="1" dirty="0">
                <a:solidFill>
                  <a:srgbClr val="FF0000"/>
                </a:solidFill>
              </a:rPr>
              <a:t>  list-style-image: </a:t>
            </a:r>
            <a:r>
              <a:rPr lang="en-US" sz="1400" b="1" dirty="0" err="1">
                <a:solidFill>
                  <a:srgbClr val="FF0000"/>
                </a:solidFill>
              </a:rPr>
              <a:t>url</a:t>
            </a:r>
            <a:r>
              <a:rPr lang="en-US" sz="1400" b="1" dirty="0">
                <a:solidFill>
                  <a:srgbClr val="FF0000"/>
                </a:solidFill>
              </a:rPr>
              <a:t>('sqpurple.gif');</a:t>
            </a:r>
            <a:br>
              <a:rPr lang="en-US" sz="1400" b="1" dirty="0">
                <a:solidFill>
                  <a:srgbClr val="FF0000"/>
                </a:solidFill>
              </a:rPr>
            </a:br>
            <a:r>
              <a:rPr lang="en-US" sz="1400" b="1" dirty="0">
                <a:solidFill>
                  <a:srgbClr val="FF0000"/>
                </a:solidFill>
              </a:rPr>
              <a:t>}</a:t>
            </a:r>
          </a:p>
          <a:p>
            <a:pPr>
              <a:lnSpc>
                <a:spcPct val="170000"/>
              </a:lnSpc>
            </a:pPr>
            <a:r>
              <a:rPr lang="en-US" sz="1800" dirty="0"/>
              <a:t>Position The List Item Markers</a:t>
            </a:r>
            <a:endParaRPr lang="en-US" sz="1800" b="1" dirty="0"/>
          </a:p>
          <a:p>
            <a:pPr lvl="1">
              <a:lnSpc>
                <a:spcPct val="170000"/>
              </a:lnSpc>
            </a:pPr>
            <a:r>
              <a:rPr lang="en-US" sz="1400" dirty="0"/>
              <a:t>The list-style-position property specifies the position of the list-item markers (bullet points).</a:t>
            </a:r>
          </a:p>
          <a:p>
            <a:pPr lvl="1">
              <a:lnSpc>
                <a:spcPct val="170000"/>
              </a:lnSpc>
            </a:pPr>
            <a:r>
              <a:rPr lang="en-US" sz="1400" dirty="0"/>
              <a:t>"list-style-position: outside;" means that the bullet points will be outside the list item. The start of each line of a list item will be aligned vertically. This is default</a:t>
            </a:r>
            <a:r>
              <a:rPr lang="en-US" sz="1400" dirty="0" smtClean="0"/>
              <a:t>:</a:t>
            </a:r>
          </a:p>
          <a:p>
            <a:pPr lvl="1">
              <a:lnSpc>
                <a:spcPct val="150000"/>
              </a:lnSpc>
            </a:pPr>
            <a:r>
              <a:rPr lang="en-US" sz="1400" dirty="0"/>
              <a:t>"list-style-position: inside;" means that the bullet points will be inside the list item. As it is part of the list item, it will be part of the text and push the text at the start:</a:t>
            </a:r>
          </a:p>
          <a:p>
            <a:pPr>
              <a:lnSpc>
                <a:spcPct val="150000"/>
              </a:lnSpc>
            </a:pPr>
            <a:endParaRPr lang="en-US" sz="1800" dirty="0"/>
          </a:p>
          <a:p>
            <a:pPr lvl="1">
              <a:lnSpc>
                <a:spcPct val="170000"/>
              </a:lnSpc>
            </a:pPr>
            <a:endParaRPr lang="en-US" sz="1600" dirty="0" smtClean="0"/>
          </a:p>
          <a:p>
            <a:pPr lvl="1">
              <a:lnSpc>
                <a:spcPct val="170000"/>
              </a:lnSpc>
            </a:pPr>
            <a:endParaRPr lang="en-US" sz="1600" dirty="0"/>
          </a:p>
          <a:p>
            <a:pPr>
              <a:lnSpc>
                <a:spcPct val="170000"/>
              </a:lnSpc>
            </a:pP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812360" y="4221088"/>
            <a:ext cx="1152128" cy="108012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740352" y="5877272"/>
            <a:ext cx="1008112" cy="864096"/>
          </a:xfrm>
          <a:prstGeom prst="rect">
            <a:avLst/>
          </a:prstGeom>
          <a:noFill/>
          <a:ln>
            <a:noFill/>
          </a:ln>
        </p:spPr>
      </p:pic>
    </p:spTree>
    <p:extLst>
      <p:ext uri="{BB962C8B-B14F-4D97-AF65-F5344CB8AC3E}">
        <p14:creationId xmlns:p14="http://schemas.microsoft.com/office/powerpoint/2010/main" val="3268624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490066"/>
          </a:xfrm>
        </p:spPr>
        <p:txBody>
          <a:bodyPr>
            <a:normAutofit fontScale="90000"/>
          </a:bodyPr>
          <a:lstStyle/>
          <a:p>
            <a:r>
              <a:rPr lang="en-US" dirty="0"/>
              <a:t>Margin - Shorthand </a:t>
            </a:r>
            <a:r>
              <a:rPr lang="en-US" dirty="0" smtClean="0"/>
              <a:t>Property</a:t>
            </a:r>
            <a:endParaRPr lang="en-US" dirty="0"/>
          </a:p>
        </p:txBody>
      </p:sp>
      <p:sp>
        <p:nvSpPr>
          <p:cNvPr id="3" name="Content Placeholder 2"/>
          <p:cNvSpPr>
            <a:spLocks noGrp="1"/>
          </p:cNvSpPr>
          <p:nvPr>
            <p:ph idx="1"/>
          </p:nvPr>
        </p:nvSpPr>
        <p:spPr>
          <a:xfrm>
            <a:off x="1187624" y="620688"/>
            <a:ext cx="7704856" cy="6165304"/>
          </a:xfrm>
        </p:spPr>
        <p:txBody>
          <a:bodyPr>
            <a:noAutofit/>
          </a:bodyPr>
          <a:lstStyle/>
          <a:p>
            <a:pPr>
              <a:lnSpc>
                <a:spcPct val="170000"/>
              </a:lnSpc>
            </a:pPr>
            <a:r>
              <a:rPr lang="en-US" sz="1100" dirty="0" smtClean="0"/>
              <a:t>To </a:t>
            </a:r>
            <a:r>
              <a:rPr lang="en-US" sz="1100" dirty="0"/>
              <a:t>shorten the code, it is possible to specify all the margin properties in one property.</a:t>
            </a:r>
          </a:p>
          <a:p>
            <a:pPr>
              <a:lnSpc>
                <a:spcPct val="170000"/>
              </a:lnSpc>
            </a:pPr>
            <a:r>
              <a:rPr lang="en-US" sz="1100" dirty="0"/>
              <a:t>The </a:t>
            </a:r>
            <a:r>
              <a:rPr lang="en-US" sz="900" dirty="0"/>
              <a:t>margin</a:t>
            </a:r>
            <a:r>
              <a:rPr lang="en-US" sz="1100" dirty="0"/>
              <a:t> property is a shorthand property for the following individual margin properties:</a:t>
            </a:r>
          </a:p>
          <a:p>
            <a:pPr lvl="1">
              <a:lnSpc>
                <a:spcPct val="170000"/>
              </a:lnSpc>
            </a:pPr>
            <a:r>
              <a:rPr lang="en-US" sz="1050" dirty="0"/>
              <a:t>margin-top</a:t>
            </a:r>
            <a:endParaRPr lang="en-US" sz="1000" dirty="0"/>
          </a:p>
          <a:p>
            <a:pPr lvl="1">
              <a:lnSpc>
                <a:spcPct val="170000"/>
              </a:lnSpc>
            </a:pPr>
            <a:r>
              <a:rPr lang="en-US" sz="1050" dirty="0"/>
              <a:t>margin-right</a:t>
            </a:r>
            <a:endParaRPr lang="en-US" sz="1000" dirty="0"/>
          </a:p>
          <a:p>
            <a:pPr lvl="1">
              <a:lnSpc>
                <a:spcPct val="170000"/>
              </a:lnSpc>
            </a:pPr>
            <a:r>
              <a:rPr lang="en-US" sz="1050" dirty="0"/>
              <a:t>margin-bottom</a:t>
            </a:r>
            <a:endParaRPr lang="en-US" sz="1000" dirty="0"/>
          </a:p>
          <a:p>
            <a:pPr lvl="1">
              <a:lnSpc>
                <a:spcPct val="170000"/>
              </a:lnSpc>
            </a:pPr>
            <a:r>
              <a:rPr lang="en-US" sz="1050" dirty="0"/>
              <a:t>margin-left</a:t>
            </a:r>
            <a:endParaRPr lang="en-US" sz="1000" dirty="0"/>
          </a:p>
          <a:p>
            <a:pPr>
              <a:lnSpc>
                <a:spcPct val="170000"/>
              </a:lnSpc>
            </a:pPr>
            <a:r>
              <a:rPr lang="en-US" sz="1100" dirty="0"/>
              <a:t>So, here is how it works:</a:t>
            </a:r>
          </a:p>
          <a:p>
            <a:pPr>
              <a:lnSpc>
                <a:spcPct val="170000"/>
              </a:lnSpc>
            </a:pPr>
            <a:r>
              <a:rPr lang="en-US" sz="1100" dirty="0"/>
              <a:t>If the </a:t>
            </a:r>
            <a:r>
              <a:rPr lang="en-US" sz="900" dirty="0"/>
              <a:t>margin</a:t>
            </a:r>
            <a:r>
              <a:rPr lang="en-US" sz="1100" dirty="0"/>
              <a:t> property has four values:</a:t>
            </a:r>
          </a:p>
          <a:p>
            <a:pPr lvl="0">
              <a:lnSpc>
                <a:spcPct val="170000"/>
              </a:lnSpc>
            </a:pPr>
            <a:r>
              <a:rPr lang="en-US" sz="1100" b="1" dirty="0"/>
              <a:t>margin: 25px 50px 75px 100px;</a:t>
            </a:r>
            <a:endParaRPr lang="en-US" sz="1050" dirty="0"/>
          </a:p>
          <a:p>
            <a:pPr lvl="1">
              <a:lnSpc>
                <a:spcPct val="170000"/>
              </a:lnSpc>
            </a:pPr>
            <a:r>
              <a:rPr lang="en-US" sz="1050" dirty="0"/>
              <a:t>top margin is 25px</a:t>
            </a:r>
            <a:endParaRPr lang="en-US" sz="1000" dirty="0"/>
          </a:p>
          <a:p>
            <a:pPr lvl="1">
              <a:lnSpc>
                <a:spcPct val="170000"/>
              </a:lnSpc>
            </a:pPr>
            <a:r>
              <a:rPr lang="en-US" sz="1050" dirty="0"/>
              <a:t>right margin is 50px</a:t>
            </a:r>
            <a:endParaRPr lang="en-US" sz="1000" dirty="0"/>
          </a:p>
          <a:p>
            <a:pPr lvl="1">
              <a:lnSpc>
                <a:spcPct val="170000"/>
              </a:lnSpc>
            </a:pPr>
            <a:r>
              <a:rPr lang="en-US" sz="1050" dirty="0"/>
              <a:t>bottom margin is 75px</a:t>
            </a:r>
            <a:endParaRPr lang="en-US" sz="1000" dirty="0"/>
          </a:p>
          <a:p>
            <a:pPr lvl="1">
              <a:lnSpc>
                <a:spcPct val="170000"/>
              </a:lnSpc>
            </a:pPr>
            <a:r>
              <a:rPr lang="en-US" sz="1050" dirty="0"/>
              <a:t>left margin is 100px</a:t>
            </a:r>
            <a:endParaRPr lang="en-US" sz="1000" dirty="0"/>
          </a:p>
          <a:p>
            <a:pPr>
              <a:lnSpc>
                <a:spcPct val="170000"/>
              </a:lnSpc>
            </a:pPr>
            <a:r>
              <a:rPr lang="en-US" sz="1100" dirty="0" smtClean="0"/>
              <a:t>Example:  Use </a:t>
            </a:r>
            <a:r>
              <a:rPr lang="en-US" sz="1100" dirty="0"/>
              <a:t>the margin shorthand property with four values:</a:t>
            </a:r>
          </a:p>
          <a:p>
            <a:pPr marL="82296" indent="0">
              <a:lnSpc>
                <a:spcPct val="170000"/>
              </a:lnSpc>
              <a:buNone/>
            </a:pPr>
            <a:r>
              <a:rPr lang="en-US" sz="1100" b="1" dirty="0"/>
              <a:t>p {</a:t>
            </a:r>
            <a:br>
              <a:rPr lang="en-US" sz="1100" b="1" dirty="0"/>
            </a:br>
            <a:r>
              <a:rPr lang="en-US" sz="1100" b="1" dirty="0"/>
              <a:t>  margin: 25px 50px 75px 100px;</a:t>
            </a:r>
            <a:br>
              <a:rPr lang="en-US" sz="1100" b="1" dirty="0"/>
            </a:br>
            <a:r>
              <a:rPr lang="en-US" sz="1100" b="1" dirty="0"/>
              <a:t>}</a:t>
            </a:r>
            <a:endParaRPr lang="en-US" sz="1050" b="1" dirty="0"/>
          </a:p>
          <a:p>
            <a:pPr>
              <a:lnSpc>
                <a:spcPct val="170000"/>
              </a:lnSpc>
            </a:pPr>
            <a:endParaRPr lang="en-US" sz="1100" dirty="0"/>
          </a:p>
        </p:txBody>
      </p:sp>
    </p:spTree>
    <p:extLst>
      <p:ext uri="{BB962C8B-B14F-4D97-AF65-F5344CB8AC3E}">
        <p14:creationId xmlns:p14="http://schemas.microsoft.com/office/powerpoint/2010/main" val="1481985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4082"/>
          </a:xfrm>
        </p:spPr>
        <p:txBody>
          <a:bodyPr>
            <a:normAutofit fontScale="90000"/>
          </a:bodyPr>
          <a:lstStyle/>
          <a:p>
            <a:r>
              <a:rPr lang="en-US" dirty="0"/>
              <a:t>CSS Lists(</a:t>
            </a:r>
            <a:r>
              <a:rPr lang="en-US" dirty="0" err="1"/>
              <a:t>Conts</a:t>
            </a:r>
            <a:r>
              <a:rPr lang="en-US" dirty="0"/>
              <a:t>)</a:t>
            </a:r>
          </a:p>
        </p:txBody>
      </p:sp>
      <p:sp>
        <p:nvSpPr>
          <p:cNvPr id="3" name="Content Placeholder 2"/>
          <p:cNvSpPr>
            <a:spLocks noGrp="1"/>
          </p:cNvSpPr>
          <p:nvPr>
            <p:ph idx="1"/>
          </p:nvPr>
        </p:nvSpPr>
        <p:spPr>
          <a:xfrm>
            <a:off x="1403648" y="1124744"/>
            <a:ext cx="7498080" cy="4800600"/>
          </a:xfrm>
        </p:spPr>
        <p:txBody>
          <a:bodyPr>
            <a:normAutofit fontScale="70000" lnSpcReduction="20000"/>
          </a:bodyPr>
          <a:lstStyle/>
          <a:p>
            <a:r>
              <a:rPr lang="en-US" dirty="0"/>
              <a:t>Remove Default Settings</a:t>
            </a:r>
            <a:endParaRPr lang="en-US" b="1" dirty="0"/>
          </a:p>
          <a:p>
            <a:pPr lvl="1">
              <a:lnSpc>
                <a:spcPct val="160000"/>
              </a:lnSpc>
            </a:pPr>
            <a:r>
              <a:rPr lang="en-US" dirty="0"/>
              <a:t>The </a:t>
            </a:r>
            <a:r>
              <a:rPr lang="en-US" dirty="0" err="1"/>
              <a:t>list-style-type:none</a:t>
            </a:r>
            <a:r>
              <a:rPr lang="en-US" dirty="0"/>
              <a:t> property can also be used to remove the markers/bullets. </a:t>
            </a:r>
            <a:endParaRPr lang="en-US" dirty="0" smtClean="0"/>
          </a:p>
          <a:p>
            <a:pPr lvl="1">
              <a:lnSpc>
                <a:spcPct val="160000"/>
              </a:lnSpc>
            </a:pPr>
            <a:r>
              <a:rPr lang="en-US" dirty="0" smtClean="0"/>
              <a:t>Note </a:t>
            </a:r>
            <a:r>
              <a:rPr lang="en-US" dirty="0"/>
              <a:t>that the list also has default margin and padding. To remove this, add margin:0 and padding:0 to &lt;</a:t>
            </a:r>
            <a:r>
              <a:rPr lang="en-US" dirty="0" err="1"/>
              <a:t>ul</a:t>
            </a:r>
            <a:r>
              <a:rPr lang="en-US" dirty="0"/>
              <a:t>&gt; or &lt;</a:t>
            </a:r>
            <a:r>
              <a:rPr lang="en-US" dirty="0" err="1"/>
              <a:t>ol</a:t>
            </a:r>
            <a:r>
              <a:rPr lang="en-US" dirty="0"/>
              <a:t>&gt;:</a:t>
            </a:r>
          </a:p>
          <a:p>
            <a:pPr lvl="1">
              <a:lnSpc>
                <a:spcPct val="160000"/>
              </a:lnSpc>
            </a:pPr>
            <a:r>
              <a:rPr lang="en-US" dirty="0"/>
              <a:t>Example</a:t>
            </a:r>
            <a:endParaRPr lang="en-US" b="1" dirty="0"/>
          </a:p>
          <a:p>
            <a:pPr marL="649224" lvl="2" indent="0">
              <a:lnSpc>
                <a:spcPct val="160000"/>
              </a:lnSpc>
              <a:buNone/>
            </a:pPr>
            <a:r>
              <a:rPr lang="en-US" b="1" dirty="0" err="1">
                <a:solidFill>
                  <a:srgbClr val="FF0000"/>
                </a:solidFill>
              </a:rPr>
              <a:t>ul</a:t>
            </a:r>
            <a:r>
              <a:rPr lang="en-US" b="1" dirty="0">
                <a:solidFill>
                  <a:srgbClr val="FF0000"/>
                </a:solidFill>
              </a:rPr>
              <a:t> {</a:t>
            </a:r>
            <a:br>
              <a:rPr lang="en-US" b="1" dirty="0">
                <a:solidFill>
                  <a:srgbClr val="FF0000"/>
                </a:solidFill>
              </a:rPr>
            </a:br>
            <a:r>
              <a:rPr lang="en-US" b="1" dirty="0">
                <a:solidFill>
                  <a:srgbClr val="FF0000"/>
                </a:solidFill>
              </a:rPr>
              <a:t>  list-style-type: none;</a:t>
            </a:r>
            <a:br>
              <a:rPr lang="en-US" b="1" dirty="0">
                <a:solidFill>
                  <a:srgbClr val="FF0000"/>
                </a:solidFill>
              </a:rPr>
            </a:br>
            <a:r>
              <a:rPr lang="en-US" b="1" dirty="0">
                <a:solidFill>
                  <a:srgbClr val="FF0000"/>
                </a:solidFill>
              </a:rPr>
              <a:t>  margin: 0;</a:t>
            </a:r>
            <a:br>
              <a:rPr lang="en-US" b="1" dirty="0">
                <a:solidFill>
                  <a:srgbClr val="FF0000"/>
                </a:solidFill>
              </a:rPr>
            </a:br>
            <a:r>
              <a:rPr lang="en-US" b="1" dirty="0">
                <a:solidFill>
                  <a:srgbClr val="FF0000"/>
                </a:solidFill>
              </a:rPr>
              <a:t>  padding: 0;</a:t>
            </a:r>
            <a:br>
              <a:rPr lang="en-US" b="1" dirty="0">
                <a:solidFill>
                  <a:srgbClr val="FF0000"/>
                </a:solidFill>
              </a:rPr>
            </a:br>
            <a:r>
              <a:rPr lang="en-US" b="1" dirty="0">
                <a:solidFill>
                  <a:srgbClr val="FF0000"/>
                </a:solidFill>
              </a:rPr>
              <a:t>}</a:t>
            </a:r>
          </a:p>
          <a:p>
            <a:endParaRPr lang="en-US" dirty="0"/>
          </a:p>
        </p:txBody>
      </p:sp>
    </p:spTree>
    <p:extLst>
      <p:ext uri="{BB962C8B-B14F-4D97-AF65-F5344CB8AC3E}">
        <p14:creationId xmlns:p14="http://schemas.microsoft.com/office/powerpoint/2010/main" val="3282221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7498080" cy="634082"/>
          </a:xfrm>
        </p:spPr>
        <p:txBody>
          <a:bodyPr>
            <a:normAutofit fontScale="90000"/>
          </a:bodyPr>
          <a:lstStyle/>
          <a:p>
            <a:r>
              <a:rPr lang="en-US" dirty="0"/>
              <a:t>CSS </a:t>
            </a:r>
            <a:r>
              <a:rPr lang="en-US" dirty="0" smtClean="0"/>
              <a:t>Tables</a:t>
            </a:r>
            <a:endParaRPr lang="en-US" dirty="0"/>
          </a:p>
        </p:txBody>
      </p:sp>
      <p:sp>
        <p:nvSpPr>
          <p:cNvPr id="3" name="Content Placeholder 2"/>
          <p:cNvSpPr>
            <a:spLocks noGrp="1"/>
          </p:cNvSpPr>
          <p:nvPr>
            <p:ph idx="1"/>
          </p:nvPr>
        </p:nvSpPr>
        <p:spPr>
          <a:xfrm>
            <a:off x="1331640" y="1052736"/>
            <a:ext cx="7498080" cy="4800600"/>
          </a:xfrm>
        </p:spPr>
        <p:txBody>
          <a:bodyPr>
            <a:normAutofit fontScale="85000" lnSpcReduction="10000"/>
          </a:bodyPr>
          <a:lstStyle/>
          <a:p>
            <a:pPr>
              <a:lnSpc>
                <a:spcPct val="150000"/>
              </a:lnSpc>
            </a:pPr>
            <a:r>
              <a:rPr lang="en-US" dirty="0" smtClean="0"/>
              <a:t>Table </a:t>
            </a:r>
            <a:r>
              <a:rPr lang="en-US" dirty="0"/>
              <a:t>Borders</a:t>
            </a:r>
            <a:endParaRPr lang="en-US" b="1" dirty="0"/>
          </a:p>
          <a:p>
            <a:pPr lvl="1">
              <a:lnSpc>
                <a:spcPct val="150000"/>
              </a:lnSpc>
            </a:pPr>
            <a:r>
              <a:rPr lang="en-US" dirty="0"/>
              <a:t>To specify table borders in CSS, use the border property.</a:t>
            </a:r>
          </a:p>
          <a:p>
            <a:pPr lvl="1">
              <a:lnSpc>
                <a:spcPct val="150000"/>
              </a:lnSpc>
            </a:pPr>
            <a:r>
              <a:rPr lang="en-US" dirty="0"/>
              <a:t>The example below specifies a black border for &lt;table&gt;, &lt;</a:t>
            </a:r>
            <a:r>
              <a:rPr lang="en-US" dirty="0" err="1"/>
              <a:t>th</a:t>
            </a:r>
            <a:r>
              <a:rPr lang="en-US" dirty="0"/>
              <a:t>&gt;, and &lt;td&gt; elements:</a:t>
            </a:r>
          </a:p>
          <a:p>
            <a:pPr lvl="1">
              <a:lnSpc>
                <a:spcPct val="150000"/>
              </a:lnSpc>
            </a:pPr>
            <a:r>
              <a:rPr lang="en-US" dirty="0"/>
              <a:t>Example</a:t>
            </a:r>
            <a:endParaRPr lang="en-US" b="1" dirty="0"/>
          </a:p>
          <a:p>
            <a:pPr marL="649224" lvl="2" indent="0">
              <a:lnSpc>
                <a:spcPct val="150000"/>
              </a:lnSpc>
              <a:buNone/>
            </a:pPr>
            <a:r>
              <a:rPr lang="en-US" b="1" dirty="0">
                <a:solidFill>
                  <a:srgbClr val="FF0000"/>
                </a:solidFill>
              </a:rPr>
              <a:t>table, </a:t>
            </a:r>
            <a:r>
              <a:rPr lang="en-US" b="1" dirty="0" err="1">
                <a:solidFill>
                  <a:srgbClr val="FF0000"/>
                </a:solidFill>
              </a:rPr>
              <a:t>th</a:t>
            </a:r>
            <a:r>
              <a:rPr lang="en-US" b="1" dirty="0">
                <a:solidFill>
                  <a:srgbClr val="FF0000"/>
                </a:solidFill>
              </a:rPr>
              <a:t>, td {</a:t>
            </a:r>
            <a:br>
              <a:rPr lang="en-US" b="1" dirty="0">
                <a:solidFill>
                  <a:srgbClr val="FF0000"/>
                </a:solidFill>
              </a:rPr>
            </a:br>
            <a:r>
              <a:rPr lang="en-US" b="1" dirty="0">
                <a:solidFill>
                  <a:srgbClr val="FF0000"/>
                </a:solidFill>
              </a:rPr>
              <a:t>  border: 1px solid black;</a:t>
            </a:r>
            <a:br>
              <a:rPr lang="en-US" b="1" dirty="0">
                <a:solidFill>
                  <a:srgbClr val="FF0000"/>
                </a:solidFill>
              </a:rPr>
            </a:br>
            <a:r>
              <a:rPr lang="en-US" b="1" dirty="0">
                <a:solidFill>
                  <a:srgbClr val="FF0000"/>
                </a:solidFill>
              </a:rPr>
              <a:t>}</a:t>
            </a:r>
          </a:p>
          <a:p>
            <a:pPr>
              <a:lnSpc>
                <a:spcPct val="150000"/>
              </a:lnSpc>
            </a:pPr>
            <a:endParaRPr lang="en-US" dirty="0"/>
          </a:p>
        </p:txBody>
      </p:sp>
    </p:spTree>
    <p:extLst>
      <p:ext uri="{BB962C8B-B14F-4D97-AF65-F5344CB8AC3E}">
        <p14:creationId xmlns:p14="http://schemas.microsoft.com/office/powerpoint/2010/main" val="2722165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06090"/>
          </a:xfrm>
        </p:spPr>
        <p:txBody>
          <a:bodyPr>
            <a:normAutofit fontScale="90000"/>
          </a:bodyPr>
          <a:lstStyle/>
          <a:p>
            <a:r>
              <a:rPr lang="en-US" dirty="0"/>
              <a:t>CSS </a:t>
            </a:r>
            <a:r>
              <a:rPr lang="en-US" dirty="0" smtClean="0"/>
              <a:t>Tables(</a:t>
            </a:r>
            <a:r>
              <a:rPr lang="en-US" dirty="0" err="1" smtClean="0"/>
              <a:t>Cont’s</a:t>
            </a:r>
            <a:r>
              <a:rPr lang="en-US" dirty="0" smtClean="0"/>
              <a:t>)</a:t>
            </a:r>
            <a:endParaRPr lang="en-US" dirty="0"/>
          </a:p>
        </p:txBody>
      </p:sp>
      <p:sp>
        <p:nvSpPr>
          <p:cNvPr id="3" name="Content Placeholder 2"/>
          <p:cNvSpPr>
            <a:spLocks noGrp="1"/>
          </p:cNvSpPr>
          <p:nvPr>
            <p:ph idx="1"/>
          </p:nvPr>
        </p:nvSpPr>
        <p:spPr>
          <a:xfrm>
            <a:off x="1259632" y="980728"/>
            <a:ext cx="7498080" cy="5616624"/>
          </a:xfrm>
        </p:spPr>
        <p:txBody>
          <a:bodyPr>
            <a:noAutofit/>
          </a:bodyPr>
          <a:lstStyle/>
          <a:p>
            <a:pPr>
              <a:lnSpc>
                <a:spcPct val="160000"/>
              </a:lnSpc>
            </a:pPr>
            <a:r>
              <a:rPr lang="en-US" sz="2000" dirty="0"/>
              <a:t>Table Width and Height</a:t>
            </a:r>
            <a:endParaRPr lang="en-US" sz="2000" b="1" dirty="0"/>
          </a:p>
          <a:p>
            <a:pPr lvl="1">
              <a:lnSpc>
                <a:spcPct val="160000"/>
              </a:lnSpc>
            </a:pPr>
            <a:r>
              <a:rPr lang="en-US" sz="1600" dirty="0"/>
              <a:t>The width and height of a table are defined by the width and height properties.</a:t>
            </a:r>
          </a:p>
          <a:p>
            <a:pPr lvl="1">
              <a:lnSpc>
                <a:spcPct val="160000"/>
              </a:lnSpc>
            </a:pPr>
            <a:r>
              <a:rPr lang="en-US" sz="1600" dirty="0"/>
              <a:t>The example below sets the width of the table to 100%, and the height of the &lt;</a:t>
            </a:r>
            <a:r>
              <a:rPr lang="en-US" sz="1600" dirty="0" err="1"/>
              <a:t>th</a:t>
            </a:r>
            <a:r>
              <a:rPr lang="en-US" sz="1600" dirty="0"/>
              <a:t>&gt; elements to 70px:</a:t>
            </a:r>
          </a:p>
          <a:p>
            <a:pPr lvl="1">
              <a:lnSpc>
                <a:spcPct val="160000"/>
              </a:lnSpc>
            </a:pPr>
            <a:r>
              <a:rPr lang="en-US" sz="1600" dirty="0"/>
              <a:t>Example</a:t>
            </a:r>
            <a:endParaRPr lang="en-US" sz="1600" b="1" dirty="0"/>
          </a:p>
          <a:p>
            <a:pPr marL="649224" lvl="2" indent="0">
              <a:lnSpc>
                <a:spcPct val="160000"/>
              </a:lnSpc>
              <a:buNone/>
            </a:pPr>
            <a:r>
              <a:rPr lang="en-US" sz="1600" b="1" dirty="0">
                <a:solidFill>
                  <a:srgbClr val="FF0000"/>
                </a:solidFill>
              </a:rPr>
              <a:t>table {</a:t>
            </a:r>
            <a:br>
              <a:rPr lang="en-US" sz="1600" b="1" dirty="0">
                <a:solidFill>
                  <a:srgbClr val="FF0000"/>
                </a:solidFill>
              </a:rPr>
            </a:br>
            <a:r>
              <a:rPr lang="en-US" sz="1600" b="1" dirty="0">
                <a:solidFill>
                  <a:srgbClr val="FF0000"/>
                </a:solidFill>
              </a:rPr>
              <a:t>  width: 100%;</a:t>
            </a:r>
            <a:br>
              <a:rPr lang="en-US" sz="1600" b="1" dirty="0">
                <a:solidFill>
                  <a:srgbClr val="FF0000"/>
                </a:solidFill>
              </a:rPr>
            </a:br>
            <a:r>
              <a:rPr lang="en-US" sz="1600" b="1" dirty="0">
                <a:solidFill>
                  <a:srgbClr val="FF0000"/>
                </a:solidFill>
              </a:rPr>
              <a:t>}</a:t>
            </a:r>
            <a:br>
              <a:rPr lang="en-US" sz="1600" b="1" dirty="0">
                <a:solidFill>
                  <a:srgbClr val="FF0000"/>
                </a:solidFill>
              </a:rPr>
            </a:br>
            <a:r>
              <a:rPr lang="en-US" sz="1600" b="1" dirty="0">
                <a:solidFill>
                  <a:srgbClr val="FF0000"/>
                </a:solidFill>
              </a:rPr>
              <a:t/>
            </a:r>
            <a:br>
              <a:rPr lang="en-US" sz="1600" b="1" dirty="0">
                <a:solidFill>
                  <a:srgbClr val="FF0000"/>
                </a:solidFill>
              </a:rPr>
            </a:br>
            <a:r>
              <a:rPr lang="en-US" sz="1600" b="1" dirty="0" err="1">
                <a:solidFill>
                  <a:srgbClr val="FF0000"/>
                </a:solidFill>
              </a:rPr>
              <a:t>th</a:t>
            </a:r>
            <a:r>
              <a:rPr lang="en-US" sz="1600" b="1" dirty="0">
                <a:solidFill>
                  <a:srgbClr val="FF0000"/>
                </a:solidFill>
              </a:rPr>
              <a:t> {</a:t>
            </a:r>
            <a:br>
              <a:rPr lang="en-US" sz="1600" b="1" dirty="0">
                <a:solidFill>
                  <a:srgbClr val="FF0000"/>
                </a:solidFill>
              </a:rPr>
            </a:br>
            <a:r>
              <a:rPr lang="en-US" sz="1600" b="1" dirty="0">
                <a:solidFill>
                  <a:srgbClr val="FF0000"/>
                </a:solidFill>
              </a:rPr>
              <a:t>  height: 70px;</a:t>
            </a:r>
            <a:br>
              <a:rPr lang="en-US" sz="1600" b="1" dirty="0">
                <a:solidFill>
                  <a:srgbClr val="FF0000"/>
                </a:solidFill>
              </a:rPr>
            </a:br>
            <a:r>
              <a:rPr lang="en-US" sz="1600" b="1" dirty="0">
                <a:solidFill>
                  <a:srgbClr val="FF0000"/>
                </a:solidFill>
              </a:rPr>
              <a:t>}</a:t>
            </a:r>
          </a:p>
          <a:p>
            <a:pPr>
              <a:lnSpc>
                <a:spcPct val="160000"/>
              </a:lnSpc>
            </a:pPr>
            <a:endParaRPr lang="en-US" sz="2000" dirty="0"/>
          </a:p>
        </p:txBody>
      </p:sp>
    </p:spTree>
    <p:extLst>
      <p:ext uri="{BB962C8B-B14F-4D97-AF65-F5344CB8AC3E}">
        <p14:creationId xmlns:p14="http://schemas.microsoft.com/office/powerpoint/2010/main" val="2957342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06090"/>
          </a:xfrm>
        </p:spPr>
        <p:txBody>
          <a:bodyPr>
            <a:normAutofit fontScale="90000"/>
          </a:bodyPr>
          <a:lstStyle/>
          <a:p>
            <a:r>
              <a:rPr lang="en-US" dirty="0"/>
              <a:t>CSS Tables(</a:t>
            </a:r>
            <a:r>
              <a:rPr lang="en-US" dirty="0" err="1"/>
              <a:t>Cont’s</a:t>
            </a:r>
            <a:r>
              <a:rPr lang="en-US" dirty="0"/>
              <a:t>)</a:t>
            </a:r>
          </a:p>
        </p:txBody>
      </p:sp>
      <p:sp>
        <p:nvSpPr>
          <p:cNvPr id="3" name="Content Placeholder 2"/>
          <p:cNvSpPr>
            <a:spLocks noGrp="1"/>
          </p:cNvSpPr>
          <p:nvPr>
            <p:ph idx="1"/>
          </p:nvPr>
        </p:nvSpPr>
        <p:spPr>
          <a:xfrm>
            <a:off x="1259632" y="908720"/>
            <a:ext cx="7498080" cy="5760640"/>
          </a:xfrm>
        </p:spPr>
        <p:txBody>
          <a:bodyPr>
            <a:noAutofit/>
          </a:bodyPr>
          <a:lstStyle/>
          <a:p>
            <a:pPr>
              <a:lnSpc>
                <a:spcPct val="170000"/>
              </a:lnSpc>
            </a:pPr>
            <a:r>
              <a:rPr lang="en-US" sz="2400" dirty="0"/>
              <a:t>Horizontal Alignment</a:t>
            </a:r>
            <a:endParaRPr lang="en-US" sz="2400" b="1" dirty="0"/>
          </a:p>
          <a:p>
            <a:pPr lvl="1">
              <a:lnSpc>
                <a:spcPct val="170000"/>
              </a:lnSpc>
            </a:pPr>
            <a:r>
              <a:rPr lang="en-US" sz="1800" dirty="0"/>
              <a:t>The text-align property sets the horizontal alignment (like left, right, or center) of the content in &lt;</a:t>
            </a:r>
            <a:r>
              <a:rPr lang="en-US" sz="1800" dirty="0" err="1"/>
              <a:t>th</a:t>
            </a:r>
            <a:r>
              <a:rPr lang="en-US" sz="1800" dirty="0"/>
              <a:t>&gt; or &lt;td&gt;.</a:t>
            </a:r>
          </a:p>
          <a:p>
            <a:pPr lvl="1">
              <a:lnSpc>
                <a:spcPct val="170000"/>
              </a:lnSpc>
            </a:pPr>
            <a:r>
              <a:rPr lang="en-US" sz="1800" dirty="0"/>
              <a:t>By default, the content of &lt;</a:t>
            </a:r>
            <a:r>
              <a:rPr lang="en-US" sz="1800" dirty="0" err="1"/>
              <a:t>th</a:t>
            </a:r>
            <a:r>
              <a:rPr lang="en-US" sz="1800" dirty="0"/>
              <a:t>&gt; elements are center-aligned and the content of &lt;td&gt; elements are left-aligned.</a:t>
            </a:r>
          </a:p>
          <a:p>
            <a:pPr lvl="1">
              <a:lnSpc>
                <a:spcPct val="170000"/>
              </a:lnSpc>
            </a:pPr>
            <a:r>
              <a:rPr lang="en-US" sz="1800" dirty="0"/>
              <a:t>To center-align the content of  &lt;td&gt; elements as well, use text-align: center:</a:t>
            </a:r>
          </a:p>
          <a:p>
            <a:pPr lvl="1">
              <a:lnSpc>
                <a:spcPct val="170000"/>
              </a:lnSpc>
            </a:pPr>
            <a:r>
              <a:rPr lang="en-US" sz="1800" dirty="0"/>
              <a:t>Example</a:t>
            </a:r>
            <a:endParaRPr lang="en-US" sz="1800" b="1" dirty="0"/>
          </a:p>
          <a:p>
            <a:pPr marL="649224" lvl="2" indent="0">
              <a:lnSpc>
                <a:spcPct val="170000"/>
              </a:lnSpc>
              <a:buNone/>
            </a:pPr>
            <a:r>
              <a:rPr lang="en-US" sz="1800" b="1" dirty="0">
                <a:solidFill>
                  <a:srgbClr val="FF0000"/>
                </a:solidFill>
              </a:rPr>
              <a:t>td {</a:t>
            </a:r>
            <a:br>
              <a:rPr lang="en-US" sz="1800" b="1" dirty="0">
                <a:solidFill>
                  <a:srgbClr val="FF0000"/>
                </a:solidFill>
              </a:rPr>
            </a:br>
            <a:r>
              <a:rPr lang="en-US" sz="1800" b="1" dirty="0">
                <a:solidFill>
                  <a:srgbClr val="FF0000"/>
                </a:solidFill>
              </a:rPr>
              <a:t>  text-align: center;</a:t>
            </a:r>
            <a:br>
              <a:rPr lang="en-US" sz="1800" b="1" dirty="0">
                <a:solidFill>
                  <a:srgbClr val="FF0000"/>
                </a:solidFill>
              </a:rPr>
            </a:br>
            <a:r>
              <a:rPr lang="en-US" sz="1800" b="1" dirty="0">
                <a:solidFill>
                  <a:srgbClr val="FF0000"/>
                </a:solidFill>
              </a:rPr>
              <a:t>}</a:t>
            </a:r>
          </a:p>
          <a:p>
            <a:pPr>
              <a:lnSpc>
                <a:spcPct val="170000"/>
              </a:lnSpc>
            </a:pPr>
            <a:endParaRPr lang="en-US" sz="2400" dirty="0"/>
          </a:p>
        </p:txBody>
      </p:sp>
    </p:spTree>
    <p:extLst>
      <p:ext uri="{BB962C8B-B14F-4D97-AF65-F5344CB8AC3E}">
        <p14:creationId xmlns:p14="http://schemas.microsoft.com/office/powerpoint/2010/main" val="28260239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850106"/>
          </a:xfrm>
        </p:spPr>
        <p:txBody>
          <a:bodyPr/>
          <a:lstStyle/>
          <a:p>
            <a:r>
              <a:rPr lang="en-US" dirty="0"/>
              <a:t>CSS Tables(</a:t>
            </a:r>
            <a:r>
              <a:rPr lang="en-US" dirty="0" err="1"/>
              <a:t>Cont’s</a:t>
            </a:r>
            <a:r>
              <a:rPr lang="en-US" dirty="0"/>
              <a:t>)</a:t>
            </a:r>
          </a:p>
        </p:txBody>
      </p:sp>
      <p:sp>
        <p:nvSpPr>
          <p:cNvPr id="3" name="Content Placeholder 2"/>
          <p:cNvSpPr>
            <a:spLocks noGrp="1"/>
          </p:cNvSpPr>
          <p:nvPr>
            <p:ph idx="1"/>
          </p:nvPr>
        </p:nvSpPr>
        <p:spPr>
          <a:xfrm>
            <a:off x="1403648" y="1124744"/>
            <a:ext cx="7498080" cy="4800600"/>
          </a:xfrm>
        </p:spPr>
        <p:txBody>
          <a:bodyPr>
            <a:normAutofit fontScale="92500" lnSpcReduction="20000"/>
          </a:bodyPr>
          <a:lstStyle/>
          <a:p>
            <a:pPr>
              <a:lnSpc>
                <a:spcPct val="150000"/>
              </a:lnSpc>
            </a:pPr>
            <a:r>
              <a:rPr lang="en-US" dirty="0"/>
              <a:t>Table Color</a:t>
            </a:r>
            <a:endParaRPr lang="en-US" b="1" dirty="0"/>
          </a:p>
          <a:p>
            <a:pPr lvl="1">
              <a:lnSpc>
                <a:spcPct val="150000"/>
              </a:lnSpc>
            </a:pPr>
            <a:r>
              <a:rPr lang="en-US" dirty="0"/>
              <a:t>The example below specifies the background color and text color of &lt;</a:t>
            </a:r>
            <a:r>
              <a:rPr lang="en-US" dirty="0" err="1"/>
              <a:t>th</a:t>
            </a:r>
            <a:r>
              <a:rPr lang="en-US" dirty="0"/>
              <a:t>&gt; elements:</a:t>
            </a:r>
          </a:p>
          <a:p>
            <a:pPr lvl="1">
              <a:lnSpc>
                <a:spcPct val="150000"/>
              </a:lnSpc>
            </a:pPr>
            <a:r>
              <a:rPr lang="en-US" dirty="0"/>
              <a:t>Example</a:t>
            </a:r>
            <a:endParaRPr lang="en-US" b="1" dirty="0"/>
          </a:p>
          <a:p>
            <a:pPr marL="649224" lvl="2" indent="0">
              <a:lnSpc>
                <a:spcPct val="150000"/>
              </a:lnSpc>
              <a:buNone/>
            </a:pPr>
            <a:r>
              <a:rPr lang="en-US" sz="2800" b="1" dirty="0" err="1">
                <a:solidFill>
                  <a:srgbClr val="FF0000"/>
                </a:solidFill>
              </a:rPr>
              <a:t>th</a:t>
            </a:r>
            <a:r>
              <a:rPr lang="en-US" sz="2800" b="1" dirty="0">
                <a:solidFill>
                  <a:srgbClr val="FF0000"/>
                </a:solidFill>
              </a:rPr>
              <a:t> {</a:t>
            </a:r>
            <a:br>
              <a:rPr lang="en-US" sz="2800" b="1" dirty="0">
                <a:solidFill>
                  <a:srgbClr val="FF0000"/>
                </a:solidFill>
              </a:rPr>
            </a:br>
            <a:r>
              <a:rPr lang="en-US" sz="2800" b="1" dirty="0">
                <a:solidFill>
                  <a:srgbClr val="FF0000"/>
                </a:solidFill>
              </a:rPr>
              <a:t>  background-color: #4CAF50;</a:t>
            </a:r>
            <a:br>
              <a:rPr lang="en-US" sz="2800" b="1" dirty="0">
                <a:solidFill>
                  <a:srgbClr val="FF0000"/>
                </a:solidFill>
              </a:rPr>
            </a:br>
            <a:r>
              <a:rPr lang="en-US" sz="2800" b="1" dirty="0">
                <a:solidFill>
                  <a:srgbClr val="FF0000"/>
                </a:solidFill>
              </a:rPr>
              <a:t>  color: white;</a:t>
            </a:r>
            <a:br>
              <a:rPr lang="en-US" sz="2800" b="1" dirty="0">
                <a:solidFill>
                  <a:srgbClr val="FF0000"/>
                </a:solidFill>
              </a:rPr>
            </a:br>
            <a:r>
              <a:rPr lang="en-US" sz="2800" b="1" dirty="0">
                <a:solidFill>
                  <a:srgbClr val="FF0000"/>
                </a:solidFill>
              </a:rPr>
              <a:t>}</a:t>
            </a:r>
          </a:p>
          <a:p>
            <a:pPr marL="402336" lvl="1" indent="0">
              <a:lnSpc>
                <a:spcPct val="150000"/>
              </a:lnSpc>
              <a:buNone/>
            </a:pPr>
            <a:endParaRPr lang="en-US" dirty="0"/>
          </a:p>
          <a:p>
            <a:pPr>
              <a:lnSpc>
                <a:spcPct val="150000"/>
              </a:lnSpc>
            </a:pPr>
            <a:endParaRPr lang="en-US" dirty="0"/>
          </a:p>
        </p:txBody>
      </p:sp>
    </p:spTree>
    <p:extLst>
      <p:ext uri="{BB962C8B-B14F-4D97-AF65-F5344CB8AC3E}">
        <p14:creationId xmlns:p14="http://schemas.microsoft.com/office/powerpoint/2010/main" val="1327530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r>
              <a:rPr lang="en-US" dirty="0"/>
              <a:t>CSS </a:t>
            </a:r>
            <a:r>
              <a:rPr lang="en-US" dirty="0" smtClean="0"/>
              <a:t>Pseudo-classes</a:t>
            </a:r>
            <a:endParaRPr lang="en-US" dirty="0"/>
          </a:p>
        </p:txBody>
      </p:sp>
      <p:sp>
        <p:nvSpPr>
          <p:cNvPr id="3" name="Content Placeholder 2"/>
          <p:cNvSpPr>
            <a:spLocks noGrp="1"/>
          </p:cNvSpPr>
          <p:nvPr>
            <p:ph idx="1"/>
          </p:nvPr>
        </p:nvSpPr>
        <p:spPr>
          <a:xfrm>
            <a:off x="1331640" y="980728"/>
            <a:ext cx="7498080" cy="4800600"/>
          </a:xfrm>
        </p:spPr>
        <p:txBody>
          <a:bodyPr>
            <a:noAutofit/>
          </a:bodyPr>
          <a:lstStyle/>
          <a:p>
            <a:pPr>
              <a:lnSpc>
                <a:spcPct val="170000"/>
              </a:lnSpc>
            </a:pPr>
            <a:r>
              <a:rPr lang="en-US" sz="1800" dirty="0" smtClean="0"/>
              <a:t>What </a:t>
            </a:r>
            <a:r>
              <a:rPr lang="en-US" sz="1800" dirty="0"/>
              <a:t>are Pseudo-classes?</a:t>
            </a:r>
          </a:p>
          <a:p>
            <a:pPr lvl="1">
              <a:lnSpc>
                <a:spcPct val="170000"/>
              </a:lnSpc>
            </a:pPr>
            <a:r>
              <a:rPr lang="en-US" sz="1600" dirty="0"/>
              <a:t>A pseudo-class is used to define a </a:t>
            </a:r>
            <a:r>
              <a:rPr lang="en-US" sz="1600" b="1" dirty="0">
                <a:solidFill>
                  <a:srgbClr val="FF0000"/>
                </a:solidFill>
              </a:rPr>
              <a:t>special state </a:t>
            </a:r>
            <a:r>
              <a:rPr lang="en-US" sz="1600" dirty="0"/>
              <a:t>of an element.</a:t>
            </a:r>
          </a:p>
          <a:p>
            <a:pPr lvl="1">
              <a:lnSpc>
                <a:spcPct val="170000"/>
              </a:lnSpc>
            </a:pPr>
            <a:r>
              <a:rPr lang="en-US" sz="1600" dirty="0"/>
              <a:t>For example, it can be used to:</a:t>
            </a:r>
          </a:p>
          <a:p>
            <a:pPr lvl="1">
              <a:lnSpc>
                <a:spcPct val="170000"/>
              </a:lnSpc>
            </a:pPr>
            <a:r>
              <a:rPr lang="en-US" sz="1600" dirty="0"/>
              <a:t>Style an element when a user </a:t>
            </a:r>
            <a:r>
              <a:rPr lang="en-US" sz="1600" dirty="0" err="1"/>
              <a:t>mouses</a:t>
            </a:r>
            <a:r>
              <a:rPr lang="en-US" sz="1600" dirty="0"/>
              <a:t> over it</a:t>
            </a:r>
          </a:p>
          <a:p>
            <a:pPr lvl="1">
              <a:lnSpc>
                <a:spcPct val="170000"/>
              </a:lnSpc>
            </a:pPr>
            <a:r>
              <a:rPr lang="en-US" sz="1600" dirty="0"/>
              <a:t>Style visited and unvisited links differently</a:t>
            </a:r>
          </a:p>
          <a:p>
            <a:pPr lvl="1">
              <a:lnSpc>
                <a:spcPct val="170000"/>
              </a:lnSpc>
            </a:pPr>
            <a:r>
              <a:rPr lang="en-US" sz="1600" dirty="0"/>
              <a:t>Style an element when it gets focus</a:t>
            </a:r>
          </a:p>
          <a:p>
            <a:pPr lvl="1">
              <a:lnSpc>
                <a:spcPct val="170000"/>
              </a:lnSpc>
            </a:pPr>
            <a:r>
              <a:rPr lang="en-US" sz="1600" dirty="0"/>
              <a:t>Syntax</a:t>
            </a:r>
            <a:endParaRPr lang="en-US" sz="1600" b="1" dirty="0"/>
          </a:p>
          <a:p>
            <a:pPr lvl="1">
              <a:lnSpc>
                <a:spcPct val="170000"/>
              </a:lnSpc>
            </a:pPr>
            <a:r>
              <a:rPr lang="en-US" sz="1600" dirty="0"/>
              <a:t>The syntax of pseudo-classes:</a:t>
            </a:r>
          </a:p>
          <a:p>
            <a:pPr marL="649224" lvl="2" indent="0">
              <a:lnSpc>
                <a:spcPct val="170000"/>
              </a:lnSpc>
              <a:buNone/>
            </a:pPr>
            <a:r>
              <a:rPr lang="en-US" sz="2000" b="1" dirty="0" err="1">
                <a:solidFill>
                  <a:srgbClr val="FF0000"/>
                </a:solidFill>
              </a:rPr>
              <a:t>selector:pseudo-class</a:t>
            </a:r>
            <a:r>
              <a:rPr lang="en-US" sz="2000" b="1" dirty="0">
                <a:solidFill>
                  <a:srgbClr val="FF0000"/>
                </a:solidFill>
              </a:rPr>
              <a:t> {</a:t>
            </a:r>
            <a:br>
              <a:rPr lang="en-US" sz="2000" b="1" dirty="0">
                <a:solidFill>
                  <a:srgbClr val="FF0000"/>
                </a:solidFill>
              </a:rPr>
            </a:br>
            <a:r>
              <a:rPr lang="en-US" sz="2000" b="1" dirty="0">
                <a:solidFill>
                  <a:srgbClr val="FF0000"/>
                </a:solidFill>
              </a:rPr>
              <a:t>  property: value;</a:t>
            </a:r>
            <a:br>
              <a:rPr lang="en-US" sz="2000" b="1" dirty="0">
                <a:solidFill>
                  <a:srgbClr val="FF0000"/>
                </a:solidFill>
              </a:rPr>
            </a:br>
            <a:r>
              <a:rPr lang="en-US" sz="2000" b="1" dirty="0">
                <a:solidFill>
                  <a:srgbClr val="FF0000"/>
                </a:solidFill>
              </a:rPr>
              <a:t>}</a:t>
            </a:r>
          </a:p>
          <a:p>
            <a:pPr>
              <a:lnSpc>
                <a:spcPct val="170000"/>
              </a:lnSpc>
            </a:pPr>
            <a:endParaRPr lang="en-US" sz="1800" dirty="0"/>
          </a:p>
        </p:txBody>
      </p:sp>
    </p:spTree>
    <p:extLst>
      <p:ext uri="{BB962C8B-B14F-4D97-AF65-F5344CB8AC3E}">
        <p14:creationId xmlns:p14="http://schemas.microsoft.com/office/powerpoint/2010/main" val="4183662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634082"/>
          </a:xfrm>
        </p:spPr>
        <p:txBody>
          <a:bodyPr>
            <a:normAutofit fontScale="90000"/>
          </a:bodyPr>
          <a:lstStyle/>
          <a:p>
            <a:r>
              <a:rPr lang="en-US" dirty="0"/>
              <a:t>CSS </a:t>
            </a:r>
            <a:r>
              <a:rPr lang="en-US" dirty="0" smtClean="0"/>
              <a:t>Links</a:t>
            </a:r>
            <a:endParaRPr lang="en-US" dirty="0"/>
          </a:p>
        </p:txBody>
      </p:sp>
      <p:sp>
        <p:nvSpPr>
          <p:cNvPr id="3" name="Content Placeholder 2"/>
          <p:cNvSpPr>
            <a:spLocks noGrp="1"/>
          </p:cNvSpPr>
          <p:nvPr>
            <p:ph idx="1"/>
          </p:nvPr>
        </p:nvSpPr>
        <p:spPr>
          <a:xfrm>
            <a:off x="1403648" y="836712"/>
            <a:ext cx="7498080" cy="5976664"/>
          </a:xfrm>
        </p:spPr>
        <p:txBody>
          <a:bodyPr>
            <a:noAutofit/>
          </a:bodyPr>
          <a:lstStyle/>
          <a:p>
            <a:pPr>
              <a:lnSpc>
                <a:spcPct val="170000"/>
              </a:lnSpc>
            </a:pPr>
            <a:r>
              <a:rPr lang="en-US" sz="1800" dirty="0" smtClean="0"/>
              <a:t>Links </a:t>
            </a:r>
            <a:r>
              <a:rPr lang="en-US" sz="1800" dirty="0"/>
              <a:t>can be styled with any CSS property (e.g. color, font-family, background, etc.).</a:t>
            </a:r>
          </a:p>
          <a:p>
            <a:pPr>
              <a:lnSpc>
                <a:spcPct val="170000"/>
              </a:lnSpc>
            </a:pPr>
            <a:r>
              <a:rPr lang="en-US" sz="1800" dirty="0"/>
              <a:t>Example</a:t>
            </a:r>
            <a:endParaRPr lang="en-US" sz="1800" b="1" dirty="0"/>
          </a:p>
          <a:p>
            <a:pPr marL="356616" lvl="1" indent="0">
              <a:lnSpc>
                <a:spcPct val="170000"/>
              </a:lnSpc>
              <a:buNone/>
            </a:pPr>
            <a:r>
              <a:rPr lang="en-US" sz="1600" b="1" dirty="0">
                <a:solidFill>
                  <a:srgbClr val="FF0000"/>
                </a:solidFill>
              </a:rPr>
              <a:t>a {</a:t>
            </a:r>
            <a:br>
              <a:rPr lang="en-US" sz="1600" b="1" dirty="0">
                <a:solidFill>
                  <a:srgbClr val="FF0000"/>
                </a:solidFill>
              </a:rPr>
            </a:br>
            <a:r>
              <a:rPr lang="en-US" sz="1600" b="1" dirty="0">
                <a:solidFill>
                  <a:srgbClr val="FF0000"/>
                </a:solidFill>
              </a:rPr>
              <a:t>  color: </a:t>
            </a:r>
            <a:r>
              <a:rPr lang="en-US" sz="1600" b="1" dirty="0" err="1">
                <a:solidFill>
                  <a:srgbClr val="FF0000"/>
                </a:solidFill>
              </a:rPr>
              <a:t>hotpink</a:t>
            </a:r>
            <a:r>
              <a:rPr lang="en-US" sz="1600" b="1" dirty="0">
                <a:solidFill>
                  <a:srgbClr val="FF0000"/>
                </a:solidFill>
              </a:rPr>
              <a:t>;</a:t>
            </a:r>
            <a:br>
              <a:rPr lang="en-US" sz="1600" b="1" dirty="0">
                <a:solidFill>
                  <a:srgbClr val="FF0000"/>
                </a:solidFill>
              </a:rPr>
            </a:br>
            <a:r>
              <a:rPr lang="en-US" sz="1600" b="1" dirty="0">
                <a:solidFill>
                  <a:srgbClr val="FF0000"/>
                </a:solidFill>
              </a:rPr>
              <a:t>}</a:t>
            </a:r>
          </a:p>
          <a:p>
            <a:pPr>
              <a:lnSpc>
                <a:spcPct val="170000"/>
              </a:lnSpc>
            </a:pPr>
            <a:r>
              <a:rPr lang="en-US" sz="1800" dirty="0" smtClean="0"/>
              <a:t>Links </a:t>
            </a:r>
            <a:r>
              <a:rPr lang="en-US" sz="1800" dirty="0"/>
              <a:t>can be styled differently depending on what </a:t>
            </a:r>
            <a:r>
              <a:rPr lang="en-US" sz="1800" b="1" dirty="0"/>
              <a:t>state</a:t>
            </a:r>
            <a:r>
              <a:rPr lang="en-US" sz="1800" dirty="0"/>
              <a:t> they are in.</a:t>
            </a:r>
          </a:p>
          <a:p>
            <a:pPr>
              <a:lnSpc>
                <a:spcPct val="170000"/>
              </a:lnSpc>
            </a:pPr>
            <a:r>
              <a:rPr lang="en-US" sz="1800" dirty="0"/>
              <a:t>The four links states are:</a:t>
            </a:r>
          </a:p>
          <a:p>
            <a:pPr lvl="1">
              <a:lnSpc>
                <a:spcPct val="170000"/>
              </a:lnSpc>
            </a:pPr>
            <a:r>
              <a:rPr lang="en-US" sz="1600" dirty="0"/>
              <a:t>a:link - a normal, unvisited link</a:t>
            </a:r>
          </a:p>
          <a:p>
            <a:pPr lvl="1">
              <a:lnSpc>
                <a:spcPct val="170000"/>
              </a:lnSpc>
            </a:pPr>
            <a:r>
              <a:rPr lang="en-US" sz="1600" dirty="0"/>
              <a:t>a:visited - a link the user has visited</a:t>
            </a:r>
          </a:p>
          <a:p>
            <a:pPr lvl="1">
              <a:lnSpc>
                <a:spcPct val="170000"/>
              </a:lnSpc>
            </a:pPr>
            <a:r>
              <a:rPr lang="en-US" sz="1600" dirty="0"/>
              <a:t>a:hover - a link when the user </a:t>
            </a:r>
            <a:r>
              <a:rPr lang="en-US" sz="1600" dirty="0" err="1"/>
              <a:t>mouses</a:t>
            </a:r>
            <a:r>
              <a:rPr lang="en-US" sz="1600" dirty="0"/>
              <a:t> over it</a:t>
            </a:r>
          </a:p>
          <a:p>
            <a:pPr lvl="1">
              <a:lnSpc>
                <a:spcPct val="170000"/>
              </a:lnSpc>
            </a:pPr>
            <a:r>
              <a:rPr lang="en-US" sz="1600" dirty="0"/>
              <a:t>a:active - a link the moment it is clicked</a:t>
            </a:r>
          </a:p>
          <a:p>
            <a:pPr>
              <a:lnSpc>
                <a:spcPct val="170000"/>
              </a:lnSpc>
            </a:pPr>
            <a:endParaRPr lang="en-US" sz="1800" dirty="0"/>
          </a:p>
        </p:txBody>
      </p:sp>
    </p:spTree>
    <p:extLst>
      <p:ext uri="{BB962C8B-B14F-4D97-AF65-F5344CB8AC3E}">
        <p14:creationId xmlns:p14="http://schemas.microsoft.com/office/powerpoint/2010/main" val="929203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432048"/>
          </a:xfrm>
        </p:spPr>
        <p:txBody>
          <a:bodyPr>
            <a:normAutofit fontScale="90000"/>
          </a:bodyPr>
          <a:lstStyle/>
          <a:p>
            <a:r>
              <a:rPr lang="en-US" dirty="0"/>
              <a:t>CSS </a:t>
            </a:r>
            <a:r>
              <a:rPr lang="en-US" dirty="0" smtClean="0"/>
              <a:t>Links(</a:t>
            </a:r>
            <a:r>
              <a:rPr lang="en-US" dirty="0" err="1" smtClean="0"/>
              <a:t>Cont’s</a:t>
            </a:r>
            <a:r>
              <a:rPr lang="en-US" dirty="0" smtClean="0"/>
              <a:t>)</a:t>
            </a:r>
            <a:endParaRPr lang="en-US" dirty="0"/>
          </a:p>
        </p:txBody>
      </p:sp>
      <p:sp>
        <p:nvSpPr>
          <p:cNvPr id="3" name="Content Placeholder 2"/>
          <p:cNvSpPr>
            <a:spLocks noGrp="1"/>
          </p:cNvSpPr>
          <p:nvPr>
            <p:ph idx="1"/>
          </p:nvPr>
        </p:nvSpPr>
        <p:spPr>
          <a:xfrm>
            <a:off x="1331640" y="548680"/>
            <a:ext cx="7498080" cy="6237312"/>
          </a:xfrm>
        </p:spPr>
        <p:txBody>
          <a:bodyPr>
            <a:noAutofit/>
          </a:bodyPr>
          <a:lstStyle/>
          <a:p>
            <a:pPr>
              <a:lnSpc>
                <a:spcPct val="170000"/>
              </a:lnSpc>
            </a:pPr>
            <a:r>
              <a:rPr lang="en-US" sz="900" b="1" dirty="0"/>
              <a:t>Example</a:t>
            </a:r>
          </a:p>
          <a:p>
            <a:pPr marL="356616" lvl="1" indent="0">
              <a:lnSpc>
                <a:spcPct val="170000"/>
              </a:lnSpc>
              <a:buNone/>
            </a:pPr>
            <a:r>
              <a:rPr lang="en-US" sz="1000" b="1" dirty="0">
                <a:solidFill>
                  <a:srgbClr val="FF0000"/>
                </a:solidFill>
              </a:rPr>
              <a:t>/* unvisited link */</a:t>
            </a:r>
            <a:br>
              <a:rPr lang="en-US" sz="1000" b="1" dirty="0">
                <a:solidFill>
                  <a:srgbClr val="FF0000"/>
                </a:solidFill>
              </a:rPr>
            </a:br>
            <a:r>
              <a:rPr lang="en-US" sz="1000" b="1" dirty="0">
                <a:solidFill>
                  <a:srgbClr val="FF0000"/>
                </a:solidFill>
              </a:rPr>
              <a:t>a:link {</a:t>
            </a:r>
            <a:br>
              <a:rPr lang="en-US" sz="1000" b="1" dirty="0">
                <a:solidFill>
                  <a:srgbClr val="FF0000"/>
                </a:solidFill>
              </a:rPr>
            </a:br>
            <a:r>
              <a:rPr lang="en-US" sz="1000" b="1" dirty="0">
                <a:solidFill>
                  <a:srgbClr val="FF0000"/>
                </a:solidFill>
              </a:rPr>
              <a:t>  color: red;</a:t>
            </a:r>
            <a:br>
              <a:rPr lang="en-US" sz="1000" b="1" dirty="0">
                <a:solidFill>
                  <a:srgbClr val="FF0000"/>
                </a:solidFill>
              </a:rPr>
            </a:br>
            <a:r>
              <a:rPr lang="en-US" sz="1000" b="1" dirty="0">
                <a:solidFill>
                  <a:srgbClr val="FF0000"/>
                </a:solidFill>
              </a:rPr>
              <a:t>}</a:t>
            </a:r>
            <a:br>
              <a:rPr lang="en-US" sz="1000" b="1" dirty="0">
                <a:solidFill>
                  <a:srgbClr val="FF0000"/>
                </a:solidFill>
              </a:rPr>
            </a:br>
            <a:r>
              <a:rPr lang="en-US" sz="1000" b="1" dirty="0">
                <a:solidFill>
                  <a:srgbClr val="FF0000"/>
                </a:solidFill>
              </a:rPr>
              <a:t/>
            </a:r>
            <a:br>
              <a:rPr lang="en-US" sz="1000" b="1" dirty="0">
                <a:solidFill>
                  <a:srgbClr val="FF0000"/>
                </a:solidFill>
              </a:rPr>
            </a:br>
            <a:r>
              <a:rPr lang="en-US" sz="1000" b="1" dirty="0">
                <a:solidFill>
                  <a:srgbClr val="FF0000"/>
                </a:solidFill>
              </a:rPr>
              <a:t>/* visited link */</a:t>
            </a:r>
            <a:br>
              <a:rPr lang="en-US" sz="1000" b="1" dirty="0">
                <a:solidFill>
                  <a:srgbClr val="FF0000"/>
                </a:solidFill>
              </a:rPr>
            </a:br>
            <a:r>
              <a:rPr lang="en-US" sz="1000" b="1" dirty="0">
                <a:solidFill>
                  <a:srgbClr val="FF0000"/>
                </a:solidFill>
              </a:rPr>
              <a:t>a:visited {</a:t>
            </a:r>
            <a:br>
              <a:rPr lang="en-US" sz="1000" b="1" dirty="0">
                <a:solidFill>
                  <a:srgbClr val="FF0000"/>
                </a:solidFill>
              </a:rPr>
            </a:br>
            <a:r>
              <a:rPr lang="en-US" sz="1000" b="1" dirty="0">
                <a:solidFill>
                  <a:srgbClr val="FF0000"/>
                </a:solidFill>
              </a:rPr>
              <a:t>  color: green;</a:t>
            </a:r>
            <a:br>
              <a:rPr lang="en-US" sz="1000" b="1" dirty="0">
                <a:solidFill>
                  <a:srgbClr val="FF0000"/>
                </a:solidFill>
              </a:rPr>
            </a:br>
            <a:r>
              <a:rPr lang="en-US" sz="1000" b="1" dirty="0">
                <a:solidFill>
                  <a:srgbClr val="FF0000"/>
                </a:solidFill>
              </a:rPr>
              <a:t>}</a:t>
            </a:r>
            <a:br>
              <a:rPr lang="en-US" sz="1000" b="1" dirty="0">
                <a:solidFill>
                  <a:srgbClr val="FF0000"/>
                </a:solidFill>
              </a:rPr>
            </a:br>
            <a:r>
              <a:rPr lang="en-US" sz="1000" b="1" dirty="0">
                <a:solidFill>
                  <a:srgbClr val="FF0000"/>
                </a:solidFill>
              </a:rPr>
              <a:t/>
            </a:r>
            <a:br>
              <a:rPr lang="en-US" sz="1000" b="1" dirty="0">
                <a:solidFill>
                  <a:srgbClr val="FF0000"/>
                </a:solidFill>
              </a:rPr>
            </a:br>
            <a:r>
              <a:rPr lang="en-US" sz="1000" b="1" dirty="0">
                <a:solidFill>
                  <a:srgbClr val="FF0000"/>
                </a:solidFill>
              </a:rPr>
              <a:t>/* mouse over link */</a:t>
            </a:r>
            <a:br>
              <a:rPr lang="en-US" sz="1000" b="1" dirty="0">
                <a:solidFill>
                  <a:srgbClr val="FF0000"/>
                </a:solidFill>
              </a:rPr>
            </a:br>
            <a:r>
              <a:rPr lang="en-US" sz="1000" b="1" dirty="0">
                <a:solidFill>
                  <a:srgbClr val="FF0000"/>
                </a:solidFill>
              </a:rPr>
              <a:t>a:hover {</a:t>
            </a:r>
            <a:br>
              <a:rPr lang="en-US" sz="1000" b="1" dirty="0">
                <a:solidFill>
                  <a:srgbClr val="FF0000"/>
                </a:solidFill>
              </a:rPr>
            </a:br>
            <a:r>
              <a:rPr lang="en-US" sz="1000" b="1" dirty="0">
                <a:solidFill>
                  <a:srgbClr val="FF0000"/>
                </a:solidFill>
              </a:rPr>
              <a:t>  color: </a:t>
            </a:r>
            <a:r>
              <a:rPr lang="en-US" sz="1000" b="1" dirty="0" err="1">
                <a:solidFill>
                  <a:srgbClr val="FF0000"/>
                </a:solidFill>
              </a:rPr>
              <a:t>hotpink</a:t>
            </a:r>
            <a:r>
              <a:rPr lang="en-US" sz="1000" b="1" dirty="0">
                <a:solidFill>
                  <a:srgbClr val="FF0000"/>
                </a:solidFill>
              </a:rPr>
              <a:t>;</a:t>
            </a:r>
            <a:br>
              <a:rPr lang="en-US" sz="1000" b="1" dirty="0">
                <a:solidFill>
                  <a:srgbClr val="FF0000"/>
                </a:solidFill>
              </a:rPr>
            </a:br>
            <a:r>
              <a:rPr lang="en-US" sz="1000" b="1" dirty="0">
                <a:solidFill>
                  <a:srgbClr val="FF0000"/>
                </a:solidFill>
              </a:rPr>
              <a:t>}</a:t>
            </a:r>
            <a:br>
              <a:rPr lang="en-US" sz="1000" b="1" dirty="0">
                <a:solidFill>
                  <a:srgbClr val="FF0000"/>
                </a:solidFill>
              </a:rPr>
            </a:br>
            <a:r>
              <a:rPr lang="en-US" sz="1000" b="1" dirty="0">
                <a:solidFill>
                  <a:srgbClr val="FF0000"/>
                </a:solidFill>
              </a:rPr>
              <a:t/>
            </a:r>
            <a:br>
              <a:rPr lang="en-US" sz="1000" b="1" dirty="0">
                <a:solidFill>
                  <a:srgbClr val="FF0000"/>
                </a:solidFill>
              </a:rPr>
            </a:br>
            <a:r>
              <a:rPr lang="en-US" sz="1000" b="1" dirty="0">
                <a:solidFill>
                  <a:srgbClr val="FF0000"/>
                </a:solidFill>
              </a:rPr>
              <a:t>/* selected link */</a:t>
            </a:r>
            <a:br>
              <a:rPr lang="en-US" sz="1000" b="1" dirty="0">
                <a:solidFill>
                  <a:srgbClr val="FF0000"/>
                </a:solidFill>
              </a:rPr>
            </a:br>
            <a:r>
              <a:rPr lang="en-US" sz="1000" b="1" dirty="0">
                <a:solidFill>
                  <a:srgbClr val="FF0000"/>
                </a:solidFill>
              </a:rPr>
              <a:t>a:active {</a:t>
            </a:r>
            <a:br>
              <a:rPr lang="en-US" sz="1000" b="1" dirty="0">
                <a:solidFill>
                  <a:srgbClr val="FF0000"/>
                </a:solidFill>
              </a:rPr>
            </a:br>
            <a:r>
              <a:rPr lang="en-US" sz="1000" b="1" dirty="0">
                <a:solidFill>
                  <a:srgbClr val="FF0000"/>
                </a:solidFill>
              </a:rPr>
              <a:t>  color: blue;</a:t>
            </a:r>
            <a:br>
              <a:rPr lang="en-US" sz="1000" b="1" dirty="0">
                <a:solidFill>
                  <a:srgbClr val="FF0000"/>
                </a:solidFill>
              </a:rPr>
            </a:br>
            <a:r>
              <a:rPr lang="en-US" sz="1000" b="1" dirty="0">
                <a:solidFill>
                  <a:srgbClr val="FF0000"/>
                </a:solidFill>
              </a:rPr>
              <a:t>}</a:t>
            </a:r>
          </a:p>
          <a:p>
            <a:pPr>
              <a:lnSpc>
                <a:spcPct val="170000"/>
              </a:lnSpc>
            </a:pPr>
            <a:r>
              <a:rPr lang="en-US" sz="900" b="1" dirty="0"/>
              <a:t>When setting the style for several link states, there are some order rules:</a:t>
            </a:r>
          </a:p>
          <a:p>
            <a:pPr lvl="0">
              <a:lnSpc>
                <a:spcPct val="170000"/>
              </a:lnSpc>
            </a:pPr>
            <a:r>
              <a:rPr lang="en-US" sz="900" b="1" dirty="0"/>
              <a:t>a:hover MUST come after a:link and a:visited</a:t>
            </a:r>
          </a:p>
          <a:p>
            <a:pPr lvl="0">
              <a:lnSpc>
                <a:spcPct val="170000"/>
              </a:lnSpc>
            </a:pPr>
            <a:r>
              <a:rPr lang="en-US" sz="900" b="1" dirty="0"/>
              <a:t>a:active MUST come after a:hover</a:t>
            </a:r>
          </a:p>
          <a:p>
            <a:pPr>
              <a:lnSpc>
                <a:spcPct val="170000"/>
              </a:lnSpc>
            </a:pPr>
            <a:endParaRPr lang="en-US" sz="900" b="1" dirty="0"/>
          </a:p>
        </p:txBody>
      </p:sp>
    </p:spTree>
    <p:extLst>
      <p:ext uri="{BB962C8B-B14F-4D97-AF65-F5344CB8AC3E}">
        <p14:creationId xmlns:p14="http://schemas.microsoft.com/office/powerpoint/2010/main" val="17990606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06090"/>
          </a:xfrm>
        </p:spPr>
        <p:txBody>
          <a:bodyPr>
            <a:normAutofit fontScale="90000"/>
          </a:bodyPr>
          <a:lstStyle/>
          <a:p>
            <a:r>
              <a:rPr lang="en-US" dirty="0"/>
              <a:t>CSS Links(</a:t>
            </a:r>
            <a:r>
              <a:rPr lang="en-US" dirty="0" err="1"/>
              <a:t>Cont’s</a:t>
            </a:r>
            <a:r>
              <a:rPr lang="en-US" dirty="0"/>
              <a:t>)</a:t>
            </a:r>
          </a:p>
        </p:txBody>
      </p:sp>
      <p:sp>
        <p:nvSpPr>
          <p:cNvPr id="3" name="Content Placeholder 2"/>
          <p:cNvSpPr>
            <a:spLocks noGrp="1"/>
          </p:cNvSpPr>
          <p:nvPr>
            <p:ph idx="1"/>
          </p:nvPr>
        </p:nvSpPr>
        <p:spPr>
          <a:xfrm>
            <a:off x="1331640" y="980728"/>
            <a:ext cx="7498080" cy="5544616"/>
          </a:xfrm>
        </p:spPr>
        <p:txBody>
          <a:bodyPr>
            <a:noAutofit/>
          </a:bodyPr>
          <a:lstStyle/>
          <a:p>
            <a:r>
              <a:rPr lang="en-US" sz="2400" b="1" dirty="0"/>
              <a:t>Text Decoration</a:t>
            </a:r>
          </a:p>
          <a:p>
            <a:pPr lvl="1"/>
            <a:r>
              <a:rPr lang="en-US" sz="2000" dirty="0"/>
              <a:t>The text-decoration property is mostly used to remove underlines from links:</a:t>
            </a:r>
          </a:p>
          <a:p>
            <a:pPr lvl="1"/>
            <a:r>
              <a:rPr lang="en-US" sz="2000" dirty="0"/>
              <a:t>Example</a:t>
            </a:r>
            <a:endParaRPr lang="en-US" sz="2000" b="1" dirty="0"/>
          </a:p>
          <a:p>
            <a:pPr marL="649224" lvl="2" indent="0">
              <a:buNone/>
            </a:pPr>
            <a:r>
              <a:rPr lang="en-US" sz="2000" b="1" dirty="0">
                <a:solidFill>
                  <a:srgbClr val="FF0000"/>
                </a:solidFill>
              </a:rPr>
              <a:t>a:link {</a:t>
            </a:r>
            <a:br>
              <a:rPr lang="en-US" sz="2000" b="1" dirty="0">
                <a:solidFill>
                  <a:srgbClr val="FF0000"/>
                </a:solidFill>
              </a:rPr>
            </a:br>
            <a:r>
              <a:rPr lang="en-US" sz="2000" b="1" dirty="0">
                <a:solidFill>
                  <a:srgbClr val="FF0000"/>
                </a:solidFill>
              </a:rPr>
              <a:t>  text-decoration: none;</a:t>
            </a:r>
            <a:br>
              <a:rPr lang="en-US" sz="2000" b="1" dirty="0">
                <a:solidFill>
                  <a:srgbClr val="FF0000"/>
                </a:solidFill>
              </a:rPr>
            </a:br>
            <a:r>
              <a:rPr lang="en-US" sz="2000" b="1" dirty="0">
                <a:solidFill>
                  <a:srgbClr val="FF0000"/>
                </a:solidFill>
              </a:rPr>
              <a:t>}</a:t>
            </a:r>
            <a:br>
              <a:rPr lang="en-US" sz="2000" b="1" dirty="0">
                <a:solidFill>
                  <a:srgbClr val="FF0000"/>
                </a:solidFill>
              </a:rPr>
            </a:br>
            <a:r>
              <a:rPr lang="en-US" sz="2000" b="1" dirty="0" smtClean="0">
                <a:solidFill>
                  <a:srgbClr val="FF0000"/>
                </a:solidFill>
              </a:rPr>
              <a:t>a:visited</a:t>
            </a:r>
            <a:r>
              <a:rPr lang="en-US" sz="2000" b="1" dirty="0">
                <a:solidFill>
                  <a:srgbClr val="FF0000"/>
                </a:solidFill>
              </a:rPr>
              <a:t> {</a:t>
            </a:r>
            <a:br>
              <a:rPr lang="en-US" sz="2000" b="1" dirty="0">
                <a:solidFill>
                  <a:srgbClr val="FF0000"/>
                </a:solidFill>
              </a:rPr>
            </a:br>
            <a:r>
              <a:rPr lang="en-US" sz="2000" b="1" dirty="0">
                <a:solidFill>
                  <a:srgbClr val="FF0000"/>
                </a:solidFill>
              </a:rPr>
              <a:t>  text-decoration: none;</a:t>
            </a:r>
            <a:br>
              <a:rPr lang="en-US" sz="2000" b="1" dirty="0">
                <a:solidFill>
                  <a:srgbClr val="FF0000"/>
                </a:solidFill>
              </a:rPr>
            </a:br>
            <a:r>
              <a:rPr lang="en-US" sz="2000" b="1" dirty="0">
                <a:solidFill>
                  <a:srgbClr val="FF0000"/>
                </a:solidFill>
              </a:rPr>
              <a:t>}</a:t>
            </a:r>
            <a:br>
              <a:rPr lang="en-US" sz="2000" b="1" dirty="0">
                <a:solidFill>
                  <a:srgbClr val="FF0000"/>
                </a:solidFill>
              </a:rPr>
            </a:br>
            <a:r>
              <a:rPr lang="en-US" sz="2000" b="1" dirty="0" smtClean="0">
                <a:solidFill>
                  <a:srgbClr val="FF0000"/>
                </a:solidFill>
              </a:rPr>
              <a:t>a:hover</a:t>
            </a:r>
            <a:r>
              <a:rPr lang="en-US" sz="2000" b="1" dirty="0">
                <a:solidFill>
                  <a:srgbClr val="FF0000"/>
                </a:solidFill>
              </a:rPr>
              <a:t> {</a:t>
            </a:r>
            <a:br>
              <a:rPr lang="en-US" sz="2000" b="1" dirty="0">
                <a:solidFill>
                  <a:srgbClr val="FF0000"/>
                </a:solidFill>
              </a:rPr>
            </a:br>
            <a:r>
              <a:rPr lang="en-US" sz="2000" b="1" dirty="0">
                <a:solidFill>
                  <a:srgbClr val="FF0000"/>
                </a:solidFill>
              </a:rPr>
              <a:t>  text-decoration: underline;</a:t>
            </a:r>
            <a:br>
              <a:rPr lang="en-US" sz="2000" b="1" dirty="0">
                <a:solidFill>
                  <a:srgbClr val="FF0000"/>
                </a:solidFill>
              </a:rPr>
            </a:br>
            <a:r>
              <a:rPr lang="en-US" sz="2000" b="1" dirty="0">
                <a:solidFill>
                  <a:srgbClr val="FF0000"/>
                </a:solidFill>
              </a:rPr>
              <a:t>}</a:t>
            </a:r>
            <a:br>
              <a:rPr lang="en-US" sz="2000" b="1" dirty="0">
                <a:solidFill>
                  <a:srgbClr val="FF0000"/>
                </a:solidFill>
              </a:rPr>
            </a:br>
            <a:r>
              <a:rPr lang="en-US" sz="2000" b="1" dirty="0" smtClean="0">
                <a:solidFill>
                  <a:srgbClr val="FF0000"/>
                </a:solidFill>
              </a:rPr>
              <a:t>a:active</a:t>
            </a:r>
            <a:r>
              <a:rPr lang="en-US" sz="2000" b="1" dirty="0">
                <a:solidFill>
                  <a:srgbClr val="FF0000"/>
                </a:solidFill>
              </a:rPr>
              <a:t> {</a:t>
            </a:r>
            <a:br>
              <a:rPr lang="en-US" sz="2000" b="1" dirty="0">
                <a:solidFill>
                  <a:srgbClr val="FF0000"/>
                </a:solidFill>
              </a:rPr>
            </a:br>
            <a:r>
              <a:rPr lang="en-US" sz="2000" b="1" dirty="0">
                <a:solidFill>
                  <a:srgbClr val="FF0000"/>
                </a:solidFill>
              </a:rPr>
              <a:t>  text-decoration: underline;</a:t>
            </a:r>
            <a:br>
              <a:rPr lang="en-US" sz="2000" b="1" dirty="0">
                <a:solidFill>
                  <a:srgbClr val="FF0000"/>
                </a:solidFill>
              </a:rPr>
            </a:br>
            <a:r>
              <a:rPr lang="en-US" sz="2000" b="1" dirty="0">
                <a:solidFill>
                  <a:srgbClr val="FF0000"/>
                </a:solidFill>
              </a:rPr>
              <a:t>}</a:t>
            </a:r>
          </a:p>
          <a:p>
            <a:endParaRPr lang="en-US" sz="2400" dirty="0"/>
          </a:p>
        </p:txBody>
      </p:sp>
    </p:spTree>
    <p:extLst>
      <p:ext uri="{BB962C8B-B14F-4D97-AF65-F5344CB8AC3E}">
        <p14:creationId xmlns:p14="http://schemas.microsoft.com/office/powerpoint/2010/main" val="13266376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634082"/>
          </a:xfrm>
        </p:spPr>
        <p:txBody>
          <a:bodyPr>
            <a:normAutofit fontScale="90000"/>
          </a:bodyPr>
          <a:lstStyle/>
          <a:p>
            <a:r>
              <a:rPr lang="en-US" dirty="0"/>
              <a:t>CSS Links(</a:t>
            </a:r>
            <a:r>
              <a:rPr lang="en-US" dirty="0" err="1"/>
              <a:t>Cont’s</a:t>
            </a:r>
            <a:r>
              <a:rPr lang="en-US" dirty="0"/>
              <a:t>)</a:t>
            </a:r>
          </a:p>
        </p:txBody>
      </p:sp>
      <p:sp>
        <p:nvSpPr>
          <p:cNvPr id="3" name="Content Placeholder 2"/>
          <p:cNvSpPr>
            <a:spLocks noGrp="1"/>
          </p:cNvSpPr>
          <p:nvPr>
            <p:ph idx="1"/>
          </p:nvPr>
        </p:nvSpPr>
        <p:spPr>
          <a:xfrm>
            <a:off x="1331640" y="836712"/>
            <a:ext cx="7498080" cy="5904656"/>
          </a:xfrm>
        </p:spPr>
        <p:txBody>
          <a:bodyPr>
            <a:noAutofit/>
          </a:bodyPr>
          <a:lstStyle/>
          <a:p>
            <a:r>
              <a:rPr lang="en-US" sz="2400" b="1" dirty="0"/>
              <a:t>Background Color</a:t>
            </a:r>
          </a:p>
          <a:p>
            <a:pPr marL="699516" lvl="1" indent="-342900"/>
            <a:r>
              <a:rPr lang="en-US" dirty="0"/>
              <a:t>The background-color property can be used to specify a background color for links:</a:t>
            </a:r>
          </a:p>
          <a:p>
            <a:pPr marL="813816" lvl="1" indent="-457200"/>
            <a:r>
              <a:rPr lang="en-US" sz="2000" dirty="0"/>
              <a:t>Example</a:t>
            </a:r>
            <a:endParaRPr lang="en-US" sz="2000" b="1" dirty="0"/>
          </a:p>
          <a:p>
            <a:pPr marL="813816" lvl="3" indent="0">
              <a:buNone/>
            </a:pPr>
            <a:r>
              <a:rPr lang="en-US" sz="1400" b="1" dirty="0">
                <a:solidFill>
                  <a:srgbClr val="FF0000"/>
                </a:solidFill>
              </a:rPr>
              <a:t>a:link {</a:t>
            </a:r>
            <a:br>
              <a:rPr lang="en-US" sz="1400" b="1" dirty="0">
                <a:solidFill>
                  <a:srgbClr val="FF0000"/>
                </a:solidFill>
              </a:rPr>
            </a:br>
            <a:r>
              <a:rPr lang="en-US" sz="1400" b="1" dirty="0">
                <a:solidFill>
                  <a:srgbClr val="FF0000"/>
                </a:solidFill>
              </a:rPr>
              <a:t>  background-color: yellow;</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a:visited {</a:t>
            </a:r>
            <a:br>
              <a:rPr lang="en-US" sz="1400" b="1" dirty="0">
                <a:solidFill>
                  <a:srgbClr val="FF0000"/>
                </a:solidFill>
              </a:rPr>
            </a:br>
            <a:r>
              <a:rPr lang="en-US" sz="1400" b="1" dirty="0">
                <a:solidFill>
                  <a:srgbClr val="FF0000"/>
                </a:solidFill>
              </a:rPr>
              <a:t>  background-color: cyan;</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a:hover {</a:t>
            </a:r>
            <a:br>
              <a:rPr lang="en-US" sz="1400" b="1" dirty="0">
                <a:solidFill>
                  <a:srgbClr val="FF0000"/>
                </a:solidFill>
              </a:rPr>
            </a:br>
            <a:r>
              <a:rPr lang="en-US" sz="1400" b="1" dirty="0">
                <a:solidFill>
                  <a:srgbClr val="FF0000"/>
                </a:solidFill>
              </a:rPr>
              <a:t>  background-color: </a:t>
            </a:r>
            <a:r>
              <a:rPr lang="en-US" sz="1400" b="1" dirty="0" err="1">
                <a:solidFill>
                  <a:srgbClr val="FF0000"/>
                </a:solidFill>
              </a:rPr>
              <a:t>lightgreen</a:t>
            </a:r>
            <a:r>
              <a:rPr lang="en-US" sz="1400" b="1" dirty="0">
                <a:solidFill>
                  <a:srgbClr val="FF0000"/>
                </a:solidFill>
              </a:rPr>
              <a:t>;</a:t>
            </a:r>
            <a:br>
              <a:rPr lang="en-US" sz="1400" b="1" dirty="0">
                <a:solidFill>
                  <a:srgbClr val="FF0000"/>
                </a:solidFill>
              </a:rPr>
            </a:br>
            <a:r>
              <a:rPr lang="en-US" sz="1400" b="1" dirty="0">
                <a:solidFill>
                  <a:srgbClr val="FF0000"/>
                </a:solidFill>
              </a:rPr>
              <a:t>}</a:t>
            </a:r>
            <a:br>
              <a:rPr lang="en-US" sz="1400" b="1" dirty="0">
                <a:solidFill>
                  <a:srgbClr val="FF0000"/>
                </a:solidFill>
              </a:rPr>
            </a:br>
            <a:r>
              <a:rPr lang="en-US" sz="1400" b="1" dirty="0">
                <a:solidFill>
                  <a:srgbClr val="FF0000"/>
                </a:solidFill>
              </a:rPr>
              <a:t/>
            </a:r>
            <a:br>
              <a:rPr lang="en-US" sz="1400" b="1" dirty="0">
                <a:solidFill>
                  <a:srgbClr val="FF0000"/>
                </a:solidFill>
              </a:rPr>
            </a:br>
            <a:r>
              <a:rPr lang="en-US" sz="1400" b="1" dirty="0">
                <a:solidFill>
                  <a:srgbClr val="FF0000"/>
                </a:solidFill>
              </a:rPr>
              <a:t>a:active {</a:t>
            </a:r>
            <a:br>
              <a:rPr lang="en-US" sz="1400" b="1" dirty="0">
                <a:solidFill>
                  <a:srgbClr val="FF0000"/>
                </a:solidFill>
              </a:rPr>
            </a:br>
            <a:r>
              <a:rPr lang="en-US" sz="1400" b="1" dirty="0">
                <a:solidFill>
                  <a:srgbClr val="FF0000"/>
                </a:solidFill>
              </a:rPr>
              <a:t>  background-color: </a:t>
            </a:r>
            <a:r>
              <a:rPr lang="en-US" sz="1400" b="1" dirty="0" err="1">
                <a:solidFill>
                  <a:srgbClr val="FF0000"/>
                </a:solidFill>
              </a:rPr>
              <a:t>hotpink</a:t>
            </a:r>
            <a:r>
              <a:rPr lang="en-US" sz="1400" b="1" dirty="0">
                <a:solidFill>
                  <a:srgbClr val="FF0000"/>
                </a:solidFill>
              </a:rPr>
              <a:t>;</a:t>
            </a:r>
            <a:br>
              <a:rPr lang="en-US" sz="1400" b="1" dirty="0">
                <a:solidFill>
                  <a:srgbClr val="FF0000"/>
                </a:solidFill>
              </a:rPr>
            </a:br>
            <a:r>
              <a:rPr lang="en-US" sz="1400" b="1" dirty="0">
                <a:solidFill>
                  <a:srgbClr val="FF0000"/>
                </a:solidFill>
              </a:rPr>
              <a:t>} </a:t>
            </a:r>
          </a:p>
          <a:p>
            <a:pPr lvl="1"/>
            <a:endParaRPr lang="en-US" sz="2000" dirty="0"/>
          </a:p>
        </p:txBody>
      </p:sp>
    </p:spTree>
    <p:extLst>
      <p:ext uri="{BB962C8B-B14F-4D97-AF65-F5344CB8AC3E}">
        <p14:creationId xmlns:p14="http://schemas.microsoft.com/office/powerpoint/2010/main" val="3985779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63408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187624" y="836712"/>
            <a:ext cx="7498080" cy="5688632"/>
          </a:xfrm>
        </p:spPr>
        <p:txBody>
          <a:bodyPr>
            <a:noAutofit/>
          </a:bodyPr>
          <a:lstStyle/>
          <a:p>
            <a:r>
              <a:rPr lang="en-US" sz="1200" dirty="0" smtClean="0"/>
              <a:t>If </a:t>
            </a:r>
            <a:r>
              <a:rPr lang="en-US" sz="1200" dirty="0"/>
              <a:t>the </a:t>
            </a:r>
            <a:r>
              <a:rPr lang="en-US" sz="1000" dirty="0"/>
              <a:t>margin</a:t>
            </a:r>
            <a:r>
              <a:rPr lang="en-US" sz="1200" dirty="0"/>
              <a:t> property has three values:</a:t>
            </a:r>
          </a:p>
          <a:p>
            <a:pPr lvl="0"/>
            <a:r>
              <a:rPr lang="en-US" sz="1200" b="1" dirty="0"/>
              <a:t>margin: 25px 50px 75px;</a:t>
            </a:r>
            <a:endParaRPr lang="en-US" sz="1100" dirty="0"/>
          </a:p>
          <a:p>
            <a:pPr lvl="1"/>
            <a:r>
              <a:rPr lang="en-US" sz="1100" dirty="0"/>
              <a:t>top margin is 25px</a:t>
            </a:r>
            <a:endParaRPr lang="en-US" sz="1050" dirty="0"/>
          </a:p>
          <a:p>
            <a:pPr lvl="1"/>
            <a:r>
              <a:rPr lang="en-US" sz="1100" dirty="0"/>
              <a:t>right and left margins are 50px</a:t>
            </a:r>
            <a:endParaRPr lang="en-US" sz="1050" dirty="0"/>
          </a:p>
          <a:p>
            <a:pPr lvl="1"/>
            <a:r>
              <a:rPr lang="en-US" sz="1100" dirty="0"/>
              <a:t>bottom margin is 75px</a:t>
            </a:r>
            <a:endParaRPr lang="en-US" sz="1050" dirty="0"/>
          </a:p>
          <a:p>
            <a:r>
              <a:rPr lang="en-US" sz="1200" dirty="0" smtClean="0"/>
              <a:t>Example:  Use </a:t>
            </a:r>
            <a:r>
              <a:rPr lang="en-US" sz="1200" dirty="0"/>
              <a:t>the margin shorthand property with three values: </a:t>
            </a:r>
          </a:p>
          <a:p>
            <a:pPr marL="356616" lvl="1" indent="0">
              <a:buNone/>
            </a:pPr>
            <a:r>
              <a:rPr lang="en-US" sz="1100" b="1" dirty="0">
                <a:solidFill>
                  <a:srgbClr val="FF0000"/>
                </a:solidFill>
              </a:rPr>
              <a:t>p {</a:t>
            </a:r>
            <a:br>
              <a:rPr lang="en-US" sz="1100" b="1" dirty="0">
                <a:solidFill>
                  <a:srgbClr val="FF0000"/>
                </a:solidFill>
              </a:rPr>
            </a:br>
            <a:r>
              <a:rPr lang="en-US" sz="1100" b="1" dirty="0">
                <a:solidFill>
                  <a:srgbClr val="FF0000"/>
                </a:solidFill>
              </a:rPr>
              <a:t>  margin: 25px 50px 75px;</a:t>
            </a:r>
            <a:br>
              <a:rPr lang="en-US" sz="1100" b="1" dirty="0">
                <a:solidFill>
                  <a:srgbClr val="FF0000"/>
                </a:solidFill>
              </a:rPr>
            </a:br>
            <a:r>
              <a:rPr lang="en-US" sz="1100" b="1" dirty="0">
                <a:solidFill>
                  <a:srgbClr val="FF0000"/>
                </a:solidFill>
              </a:rPr>
              <a:t>}</a:t>
            </a:r>
            <a:endParaRPr lang="en-US" sz="1050" b="1" dirty="0">
              <a:solidFill>
                <a:srgbClr val="FF0000"/>
              </a:solidFill>
            </a:endParaRPr>
          </a:p>
          <a:p>
            <a:r>
              <a:rPr lang="en-US" sz="1200" dirty="0"/>
              <a:t>If the </a:t>
            </a:r>
            <a:r>
              <a:rPr lang="en-US" sz="1000" dirty="0"/>
              <a:t>margin</a:t>
            </a:r>
            <a:r>
              <a:rPr lang="en-US" sz="1200" dirty="0"/>
              <a:t> property has two values:</a:t>
            </a:r>
          </a:p>
          <a:p>
            <a:pPr lvl="0"/>
            <a:r>
              <a:rPr lang="en-US" sz="1200" b="1" dirty="0"/>
              <a:t>margin: 25px 50px;</a:t>
            </a:r>
            <a:endParaRPr lang="en-US" sz="1100" dirty="0"/>
          </a:p>
          <a:p>
            <a:pPr lvl="1"/>
            <a:r>
              <a:rPr lang="en-US" sz="1100" dirty="0"/>
              <a:t>top and bottom margins are 25px</a:t>
            </a:r>
            <a:endParaRPr lang="en-US" sz="1050" dirty="0"/>
          </a:p>
          <a:p>
            <a:pPr lvl="1"/>
            <a:r>
              <a:rPr lang="en-US" sz="1100" dirty="0"/>
              <a:t>right and left margins are 50px</a:t>
            </a:r>
            <a:endParaRPr lang="en-US" sz="1050" dirty="0"/>
          </a:p>
          <a:p>
            <a:r>
              <a:rPr lang="en-US" sz="1200" dirty="0" smtClean="0"/>
              <a:t>Example:  Use </a:t>
            </a:r>
            <a:r>
              <a:rPr lang="en-US" sz="1200" dirty="0"/>
              <a:t>the margin shorthand property with two values: </a:t>
            </a:r>
          </a:p>
          <a:p>
            <a:pPr marL="356616" lvl="1" indent="0">
              <a:buNone/>
            </a:pPr>
            <a:r>
              <a:rPr lang="en-US" sz="1100" b="1" dirty="0">
                <a:solidFill>
                  <a:srgbClr val="FF0000"/>
                </a:solidFill>
              </a:rPr>
              <a:t>p {</a:t>
            </a:r>
            <a:br>
              <a:rPr lang="en-US" sz="1100" b="1" dirty="0">
                <a:solidFill>
                  <a:srgbClr val="FF0000"/>
                </a:solidFill>
              </a:rPr>
            </a:br>
            <a:r>
              <a:rPr lang="en-US" sz="1100" b="1" dirty="0">
                <a:solidFill>
                  <a:srgbClr val="FF0000"/>
                </a:solidFill>
              </a:rPr>
              <a:t>  margin: 25px 50px;</a:t>
            </a:r>
            <a:br>
              <a:rPr lang="en-US" sz="1100" b="1" dirty="0">
                <a:solidFill>
                  <a:srgbClr val="FF0000"/>
                </a:solidFill>
              </a:rPr>
            </a:br>
            <a:r>
              <a:rPr lang="en-US" sz="1100" b="1" dirty="0">
                <a:solidFill>
                  <a:srgbClr val="FF0000"/>
                </a:solidFill>
              </a:rPr>
              <a:t>}</a:t>
            </a:r>
            <a:endParaRPr lang="en-US" sz="1050" b="1" dirty="0">
              <a:solidFill>
                <a:srgbClr val="FF0000"/>
              </a:solidFill>
            </a:endParaRPr>
          </a:p>
          <a:p>
            <a:r>
              <a:rPr lang="en-US" sz="1200" dirty="0"/>
              <a:t>If the </a:t>
            </a:r>
            <a:r>
              <a:rPr lang="en-US" sz="1000" dirty="0"/>
              <a:t>margin</a:t>
            </a:r>
            <a:r>
              <a:rPr lang="en-US" sz="1200" dirty="0"/>
              <a:t> property has one value:</a:t>
            </a:r>
          </a:p>
          <a:p>
            <a:pPr lvl="0"/>
            <a:r>
              <a:rPr lang="en-US" sz="1200" b="1" dirty="0"/>
              <a:t>margin: 25px;</a:t>
            </a:r>
            <a:endParaRPr lang="en-US" sz="1100" dirty="0"/>
          </a:p>
          <a:p>
            <a:pPr lvl="1"/>
            <a:r>
              <a:rPr lang="en-US" sz="1100" dirty="0"/>
              <a:t>all four margins are 25px</a:t>
            </a:r>
            <a:endParaRPr lang="en-US" sz="1050" dirty="0"/>
          </a:p>
          <a:p>
            <a:r>
              <a:rPr lang="en-US" sz="1200" dirty="0" smtClean="0"/>
              <a:t>Example: Use </a:t>
            </a:r>
            <a:r>
              <a:rPr lang="en-US" sz="1200" dirty="0"/>
              <a:t>the margin shorthand property with one value: </a:t>
            </a:r>
          </a:p>
          <a:p>
            <a:pPr marL="356616" lvl="1" indent="0">
              <a:buNone/>
            </a:pPr>
            <a:r>
              <a:rPr lang="en-US" sz="1400" b="1" dirty="0">
                <a:solidFill>
                  <a:srgbClr val="FF0000"/>
                </a:solidFill>
              </a:rPr>
              <a:t>p {</a:t>
            </a:r>
            <a:br>
              <a:rPr lang="en-US" sz="1400" b="1" dirty="0">
                <a:solidFill>
                  <a:srgbClr val="FF0000"/>
                </a:solidFill>
              </a:rPr>
            </a:br>
            <a:r>
              <a:rPr lang="en-US" sz="1400" b="1" dirty="0">
                <a:solidFill>
                  <a:srgbClr val="FF0000"/>
                </a:solidFill>
              </a:rPr>
              <a:t>  margin: 25px;</a:t>
            </a:r>
            <a:br>
              <a:rPr lang="en-US" sz="1400" b="1" dirty="0">
                <a:solidFill>
                  <a:srgbClr val="FF0000"/>
                </a:solidFill>
              </a:rPr>
            </a:br>
            <a:r>
              <a:rPr lang="en-US" sz="1400" b="1" dirty="0">
                <a:solidFill>
                  <a:srgbClr val="FF0000"/>
                </a:solidFill>
              </a:rPr>
              <a:t>}</a:t>
            </a:r>
            <a:endParaRPr lang="en-US" sz="1200" b="1" dirty="0">
              <a:solidFill>
                <a:srgbClr val="FF0000"/>
              </a:solidFill>
            </a:endParaRPr>
          </a:p>
          <a:p>
            <a:endParaRPr lang="en-US" sz="1200" dirty="0"/>
          </a:p>
        </p:txBody>
      </p:sp>
    </p:spTree>
    <p:extLst>
      <p:ext uri="{BB962C8B-B14F-4D97-AF65-F5344CB8AC3E}">
        <p14:creationId xmlns:p14="http://schemas.microsoft.com/office/powerpoint/2010/main" val="4072022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r>
              <a:rPr lang="en-US" sz="3600" dirty="0"/>
              <a:t>Pseudo-classes and CSS </a:t>
            </a:r>
            <a:r>
              <a:rPr lang="en-US" sz="3600" dirty="0" smtClean="0"/>
              <a:t>Classes</a:t>
            </a:r>
            <a:endParaRPr lang="en-US" sz="3600" dirty="0"/>
          </a:p>
        </p:txBody>
      </p:sp>
      <p:sp>
        <p:nvSpPr>
          <p:cNvPr id="3" name="Content Placeholder 2"/>
          <p:cNvSpPr>
            <a:spLocks noGrp="1"/>
          </p:cNvSpPr>
          <p:nvPr>
            <p:ph idx="1"/>
          </p:nvPr>
        </p:nvSpPr>
        <p:spPr>
          <a:xfrm>
            <a:off x="1475656" y="980728"/>
            <a:ext cx="7498080" cy="4800600"/>
          </a:xfrm>
        </p:spPr>
        <p:txBody>
          <a:bodyPr>
            <a:normAutofit fontScale="77500" lnSpcReduction="20000"/>
          </a:bodyPr>
          <a:lstStyle/>
          <a:p>
            <a:pPr>
              <a:lnSpc>
                <a:spcPct val="170000"/>
              </a:lnSpc>
            </a:pPr>
            <a:r>
              <a:rPr lang="en-US" dirty="0" smtClean="0"/>
              <a:t>Pseudo-classes </a:t>
            </a:r>
            <a:r>
              <a:rPr lang="en-US" dirty="0"/>
              <a:t>can be combined with CSS classes:</a:t>
            </a:r>
          </a:p>
          <a:p>
            <a:pPr>
              <a:lnSpc>
                <a:spcPct val="170000"/>
              </a:lnSpc>
            </a:pPr>
            <a:r>
              <a:rPr lang="en-US" dirty="0"/>
              <a:t>When you hover over the link in the example, it will change color:</a:t>
            </a:r>
          </a:p>
          <a:p>
            <a:pPr>
              <a:lnSpc>
                <a:spcPct val="170000"/>
              </a:lnSpc>
            </a:pPr>
            <a:r>
              <a:rPr lang="en-US" dirty="0"/>
              <a:t>Example</a:t>
            </a:r>
            <a:endParaRPr lang="en-US" b="1" dirty="0"/>
          </a:p>
          <a:p>
            <a:pPr marL="356616" lvl="1" indent="0">
              <a:lnSpc>
                <a:spcPct val="170000"/>
              </a:lnSpc>
              <a:buNone/>
            </a:pPr>
            <a:r>
              <a:rPr lang="en-US" b="1" dirty="0" err="1">
                <a:solidFill>
                  <a:srgbClr val="FF0000"/>
                </a:solidFill>
              </a:rPr>
              <a:t>a.highlight:hover</a:t>
            </a:r>
            <a:r>
              <a:rPr lang="en-US" b="1" dirty="0">
                <a:solidFill>
                  <a:srgbClr val="FF0000"/>
                </a:solidFill>
              </a:rPr>
              <a:t> {</a:t>
            </a:r>
            <a:br>
              <a:rPr lang="en-US" b="1" dirty="0">
                <a:solidFill>
                  <a:srgbClr val="FF0000"/>
                </a:solidFill>
              </a:rPr>
            </a:br>
            <a:r>
              <a:rPr lang="en-US" b="1" dirty="0">
                <a:solidFill>
                  <a:srgbClr val="FF0000"/>
                </a:solidFill>
              </a:rPr>
              <a:t>  color: #ff0000;</a:t>
            </a:r>
            <a:br>
              <a:rPr lang="en-US" b="1" dirty="0">
                <a:solidFill>
                  <a:srgbClr val="FF0000"/>
                </a:solidFill>
              </a:rPr>
            </a:br>
            <a:r>
              <a:rPr lang="en-US" b="1" dirty="0">
                <a:solidFill>
                  <a:srgbClr val="FF0000"/>
                </a:solidFill>
              </a:rPr>
              <a:t>}</a:t>
            </a:r>
          </a:p>
          <a:p>
            <a:pPr>
              <a:lnSpc>
                <a:spcPct val="170000"/>
              </a:lnSpc>
            </a:pPr>
            <a:endParaRPr lang="en-US" dirty="0"/>
          </a:p>
        </p:txBody>
      </p:sp>
    </p:spTree>
    <p:extLst>
      <p:ext uri="{BB962C8B-B14F-4D97-AF65-F5344CB8AC3E}">
        <p14:creationId xmlns:p14="http://schemas.microsoft.com/office/powerpoint/2010/main" val="24583119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634082"/>
          </a:xfrm>
        </p:spPr>
        <p:txBody>
          <a:bodyPr>
            <a:normAutofit fontScale="90000"/>
          </a:bodyPr>
          <a:lstStyle/>
          <a:p>
            <a:r>
              <a:rPr lang="en-US" dirty="0"/>
              <a:t>CSS </a:t>
            </a:r>
            <a:r>
              <a:rPr lang="en-US" dirty="0" smtClean="0"/>
              <a:t>Pseudo-elements</a:t>
            </a:r>
            <a:endParaRPr lang="en-US" dirty="0"/>
          </a:p>
        </p:txBody>
      </p:sp>
      <p:sp>
        <p:nvSpPr>
          <p:cNvPr id="3" name="Content Placeholder 2"/>
          <p:cNvSpPr>
            <a:spLocks noGrp="1"/>
          </p:cNvSpPr>
          <p:nvPr>
            <p:ph idx="1"/>
          </p:nvPr>
        </p:nvSpPr>
        <p:spPr>
          <a:xfrm>
            <a:off x="1259632" y="836712"/>
            <a:ext cx="7498080" cy="4800600"/>
          </a:xfrm>
        </p:spPr>
        <p:txBody>
          <a:bodyPr>
            <a:noAutofit/>
          </a:bodyPr>
          <a:lstStyle/>
          <a:p>
            <a:pPr>
              <a:lnSpc>
                <a:spcPct val="170000"/>
              </a:lnSpc>
            </a:pPr>
            <a:r>
              <a:rPr lang="en-US" sz="2400" dirty="0" smtClean="0"/>
              <a:t>What </a:t>
            </a:r>
            <a:r>
              <a:rPr lang="en-US" sz="2400" dirty="0"/>
              <a:t>are Pseudo-Elements?</a:t>
            </a:r>
          </a:p>
          <a:p>
            <a:pPr lvl="1">
              <a:lnSpc>
                <a:spcPct val="170000"/>
              </a:lnSpc>
            </a:pPr>
            <a:r>
              <a:rPr lang="en-US" sz="2000" dirty="0"/>
              <a:t>A CSS pseudo-element is used to style specified parts of an element.</a:t>
            </a:r>
          </a:p>
          <a:p>
            <a:pPr lvl="1">
              <a:lnSpc>
                <a:spcPct val="170000"/>
              </a:lnSpc>
            </a:pPr>
            <a:r>
              <a:rPr lang="en-US" sz="2000" dirty="0"/>
              <a:t>For example, it can be used to:</a:t>
            </a:r>
          </a:p>
          <a:p>
            <a:pPr lvl="2">
              <a:lnSpc>
                <a:spcPct val="170000"/>
              </a:lnSpc>
            </a:pPr>
            <a:r>
              <a:rPr lang="en-US" sz="1600" dirty="0"/>
              <a:t>Style the first letter, or line, of an element</a:t>
            </a:r>
          </a:p>
          <a:p>
            <a:pPr lvl="2">
              <a:lnSpc>
                <a:spcPct val="170000"/>
              </a:lnSpc>
            </a:pPr>
            <a:r>
              <a:rPr lang="en-US" sz="1600" dirty="0"/>
              <a:t>Insert content before, or after, the content of an </a:t>
            </a:r>
            <a:r>
              <a:rPr lang="en-US" sz="1600" dirty="0" smtClean="0"/>
              <a:t>element</a:t>
            </a:r>
          </a:p>
          <a:p>
            <a:pPr>
              <a:lnSpc>
                <a:spcPct val="170000"/>
              </a:lnSpc>
            </a:pPr>
            <a:r>
              <a:rPr lang="en-US" sz="2400" dirty="0"/>
              <a:t>The syntax of pseudo-elements:</a:t>
            </a:r>
          </a:p>
          <a:p>
            <a:pPr marL="356616" lvl="1" indent="0">
              <a:lnSpc>
                <a:spcPct val="170000"/>
              </a:lnSpc>
              <a:buNone/>
            </a:pPr>
            <a:r>
              <a:rPr lang="en-US" sz="2000" b="1" dirty="0">
                <a:solidFill>
                  <a:srgbClr val="FF0000"/>
                </a:solidFill>
              </a:rPr>
              <a:t>selector::pseudo-element {</a:t>
            </a:r>
            <a:br>
              <a:rPr lang="en-US" sz="2000" b="1" dirty="0">
                <a:solidFill>
                  <a:srgbClr val="FF0000"/>
                </a:solidFill>
              </a:rPr>
            </a:br>
            <a:r>
              <a:rPr lang="en-US" sz="2000" b="1" dirty="0">
                <a:solidFill>
                  <a:srgbClr val="FF0000"/>
                </a:solidFill>
              </a:rPr>
              <a:t>  property: value;</a:t>
            </a:r>
            <a:br>
              <a:rPr lang="en-US" sz="2000" b="1" dirty="0">
                <a:solidFill>
                  <a:srgbClr val="FF0000"/>
                </a:solidFill>
              </a:rPr>
            </a:br>
            <a:r>
              <a:rPr lang="en-US" sz="2000" b="1" dirty="0">
                <a:solidFill>
                  <a:srgbClr val="FF0000"/>
                </a:solidFill>
              </a:rPr>
              <a:t>}</a:t>
            </a:r>
          </a:p>
          <a:p>
            <a:pPr lvl="2">
              <a:lnSpc>
                <a:spcPct val="170000"/>
              </a:lnSpc>
            </a:pPr>
            <a:endParaRPr lang="en-US" sz="1600" dirty="0"/>
          </a:p>
          <a:p>
            <a:endParaRPr lang="en-US" sz="2400" dirty="0"/>
          </a:p>
        </p:txBody>
      </p:sp>
    </p:spTree>
    <p:extLst>
      <p:ext uri="{BB962C8B-B14F-4D97-AF65-F5344CB8AC3E}">
        <p14:creationId xmlns:p14="http://schemas.microsoft.com/office/powerpoint/2010/main" val="1263118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2074"/>
          </a:xfrm>
        </p:spPr>
        <p:txBody>
          <a:bodyPr>
            <a:normAutofit fontScale="90000"/>
          </a:bodyPr>
          <a:lstStyle/>
          <a:p>
            <a:r>
              <a:rPr lang="en-US" dirty="0"/>
              <a:t>The ::first-line </a:t>
            </a:r>
            <a:r>
              <a:rPr lang="en-US" dirty="0" smtClean="0"/>
              <a:t>Pseudo-element</a:t>
            </a:r>
            <a:endParaRPr lang="en-US" dirty="0"/>
          </a:p>
        </p:txBody>
      </p:sp>
      <p:sp>
        <p:nvSpPr>
          <p:cNvPr id="3" name="Content Placeholder 2"/>
          <p:cNvSpPr>
            <a:spLocks noGrp="1"/>
          </p:cNvSpPr>
          <p:nvPr>
            <p:ph idx="1"/>
          </p:nvPr>
        </p:nvSpPr>
        <p:spPr>
          <a:xfrm>
            <a:off x="1259632" y="836712"/>
            <a:ext cx="7498080" cy="5760640"/>
          </a:xfrm>
        </p:spPr>
        <p:txBody>
          <a:bodyPr>
            <a:noAutofit/>
          </a:bodyPr>
          <a:lstStyle/>
          <a:p>
            <a:pPr>
              <a:lnSpc>
                <a:spcPct val="160000"/>
              </a:lnSpc>
            </a:pPr>
            <a:r>
              <a:rPr lang="en-US" sz="2400" dirty="0" smtClean="0"/>
              <a:t>The</a:t>
            </a:r>
            <a:r>
              <a:rPr lang="en-US" sz="2400" dirty="0"/>
              <a:t> ::first-line pseudo-element is used to add a special style to the first line of a text.</a:t>
            </a:r>
          </a:p>
          <a:p>
            <a:pPr>
              <a:lnSpc>
                <a:spcPct val="160000"/>
              </a:lnSpc>
            </a:pPr>
            <a:r>
              <a:rPr lang="en-US" sz="2400" dirty="0"/>
              <a:t>The following example formats the first line of the text in all &lt;p&gt; elements:</a:t>
            </a:r>
          </a:p>
          <a:p>
            <a:pPr>
              <a:lnSpc>
                <a:spcPct val="160000"/>
              </a:lnSpc>
            </a:pPr>
            <a:r>
              <a:rPr lang="en-US" sz="2400" dirty="0"/>
              <a:t>Example </a:t>
            </a:r>
            <a:endParaRPr lang="en-US" sz="2400" b="1" dirty="0"/>
          </a:p>
          <a:p>
            <a:pPr marL="356616" lvl="1" indent="0">
              <a:lnSpc>
                <a:spcPct val="160000"/>
              </a:lnSpc>
              <a:buNone/>
            </a:pPr>
            <a:r>
              <a:rPr lang="en-US" sz="2400" b="1" dirty="0">
                <a:solidFill>
                  <a:srgbClr val="FF0000"/>
                </a:solidFill>
              </a:rPr>
              <a:t>p::first-line {</a:t>
            </a:r>
            <a:br>
              <a:rPr lang="en-US" sz="2400" b="1" dirty="0">
                <a:solidFill>
                  <a:srgbClr val="FF0000"/>
                </a:solidFill>
              </a:rPr>
            </a:br>
            <a:r>
              <a:rPr lang="en-US" sz="2400" b="1" dirty="0">
                <a:solidFill>
                  <a:srgbClr val="FF0000"/>
                </a:solidFill>
              </a:rPr>
              <a:t>  color: #ff0000;</a:t>
            </a:r>
            <a:br>
              <a:rPr lang="en-US" sz="2400" b="1" dirty="0">
                <a:solidFill>
                  <a:srgbClr val="FF0000"/>
                </a:solidFill>
              </a:rPr>
            </a:br>
            <a:r>
              <a:rPr lang="en-US" sz="2400" b="1" dirty="0">
                <a:solidFill>
                  <a:srgbClr val="FF0000"/>
                </a:solidFill>
              </a:rPr>
              <a:t>  font-variant: small-caps;</a:t>
            </a:r>
            <a:br>
              <a:rPr lang="en-US" sz="2400" b="1" dirty="0">
                <a:solidFill>
                  <a:srgbClr val="FF0000"/>
                </a:solidFill>
              </a:rPr>
            </a:br>
            <a:r>
              <a:rPr lang="en-US" sz="2400" b="1" dirty="0">
                <a:solidFill>
                  <a:srgbClr val="FF0000"/>
                </a:solidFill>
              </a:rPr>
              <a:t>}</a:t>
            </a:r>
          </a:p>
          <a:p>
            <a:pPr>
              <a:lnSpc>
                <a:spcPct val="160000"/>
              </a:lnSpc>
            </a:pPr>
            <a:endParaRPr lang="en-US" sz="2400" dirty="0"/>
          </a:p>
        </p:txBody>
      </p:sp>
    </p:spTree>
    <p:extLst>
      <p:ext uri="{BB962C8B-B14F-4D97-AF65-F5344CB8AC3E}">
        <p14:creationId xmlns:p14="http://schemas.microsoft.com/office/powerpoint/2010/main" val="36500793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78098"/>
          </a:xfrm>
        </p:spPr>
        <p:txBody>
          <a:bodyPr>
            <a:normAutofit/>
          </a:bodyPr>
          <a:lstStyle/>
          <a:p>
            <a:r>
              <a:rPr lang="en-US" sz="3200" dirty="0"/>
              <a:t>The ::first-letter </a:t>
            </a:r>
            <a:r>
              <a:rPr lang="en-US" sz="3200" dirty="0" smtClean="0"/>
              <a:t>Pseudo-element</a:t>
            </a:r>
            <a:endParaRPr lang="en-US" sz="3200" dirty="0"/>
          </a:p>
        </p:txBody>
      </p:sp>
      <p:sp>
        <p:nvSpPr>
          <p:cNvPr id="3" name="Content Placeholder 2"/>
          <p:cNvSpPr>
            <a:spLocks noGrp="1"/>
          </p:cNvSpPr>
          <p:nvPr>
            <p:ph idx="1"/>
          </p:nvPr>
        </p:nvSpPr>
        <p:spPr>
          <a:xfrm>
            <a:off x="1187624" y="908720"/>
            <a:ext cx="7498080" cy="4800600"/>
          </a:xfrm>
        </p:spPr>
        <p:txBody>
          <a:bodyPr>
            <a:normAutofit fontScale="70000" lnSpcReduction="20000"/>
          </a:bodyPr>
          <a:lstStyle/>
          <a:p>
            <a:pPr>
              <a:lnSpc>
                <a:spcPct val="160000"/>
              </a:lnSpc>
            </a:pPr>
            <a:r>
              <a:rPr lang="en-US" dirty="0" smtClean="0"/>
              <a:t>The</a:t>
            </a:r>
            <a:r>
              <a:rPr lang="en-US" dirty="0"/>
              <a:t> ::first-letter pseudo-element is used to add a special style to the first letter of a text.</a:t>
            </a:r>
          </a:p>
          <a:p>
            <a:pPr>
              <a:lnSpc>
                <a:spcPct val="160000"/>
              </a:lnSpc>
            </a:pPr>
            <a:r>
              <a:rPr lang="en-US" dirty="0"/>
              <a:t>The following example formats the first letter of the text in all &lt;p&gt; elements: </a:t>
            </a:r>
          </a:p>
          <a:p>
            <a:pPr>
              <a:lnSpc>
                <a:spcPct val="160000"/>
              </a:lnSpc>
            </a:pPr>
            <a:r>
              <a:rPr lang="en-US" dirty="0"/>
              <a:t>Example</a:t>
            </a:r>
            <a:endParaRPr lang="en-US" b="1" dirty="0"/>
          </a:p>
          <a:p>
            <a:pPr marL="603504" lvl="2" indent="0">
              <a:lnSpc>
                <a:spcPct val="160000"/>
              </a:lnSpc>
              <a:buNone/>
            </a:pPr>
            <a:r>
              <a:rPr lang="en-US" sz="3300" b="1" dirty="0">
                <a:solidFill>
                  <a:srgbClr val="FF0000"/>
                </a:solidFill>
              </a:rPr>
              <a:t>p::first-letter {</a:t>
            </a:r>
            <a:br>
              <a:rPr lang="en-US" sz="3300" b="1" dirty="0">
                <a:solidFill>
                  <a:srgbClr val="FF0000"/>
                </a:solidFill>
              </a:rPr>
            </a:br>
            <a:r>
              <a:rPr lang="en-US" sz="3300" b="1" dirty="0">
                <a:solidFill>
                  <a:srgbClr val="FF0000"/>
                </a:solidFill>
              </a:rPr>
              <a:t>  color: #ff0000;</a:t>
            </a:r>
            <a:br>
              <a:rPr lang="en-US" sz="3300" b="1" dirty="0">
                <a:solidFill>
                  <a:srgbClr val="FF0000"/>
                </a:solidFill>
              </a:rPr>
            </a:br>
            <a:r>
              <a:rPr lang="en-US" sz="3300" b="1" dirty="0">
                <a:solidFill>
                  <a:srgbClr val="FF0000"/>
                </a:solidFill>
              </a:rPr>
              <a:t>  font-size: xx-large;</a:t>
            </a:r>
            <a:br>
              <a:rPr lang="en-US" sz="3300" b="1" dirty="0">
                <a:solidFill>
                  <a:srgbClr val="FF0000"/>
                </a:solidFill>
              </a:rPr>
            </a:br>
            <a:r>
              <a:rPr lang="en-US" sz="3300" b="1" dirty="0">
                <a:solidFill>
                  <a:srgbClr val="FF0000"/>
                </a:solidFill>
              </a:rPr>
              <a:t>}</a:t>
            </a:r>
          </a:p>
          <a:p>
            <a:pPr>
              <a:lnSpc>
                <a:spcPct val="160000"/>
              </a:lnSpc>
            </a:pPr>
            <a:endParaRPr lang="en-US" dirty="0"/>
          </a:p>
        </p:txBody>
      </p:sp>
    </p:spTree>
    <p:extLst>
      <p:ext uri="{BB962C8B-B14F-4D97-AF65-F5344CB8AC3E}">
        <p14:creationId xmlns:p14="http://schemas.microsoft.com/office/powerpoint/2010/main" val="15766398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850106"/>
          </a:xfrm>
        </p:spPr>
        <p:txBody>
          <a:bodyPr>
            <a:normAutofit/>
          </a:bodyPr>
          <a:lstStyle/>
          <a:p>
            <a:r>
              <a:rPr lang="en-US" dirty="0" smtClean="0"/>
              <a:t>The </a:t>
            </a:r>
            <a:r>
              <a:rPr lang="en-US" dirty="0"/>
              <a:t>::before </a:t>
            </a:r>
            <a:r>
              <a:rPr lang="en-US" dirty="0" smtClean="0"/>
              <a:t>Pseudo-element</a:t>
            </a:r>
            <a:endParaRPr lang="en-US" dirty="0"/>
          </a:p>
        </p:txBody>
      </p:sp>
      <p:sp>
        <p:nvSpPr>
          <p:cNvPr id="3" name="Content Placeholder 2"/>
          <p:cNvSpPr>
            <a:spLocks noGrp="1"/>
          </p:cNvSpPr>
          <p:nvPr>
            <p:ph idx="1"/>
          </p:nvPr>
        </p:nvSpPr>
        <p:spPr>
          <a:xfrm>
            <a:off x="1331640" y="1124744"/>
            <a:ext cx="7498080" cy="3024336"/>
          </a:xfrm>
        </p:spPr>
        <p:txBody>
          <a:bodyPr>
            <a:noAutofit/>
          </a:bodyPr>
          <a:lstStyle/>
          <a:p>
            <a:pPr>
              <a:lnSpc>
                <a:spcPct val="160000"/>
              </a:lnSpc>
            </a:pPr>
            <a:r>
              <a:rPr lang="en-US" sz="1400" dirty="0" smtClean="0"/>
              <a:t>The</a:t>
            </a:r>
            <a:r>
              <a:rPr lang="en-US" sz="1400" dirty="0"/>
              <a:t> ::before pseudo-element can be used to insert some content before the content of an element.</a:t>
            </a:r>
          </a:p>
          <a:p>
            <a:pPr>
              <a:lnSpc>
                <a:spcPct val="160000"/>
              </a:lnSpc>
            </a:pPr>
            <a:r>
              <a:rPr lang="en-US" sz="1400" dirty="0"/>
              <a:t>The following example inserts an image before the content of each &lt;h1&gt; element:</a:t>
            </a:r>
          </a:p>
          <a:p>
            <a:pPr>
              <a:lnSpc>
                <a:spcPct val="160000"/>
              </a:lnSpc>
            </a:pPr>
            <a:r>
              <a:rPr lang="en-US" sz="1400" dirty="0"/>
              <a:t>Example</a:t>
            </a:r>
            <a:endParaRPr lang="en-US" sz="1400" b="1" dirty="0"/>
          </a:p>
          <a:p>
            <a:pPr marL="356616" lvl="1" indent="0">
              <a:lnSpc>
                <a:spcPct val="160000"/>
              </a:lnSpc>
              <a:buNone/>
            </a:pPr>
            <a:r>
              <a:rPr lang="en-US" sz="1600" b="1" dirty="0">
                <a:solidFill>
                  <a:srgbClr val="FF0000"/>
                </a:solidFill>
              </a:rPr>
              <a:t>h1::before {</a:t>
            </a:r>
            <a:br>
              <a:rPr lang="en-US" sz="1600" b="1" dirty="0">
                <a:solidFill>
                  <a:srgbClr val="FF0000"/>
                </a:solidFill>
              </a:rPr>
            </a:br>
            <a:r>
              <a:rPr lang="en-US" sz="1600" b="1" dirty="0">
                <a:solidFill>
                  <a:srgbClr val="FF0000"/>
                </a:solidFill>
              </a:rPr>
              <a:t>  content: </a:t>
            </a:r>
            <a:r>
              <a:rPr lang="en-US" sz="1600" b="1" dirty="0" err="1">
                <a:solidFill>
                  <a:srgbClr val="FF0000"/>
                </a:solidFill>
              </a:rPr>
              <a:t>url</a:t>
            </a:r>
            <a:r>
              <a:rPr lang="en-US" sz="1600" b="1" dirty="0">
                <a:solidFill>
                  <a:srgbClr val="FF0000"/>
                </a:solidFill>
              </a:rPr>
              <a:t>(smiley.gif);</a:t>
            </a:r>
            <a:br>
              <a:rPr lang="en-US" sz="1600" b="1" dirty="0">
                <a:solidFill>
                  <a:srgbClr val="FF0000"/>
                </a:solidFill>
              </a:rPr>
            </a:br>
            <a:r>
              <a:rPr lang="en-US" sz="1600" b="1" dirty="0">
                <a:solidFill>
                  <a:srgbClr val="FF0000"/>
                </a:solidFill>
              </a:rPr>
              <a:t>}</a:t>
            </a:r>
          </a:p>
          <a:p>
            <a:pPr>
              <a:lnSpc>
                <a:spcPct val="160000"/>
              </a:lnSpc>
            </a:pPr>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26197"/>
            <a:ext cx="6768752" cy="2283123"/>
          </a:xfrm>
          <a:prstGeom prst="rect">
            <a:avLst/>
          </a:prstGeom>
          <a:noFill/>
          <a:ln>
            <a:noFill/>
          </a:ln>
        </p:spPr>
      </p:pic>
    </p:spTree>
    <p:extLst>
      <p:ext uri="{BB962C8B-B14F-4D97-AF65-F5344CB8AC3E}">
        <p14:creationId xmlns:p14="http://schemas.microsoft.com/office/powerpoint/2010/main" val="13070861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562074"/>
          </a:xfrm>
        </p:spPr>
        <p:txBody>
          <a:bodyPr>
            <a:normAutofit fontScale="90000"/>
          </a:bodyPr>
          <a:lstStyle/>
          <a:p>
            <a:r>
              <a:rPr lang="en-US" sz="4400" dirty="0"/>
              <a:t>The ::after Pseudo-element</a:t>
            </a:r>
            <a:endParaRPr lang="en-US" dirty="0"/>
          </a:p>
        </p:txBody>
      </p:sp>
      <p:sp>
        <p:nvSpPr>
          <p:cNvPr id="3" name="Content Placeholder 2"/>
          <p:cNvSpPr>
            <a:spLocks noGrp="1"/>
          </p:cNvSpPr>
          <p:nvPr>
            <p:ph idx="1"/>
          </p:nvPr>
        </p:nvSpPr>
        <p:spPr>
          <a:xfrm>
            <a:off x="1259632" y="908720"/>
            <a:ext cx="7498080" cy="3312368"/>
          </a:xfrm>
        </p:spPr>
        <p:txBody>
          <a:bodyPr>
            <a:normAutofit lnSpcReduction="10000"/>
          </a:bodyPr>
          <a:lstStyle/>
          <a:p>
            <a:pPr>
              <a:lnSpc>
                <a:spcPct val="150000"/>
              </a:lnSpc>
            </a:pPr>
            <a:r>
              <a:rPr lang="en-US" sz="1800" dirty="0" smtClean="0"/>
              <a:t>The</a:t>
            </a:r>
            <a:r>
              <a:rPr lang="en-US" sz="1800" dirty="0"/>
              <a:t> ::after pseudo-element can be used to insert some content after the content of an element.</a:t>
            </a:r>
          </a:p>
          <a:p>
            <a:pPr>
              <a:lnSpc>
                <a:spcPct val="150000"/>
              </a:lnSpc>
            </a:pPr>
            <a:r>
              <a:rPr lang="en-US" sz="1800" dirty="0"/>
              <a:t>The following example inserts an image after the content of each &lt;h1&gt; element:</a:t>
            </a:r>
          </a:p>
          <a:p>
            <a:pPr>
              <a:lnSpc>
                <a:spcPct val="150000"/>
              </a:lnSpc>
            </a:pPr>
            <a:r>
              <a:rPr lang="en-US" sz="1800" dirty="0"/>
              <a:t>Example</a:t>
            </a:r>
            <a:endParaRPr lang="en-US" sz="1800" b="1" dirty="0"/>
          </a:p>
          <a:p>
            <a:pPr marL="356616" lvl="1" indent="0">
              <a:lnSpc>
                <a:spcPct val="150000"/>
              </a:lnSpc>
              <a:buNone/>
            </a:pPr>
            <a:r>
              <a:rPr lang="en-US" sz="1400" b="1" dirty="0">
                <a:solidFill>
                  <a:srgbClr val="FF0000"/>
                </a:solidFill>
              </a:rPr>
              <a:t>h1::after {</a:t>
            </a:r>
            <a:br>
              <a:rPr lang="en-US" sz="1400" b="1" dirty="0">
                <a:solidFill>
                  <a:srgbClr val="FF0000"/>
                </a:solidFill>
              </a:rPr>
            </a:br>
            <a:r>
              <a:rPr lang="en-US" sz="1400" b="1" dirty="0">
                <a:solidFill>
                  <a:srgbClr val="FF0000"/>
                </a:solidFill>
              </a:rPr>
              <a:t>  content: </a:t>
            </a:r>
            <a:r>
              <a:rPr lang="en-US" sz="1400" b="1" dirty="0" err="1">
                <a:solidFill>
                  <a:srgbClr val="FF0000"/>
                </a:solidFill>
              </a:rPr>
              <a:t>url</a:t>
            </a:r>
            <a:r>
              <a:rPr lang="en-US" sz="1400" b="1" dirty="0">
                <a:solidFill>
                  <a:srgbClr val="FF0000"/>
                </a:solidFill>
              </a:rPr>
              <a:t>(smiley.gif);</a:t>
            </a:r>
            <a:br>
              <a:rPr lang="en-US" sz="1400" b="1" dirty="0">
                <a:solidFill>
                  <a:srgbClr val="FF0000"/>
                </a:solidFill>
              </a:rPr>
            </a:br>
            <a:r>
              <a:rPr lang="en-US" sz="1400" b="1" dirty="0">
                <a:solidFill>
                  <a:srgbClr val="FF0000"/>
                </a:solidFill>
              </a:rPr>
              <a:t>}</a:t>
            </a:r>
          </a:p>
          <a:p>
            <a:pPr>
              <a:lnSpc>
                <a:spcPct val="150000"/>
              </a:lnSpc>
            </a:pP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7128792" cy="2245990"/>
          </a:xfrm>
          <a:prstGeom prst="rect">
            <a:avLst/>
          </a:prstGeom>
          <a:noFill/>
          <a:ln>
            <a:noFill/>
          </a:ln>
        </p:spPr>
      </p:pic>
    </p:spTree>
    <p:extLst>
      <p:ext uri="{BB962C8B-B14F-4D97-AF65-F5344CB8AC3E}">
        <p14:creationId xmlns:p14="http://schemas.microsoft.com/office/powerpoint/2010/main" val="1271760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706090"/>
          </a:xfrm>
        </p:spPr>
        <p:txBody>
          <a:bodyPr>
            <a:normAutofit fontScale="90000"/>
          </a:bodyPr>
          <a:lstStyle/>
          <a:p>
            <a:r>
              <a:rPr lang="en-US" dirty="0"/>
              <a:t>CSS Opacity / </a:t>
            </a:r>
            <a:r>
              <a:rPr lang="en-US" dirty="0" smtClean="0"/>
              <a:t>Transparency</a:t>
            </a:r>
            <a:endParaRPr lang="en-US" dirty="0"/>
          </a:p>
        </p:txBody>
      </p:sp>
      <p:sp>
        <p:nvSpPr>
          <p:cNvPr id="3" name="Content Placeholder 2"/>
          <p:cNvSpPr>
            <a:spLocks noGrp="1"/>
          </p:cNvSpPr>
          <p:nvPr>
            <p:ph idx="1"/>
          </p:nvPr>
        </p:nvSpPr>
        <p:spPr>
          <a:xfrm>
            <a:off x="1187624" y="908720"/>
            <a:ext cx="7498080" cy="5760640"/>
          </a:xfrm>
        </p:spPr>
        <p:txBody>
          <a:bodyPr>
            <a:noAutofit/>
          </a:bodyPr>
          <a:lstStyle/>
          <a:p>
            <a:pPr>
              <a:lnSpc>
                <a:spcPct val="170000"/>
              </a:lnSpc>
            </a:pPr>
            <a:r>
              <a:rPr lang="en-US" sz="1600" dirty="0" smtClean="0"/>
              <a:t>The</a:t>
            </a:r>
            <a:r>
              <a:rPr lang="en-US" sz="1600" dirty="0"/>
              <a:t> opacity property specifies the opacity/transparency of an element.</a:t>
            </a:r>
          </a:p>
          <a:p>
            <a:pPr>
              <a:lnSpc>
                <a:spcPct val="170000"/>
              </a:lnSpc>
            </a:pPr>
            <a:r>
              <a:rPr lang="en-US" sz="1600" b="1" dirty="0"/>
              <a:t>Transparent Image</a:t>
            </a:r>
          </a:p>
          <a:p>
            <a:pPr lvl="1">
              <a:lnSpc>
                <a:spcPct val="170000"/>
              </a:lnSpc>
            </a:pPr>
            <a:r>
              <a:rPr lang="en-US" sz="1050" b="1" dirty="0"/>
              <a:t>The opacity property can take a value from 0.0 - 1.0. The lower value, the more transparent:</a:t>
            </a:r>
          </a:p>
          <a:p>
            <a:pPr lvl="1">
              <a:lnSpc>
                <a:spcPct val="170000"/>
              </a:lnSpc>
            </a:pPr>
            <a:r>
              <a:rPr lang="en-US" sz="1050" b="1" dirty="0"/>
              <a:t>Example</a:t>
            </a:r>
          </a:p>
          <a:p>
            <a:pPr marL="649224" lvl="2" indent="0">
              <a:lnSpc>
                <a:spcPct val="170000"/>
              </a:lnSpc>
              <a:buNone/>
            </a:pPr>
            <a:r>
              <a:rPr lang="en-US" sz="1100" b="1" dirty="0" err="1"/>
              <a:t>img</a:t>
            </a:r>
            <a:r>
              <a:rPr lang="en-US" sz="1100" b="1" dirty="0"/>
              <a:t> {</a:t>
            </a:r>
            <a:br>
              <a:rPr lang="en-US" sz="1100" b="1" dirty="0"/>
            </a:br>
            <a:r>
              <a:rPr lang="en-US" sz="1100" b="1" dirty="0"/>
              <a:t>  opacity: 0.5;</a:t>
            </a:r>
            <a:br>
              <a:rPr lang="en-US" sz="1100" b="1" dirty="0"/>
            </a:br>
            <a:r>
              <a:rPr lang="en-US" sz="1100" b="1" dirty="0"/>
              <a:t>}</a:t>
            </a:r>
          </a:p>
          <a:p>
            <a:pPr>
              <a:lnSpc>
                <a:spcPct val="170000"/>
              </a:lnSpc>
            </a:pPr>
            <a:r>
              <a:rPr lang="en-US" sz="1600" b="1" dirty="0"/>
              <a:t>Transparent Hover Effect</a:t>
            </a:r>
          </a:p>
          <a:p>
            <a:pPr lvl="1">
              <a:lnSpc>
                <a:spcPct val="170000"/>
              </a:lnSpc>
            </a:pPr>
            <a:r>
              <a:rPr lang="en-US" sz="1000" b="1" dirty="0"/>
              <a:t>The opacity property is often used together with the :hover selector to change the opacity on mouse-over:</a:t>
            </a:r>
          </a:p>
          <a:p>
            <a:pPr lvl="1">
              <a:lnSpc>
                <a:spcPct val="170000"/>
              </a:lnSpc>
            </a:pPr>
            <a:r>
              <a:rPr lang="en-US" sz="1000" b="1" dirty="0"/>
              <a:t>Example</a:t>
            </a:r>
          </a:p>
          <a:p>
            <a:pPr marL="603504" lvl="2" indent="0">
              <a:lnSpc>
                <a:spcPct val="170000"/>
              </a:lnSpc>
              <a:buNone/>
            </a:pPr>
            <a:r>
              <a:rPr lang="en-US" sz="1050" b="1" dirty="0" err="1"/>
              <a:t>img</a:t>
            </a:r>
            <a:r>
              <a:rPr lang="en-US" sz="1050" b="1" dirty="0"/>
              <a:t> {</a:t>
            </a:r>
            <a:br>
              <a:rPr lang="en-US" sz="1050" b="1" dirty="0"/>
            </a:br>
            <a:r>
              <a:rPr lang="en-US" sz="1050" b="1" dirty="0"/>
              <a:t>  opacity: 0.5;</a:t>
            </a:r>
            <a:br>
              <a:rPr lang="en-US" sz="1050" b="1" dirty="0"/>
            </a:br>
            <a:r>
              <a:rPr lang="en-US" sz="1050" b="1" dirty="0"/>
              <a:t>}</a:t>
            </a:r>
            <a:br>
              <a:rPr lang="en-US" sz="1050" b="1" dirty="0"/>
            </a:br>
            <a:r>
              <a:rPr lang="en-US" sz="1050" b="1" dirty="0" err="1" smtClean="0"/>
              <a:t>img:hover</a:t>
            </a:r>
            <a:r>
              <a:rPr lang="en-US" sz="1050" b="1" dirty="0"/>
              <a:t> {</a:t>
            </a:r>
            <a:br>
              <a:rPr lang="en-US" sz="1050" b="1" dirty="0"/>
            </a:br>
            <a:r>
              <a:rPr lang="en-US" sz="1050" b="1" dirty="0"/>
              <a:t>  opacity: 1.0;</a:t>
            </a:r>
            <a:br>
              <a:rPr lang="en-US" sz="1050" b="1" dirty="0"/>
            </a:br>
            <a:r>
              <a:rPr lang="en-US" sz="1050" b="1" dirty="0"/>
              <a:t>}</a:t>
            </a:r>
          </a:p>
          <a:p>
            <a:pPr>
              <a:lnSpc>
                <a:spcPct val="170000"/>
              </a:lnSpc>
            </a:pPr>
            <a:endParaRPr lang="en-US" sz="1600" dirty="0"/>
          </a:p>
        </p:txBody>
      </p:sp>
    </p:spTree>
    <p:extLst>
      <p:ext uri="{BB962C8B-B14F-4D97-AF65-F5344CB8AC3E}">
        <p14:creationId xmlns:p14="http://schemas.microsoft.com/office/powerpoint/2010/main" val="2957327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850106"/>
          </a:xfrm>
        </p:spPr>
        <p:txBody>
          <a:bodyPr>
            <a:normAutofit/>
          </a:bodyPr>
          <a:lstStyle/>
          <a:p>
            <a:r>
              <a:rPr lang="en-US" dirty="0"/>
              <a:t>The auto </a:t>
            </a:r>
            <a:r>
              <a:rPr lang="en-US" dirty="0" smtClean="0"/>
              <a:t>Value</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smtClean="0"/>
              <a:t>You </a:t>
            </a:r>
            <a:r>
              <a:rPr lang="en-US" dirty="0"/>
              <a:t>can set the margin property to auto to horizontally center the element within its container.</a:t>
            </a:r>
          </a:p>
          <a:p>
            <a:pPr>
              <a:lnSpc>
                <a:spcPct val="170000"/>
              </a:lnSpc>
            </a:pPr>
            <a:r>
              <a:rPr lang="en-US" dirty="0"/>
              <a:t>The element will then take up the specified width, and the remaining space will be split equally between the left and right margins.</a:t>
            </a:r>
          </a:p>
          <a:p>
            <a:pPr>
              <a:lnSpc>
                <a:spcPct val="170000"/>
              </a:lnSpc>
            </a:pPr>
            <a:r>
              <a:rPr lang="en-US" dirty="0" smtClean="0"/>
              <a:t>Example: Use margin auto</a:t>
            </a:r>
            <a:r>
              <a:rPr lang="en-US" dirty="0"/>
              <a:t>:</a:t>
            </a:r>
          </a:p>
          <a:p>
            <a:pPr marL="82296" indent="0">
              <a:lnSpc>
                <a:spcPct val="170000"/>
              </a:lnSpc>
              <a:buNone/>
            </a:pPr>
            <a:r>
              <a:rPr lang="en-US" b="1" dirty="0" smtClean="0">
                <a:solidFill>
                  <a:srgbClr val="FF0000"/>
                </a:solidFill>
              </a:rPr>
              <a:t>p</a:t>
            </a:r>
            <a:r>
              <a:rPr lang="en-US" b="1" dirty="0">
                <a:solidFill>
                  <a:srgbClr val="FF0000"/>
                </a:solidFill>
              </a:rPr>
              <a:t> {</a:t>
            </a:r>
            <a:br>
              <a:rPr lang="en-US" b="1" dirty="0">
                <a:solidFill>
                  <a:srgbClr val="FF0000"/>
                </a:solidFill>
              </a:rPr>
            </a:br>
            <a:r>
              <a:rPr lang="en-US" b="1" dirty="0">
                <a:solidFill>
                  <a:srgbClr val="FF0000"/>
                </a:solidFill>
              </a:rPr>
              <a:t>  width: 300px;</a:t>
            </a:r>
            <a:br>
              <a:rPr lang="en-US" b="1" dirty="0">
                <a:solidFill>
                  <a:srgbClr val="FF0000"/>
                </a:solidFill>
              </a:rPr>
            </a:br>
            <a:r>
              <a:rPr lang="en-US" b="1" dirty="0">
                <a:solidFill>
                  <a:srgbClr val="FF0000"/>
                </a:solidFill>
              </a:rPr>
              <a:t>  margin: auto;</a:t>
            </a:r>
            <a:br>
              <a:rPr lang="en-US" b="1" dirty="0">
                <a:solidFill>
                  <a:srgbClr val="FF0000"/>
                </a:solidFill>
              </a:rPr>
            </a:br>
            <a:r>
              <a:rPr lang="en-US" b="1" dirty="0">
                <a:solidFill>
                  <a:srgbClr val="FF0000"/>
                </a:solidFill>
              </a:rPr>
              <a:t>  border: 1px solid red;</a:t>
            </a:r>
            <a:br>
              <a:rPr lang="en-US" b="1" dirty="0">
                <a:solidFill>
                  <a:srgbClr val="FF0000"/>
                </a:solidFill>
              </a:rPr>
            </a:br>
            <a:r>
              <a:rPr lang="en-US" b="1" dirty="0">
                <a:solidFill>
                  <a:srgbClr val="FF0000"/>
                </a:solidFill>
              </a:rPr>
              <a:t>}</a:t>
            </a:r>
          </a:p>
          <a:p>
            <a:pPr marL="82296" indent="0">
              <a:lnSpc>
                <a:spcPct val="170000"/>
              </a:lnSpc>
              <a:buNone/>
            </a:pPr>
            <a:r>
              <a:rPr lang="en-US" b="1" dirty="0">
                <a:solidFill>
                  <a:srgbClr val="FF0000"/>
                </a:solidFill>
              </a:rPr>
              <a:t> </a:t>
            </a:r>
          </a:p>
          <a:p>
            <a:pPr>
              <a:lnSpc>
                <a:spcPct val="170000"/>
              </a:lnSpc>
            </a:pPr>
            <a:endParaRPr lang="en-US" dirty="0"/>
          </a:p>
        </p:txBody>
      </p:sp>
    </p:spTree>
    <p:extLst>
      <p:ext uri="{BB962C8B-B14F-4D97-AF65-F5344CB8AC3E}">
        <p14:creationId xmlns:p14="http://schemas.microsoft.com/office/powerpoint/2010/main" val="586955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562074"/>
          </a:xfrm>
        </p:spPr>
        <p:txBody>
          <a:bodyPr>
            <a:normAutofit fontScale="90000"/>
          </a:bodyPr>
          <a:lstStyle/>
          <a:p>
            <a:r>
              <a:rPr lang="en-US" dirty="0"/>
              <a:t>CSS </a:t>
            </a:r>
            <a:r>
              <a:rPr lang="en-US" dirty="0" smtClean="0"/>
              <a:t>Padding</a:t>
            </a:r>
            <a:endParaRPr lang="en-US" dirty="0"/>
          </a:p>
        </p:txBody>
      </p:sp>
      <p:sp>
        <p:nvSpPr>
          <p:cNvPr id="3" name="Content Placeholder 2"/>
          <p:cNvSpPr>
            <a:spLocks noGrp="1"/>
          </p:cNvSpPr>
          <p:nvPr>
            <p:ph idx="1"/>
          </p:nvPr>
        </p:nvSpPr>
        <p:spPr>
          <a:xfrm>
            <a:off x="1259632" y="692696"/>
            <a:ext cx="7498080" cy="6093296"/>
          </a:xfrm>
        </p:spPr>
        <p:txBody>
          <a:bodyPr>
            <a:noAutofit/>
          </a:bodyPr>
          <a:lstStyle/>
          <a:p>
            <a:pPr>
              <a:lnSpc>
                <a:spcPct val="170000"/>
              </a:lnSpc>
            </a:pPr>
            <a:r>
              <a:rPr lang="en-US" sz="1600" dirty="0" smtClean="0"/>
              <a:t>The </a:t>
            </a:r>
            <a:r>
              <a:rPr lang="en-US" sz="1600" dirty="0"/>
              <a:t>CSS padding properties are used to generate space around an element's content, inside of any defined borders.</a:t>
            </a:r>
          </a:p>
          <a:p>
            <a:pPr>
              <a:lnSpc>
                <a:spcPct val="170000"/>
              </a:lnSpc>
            </a:pPr>
            <a:r>
              <a:rPr lang="en-US" sz="1600" dirty="0"/>
              <a:t>With CSS, you have full control over the padding. There are properties for setting the padding for each side of an element (top, right, bottom, and left).</a:t>
            </a:r>
          </a:p>
          <a:p>
            <a:pPr>
              <a:lnSpc>
                <a:spcPct val="170000"/>
              </a:lnSpc>
            </a:pPr>
            <a:r>
              <a:rPr lang="en-US" sz="1600" dirty="0"/>
              <a:t>Padding - Individual Sides</a:t>
            </a:r>
            <a:endParaRPr lang="en-US" sz="1600" b="1" dirty="0"/>
          </a:p>
          <a:p>
            <a:pPr>
              <a:lnSpc>
                <a:spcPct val="170000"/>
              </a:lnSpc>
            </a:pPr>
            <a:r>
              <a:rPr lang="en-US" sz="1600" dirty="0"/>
              <a:t>CSS has properties for specifying the padding for each side of an element:</a:t>
            </a:r>
          </a:p>
          <a:p>
            <a:pPr lvl="1">
              <a:lnSpc>
                <a:spcPct val="170000"/>
              </a:lnSpc>
            </a:pPr>
            <a:r>
              <a:rPr lang="en-US" sz="1000" dirty="0"/>
              <a:t>padding-top</a:t>
            </a:r>
          </a:p>
          <a:p>
            <a:pPr lvl="1">
              <a:lnSpc>
                <a:spcPct val="170000"/>
              </a:lnSpc>
            </a:pPr>
            <a:r>
              <a:rPr lang="en-US" sz="1000" dirty="0"/>
              <a:t>padding-right</a:t>
            </a:r>
          </a:p>
          <a:p>
            <a:pPr lvl="1">
              <a:lnSpc>
                <a:spcPct val="170000"/>
              </a:lnSpc>
            </a:pPr>
            <a:r>
              <a:rPr lang="en-US" sz="1000" dirty="0"/>
              <a:t>padding-bottom</a:t>
            </a:r>
          </a:p>
          <a:p>
            <a:pPr lvl="1">
              <a:lnSpc>
                <a:spcPct val="170000"/>
              </a:lnSpc>
            </a:pPr>
            <a:r>
              <a:rPr lang="en-US" sz="1000" dirty="0"/>
              <a:t>padding-left</a:t>
            </a:r>
          </a:p>
          <a:p>
            <a:pPr>
              <a:lnSpc>
                <a:spcPct val="170000"/>
              </a:lnSpc>
            </a:pPr>
            <a:r>
              <a:rPr lang="en-US" sz="1600" dirty="0"/>
              <a:t>All the padding properties can have the following values:</a:t>
            </a:r>
          </a:p>
          <a:p>
            <a:pPr lvl="1">
              <a:lnSpc>
                <a:spcPct val="170000"/>
              </a:lnSpc>
            </a:pPr>
            <a:r>
              <a:rPr lang="en-US" sz="1000" i="1" dirty="0"/>
              <a:t>length</a:t>
            </a:r>
            <a:r>
              <a:rPr lang="en-US" sz="1000" dirty="0"/>
              <a:t> - specifies a padding in </a:t>
            </a:r>
            <a:r>
              <a:rPr lang="en-US" sz="1000" dirty="0" err="1"/>
              <a:t>px</a:t>
            </a:r>
            <a:r>
              <a:rPr lang="en-US" sz="1000" dirty="0"/>
              <a:t>, </a:t>
            </a:r>
            <a:r>
              <a:rPr lang="en-US" sz="1000" dirty="0" err="1"/>
              <a:t>pt</a:t>
            </a:r>
            <a:r>
              <a:rPr lang="en-US" sz="1000" dirty="0"/>
              <a:t>, cm, etc.</a:t>
            </a:r>
          </a:p>
          <a:p>
            <a:pPr lvl="1">
              <a:lnSpc>
                <a:spcPct val="170000"/>
              </a:lnSpc>
            </a:pPr>
            <a:r>
              <a:rPr lang="en-US" sz="1000" i="1" dirty="0"/>
              <a:t>%</a:t>
            </a:r>
            <a:r>
              <a:rPr lang="en-US" sz="1000" dirty="0"/>
              <a:t> - specifies a padding in % of the width of the containing element</a:t>
            </a:r>
          </a:p>
          <a:p>
            <a:pPr lvl="1">
              <a:lnSpc>
                <a:spcPct val="170000"/>
              </a:lnSpc>
            </a:pPr>
            <a:r>
              <a:rPr lang="en-US" sz="1000" dirty="0"/>
              <a:t>inherit - specifies that the padding should be inherited from the parent element</a:t>
            </a:r>
          </a:p>
          <a:p>
            <a:pPr>
              <a:lnSpc>
                <a:spcPct val="170000"/>
              </a:lnSpc>
            </a:pPr>
            <a:r>
              <a:rPr lang="en-US" sz="1600" b="1" dirty="0"/>
              <a:t>Note:</a:t>
            </a:r>
            <a:r>
              <a:rPr lang="en-US" sz="1600" dirty="0"/>
              <a:t> Negative values are not allowed.</a:t>
            </a:r>
          </a:p>
          <a:p>
            <a:pPr>
              <a:lnSpc>
                <a:spcPct val="170000"/>
              </a:lnSpc>
            </a:pPr>
            <a:endParaRPr lang="en-US" sz="1600" dirty="0"/>
          </a:p>
        </p:txBody>
      </p:sp>
    </p:spTree>
    <p:extLst>
      <p:ext uri="{BB962C8B-B14F-4D97-AF65-F5344CB8AC3E}">
        <p14:creationId xmlns:p14="http://schemas.microsoft.com/office/powerpoint/2010/main" val="2863568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70609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115616" y="1052736"/>
            <a:ext cx="7848872" cy="4800600"/>
          </a:xfrm>
        </p:spPr>
        <p:txBody>
          <a:bodyPr>
            <a:normAutofit/>
          </a:bodyPr>
          <a:lstStyle/>
          <a:p>
            <a:r>
              <a:rPr lang="en-US" dirty="0" smtClean="0"/>
              <a:t>Set </a:t>
            </a:r>
            <a:r>
              <a:rPr lang="en-US" dirty="0"/>
              <a:t>different padding for all four sides of a </a:t>
            </a:r>
            <a:r>
              <a:rPr lang="en-US" dirty="0" smtClean="0"/>
              <a:t>&lt;p&gt; </a:t>
            </a:r>
            <a:r>
              <a:rPr lang="en-US" dirty="0"/>
              <a:t>element:  </a:t>
            </a:r>
          </a:p>
          <a:p>
            <a:pPr marL="82296" indent="0">
              <a:buNone/>
            </a:pPr>
            <a:r>
              <a:rPr lang="en-US" dirty="0" smtClean="0"/>
              <a:t>p</a:t>
            </a:r>
            <a:r>
              <a:rPr lang="en-US" dirty="0"/>
              <a:t> {</a:t>
            </a:r>
            <a:br>
              <a:rPr lang="en-US" dirty="0"/>
            </a:br>
            <a:r>
              <a:rPr lang="en-US" dirty="0"/>
              <a:t>  padding-top: 50px;</a:t>
            </a:r>
            <a:br>
              <a:rPr lang="en-US" dirty="0"/>
            </a:br>
            <a:r>
              <a:rPr lang="en-US" dirty="0"/>
              <a:t>  padding-right: 30px;</a:t>
            </a:r>
            <a:br>
              <a:rPr lang="en-US" dirty="0"/>
            </a:br>
            <a:r>
              <a:rPr lang="en-US" dirty="0"/>
              <a:t>  padding-bottom: 50px;</a:t>
            </a:r>
            <a:br>
              <a:rPr lang="en-US" dirty="0"/>
            </a:br>
            <a:r>
              <a:rPr lang="en-US" dirty="0"/>
              <a:t>  padding-left: 80px;</a:t>
            </a:r>
            <a:br>
              <a:rPr lang="en-US" dirty="0"/>
            </a:br>
            <a:r>
              <a:rPr lang="en-US" dirty="0"/>
              <a:t>}</a:t>
            </a:r>
          </a:p>
          <a:p>
            <a:pPr marL="82296" indent="0">
              <a:buNone/>
            </a:pPr>
            <a:r>
              <a:rPr lang="en-US" dirty="0"/>
              <a:t> </a:t>
            </a:r>
          </a:p>
          <a:p>
            <a:endParaRPr lang="en-US" dirty="0"/>
          </a:p>
        </p:txBody>
      </p:sp>
    </p:spTree>
    <p:extLst>
      <p:ext uri="{BB962C8B-B14F-4D97-AF65-F5344CB8AC3E}">
        <p14:creationId xmlns:p14="http://schemas.microsoft.com/office/powerpoint/2010/main" val="544056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498080" cy="490066"/>
          </a:xfrm>
        </p:spPr>
        <p:txBody>
          <a:bodyPr>
            <a:normAutofit fontScale="90000"/>
          </a:bodyPr>
          <a:lstStyle/>
          <a:p>
            <a:r>
              <a:rPr lang="en-US" dirty="0"/>
              <a:t>Padding - Shorthand </a:t>
            </a:r>
            <a:r>
              <a:rPr lang="en-US" dirty="0" smtClean="0"/>
              <a:t>Property</a:t>
            </a:r>
            <a:endParaRPr lang="en-US" dirty="0"/>
          </a:p>
        </p:txBody>
      </p:sp>
      <p:sp>
        <p:nvSpPr>
          <p:cNvPr id="3" name="Content Placeholder 2"/>
          <p:cNvSpPr>
            <a:spLocks noGrp="1"/>
          </p:cNvSpPr>
          <p:nvPr>
            <p:ph idx="1"/>
          </p:nvPr>
        </p:nvSpPr>
        <p:spPr>
          <a:xfrm>
            <a:off x="1331640" y="764704"/>
            <a:ext cx="7498080" cy="5976664"/>
          </a:xfrm>
        </p:spPr>
        <p:txBody>
          <a:bodyPr>
            <a:noAutofit/>
          </a:bodyPr>
          <a:lstStyle/>
          <a:p>
            <a:r>
              <a:rPr lang="en-US" sz="1200" dirty="0" smtClean="0"/>
              <a:t>To </a:t>
            </a:r>
            <a:r>
              <a:rPr lang="en-US" sz="1200" dirty="0"/>
              <a:t>shorten the code, it is possible to specify all the padding properties in one property.</a:t>
            </a:r>
          </a:p>
          <a:p>
            <a:r>
              <a:rPr lang="en-US" sz="1200" dirty="0"/>
              <a:t>The </a:t>
            </a:r>
            <a:r>
              <a:rPr lang="en-US" sz="900" dirty="0"/>
              <a:t>padding</a:t>
            </a:r>
            <a:r>
              <a:rPr lang="en-US" sz="1200" dirty="0"/>
              <a:t> property is a shorthand property for the following individual padding properties:</a:t>
            </a:r>
          </a:p>
          <a:p>
            <a:pPr lvl="1"/>
            <a:r>
              <a:rPr lang="en-US" sz="800" dirty="0"/>
              <a:t>padding-top</a:t>
            </a:r>
            <a:endParaRPr lang="en-US" sz="650" dirty="0"/>
          </a:p>
          <a:p>
            <a:pPr lvl="1"/>
            <a:r>
              <a:rPr lang="en-US" sz="800" dirty="0"/>
              <a:t>padding-right</a:t>
            </a:r>
            <a:endParaRPr lang="en-US" sz="650" dirty="0"/>
          </a:p>
          <a:p>
            <a:pPr lvl="1"/>
            <a:r>
              <a:rPr lang="en-US" sz="800" dirty="0"/>
              <a:t>padding-bottom</a:t>
            </a:r>
            <a:endParaRPr lang="en-US" sz="650" dirty="0"/>
          </a:p>
          <a:p>
            <a:pPr lvl="1"/>
            <a:r>
              <a:rPr lang="en-US" sz="800" dirty="0"/>
              <a:t>padding-left</a:t>
            </a:r>
            <a:endParaRPr lang="en-US" sz="650" dirty="0"/>
          </a:p>
          <a:p>
            <a:r>
              <a:rPr lang="en-US" sz="1200" dirty="0"/>
              <a:t>So, here is how it works:</a:t>
            </a:r>
          </a:p>
          <a:p>
            <a:r>
              <a:rPr lang="en-US" sz="1200" dirty="0"/>
              <a:t>If the </a:t>
            </a:r>
            <a:r>
              <a:rPr lang="en-US" sz="900" dirty="0"/>
              <a:t>padding</a:t>
            </a:r>
            <a:r>
              <a:rPr lang="en-US" sz="1200" dirty="0"/>
              <a:t> property has four values:</a:t>
            </a:r>
          </a:p>
          <a:p>
            <a:pPr lvl="0"/>
            <a:r>
              <a:rPr lang="en-US" sz="1200" b="1" dirty="0"/>
              <a:t>padding: 25px 50px 75px 100px;</a:t>
            </a:r>
            <a:endParaRPr lang="en-US" sz="1050" dirty="0"/>
          </a:p>
          <a:p>
            <a:pPr lvl="1"/>
            <a:r>
              <a:rPr lang="en-US" sz="1050" dirty="0"/>
              <a:t>top padding is 25px</a:t>
            </a:r>
            <a:endParaRPr lang="en-US" sz="1000" dirty="0"/>
          </a:p>
          <a:p>
            <a:pPr lvl="1"/>
            <a:r>
              <a:rPr lang="en-US" sz="1050" dirty="0"/>
              <a:t>right padding is 50px</a:t>
            </a:r>
            <a:endParaRPr lang="en-US" sz="1000" dirty="0"/>
          </a:p>
          <a:p>
            <a:pPr lvl="1"/>
            <a:r>
              <a:rPr lang="en-US" sz="1050" dirty="0"/>
              <a:t>bottom padding is 75px</a:t>
            </a:r>
            <a:endParaRPr lang="en-US" sz="1000" dirty="0"/>
          </a:p>
          <a:p>
            <a:pPr lvl="1"/>
            <a:r>
              <a:rPr lang="en-US" sz="1050" dirty="0"/>
              <a:t>left padding is 100px</a:t>
            </a:r>
            <a:endParaRPr lang="en-US" sz="1000" dirty="0"/>
          </a:p>
          <a:p>
            <a:r>
              <a:rPr lang="en-US" sz="1200" dirty="0" smtClean="0"/>
              <a:t>Example: Use </a:t>
            </a:r>
            <a:r>
              <a:rPr lang="en-US" sz="1200" dirty="0"/>
              <a:t>the padding shorthand property with four values:</a:t>
            </a:r>
          </a:p>
          <a:p>
            <a:pPr marL="82296" indent="0">
              <a:buNone/>
            </a:pPr>
            <a:r>
              <a:rPr lang="en-US" sz="1200" b="1" dirty="0" smtClean="0">
                <a:solidFill>
                  <a:srgbClr val="FF0000"/>
                </a:solidFill>
              </a:rPr>
              <a:t>p</a:t>
            </a:r>
            <a:r>
              <a:rPr lang="en-US" sz="1200" b="1" dirty="0">
                <a:solidFill>
                  <a:srgbClr val="FF0000"/>
                </a:solidFill>
              </a:rPr>
              <a:t> {</a:t>
            </a:r>
            <a:br>
              <a:rPr lang="en-US" sz="1200" b="1" dirty="0">
                <a:solidFill>
                  <a:srgbClr val="FF0000"/>
                </a:solidFill>
              </a:rPr>
            </a:br>
            <a:r>
              <a:rPr lang="en-US" sz="1200" b="1" dirty="0">
                <a:solidFill>
                  <a:srgbClr val="FF0000"/>
                </a:solidFill>
              </a:rPr>
              <a:t>  padding: 25px 50px 75px 100px;</a:t>
            </a:r>
            <a:br>
              <a:rPr lang="en-US" sz="1200" b="1" dirty="0">
                <a:solidFill>
                  <a:srgbClr val="FF0000"/>
                </a:solidFill>
              </a:rPr>
            </a:br>
            <a:r>
              <a:rPr lang="en-US" sz="1200" b="1" dirty="0">
                <a:solidFill>
                  <a:srgbClr val="FF0000"/>
                </a:solidFill>
              </a:rPr>
              <a:t>}</a:t>
            </a:r>
            <a:endParaRPr lang="en-US" sz="1050" b="1" dirty="0">
              <a:solidFill>
                <a:srgbClr val="FF0000"/>
              </a:solidFill>
            </a:endParaRPr>
          </a:p>
          <a:p>
            <a:r>
              <a:rPr lang="en-US" sz="1200" dirty="0"/>
              <a:t>If the </a:t>
            </a:r>
            <a:r>
              <a:rPr lang="en-US" sz="900" dirty="0"/>
              <a:t>padding</a:t>
            </a:r>
            <a:r>
              <a:rPr lang="en-US" sz="1200" dirty="0"/>
              <a:t> property has three values:</a:t>
            </a:r>
          </a:p>
          <a:p>
            <a:pPr lvl="0"/>
            <a:r>
              <a:rPr lang="en-US" sz="1200" b="1" dirty="0"/>
              <a:t>padding: 25px 50px 75px;</a:t>
            </a:r>
            <a:endParaRPr lang="en-US" sz="1050" dirty="0"/>
          </a:p>
          <a:p>
            <a:pPr lvl="1"/>
            <a:r>
              <a:rPr lang="en-US" sz="1050" dirty="0"/>
              <a:t>top padding is 25px</a:t>
            </a:r>
            <a:endParaRPr lang="en-US" sz="1000" dirty="0"/>
          </a:p>
          <a:p>
            <a:pPr lvl="1"/>
            <a:r>
              <a:rPr lang="en-US" sz="1050" dirty="0"/>
              <a:t>right and left paddings are 50px</a:t>
            </a:r>
            <a:endParaRPr lang="en-US" sz="1000" dirty="0"/>
          </a:p>
          <a:p>
            <a:pPr lvl="1"/>
            <a:r>
              <a:rPr lang="en-US" sz="1050" dirty="0"/>
              <a:t>bottom padding is </a:t>
            </a:r>
            <a:r>
              <a:rPr lang="en-US" sz="1050" dirty="0" smtClean="0"/>
              <a:t>75px</a:t>
            </a:r>
          </a:p>
          <a:p>
            <a:r>
              <a:rPr lang="en-US" sz="900" dirty="0"/>
              <a:t>Example:  Use the padding shorthand property with three values: </a:t>
            </a:r>
          </a:p>
          <a:p>
            <a:pPr marL="82296" indent="0">
              <a:buNone/>
            </a:pPr>
            <a:r>
              <a:rPr lang="en-US" sz="1200" b="1" dirty="0">
                <a:solidFill>
                  <a:srgbClr val="FF0000"/>
                </a:solidFill>
              </a:rPr>
              <a:t>p {</a:t>
            </a:r>
            <a:br>
              <a:rPr lang="en-US" sz="1200" b="1" dirty="0">
                <a:solidFill>
                  <a:srgbClr val="FF0000"/>
                </a:solidFill>
              </a:rPr>
            </a:br>
            <a:r>
              <a:rPr lang="en-US" sz="1200" b="1" dirty="0">
                <a:solidFill>
                  <a:srgbClr val="FF0000"/>
                </a:solidFill>
              </a:rPr>
              <a:t>  padding: 25px 50px 75px;</a:t>
            </a:r>
            <a:br>
              <a:rPr lang="en-US" sz="1200" b="1" dirty="0">
                <a:solidFill>
                  <a:srgbClr val="FF0000"/>
                </a:solidFill>
              </a:rPr>
            </a:br>
            <a:r>
              <a:rPr lang="en-US" sz="1200" b="1" dirty="0">
                <a:solidFill>
                  <a:srgbClr val="FF0000"/>
                </a:solidFill>
              </a:rPr>
              <a:t>}</a:t>
            </a:r>
          </a:p>
          <a:p>
            <a:pPr lvl="1"/>
            <a:endParaRPr lang="en-US" sz="1000" dirty="0"/>
          </a:p>
        </p:txBody>
      </p:sp>
    </p:spTree>
    <p:extLst>
      <p:ext uri="{BB962C8B-B14F-4D97-AF65-F5344CB8AC3E}">
        <p14:creationId xmlns:p14="http://schemas.microsoft.com/office/powerpoint/2010/main" val="2946941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1141</TotalTime>
  <Words>785</Words>
  <Application>Microsoft Office PowerPoint</Application>
  <PresentationFormat>On-screen Show (4:3)</PresentationFormat>
  <Paragraphs>457</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Solstice</vt:lpstr>
      <vt:lpstr>Cascading Style Sheet(CSS) Part_2</vt:lpstr>
      <vt:lpstr>CSS Margins</vt:lpstr>
      <vt:lpstr>Example</vt:lpstr>
      <vt:lpstr>Margin - Shorthand Property</vt:lpstr>
      <vt:lpstr>Example</vt:lpstr>
      <vt:lpstr>The auto Value</vt:lpstr>
      <vt:lpstr>CSS Padding</vt:lpstr>
      <vt:lpstr>Example</vt:lpstr>
      <vt:lpstr>Padding - Shorthand Property</vt:lpstr>
      <vt:lpstr>Padding - Shorthand Property(Conts)</vt:lpstr>
      <vt:lpstr>CSS Setting height and width</vt:lpstr>
      <vt:lpstr>CSS Setting height and width(Conts)</vt:lpstr>
      <vt:lpstr>Setting max-width</vt:lpstr>
      <vt:lpstr>Example</vt:lpstr>
      <vt:lpstr>The CSS Box Model</vt:lpstr>
      <vt:lpstr>The CSS Box Model(Conts)</vt:lpstr>
      <vt:lpstr>CSS Outline</vt:lpstr>
      <vt:lpstr>CSS Outline Style</vt:lpstr>
      <vt:lpstr>CSS Outline Style(Conts)</vt:lpstr>
      <vt:lpstr>CSS Outline Width</vt:lpstr>
      <vt:lpstr>CSS Outline Color</vt:lpstr>
      <vt:lpstr>CSS Outline - Shorthand property</vt:lpstr>
      <vt:lpstr>CSS Outline Offset</vt:lpstr>
      <vt:lpstr>CSS Text</vt:lpstr>
      <vt:lpstr>CSS Text(Cont’s)</vt:lpstr>
      <vt:lpstr>CSS Text(Cont’s)</vt:lpstr>
      <vt:lpstr>CSS Text(Cont’s)</vt:lpstr>
      <vt:lpstr>CSS Text(Cont’s)</vt:lpstr>
      <vt:lpstr>CSS Text(Cont’s)</vt:lpstr>
      <vt:lpstr>CSS Text(Cont’s)</vt:lpstr>
      <vt:lpstr>CSS Text(Cont’s)</vt:lpstr>
      <vt:lpstr>CSS Text(Cont’s)</vt:lpstr>
      <vt:lpstr>CSS Font</vt:lpstr>
      <vt:lpstr>CSS Font(Cont’s)</vt:lpstr>
      <vt:lpstr>CSS Font(Cont’s)</vt:lpstr>
      <vt:lpstr>CSS Font(Cont’s)</vt:lpstr>
      <vt:lpstr>CSS Lists</vt:lpstr>
      <vt:lpstr>CSS Lists(Conts)</vt:lpstr>
      <vt:lpstr>CSS Lists(Conts)</vt:lpstr>
      <vt:lpstr>CSS Lists(Conts)</vt:lpstr>
      <vt:lpstr>CSS Tables</vt:lpstr>
      <vt:lpstr>CSS Tables(Cont’s)</vt:lpstr>
      <vt:lpstr>CSS Tables(Cont’s)</vt:lpstr>
      <vt:lpstr>CSS Tables(Cont’s)</vt:lpstr>
      <vt:lpstr>CSS Pseudo-classes</vt:lpstr>
      <vt:lpstr>CSS Links</vt:lpstr>
      <vt:lpstr>CSS Links(Cont’s)</vt:lpstr>
      <vt:lpstr>CSS Links(Cont’s)</vt:lpstr>
      <vt:lpstr>CSS Links(Cont’s)</vt:lpstr>
      <vt:lpstr>Pseudo-classes and CSS Classes</vt:lpstr>
      <vt:lpstr>CSS Pseudo-elements</vt:lpstr>
      <vt:lpstr>The ::first-line Pseudo-element</vt:lpstr>
      <vt:lpstr>The ::first-letter Pseudo-element</vt:lpstr>
      <vt:lpstr>The ::before Pseudo-element</vt:lpstr>
      <vt:lpstr>The ::after Pseudo-element</vt:lpstr>
      <vt:lpstr>CSS Opacity / Transparency</vt:lpstr>
    </vt:vector>
  </TitlesOfParts>
  <Company>Ahmed-Under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Sheet(CSS) Part_2</dc:title>
  <dc:creator>Jordan</dc:creator>
  <cp:lastModifiedBy>Jordan_PC</cp:lastModifiedBy>
  <cp:revision>28</cp:revision>
  <dcterms:created xsi:type="dcterms:W3CDTF">2020-11-07T19:50:04Z</dcterms:created>
  <dcterms:modified xsi:type="dcterms:W3CDTF">2021-11-11T11:57:40Z</dcterms:modified>
</cp:coreProperties>
</file>