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8F94-DBDF-4FEC-9D6B-1F5B1C67A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0C915-244E-4B1C-B68F-6279F1E10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EFD29-96E3-4A6B-AE06-7DDB6B2C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9B3-0D71-4469-85EF-FBFF90E7B0F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1767D-485A-4236-8002-A229F68D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0366D-F767-4BD2-99D3-80062825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B09-23B5-4BAF-A3E5-14B5A46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2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0504-363D-49BA-A766-D7F2D8741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C5A3A-ECB7-4F42-8FF0-53843EA81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51A5E-D2AF-46BE-B32B-1FBD7FB5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9B3-0D71-4469-85EF-FBFF90E7B0F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C095-63CB-4D54-B4A0-8F1E8954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76D44-88C7-4FA1-80DB-EB774873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B09-23B5-4BAF-A3E5-14B5A46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7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CAA721-EADB-494F-BFA0-EEAF6344B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D924E-2625-4F07-8F39-B03B19046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99AD5-ECBA-43EE-B39F-E8286A30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9B3-0D71-4469-85EF-FBFF90E7B0F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AEA4-0003-4F47-BD96-E8B684B0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AF20-183F-4C76-8E23-84F21814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B09-23B5-4BAF-A3E5-14B5A46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54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60B1-4806-448C-AF39-05B3C84B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5075-49D6-483F-85B6-CF4679387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6E24A-4DE0-476D-9E92-FF273A37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9B3-0D71-4469-85EF-FBFF90E7B0F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8DE61-F535-4E0C-9E4A-C639AAA8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19FB5-8147-4C7C-9A45-2E02219C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B09-23B5-4BAF-A3E5-14B5A46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7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22A1-E589-4179-9157-A31AE4BB6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3E838-5331-4CC0-978E-0C9343A2C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337E2-0271-44F0-AF2A-C344D757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9B3-0D71-4469-85EF-FBFF90E7B0F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A2266-6636-45A4-A197-B69707C9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60D37-0B19-410C-9E11-C5B5189D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B09-23B5-4BAF-A3E5-14B5A46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56DD-460D-42F2-BBDB-7B5C3ED5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7058-25F7-4C20-8870-416378143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EC1E0-A495-4EE4-B56A-84378FD28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FD871-2C3B-4BD0-B31C-967DC5F2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9B3-0D71-4469-85EF-FBFF90E7B0F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02F20-1106-4530-87B6-0DC6EAA2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75C0B-0780-4825-9060-1232D1A3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B09-23B5-4BAF-A3E5-14B5A46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2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480D-476B-40A3-876E-AEBCE363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D29D2-8B5F-4851-909C-B6E14DAAA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7F870-EA3B-4676-9F4E-3BADD4E9D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40373-D382-47D1-A32B-C8B64B7CC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53B39-C8F6-4D16-B922-920D59297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A49A4-4316-4E55-929A-AA598BCC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9B3-0D71-4469-85EF-FBFF90E7B0F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7CBFA5-CA24-40C6-8A90-D68C9E11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78470-39F7-463A-952C-53E9DA6F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B09-23B5-4BAF-A3E5-14B5A46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1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711C-CA91-40B3-9599-8F0F8AB2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E932B-78E6-486A-8F7A-1D148BA6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9B3-0D71-4469-85EF-FBFF90E7B0F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0B693-9292-49A2-A54B-4EAA2877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B3CDA-3374-4282-9C8C-D474EBB0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B09-23B5-4BAF-A3E5-14B5A46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7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1C256-8CC1-4231-904E-9846DD13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9B3-0D71-4469-85EF-FBFF90E7B0F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3BA55-AFAA-4FEE-9222-88B5A7D44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177DA-E57B-4C8D-BE6B-193FE0F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B09-23B5-4BAF-A3E5-14B5A46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D7B7-FD52-4EE4-9F65-BC6A336F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2D22-618C-49B4-97CC-FF2CE237E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D48D3-DD38-4ECF-9BF5-B2F690024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0213-4B80-4723-99D5-944C8B2B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9B3-0D71-4469-85EF-FBFF90E7B0F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C62B8-0016-4C52-9A06-AA769B2FD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046D0-95B4-451B-BE13-9EEFD068E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B09-23B5-4BAF-A3E5-14B5A46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2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EA5D-EDF3-49C4-AF1A-BF14B17F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27B24-625D-4B68-975D-2B8707E07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81D29-0984-4F3F-9D82-D45886B39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7835F-2532-46C9-914F-08BC5C3E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C9B3-0D71-4469-85EF-FBFF90E7B0F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4EDFA-0A9B-4B7B-97FB-38807DDC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1036D-8841-4CF3-9162-A7F230EA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2B09-23B5-4BAF-A3E5-14B5A46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6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77BB5-3D06-4195-ABEB-96C4C94D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2DF0D-7CE2-42C6-8CE8-45AA56E59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C23A-62BB-47F6-AAA7-3CE455908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BC9B3-0D71-4469-85EF-FBFF90E7B0FB}" type="datetimeFigureOut">
              <a:rPr lang="en-US" smtClean="0"/>
              <a:t>10/31/2020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BB75-28BB-45BC-8125-430AA5289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C69E-821E-4617-81E4-E6CFD7C13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82B09-23B5-4BAF-A3E5-14B5A463A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7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0A13-80ED-499B-A9BD-5D84C9784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9E119-8BF4-4663-ABAF-C1CA4D3FB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Adding, Subtracting, Multiplying, and Dividing</a:t>
            </a:r>
          </a:p>
        </p:txBody>
      </p:sp>
    </p:spTree>
    <p:extLst>
      <p:ext uri="{BB962C8B-B14F-4D97-AF65-F5344CB8AC3E}">
        <p14:creationId xmlns:p14="http://schemas.microsoft.com/office/powerpoint/2010/main" val="223730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86AB-0E62-4F79-BC22-7D17794B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C78D-A598-4421-9029-FB4D40B1F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random function to return a random number. Calling random with a single parameter sets the upper bound; </a:t>
            </a:r>
          </a:p>
          <a:p>
            <a:r>
              <a:rPr lang="en-US" dirty="0"/>
              <a:t>the values returned will range from zero to one less than the upper bound: random(max); // returns a random number between 0 and max -1 Calling random with two parameters sets the lower and upper bounds; </a:t>
            </a:r>
          </a:p>
          <a:p>
            <a:r>
              <a:rPr lang="en-US" dirty="0"/>
              <a:t>the values returned will range from the lower bound (inclusive) to one less than the upper bound: </a:t>
            </a:r>
          </a:p>
          <a:p>
            <a:r>
              <a:rPr lang="en-US"/>
              <a:t>random(min, max); // returns a random number between min and max -1 </a:t>
            </a:r>
          </a:p>
        </p:txBody>
      </p:sp>
    </p:spTree>
    <p:extLst>
      <p:ext uri="{BB962C8B-B14F-4D97-AF65-F5344CB8AC3E}">
        <p14:creationId xmlns:p14="http://schemas.microsoft.com/office/powerpoint/2010/main" val="238643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0D94-6AF6-4566-B77A-7961450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2AC4-AC6A-436A-A14B-19C4414D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 </a:t>
            </a:r>
            <a:r>
              <a:rPr lang="en-US" dirty="0" err="1"/>
              <a:t>myValue</a:t>
            </a:r>
            <a:r>
              <a:rPr lang="en-US" dirty="0"/>
              <a:t>; </a:t>
            </a:r>
          </a:p>
          <a:p>
            <a:r>
              <a:rPr lang="en-US" dirty="0" err="1"/>
              <a:t>myValue</a:t>
            </a:r>
            <a:r>
              <a:rPr lang="en-US" dirty="0"/>
              <a:t> = 1 + 2; // addition </a:t>
            </a:r>
          </a:p>
          <a:p>
            <a:r>
              <a:rPr lang="en-US" dirty="0" err="1"/>
              <a:t>myValue</a:t>
            </a:r>
            <a:r>
              <a:rPr lang="en-US" dirty="0"/>
              <a:t> = 3 - 2; // subtraction </a:t>
            </a:r>
          </a:p>
          <a:p>
            <a:r>
              <a:rPr lang="en-US" dirty="0" err="1"/>
              <a:t>myValue</a:t>
            </a:r>
            <a:r>
              <a:rPr lang="en-US" dirty="0"/>
              <a:t> = 3 * 2; // multiplication </a:t>
            </a:r>
          </a:p>
          <a:p>
            <a:r>
              <a:rPr lang="en-US" dirty="0" err="1"/>
              <a:t>myValue</a:t>
            </a:r>
            <a:r>
              <a:rPr lang="en-US" dirty="0"/>
              <a:t> = 3 / 2; // division (the result is 1)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sure your result will not exceed the </a:t>
            </a:r>
            <a:r>
              <a:rPr lang="en-US" dirty="0">
                <a:solidFill>
                  <a:srgbClr val="FF0000"/>
                </a:solidFill>
              </a:rPr>
              <a:t>maximum size </a:t>
            </a:r>
            <a:r>
              <a:rPr lang="en-US" dirty="0"/>
              <a:t>of the </a:t>
            </a:r>
            <a:r>
              <a:rPr lang="en-US" dirty="0">
                <a:solidFill>
                  <a:srgbClr val="FF0000"/>
                </a:solidFill>
              </a:rPr>
              <a:t>destination variable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765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C79A-A01B-46DB-8826-6E5E4418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5BA4-CEBE-4086-A2C8-AEC6EC13F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value = 1 + 2 * 3 + 4;</a:t>
            </a:r>
          </a:p>
          <a:p>
            <a:r>
              <a:rPr lang="en-US" dirty="0"/>
              <a:t>int value = 1 + (2 * 3) + 4; </a:t>
            </a:r>
          </a:p>
          <a:p>
            <a:r>
              <a:rPr lang="en-US" dirty="0"/>
              <a:t>int value = ((1 + 2) * 3) + 4;</a:t>
            </a:r>
          </a:p>
        </p:txBody>
      </p:sp>
    </p:spTree>
    <p:extLst>
      <p:ext uri="{BB962C8B-B14F-4D97-AF65-F5344CB8AC3E}">
        <p14:creationId xmlns:p14="http://schemas.microsoft.com/office/powerpoint/2010/main" val="214226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A653-F50A-448A-B736-AEC82A78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Incrementing and Decrementing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A7C2-0ABC-408F-9378-03639F99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 </a:t>
            </a:r>
            <a:r>
              <a:rPr lang="en-US" dirty="0" err="1"/>
              <a:t>myValue</a:t>
            </a:r>
            <a:r>
              <a:rPr lang="en-US" dirty="0"/>
              <a:t> = 0; </a:t>
            </a:r>
          </a:p>
          <a:p>
            <a:r>
              <a:rPr lang="en-US" dirty="0" err="1"/>
              <a:t>myValue</a:t>
            </a:r>
            <a:r>
              <a:rPr lang="en-US" dirty="0"/>
              <a:t> = </a:t>
            </a:r>
            <a:r>
              <a:rPr lang="en-US" dirty="0" err="1"/>
              <a:t>myvalue</a:t>
            </a:r>
            <a:r>
              <a:rPr lang="en-US" dirty="0"/>
              <a:t> + 1; // this adds one to the variable </a:t>
            </a:r>
          </a:p>
          <a:p>
            <a:r>
              <a:rPr lang="en-US" dirty="0" err="1"/>
              <a:t>myValue</a:t>
            </a:r>
            <a:r>
              <a:rPr lang="en-US" dirty="0"/>
              <a:t> </a:t>
            </a:r>
            <a:r>
              <a:rPr lang="en-US" dirty="0" err="1"/>
              <a:t>myValue</a:t>
            </a:r>
            <a:r>
              <a:rPr lang="en-US" dirty="0"/>
              <a:t> += 1; // this does the same as the above </a:t>
            </a:r>
          </a:p>
          <a:p>
            <a:r>
              <a:rPr lang="en-US" dirty="0" err="1"/>
              <a:t>myValue</a:t>
            </a:r>
            <a:r>
              <a:rPr lang="en-US" dirty="0"/>
              <a:t> = </a:t>
            </a:r>
            <a:r>
              <a:rPr lang="en-US" dirty="0" err="1"/>
              <a:t>myvalue</a:t>
            </a:r>
            <a:r>
              <a:rPr lang="en-US" dirty="0"/>
              <a:t> - 1; // this subtracts one from the variable </a:t>
            </a:r>
            <a:r>
              <a:rPr lang="en-US" dirty="0" err="1"/>
              <a:t>myValue</a:t>
            </a:r>
            <a:r>
              <a:rPr lang="en-US" dirty="0"/>
              <a:t> </a:t>
            </a:r>
            <a:r>
              <a:rPr lang="en-US" dirty="0" err="1"/>
              <a:t>myValue</a:t>
            </a:r>
            <a:r>
              <a:rPr lang="en-US" dirty="0"/>
              <a:t> -= 1; // this does the same as the above </a:t>
            </a:r>
          </a:p>
          <a:p>
            <a:r>
              <a:rPr lang="en-US" dirty="0" err="1"/>
              <a:t>myValue</a:t>
            </a:r>
            <a:r>
              <a:rPr lang="en-US" dirty="0"/>
              <a:t> = </a:t>
            </a:r>
            <a:r>
              <a:rPr lang="en-US" dirty="0" err="1"/>
              <a:t>myvalue</a:t>
            </a:r>
            <a:r>
              <a:rPr lang="en-US" dirty="0"/>
              <a:t> + 5; // this adds five to the variable </a:t>
            </a:r>
          </a:p>
          <a:p>
            <a:r>
              <a:rPr lang="en-US" dirty="0" err="1"/>
              <a:t>myValue</a:t>
            </a:r>
            <a:r>
              <a:rPr lang="en-US" dirty="0"/>
              <a:t> </a:t>
            </a:r>
            <a:r>
              <a:rPr lang="en-US" dirty="0" err="1"/>
              <a:t>myValue</a:t>
            </a:r>
            <a:r>
              <a:rPr lang="en-US" dirty="0"/>
              <a:t> += 5; // this does the same as the above</a:t>
            </a:r>
          </a:p>
          <a:p>
            <a:endParaRPr lang="en-US" dirty="0"/>
          </a:p>
          <a:p>
            <a:r>
              <a:rPr lang="en-US" dirty="0" err="1"/>
              <a:t>myValue</a:t>
            </a:r>
            <a:r>
              <a:rPr lang="en-US" dirty="0"/>
              <a:t> += 1; // this does the same as the above</a:t>
            </a:r>
          </a:p>
        </p:txBody>
      </p:sp>
    </p:spTree>
    <p:extLst>
      <p:ext uri="{BB962C8B-B14F-4D97-AF65-F5344CB8AC3E}">
        <p14:creationId xmlns:p14="http://schemas.microsoft.com/office/powerpoint/2010/main" val="91682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2BFA-4FB0-40B3-BD7A-2DC1FBC7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Remainder After Dividing Two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2AC1C-633E-4A01-804D-40D51B32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Use the % symbol (the modulus operator) to get the remainder: </a:t>
            </a:r>
          </a:p>
          <a:p>
            <a:r>
              <a:rPr lang="en-US" sz="1800" dirty="0"/>
              <a:t>int myValue0 = 20 % 10; // get the modulus(remainder) of 20 divided by 10 int </a:t>
            </a:r>
          </a:p>
          <a:p>
            <a:r>
              <a:rPr lang="en-US" sz="1800" dirty="0"/>
              <a:t>myValue1 = 21 % 10;       // get the modulus(remainder) of 21 divided by 10 myValue0 equals 0 (20 divided by 10 has a remainder of 0). myValue1 equals 1 (21 divided by 10 has a remainder of 1).</a:t>
            </a:r>
          </a:p>
          <a:p>
            <a:endParaRPr lang="en-US" sz="1800" dirty="0"/>
          </a:p>
          <a:p>
            <a:r>
              <a:rPr lang="en-US" sz="1200" dirty="0"/>
              <a:t>using 2 with the modulus operator, the result can be used to check if a value is odd or even:</a:t>
            </a:r>
          </a:p>
          <a:p>
            <a:r>
              <a:rPr lang="en-US" sz="1200" dirty="0"/>
              <a:t> int </a:t>
            </a:r>
            <a:r>
              <a:rPr lang="en-US" sz="1200" dirty="0" err="1"/>
              <a:t>myValue</a:t>
            </a:r>
            <a:r>
              <a:rPr lang="en-US" sz="1200" dirty="0"/>
              <a:t>; //... code here to set the value of </a:t>
            </a:r>
            <a:r>
              <a:rPr lang="en-US" sz="1200" dirty="0" err="1"/>
              <a:t>myValue</a:t>
            </a:r>
            <a:r>
              <a:rPr lang="en-US" sz="1200" dirty="0"/>
              <a:t> </a:t>
            </a:r>
          </a:p>
          <a:p>
            <a:r>
              <a:rPr lang="en-US" sz="1200" dirty="0"/>
              <a:t>if (</a:t>
            </a:r>
            <a:r>
              <a:rPr lang="en-US" sz="1200" dirty="0" err="1"/>
              <a:t>myValue</a:t>
            </a:r>
            <a:r>
              <a:rPr lang="en-US" sz="1200" dirty="0"/>
              <a:t> % 2 == 0) {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Serial.println</a:t>
            </a:r>
            <a:r>
              <a:rPr lang="en-US" sz="1200" dirty="0"/>
              <a:t>("The value is even");</a:t>
            </a:r>
          </a:p>
          <a:p>
            <a:r>
              <a:rPr lang="en-US" sz="1200" dirty="0"/>
              <a:t> } </a:t>
            </a:r>
          </a:p>
          <a:p>
            <a:r>
              <a:rPr lang="en-US" sz="1200" dirty="0"/>
              <a:t>else { </a:t>
            </a:r>
            <a:r>
              <a:rPr lang="en-US" sz="1200" dirty="0" err="1"/>
              <a:t>Serial.println</a:t>
            </a:r>
            <a:r>
              <a:rPr lang="en-US" sz="1200" dirty="0"/>
              <a:t>("The value is odd");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84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A106-C599-4C5B-A94A-8A9E3BBE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Absolute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2E493-54DE-47C2-B49C-A014BBAC0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abs(x) computes the absolute value of x. The following example takes the absolute value of the difference between readings on two analog input ports (see Chapter 5 for more on </a:t>
            </a:r>
            <a:r>
              <a:rPr lang="en-US" dirty="0" err="1"/>
              <a:t>analogRead</a:t>
            </a:r>
            <a:r>
              <a:rPr lang="en-US" dirty="0"/>
              <a:t>()): </a:t>
            </a:r>
          </a:p>
          <a:p>
            <a:r>
              <a:rPr lang="en-US" dirty="0"/>
              <a:t>int x = </a:t>
            </a:r>
            <a:r>
              <a:rPr lang="en-US" dirty="0" err="1"/>
              <a:t>analogRead</a:t>
            </a:r>
            <a:r>
              <a:rPr lang="en-US" dirty="0"/>
              <a:t>(0); </a:t>
            </a:r>
          </a:p>
          <a:p>
            <a:r>
              <a:rPr lang="en-US" dirty="0"/>
              <a:t>int y = </a:t>
            </a:r>
            <a:r>
              <a:rPr lang="en-US" dirty="0" err="1"/>
              <a:t>analogRead</a:t>
            </a:r>
            <a:r>
              <a:rPr lang="en-US" dirty="0"/>
              <a:t>(1); </a:t>
            </a:r>
          </a:p>
          <a:p>
            <a:r>
              <a:rPr lang="en-US" dirty="0"/>
              <a:t>if (abs(x-y) &gt; 10) { </a:t>
            </a:r>
            <a:r>
              <a:rPr lang="en-US" dirty="0" err="1"/>
              <a:t>Serial.println</a:t>
            </a:r>
            <a:r>
              <a:rPr lang="en-US" dirty="0"/>
              <a:t>("The analog values differ by more than 10"); } </a:t>
            </a:r>
          </a:p>
          <a:p>
            <a:r>
              <a:rPr lang="en-US" dirty="0"/>
              <a:t>abs(x-y); returns the absolute value of the difference between x and y. It is used for integer (and long integer) values. </a:t>
            </a:r>
          </a:p>
        </p:txBody>
      </p:sp>
    </p:spTree>
    <p:extLst>
      <p:ext uri="{BB962C8B-B14F-4D97-AF65-F5344CB8AC3E}">
        <p14:creationId xmlns:p14="http://schemas.microsoft.com/office/powerpoint/2010/main" val="184768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7609-6E59-47C7-819C-85CBA49F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Constraining a Number to a Range of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965F-068B-4E47-9BB8-E1BE1249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constrain(x, min, max) returns a value that is within the bounds of min and max: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myConstrainedValue</a:t>
            </a:r>
            <a:r>
              <a:rPr lang="en-US" dirty="0"/>
              <a:t> = constrain(</a:t>
            </a:r>
            <a:r>
              <a:rPr lang="en-US" dirty="0" err="1"/>
              <a:t>myValue</a:t>
            </a:r>
            <a:r>
              <a:rPr lang="en-US" dirty="0"/>
              <a:t>, 100, 200);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myValue</a:t>
            </a:r>
            <a:r>
              <a:rPr lang="en-US" dirty="0"/>
              <a:t> (the input value) </a:t>
            </a:r>
          </a:p>
          <a:p>
            <a:pPr marL="0" indent="0">
              <a:buNone/>
            </a:pPr>
            <a:r>
              <a:rPr lang="en-US" dirty="0"/>
              <a:t>constrain(</a:t>
            </a:r>
            <a:r>
              <a:rPr lang="en-US" dirty="0" err="1"/>
              <a:t>myValue</a:t>
            </a:r>
            <a:r>
              <a:rPr lang="en-US" dirty="0"/>
              <a:t>, 100, 200) </a:t>
            </a:r>
          </a:p>
          <a:p>
            <a:pPr marL="0" indent="0">
              <a:buNone/>
            </a:pPr>
            <a:r>
              <a:rPr lang="en-US" dirty="0"/>
              <a:t>99 	100 </a:t>
            </a:r>
          </a:p>
          <a:p>
            <a:pPr marL="0" indent="0">
              <a:buNone/>
            </a:pPr>
            <a:r>
              <a:rPr lang="en-US" dirty="0"/>
              <a:t>100 	100 </a:t>
            </a:r>
          </a:p>
          <a:p>
            <a:pPr marL="0" indent="0">
              <a:buNone/>
            </a:pPr>
            <a:r>
              <a:rPr lang="en-US" dirty="0"/>
              <a:t>150 	150 </a:t>
            </a:r>
          </a:p>
          <a:p>
            <a:pPr marL="0" indent="0">
              <a:buNone/>
            </a:pPr>
            <a:r>
              <a:rPr lang="en-US" dirty="0"/>
              <a:t>200 	200 </a:t>
            </a:r>
          </a:p>
          <a:p>
            <a:pPr marL="0" indent="0">
              <a:buNone/>
            </a:pPr>
            <a:r>
              <a:rPr lang="en-US" dirty="0"/>
              <a:t>201 	200 </a:t>
            </a:r>
          </a:p>
        </p:txBody>
      </p:sp>
    </p:spTree>
    <p:extLst>
      <p:ext uri="{BB962C8B-B14F-4D97-AF65-F5344CB8AC3E}">
        <p14:creationId xmlns:p14="http://schemas.microsoft.com/office/powerpoint/2010/main" val="209712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C507-92C2-461E-AA74-8F031D43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Minimum or Maximum of Some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A016-1FEE-4815-ABBC-7CCF79C4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min(</a:t>
            </a:r>
            <a:r>
              <a:rPr lang="en-US" dirty="0" err="1"/>
              <a:t>x,y</a:t>
            </a:r>
            <a:r>
              <a:rPr lang="en-US" dirty="0"/>
              <a:t>) returns the smaller of two numbers. max(</a:t>
            </a:r>
            <a:r>
              <a:rPr lang="en-US" dirty="0" err="1"/>
              <a:t>x,y</a:t>
            </a:r>
            <a:r>
              <a:rPr lang="en-US" dirty="0"/>
              <a:t>) returns the larger of two numbers: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 err="1"/>
              <a:t>myValue</a:t>
            </a:r>
            <a:r>
              <a:rPr lang="en-US" sz="2000" dirty="0"/>
              <a:t> = </a:t>
            </a:r>
            <a:r>
              <a:rPr lang="en-US" sz="2000" dirty="0" err="1"/>
              <a:t>analogRead</a:t>
            </a:r>
            <a:r>
              <a:rPr lang="en-US" sz="2000" dirty="0"/>
              <a:t>(0); </a:t>
            </a:r>
          </a:p>
          <a:p>
            <a:r>
              <a:rPr lang="en-US" sz="2000" dirty="0" err="1"/>
              <a:t>myMinValue</a:t>
            </a:r>
            <a:r>
              <a:rPr lang="en-US" sz="2000" dirty="0"/>
              <a:t> = min(</a:t>
            </a:r>
            <a:r>
              <a:rPr lang="en-US" sz="2000" dirty="0" err="1"/>
              <a:t>myValue</a:t>
            </a:r>
            <a:r>
              <a:rPr lang="en-US" sz="2000" dirty="0"/>
              <a:t>, 200); // </a:t>
            </a:r>
            <a:r>
              <a:rPr lang="en-US" sz="2000" dirty="0" err="1"/>
              <a:t>myMinValue</a:t>
            </a:r>
            <a:r>
              <a:rPr lang="en-US" sz="2000" dirty="0"/>
              <a:t> will be the smaller of  </a:t>
            </a:r>
            <a:r>
              <a:rPr lang="en-US" sz="2000" dirty="0" err="1"/>
              <a:t>myVal</a:t>
            </a:r>
            <a:r>
              <a:rPr lang="en-US" sz="2000" dirty="0"/>
              <a:t> or 200 </a:t>
            </a:r>
          </a:p>
          <a:p>
            <a:r>
              <a:rPr lang="en-US" sz="2000" dirty="0" err="1"/>
              <a:t>myMaxValue</a:t>
            </a:r>
            <a:r>
              <a:rPr lang="en-US" sz="2000" dirty="0"/>
              <a:t> = max(</a:t>
            </a:r>
            <a:r>
              <a:rPr lang="en-US" sz="2000" dirty="0" err="1"/>
              <a:t>myValue</a:t>
            </a:r>
            <a:r>
              <a:rPr lang="en-US" sz="2000" dirty="0"/>
              <a:t>, 100); // </a:t>
            </a:r>
            <a:r>
              <a:rPr lang="en-US" sz="2000" dirty="0" err="1"/>
              <a:t>myMaxValue</a:t>
            </a:r>
            <a:r>
              <a:rPr lang="en-US" sz="2000" dirty="0"/>
              <a:t> will be the larger of  </a:t>
            </a:r>
            <a:r>
              <a:rPr lang="en-US" sz="2000" dirty="0" err="1"/>
              <a:t>myVal</a:t>
            </a:r>
            <a:r>
              <a:rPr lang="en-US" sz="2000" dirty="0"/>
              <a:t> or 100</a:t>
            </a:r>
          </a:p>
        </p:txBody>
      </p:sp>
    </p:spTree>
    <p:extLst>
      <p:ext uri="{BB962C8B-B14F-4D97-AF65-F5344CB8AC3E}">
        <p14:creationId xmlns:p14="http://schemas.microsoft.com/office/powerpoint/2010/main" val="360008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FB03-4CBD-41CF-8C03-22BD9707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a Number to a Power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8126-5739-4503-B483-65D776B47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pow(x, y) returns the value of x raised to the power of y: </a:t>
            </a:r>
          </a:p>
          <a:p>
            <a:endParaRPr lang="en-US" dirty="0"/>
          </a:p>
          <a:p>
            <a:r>
              <a:rPr lang="en-US" dirty="0" err="1"/>
              <a:t>myValue</a:t>
            </a:r>
            <a:r>
              <a:rPr lang="en-US" dirty="0"/>
              <a:t> = pow(3,2); This calculates 3^</a:t>
            </a:r>
            <a:r>
              <a:rPr lang="en-US" baseline="30000" dirty="0"/>
              <a:t>2</a:t>
            </a:r>
            <a:r>
              <a:rPr lang="en-US" dirty="0"/>
              <a:t> , so </a:t>
            </a:r>
            <a:r>
              <a:rPr lang="en-US" dirty="0" err="1"/>
              <a:t>myValue</a:t>
            </a:r>
            <a:r>
              <a:rPr lang="en-US" dirty="0"/>
              <a:t> will equal 9.</a:t>
            </a:r>
          </a:p>
        </p:txBody>
      </p:sp>
    </p:spTree>
    <p:extLst>
      <p:ext uri="{BB962C8B-B14F-4D97-AF65-F5344CB8AC3E}">
        <p14:creationId xmlns:p14="http://schemas.microsoft.com/office/powerpoint/2010/main" val="128086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DFECE3E6D13047AA949BAD418AC523" ma:contentTypeVersion="15" ma:contentTypeDescription="Create a new document." ma:contentTypeScope="" ma:versionID="e0ab63ac9add98c8dd5a5e0ca9f016b4">
  <xsd:schema xmlns:xsd="http://www.w3.org/2001/XMLSchema" xmlns:xs="http://www.w3.org/2001/XMLSchema" xmlns:p="http://schemas.microsoft.com/office/2006/metadata/properties" xmlns:ns1="http://schemas.microsoft.com/sharepoint/v3" xmlns:ns2="904fd754-02b4-4b83-8de5-fcec4d9ad888" xmlns:ns3="30552f9c-0f0b-4b22-ae40-6a7e015281a6" targetNamespace="http://schemas.microsoft.com/office/2006/metadata/properties" ma:root="true" ma:fieldsID="5c712977036efd9496ddda25dcb403b5" ns1:_="" ns2:_="" ns3:_="">
    <xsd:import namespace="http://schemas.microsoft.com/sharepoint/v3"/>
    <xsd:import namespace="904fd754-02b4-4b83-8de5-fcec4d9ad888"/>
    <xsd:import namespace="30552f9c-0f0b-4b22-ae40-6a7e015281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fd754-02b4-4b83-8de5-fcec4d9ad8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1946a75-722c-4855-9c1b-5ba14d7574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552f9c-0f0b-4b22-ae40-6a7e015281a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4e21243-f04a-4330-a28a-53a42626d6ce}" ma:internalName="TaxCatchAll" ma:showField="CatchAllData" ma:web="30552f9c-0f0b-4b22-ae40-6a7e015281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4fd754-02b4-4b83-8de5-fcec4d9ad888">
      <Terms xmlns="http://schemas.microsoft.com/office/infopath/2007/PartnerControls"/>
    </lcf76f155ced4ddcb4097134ff3c332f>
    <TaxCatchAll xmlns="30552f9c-0f0b-4b22-ae40-6a7e015281a6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AF2B312-F39E-4253-BF7A-1A9DED90EEC4}"/>
</file>

<file path=customXml/itemProps2.xml><?xml version="1.0" encoding="utf-8"?>
<ds:datastoreItem xmlns:ds="http://schemas.openxmlformats.org/officeDocument/2006/customXml" ds:itemID="{D2E62A17-CC47-46D6-8A00-AD3CEA926451}"/>
</file>

<file path=customXml/itemProps3.xml><?xml version="1.0" encoding="utf-8"?>
<ds:datastoreItem xmlns:ds="http://schemas.openxmlformats.org/officeDocument/2006/customXml" ds:itemID="{923FE794-CBEB-4C2C-ABF7-6156C51213B0}"/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749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Incrementing and Decrementing Values</vt:lpstr>
      <vt:lpstr>Finding the Remainder After Dividing Two Values</vt:lpstr>
      <vt:lpstr>Determining the Absolute Value</vt:lpstr>
      <vt:lpstr>Constraining a Number to a Range of Values</vt:lpstr>
      <vt:lpstr>Finding the Minimum or Maximum of Some Values</vt:lpstr>
      <vt:lpstr>Raising a Number to a Power </vt:lpstr>
      <vt:lpstr>Generating Random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Emad Al-shalabi</dc:creator>
  <cp:lastModifiedBy>Emad Al-shalabi</cp:lastModifiedBy>
  <cp:revision>5</cp:revision>
  <dcterms:created xsi:type="dcterms:W3CDTF">2020-10-31T21:32:41Z</dcterms:created>
  <dcterms:modified xsi:type="dcterms:W3CDTF">2020-10-31T21:53:17Z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0x01010017DFECE3E6D13047AA949BAD418AC523</vt:lpwstr>
  </property>
</Properties>
</file>