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81" r:id="rId3"/>
    <p:sldId id="257" r:id="rId4"/>
    <p:sldId id="258" r:id="rId5"/>
    <p:sldId id="259" r:id="rId6"/>
    <p:sldId id="260" r:id="rId7"/>
    <p:sldId id="261" r:id="rId8"/>
    <p:sldId id="280"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12/30/2020</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445284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12/30/2020</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061994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12/30/2020</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74156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12/30/2020</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940578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12/30/2020</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83234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12/30/2020</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936522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12/30/2020</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89626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12/30/2020</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706216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12/30/2020</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797753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12/30/2020</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200504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12/30/2020</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111131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solidFill>
              </a:defRPr>
            </a:lvl1pPr>
          </a:lstStyle>
          <a:p>
            <a:fld id="{F4D57BDD-E64A-4D27-8978-82FFCA18A12C}" type="datetimeFigureOut">
              <a:rPr lang="en-US" smtClean="0"/>
              <a:pPr/>
              <a:t>12/30/2020</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983261222"/>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3F3FCE-431F-4084-981E-077EFD88DB26}"/>
              </a:ext>
            </a:extLst>
          </p:cNvPr>
          <p:cNvSpPr>
            <a:spLocks noGrp="1"/>
          </p:cNvSpPr>
          <p:nvPr>
            <p:ph type="ctrTitle"/>
          </p:nvPr>
        </p:nvSpPr>
        <p:spPr>
          <a:xfrm>
            <a:off x="762000" y="1523999"/>
            <a:ext cx="5334000" cy="1985963"/>
          </a:xfrm>
        </p:spPr>
        <p:txBody>
          <a:bodyPr>
            <a:normAutofit fontScale="90000"/>
          </a:bodyPr>
          <a:lstStyle/>
          <a:p>
            <a:pPr algn="l"/>
            <a:r>
              <a:rPr lang="en-US" sz="6200" dirty="0">
                <a:solidFill>
                  <a:srgbClr val="00B0F0"/>
                </a:solidFill>
              </a:rPr>
              <a:t>Group Members  :</a:t>
            </a:r>
            <a:br>
              <a:rPr lang="en-US" sz="6200" dirty="0">
                <a:solidFill>
                  <a:srgbClr val="00B0F0"/>
                </a:solidFill>
              </a:rPr>
            </a:br>
            <a:endParaRPr lang="en-US" sz="6200" dirty="0">
              <a:solidFill>
                <a:srgbClr val="00B0F0"/>
              </a:solidFill>
            </a:endParaRPr>
          </a:p>
        </p:txBody>
      </p:sp>
      <p:sp>
        <p:nvSpPr>
          <p:cNvPr id="3" name="Subtitle 2">
            <a:extLst>
              <a:ext uri="{FF2B5EF4-FFF2-40B4-BE49-F238E27FC236}">
                <a16:creationId xmlns:a16="http://schemas.microsoft.com/office/drawing/2014/main" id="{77958AE0-15A8-4DFF-83C4-9608E21BC031}"/>
              </a:ext>
            </a:extLst>
          </p:cNvPr>
          <p:cNvSpPr>
            <a:spLocks noGrp="1"/>
          </p:cNvSpPr>
          <p:nvPr>
            <p:ph type="subTitle" idx="1"/>
          </p:nvPr>
        </p:nvSpPr>
        <p:spPr>
          <a:xfrm>
            <a:off x="762000" y="3809999"/>
            <a:ext cx="5334000" cy="1985963"/>
          </a:xfrm>
        </p:spPr>
        <p:txBody>
          <a:bodyPr>
            <a:normAutofit/>
          </a:bodyPr>
          <a:lstStyle/>
          <a:p>
            <a:pPr algn="l"/>
            <a:r>
              <a:rPr lang="en-US" dirty="0" err="1"/>
              <a:t>Tareq</a:t>
            </a:r>
            <a:r>
              <a:rPr lang="en-US" dirty="0"/>
              <a:t> </a:t>
            </a:r>
            <a:r>
              <a:rPr lang="en-US" dirty="0" err="1"/>
              <a:t>Khaled</a:t>
            </a:r>
            <a:r>
              <a:rPr lang="en-US" dirty="0"/>
              <a:t> </a:t>
            </a:r>
            <a:r>
              <a:rPr lang="en-US" dirty="0">
                <a:solidFill>
                  <a:schemeClr val="accent4"/>
                </a:solidFill>
              </a:rPr>
              <a:t>170041067</a:t>
            </a:r>
          </a:p>
          <a:p>
            <a:pPr algn="l"/>
            <a:r>
              <a:rPr lang="en-US" dirty="0"/>
              <a:t>Ahmed </a:t>
            </a:r>
            <a:r>
              <a:rPr lang="en-US" dirty="0" err="1"/>
              <a:t>Camara</a:t>
            </a:r>
            <a:r>
              <a:rPr lang="en-US" dirty="0"/>
              <a:t> </a:t>
            </a:r>
            <a:r>
              <a:rPr lang="en-US" dirty="0">
                <a:solidFill>
                  <a:schemeClr val="accent4"/>
                </a:solidFill>
              </a:rPr>
              <a:t>170041070</a:t>
            </a:r>
          </a:p>
          <a:p>
            <a:pPr algn="l"/>
            <a:r>
              <a:rPr lang="en-US" dirty="0" err="1"/>
              <a:t>Mahamat</a:t>
            </a:r>
            <a:r>
              <a:rPr lang="en-US" dirty="0"/>
              <a:t> </a:t>
            </a:r>
            <a:r>
              <a:rPr lang="en-US" dirty="0" err="1"/>
              <a:t>Djbrine</a:t>
            </a:r>
            <a:r>
              <a:rPr lang="en-US" dirty="0"/>
              <a:t> </a:t>
            </a:r>
            <a:r>
              <a:rPr lang="en-US" dirty="0">
                <a:solidFill>
                  <a:schemeClr val="accent4"/>
                </a:solidFill>
              </a:rPr>
              <a:t>170041072</a:t>
            </a:r>
          </a:p>
          <a:p>
            <a:pPr algn="l"/>
            <a:r>
              <a:rPr lang="en-US" dirty="0" err="1"/>
              <a:t>Malick</a:t>
            </a:r>
            <a:r>
              <a:rPr lang="en-US" dirty="0"/>
              <a:t> Sow </a:t>
            </a:r>
            <a:r>
              <a:rPr lang="en-US" dirty="0">
                <a:solidFill>
                  <a:schemeClr val="accent4"/>
                </a:solidFill>
              </a:rPr>
              <a:t>170041073</a:t>
            </a:r>
          </a:p>
          <a:p>
            <a:pPr algn="l"/>
            <a:endParaRPr lang="en-US" dirty="0"/>
          </a:p>
        </p:txBody>
      </p:sp>
      <p:pic>
        <p:nvPicPr>
          <p:cNvPr id="4" name="Picture 3">
            <a:extLst>
              <a:ext uri="{FF2B5EF4-FFF2-40B4-BE49-F238E27FC236}">
                <a16:creationId xmlns:a16="http://schemas.microsoft.com/office/drawing/2014/main" id="{AAD56718-627B-4308-B7A9-3B71CDB36B60}"/>
              </a:ext>
            </a:extLst>
          </p:cNvPr>
          <p:cNvPicPr>
            <a:picLocks noChangeAspect="1"/>
          </p:cNvPicPr>
          <p:nvPr/>
        </p:nvPicPr>
        <p:blipFill rotWithShape="1">
          <a:blip r:embed="rId2"/>
          <a:srcRect l="6384" r="27358"/>
          <a:stretch/>
        </p:blipFill>
        <p:spPr>
          <a:xfrm>
            <a:off x="7648048" y="-1"/>
            <a:ext cx="4543953" cy="6858002"/>
          </a:xfrm>
          <a:custGeom>
            <a:avLst/>
            <a:gdLst/>
            <a:ahLst/>
            <a:cxnLst/>
            <a:rect l="l" t="t" r="r" b="b"/>
            <a:pathLst>
              <a:path w="4543953" h="6858002">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332842" y="2836172"/>
                </a:moveTo>
                <a:lnTo>
                  <a:pt x="332842" y="2836173"/>
                </a:lnTo>
                <a:cubicBezTo>
                  <a:pt x="336914" y="2839983"/>
                  <a:pt x="340200" y="2844317"/>
                  <a:pt x="341533" y="2848794"/>
                </a:cubicBezTo>
                <a:cubicBezTo>
                  <a:pt x="348200" y="2870416"/>
                  <a:pt x="356392" y="2892181"/>
                  <a:pt x="361441" y="2914328"/>
                </a:cubicBezTo>
                <a:lnTo>
                  <a:pt x="366072" y="2947863"/>
                </a:lnTo>
                <a:lnTo>
                  <a:pt x="362488" y="2982148"/>
                </a:lnTo>
                <a:cubicBezTo>
                  <a:pt x="354392" y="3014153"/>
                  <a:pt x="350582" y="3045777"/>
                  <a:pt x="350796" y="3077401"/>
                </a:cubicBezTo>
                <a:lnTo>
                  <a:pt x="350796" y="3077402"/>
                </a:ln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0733" y="3680164"/>
                </a:lnTo>
                <a:lnTo>
                  <a:pt x="404781" y="3734838"/>
                </a:lnTo>
                <a:lnTo>
                  <a:pt x="404399" y="3754652"/>
                </a:lnTo>
                <a:cubicBezTo>
                  <a:pt x="398399" y="3767130"/>
                  <a:pt x="396447" y="3778655"/>
                  <a:pt x="398042" y="3789776"/>
                </a:cubicBezTo>
                <a:lnTo>
                  <a:pt x="398042" y="3789776"/>
                </a:ln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lnTo>
                  <a:pt x="386040" y="3962160"/>
                </a:lnTo>
                <a:cubicBezTo>
                  <a:pt x="383778" y="3988593"/>
                  <a:pt x="389446" y="4015835"/>
                  <a:pt x="401733" y="4043840"/>
                </a:cubicBezTo>
                <a:lnTo>
                  <a:pt x="416855" y="4103826"/>
                </a:lnTo>
                <a:lnTo>
                  <a:pt x="414887" y="4134256"/>
                </a:lnTo>
                <a:cubicBezTo>
                  <a:pt x="413045" y="4144498"/>
                  <a:pt x="409973" y="4154857"/>
                  <a:pt x="405543" y="4165383"/>
                </a:cubicBezTo>
                <a:cubicBezTo>
                  <a:pt x="402114" y="4173480"/>
                  <a:pt x="401543" y="4182767"/>
                  <a:pt x="401638" y="4192387"/>
                </a:cubicBezTo>
                <a:lnTo>
                  <a:pt x="401638" y="4192388"/>
                </a:lnTo>
                <a:lnTo>
                  <a:pt x="401638" y="4192388"/>
                </a:lnTo>
                <a:lnTo>
                  <a:pt x="401733" y="4221391"/>
                </a:lnTo>
                <a:lnTo>
                  <a:pt x="396017" y="4253014"/>
                </a:lnTo>
                <a:cubicBezTo>
                  <a:pt x="383824" y="4277401"/>
                  <a:pt x="368204" y="4300070"/>
                  <a:pt x="356201" y="4324645"/>
                </a:cubicBezTo>
                <a:cubicBezTo>
                  <a:pt x="350487" y="4336457"/>
                  <a:pt x="347439" y="4350554"/>
                  <a:pt x="347247" y="4363890"/>
                </a:cubicBezTo>
                <a:lnTo>
                  <a:pt x="347247" y="4363891"/>
                </a:ln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395828" y="4846490"/>
                  <a:pt x="384397" y="4866958"/>
                  <a:pt x="382691" y="4889275"/>
                </a:cubicBezTo>
                <a:lnTo>
                  <a:pt x="382691" y="4889275"/>
                </a:lnTo>
                <a:lnTo>
                  <a:pt x="382691" y="4889276"/>
                </a:lnTo>
                <a:cubicBezTo>
                  <a:pt x="382122" y="4896714"/>
                  <a:pt x="382634" y="4904358"/>
                  <a:pt x="384396" y="4912169"/>
                </a:cubicBezTo>
                <a:lnTo>
                  <a:pt x="385799" y="4933805"/>
                </a:lnTo>
                <a:lnTo>
                  <a:pt x="381039" y="4952673"/>
                </a:lnTo>
                <a:cubicBezTo>
                  <a:pt x="376253" y="4964604"/>
                  <a:pt x="368680" y="4975511"/>
                  <a:pt x="360964" y="4987037"/>
                </a:cubicBezTo>
                <a:cubicBezTo>
                  <a:pt x="349725" y="5003801"/>
                  <a:pt x="335627" y="5022852"/>
                  <a:pt x="334485" y="5041521"/>
                </a:cubicBezTo>
                <a:cubicBezTo>
                  <a:pt x="332628" y="5073241"/>
                  <a:pt x="310088" y="5101639"/>
                  <a:pt x="308337" y="5133224"/>
                </a:cubicBezTo>
                <a:lnTo>
                  <a:pt x="308337" y="5133225"/>
                </a:lnTo>
                <a:lnTo>
                  <a:pt x="308337" y="5133225"/>
                </a:lnTo>
                <a:lnTo>
                  <a:pt x="315052" y="5166114"/>
                </a:lnTo>
                <a:lnTo>
                  <a:pt x="314362" y="5172090"/>
                </a:lnTo>
                <a:cubicBezTo>
                  <a:pt x="313481" y="5174400"/>
                  <a:pt x="312290" y="5176876"/>
                  <a:pt x="311814" y="5179067"/>
                </a:cubicBezTo>
                <a:lnTo>
                  <a:pt x="311814" y="5179068"/>
                </a:lnTo>
                <a:lnTo>
                  <a:pt x="311814" y="5179068"/>
                </a:lnTo>
                <a:cubicBezTo>
                  <a:pt x="304574" y="5214122"/>
                  <a:pt x="311624" y="5247079"/>
                  <a:pt x="335437" y="5272797"/>
                </a:cubicBezTo>
                <a:cubicBezTo>
                  <a:pt x="350964" y="5289657"/>
                  <a:pt x="359489" y="5307422"/>
                  <a:pt x="362870" y="5326163"/>
                </a:cubicBez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5103" y="5507668"/>
                </a:lnTo>
                <a:cubicBezTo>
                  <a:pt x="335056" y="5516503"/>
                  <a:pt x="337532" y="5524837"/>
                  <a:pt x="345723" y="5531694"/>
                </a:cubicBez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cubicBezTo>
                  <a:pt x="164171" y="5900323"/>
                  <a:pt x="156361" y="5918042"/>
                  <a:pt x="154075" y="5935949"/>
                </a:cubicBezTo>
                <a:lnTo>
                  <a:pt x="154075" y="5935950"/>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62457" y="6361540"/>
                </a:lnTo>
                <a:lnTo>
                  <a:pt x="162684" y="6365557"/>
                </a:lnTo>
                <a:lnTo>
                  <a:pt x="163946" y="6387910"/>
                </a:lnTo>
                <a:lnTo>
                  <a:pt x="166047" y="6392243"/>
                </a:lnTo>
                <a:lnTo>
                  <a:pt x="173364" y="6407333"/>
                </a:lnTo>
                <a:lnTo>
                  <a:pt x="173364" y="6407332"/>
                </a:lnTo>
                <a:lnTo>
                  <a:pt x="166047" y="6392243"/>
                </a:lnTo>
                <a:lnTo>
                  <a:pt x="163946" y="6387910"/>
                </a:lnTo>
                <a:lnTo>
                  <a:pt x="162684" y="6365557"/>
                </a:lnTo>
                <a:lnTo>
                  <a:pt x="162457" y="6361540"/>
                </a:lnTo>
                <a:lnTo>
                  <a:pt x="179794" y="6228757"/>
                </a:lnTo>
                <a:cubicBezTo>
                  <a:pt x="184556" y="6200945"/>
                  <a:pt x="196176" y="6175798"/>
                  <a:pt x="218465" y="6155603"/>
                </a:cubicBezTo>
                <a:cubicBezTo>
                  <a:pt x="229325" y="6145793"/>
                  <a:pt x="234135" y="6139745"/>
                  <a:pt x="234064" y="6133315"/>
                </a:cubicBezTo>
                <a:lnTo>
                  <a:pt x="234064" y="6133315"/>
                </a:ln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60957" y="5909351"/>
                </a:lnTo>
                <a:cubicBezTo>
                  <a:pt x="164171" y="5900611"/>
                  <a:pt x="168076" y="5892038"/>
                  <a:pt x="171981" y="5883752"/>
                </a:cubicBez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lnTo>
                  <a:pt x="355869" y="5547578"/>
                </a:lnTo>
                <a:cubicBezTo>
                  <a:pt x="355964" y="5542649"/>
                  <a:pt x="352773" y="5537600"/>
                  <a:pt x="345723" y="5531693"/>
                </a:cubicBezTo>
                <a:cubicBezTo>
                  <a:pt x="341628" y="5528265"/>
                  <a:pt x="338961" y="5524467"/>
                  <a:pt x="337324" y="5520422"/>
                </a:cubicBez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4317" y="5355014"/>
                </a:lnTo>
                <a:cubicBezTo>
                  <a:pt x="366264" y="5325412"/>
                  <a:pt x="358727" y="5298086"/>
                  <a:pt x="335437" y="5272796"/>
                </a:cubicBezTo>
                <a:cubicBezTo>
                  <a:pt x="323531" y="5259937"/>
                  <a:pt x="315815" y="5245269"/>
                  <a:pt x="311981" y="5229433"/>
                </a:cubicBezTo>
                <a:lnTo>
                  <a:pt x="311814" y="5179068"/>
                </a:lnTo>
                <a:lnTo>
                  <a:pt x="314362" y="5172091"/>
                </a:lnTo>
                <a:cubicBezTo>
                  <a:pt x="315243" y="5169781"/>
                  <a:pt x="315814" y="5167638"/>
                  <a:pt x="315052" y="5166114"/>
                </a:cubicBezTo>
                <a:lnTo>
                  <a:pt x="315052" y="5166114"/>
                </a:lnTo>
                <a:lnTo>
                  <a:pt x="315052" y="5166113"/>
                </a:lnTo>
                <a:lnTo>
                  <a:pt x="308337" y="5133225"/>
                </a:lnTo>
                <a:lnTo>
                  <a:pt x="315482" y="5102461"/>
                </a:lnTo>
                <a:cubicBezTo>
                  <a:pt x="322817" y="5082339"/>
                  <a:pt x="333247" y="5062669"/>
                  <a:pt x="334485" y="5041522"/>
                </a:cubicBezTo>
                <a:cubicBezTo>
                  <a:pt x="335627" y="5022853"/>
                  <a:pt x="349725" y="5003802"/>
                  <a:pt x="360964" y="4987038"/>
                </a:cubicBezTo>
                <a:cubicBezTo>
                  <a:pt x="372538" y="4969748"/>
                  <a:pt x="383790" y="4953853"/>
                  <a:pt x="385799" y="4933805"/>
                </a:cubicBezTo>
                <a:lnTo>
                  <a:pt x="385799" y="4933805"/>
                </a:lnTo>
                <a:lnTo>
                  <a:pt x="385799" y="4933805"/>
                </a:lnTo>
                <a:cubicBezTo>
                  <a:pt x="386468" y="4927122"/>
                  <a:pt x="386111" y="4919979"/>
                  <a:pt x="384396" y="4912168"/>
                </a:cubicBezTo>
                <a:lnTo>
                  <a:pt x="382691" y="4889275"/>
                </a:lnTo>
                <a:lnTo>
                  <a:pt x="387469" y="4867614"/>
                </a:lnTo>
                <a:cubicBezTo>
                  <a:pt x="392589" y="4853636"/>
                  <a:pt x="401352" y="4840633"/>
                  <a:pt x="412401" y="4828917"/>
                </a:cubicBezTo>
                <a:cubicBezTo>
                  <a:pt x="420784" y="4819964"/>
                  <a:pt x="425356" y="4810581"/>
                  <a:pt x="427237" y="4800484"/>
                </a:cubicBezTo>
                <a:lnTo>
                  <a:pt x="427237" y="4800483"/>
                </a:ln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lnTo>
                  <a:pt x="401733" y="4221391"/>
                </a:lnTo>
                <a:lnTo>
                  <a:pt x="401733" y="4221391"/>
                </a:lnTo>
                <a:lnTo>
                  <a:pt x="401638" y="4192388"/>
                </a:lnTo>
                <a:lnTo>
                  <a:pt x="405543" y="4165384"/>
                </a:lnTo>
                <a:cubicBezTo>
                  <a:pt x="414402" y="4144333"/>
                  <a:pt x="417831" y="4123948"/>
                  <a:pt x="416855" y="4103826"/>
                </a:cubicBez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20"/>
                </a:ln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8"/>
                </a:ln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3"/>
                </a:lnTo>
                <a:lnTo>
                  <a:pt x="366072" y="2947862"/>
                </a:lnTo>
                <a:cubicBezTo>
                  <a:pt x="364965" y="2913982"/>
                  <a:pt x="351534" y="2881226"/>
                  <a:pt x="341533" y="2848793"/>
                </a:cubicBez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16497" y="2426822"/>
                  <a:pt x="410353" y="2444777"/>
                  <a:pt x="409472" y="2463017"/>
                </a:cubicBezTo>
                <a:lnTo>
                  <a:pt x="409472" y="2463018"/>
                </a:lnTo>
                <a:lnTo>
                  <a:pt x="409472" y="2463018"/>
                </a:lnTo>
                <a:cubicBezTo>
                  <a:pt x="408591" y="2481259"/>
                  <a:pt x="412972" y="2499786"/>
                  <a:pt x="418115" y="2518265"/>
                </a:cubicBezTo>
                <a:lnTo>
                  <a:pt x="421759" y="2545007"/>
                </a:lnTo>
                <a:lnTo>
                  <a:pt x="417545" y="2571034"/>
                </a:lnTo>
                <a:cubicBezTo>
                  <a:pt x="405543" y="2612945"/>
                  <a:pt x="372966" y="2640950"/>
                  <a:pt x="344391" y="2668001"/>
                </a:cubicBezTo>
                <a:cubicBezTo>
                  <a:pt x="320006" y="2691054"/>
                  <a:pt x="306290" y="2716963"/>
                  <a:pt x="296001" y="2745348"/>
                </a:cubicBezTo>
                <a:lnTo>
                  <a:pt x="296001" y="2745352"/>
                </a:ln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lnTo>
                  <a:pt x="296001" y="2745352"/>
                </a:ln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cubicBezTo>
                  <a:pt x="415544" y="2509025"/>
                  <a:pt x="413163" y="2499773"/>
                  <a:pt x="411535" y="2490551"/>
                </a:cubicBezTo>
                <a:lnTo>
                  <a:pt x="409472" y="2463018"/>
                </a:lnTo>
                <a:lnTo>
                  <a:pt x="415303" y="2435913"/>
                </a:lnTo>
                <a:cubicBezTo>
                  <a:pt x="418938" y="2426977"/>
                  <a:pt x="424451" y="2418154"/>
                  <a:pt x="432404" y="2409486"/>
                </a:cubicBez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2926" y="1453958"/>
                </a:moveTo>
                <a:lnTo>
                  <a:pt x="798723" y="1459073"/>
                </a:lnTo>
                <a:lnTo>
                  <a:pt x="807941" y="1481572"/>
                </a:lnTo>
                <a:lnTo>
                  <a:pt x="798724" y="1459074"/>
                </a:lnTo>
                <a:lnTo>
                  <a:pt x="798723" y="1459073"/>
                </a:lnTo>
                <a:lnTo>
                  <a:pt x="798723" y="1459073"/>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69105" y="298169"/>
                </a:moveTo>
                <a:lnTo>
                  <a:pt x="783887" y="313533"/>
                </a:ln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lnTo>
                  <a:pt x="783887" y="313533"/>
                </a:lnTo>
                <a:lnTo>
                  <a:pt x="783887" y="313533"/>
                </a:ln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58551" y="228948"/>
                </a:lnTo>
                <a:lnTo>
                  <a:pt x="758551" y="228949"/>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4543953" y="2"/>
                </a:lnTo>
                <a:lnTo>
                  <a:pt x="4543953" y="6858002"/>
                </a:lnTo>
                <a:lnTo>
                  <a:pt x="284400" y="6858002"/>
                </a:lnTo>
                <a:lnTo>
                  <a:pt x="284400" y="6858001"/>
                </a:lnTo>
                <a:lnTo>
                  <a:pt x="284400" y="6858001"/>
                </a:lnTo>
                <a:lnTo>
                  <a:pt x="278237" y="6812064"/>
                </a:lnTo>
                <a:lnTo>
                  <a:pt x="283011" y="6776800"/>
                </a:lnTo>
                <a:cubicBezTo>
                  <a:pt x="286107" y="6765164"/>
                  <a:pt x="290857" y="6753698"/>
                  <a:pt x="297715" y="6742553"/>
                </a:cubicBezTo>
                <a:cubicBezTo>
                  <a:pt x="306003" y="6729219"/>
                  <a:pt x="311147" y="6716169"/>
                  <a:pt x="311551" y="6702977"/>
                </a:cubicBezTo>
                <a:lnTo>
                  <a:pt x="311551" y="6702976"/>
                </a:lnTo>
                <a:lnTo>
                  <a:pt x="311551" y="6702976"/>
                </a:lnTo>
                <a:cubicBezTo>
                  <a:pt x="311956" y="6689783"/>
                  <a:pt x="307622" y="6676448"/>
                  <a:pt x="296953" y="6662541"/>
                </a:cubicBezTo>
                <a:cubicBezTo>
                  <a:pt x="293286" y="6657825"/>
                  <a:pt x="290989" y="6651967"/>
                  <a:pt x="289870" y="6645552"/>
                </a:cubicBezTo>
                <a:lnTo>
                  <a:pt x="289858" y="6625225"/>
                </a:lnTo>
                <a:lnTo>
                  <a:pt x="306480" y="6588626"/>
                </a:lnTo>
                <a:cubicBezTo>
                  <a:pt x="312576" y="6582147"/>
                  <a:pt x="318672" y="6575479"/>
                  <a:pt x="328959" y="6564621"/>
                </a:cubicBezTo>
                <a:lnTo>
                  <a:pt x="328959" y="6564620"/>
                </a:lnTo>
                <a:lnTo>
                  <a:pt x="306480" y="6588625"/>
                </a:lnTo>
                <a:cubicBezTo>
                  <a:pt x="298003" y="6597578"/>
                  <a:pt x="291954" y="6611342"/>
                  <a:pt x="289858" y="6625224"/>
                </a:cubicBezTo>
                <a:lnTo>
                  <a:pt x="289858" y="6625225"/>
                </a:lnTo>
                <a:lnTo>
                  <a:pt x="289858" y="6625225"/>
                </a:lnTo>
                <a:cubicBezTo>
                  <a:pt x="287762" y="6639108"/>
                  <a:pt x="289619" y="6653111"/>
                  <a:pt x="296953" y="6662542"/>
                </a:cubicBezTo>
                <a:cubicBezTo>
                  <a:pt x="302288" y="6669496"/>
                  <a:pt x="306038" y="6676306"/>
                  <a:pt x="308405" y="6683027"/>
                </a:cubicBezTo>
                <a:lnTo>
                  <a:pt x="311551" y="6702976"/>
                </a:lnTo>
                <a:lnTo>
                  <a:pt x="297715" y="6742552"/>
                </a:lnTo>
                <a:cubicBezTo>
                  <a:pt x="283999" y="6764841"/>
                  <a:pt x="278713" y="6788417"/>
                  <a:pt x="278237" y="6812063"/>
                </a:cubicBezTo>
                <a:lnTo>
                  <a:pt x="278237" y="6812064"/>
                </a:lnTo>
                <a:lnTo>
                  <a:pt x="278237" y="6812064"/>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a:effectLst>
            <a:outerShdw blurRad="381000" dist="152400" dir="10800000" algn="r" rotWithShape="0">
              <a:prstClr val="black">
                <a:alpha val="10000"/>
              </a:prstClr>
            </a:outerShdw>
          </a:effectLst>
        </p:spPr>
      </p:pic>
      <p:grpSp>
        <p:nvGrpSpPr>
          <p:cNvPr id="11" name="Group 10">
            <a:extLst>
              <a:ext uri="{FF2B5EF4-FFF2-40B4-BE49-F238E27FC236}">
                <a16:creationId xmlns:a16="http://schemas.microsoft.com/office/drawing/2014/main" id="{564DEED3-BC52-4F15-8426-D33275CB0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0" y="-1"/>
            <a:ext cx="874716" cy="6858001"/>
            <a:chOff x="7620000" y="-1"/>
            <a:chExt cx="874716" cy="6858001"/>
          </a:xfrm>
        </p:grpSpPr>
        <p:sp>
          <p:nvSpPr>
            <p:cNvPr id="12" name="Freeform: Shape 11">
              <a:extLst>
                <a:ext uri="{FF2B5EF4-FFF2-40B4-BE49-F238E27FC236}">
                  <a16:creationId xmlns:a16="http://schemas.microsoft.com/office/drawing/2014/main" id="{937D94AD-9CD7-4F7F-B13A-399B37840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DF6D3FDC-6FDD-4615-B246-1FC651E95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3372942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66166"/>
            <a:ext cx="10416988" cy="1183340"/>
          </a:xfrm>
        </p:spPr>
        <p:txBody>
          <a:bodyPr>
            <a:normAutofit fontScale="90000"/>
          </a:bodyPr>
          <a:lstStyle/>
          <a:p>
            <a:pPr algn="ctr"/>
            <a:r>
              <a:rPr lang="en-US" dirty="0">
                <a:solidFill>
                  <a:schemeClr val="accent2">
                    <a:lumMod val="60000"/>
                    <a:lumOff val="40000"/>
                  </a:schemeClr>
                </a:solidFill>
              </a:rPr>
              <a:t>Blood Bank Management System :</a:t>
            </a:r>
            <a:br>
              <a:rPr lang="en-US" dirty="0">
                <a:solidFill>
                  <a:schemeClr val="accent2">
                    <a:lumMod val="60000"/>
                    <a:lumOff val="40000"/>
                  </a:schemeClr>
                </a:solidFill>
              </a:rPr>
            </a:br>
            <a:endParaRPr lang="en-SG" dirty="0"/>
          </a:p>
        </p:txBody>
      </p:sp>
      <p:sp>
        <p:nvSpPr>
          <p:cNvPr id="3" name="Content Placeholder 2"/>
          <p:cNvSpPr>
            <a:spLocks noGrp="1"/>
          </p:cNvSpPr>
          <p:nvPr>
            <p:ph idx="1"/>
          </p:nvPr>
        </p:nvSpPr>
        <p:spPr>
          <a:xfrm>
            <a:off x="762000" y="2232211"/>
            <a:ext cx="10668000" cy="3863789"/>
          </a:xfrm>
        </p:spPr>
        <p:txBody>
          <a:bodyPr>
            <a:normAutofit fontScale="77500" lnSpcReduction="20000"/>
          </a:bodyPr>
          <a:lstStyle/>
          <a:p>
            <a:r>
              <a:rPr lang="en-US" sz="3600" dirty="0">
                <a:solidFill>
                  <a:srgbClr val="00B0F0"/>
                </a:solidFill>
              </a:rPr>
              <a:t>Introduction </a:t>
            </a:r>
          </a:p>
          <a:p>
            <a:endParaRPr lang="en-US" sz="3600" dirty="0">
              <a:solidFill>
                <a:srgbClr val="00B0F0"/>
              </a:solidFill>
            </a:endParaRPr>
          </a:p>
          <a:p>
            <a:r>
              <a:rPr lang="en-SG" sz="3600" dirty="0">
                <a:solidFill>
                  <a:srgbClr val="00B0F0"/>
                </a:solidFill>
              </a:rPr>
              <a:t>The Objectives </a:t>
            </a:r>
          </a:p>
          <a:p>
            <a:endParaRPr lang="en-SG" sz="3600" dirty="0">
              <a:solidFill>
                <a:srgbClr val="00B0F0"/>
              </a:solidFill>
            </a:endParaRPr>
          </a:p>
          <a:p>
            <a:r>
              <a:rPr lang="en-SG" sz="3600" dirty="0">
                <a:solidFill>
                  <a:srgbClr val="00B0F0"/>
                </a:solidFill>
              </a:rPr>
              <a:t>The Functional Goals</a:t>
            </a:r>
          </a:p>
          <a:p>
            <a:endParaRPr lang="en-SG" sz="3600" dirty="0">
              <a:solidFill>
                <a:srgbClr val="00B0F0"/>
              </a:solidFill>
            </a:endParaRPr>
          </a:p>
          <a:p>
            <a:r>
              <a:rPr lang="en-SG" sz="3600" dirty="0">
                <a:solidFill>
                  <a:srgbClr val="00B0F0"/>
                </a:solidFill>
              </a:rPr>
              <a:t>The Features </a:t>
            </a:r>
          </a:p>
          <a:p>
            <a:endParaRPr lang="en-SG" sz="3600" dirty="0">
              <a:solidFill>
                <a:srgbClr val="00B0F0"/>
              </a:solidFill>
            </a:endParaRPr>
          </a:p>
          <a:p>
            <a:r>
              <a:rPr lang="en-SG" sz="3600" dirty="0">
                <a:solidFill>
                  <a:srgbClr val="00B0F0"/>
                </a:solidFill>
              </a:rPr>
              <a:t>The Technologies</a:t>
            </a:r>
          </a:p>
          <a:p>
            <a:endParaRPr lang="en-SG" dirty="0"/>
          </a:p>
        </p:txBody>
      </p:sp>
    </p:spTree>
    <p:extLst>
      <p:ext uri="{BB962C8B-B14F-4D97-AF65-F5344CB8AC3E}">
        <p14:creationId xmlns:p14="http://schemas.microsoft.com/office/powerpoint/2010/main" val="4104888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DEE43-D6E6-4CB9-B8FD-E7E77EDBCBCC}"/>
              </a:ext>
            </a:extLst>
          </p:cNvPr>
          <p:cNvSpPr>
            <a:spLocks noGrp="1"/>
          </p:cNvSpPr>
          <p:nvPr>
            <p:ph type="title"/>
          </p:nvPr>
        </p:nvSpPr>
        <p:spPr/>
        <p:txBody>
          <a:bodyPr/>
          <a:lstStyle/>
          <a:p>
            <a:r>
              <a:rPr lang="en-US" dirty="0">
                <a:solidFill>
                  <a:srgbClr val="00B0F0"/>
                </a:solidFill>
              </a:rPr>
              <a:t>Introduction :</a:t>
            </a:r>
          </a:p>
        </p:txBody>
      </p:sp>
      <p:sp>
        <p:nvSpPr>
          <p:cNvPr id="3" name="Content Placeholder 2">
            <a:extLst>
              <a:ext uri="{FF2B5EF4-FFF2-40B4-BE49-F238E27FC236}">
                <a16:creationId xmlns:a16="http://schemas.microsoft.com/office/drawing/2014/main" id="{9F4CF93C-3513-4E2E-835D-EFBEB9352BA1}"/>
              </a:ext>
            </a:extLst>
          </p:cNvPr>
          <p:cNvSpPr>
            <a:spLocks noGrp="1"/>
          </p:cNvSpPr>
          <p:nvPr>
            <p:ph idx="1"/>
          </p:nvPr>
        </p:nvSpPr>
        <p:spPr/>
        <p:txBody>
          <a:bodyPr>
            <a:normAutofit/>
          </a:bodyPr>
          <a:lstStyle/>
          <a:p>
            <a:pPr marL="0" indent="0">
              <a:buNone/>
            </a:pPr>
            <a:r>
              <a:rPr lang="en-US" dirty="0"/>
              <a:t>Blood banks collect, store, and provide blood. Typically, these banks collect blood from voluntary blood donors. The banks then sort blood by type, check blood to make sure it is free of disease and then store it for future use. The main mission of a blood bank is to provide life-saving blood to hospitals and other health care facilities.</a:t>
            </a:r>
          </a:p>
        </p:txBody>
      </p:sp>
      <p:sp>
        <p:nvSpPr>
          <p:cNvPr id="4" name="Title 1">
            <a:extLst>
              <a:ext uri="{FF2B5EF4-FFF2-40B4-BE49-F238E27FC236}">
                <a16:creationId xmlns:a16="http://schemas.microsoft.com/office/drawing/2014/main" id="{835DEE43-D6E6-4CB9-B8FD-E7E77EDBCBCC}"/>
              </a:ext>
            </a:extLst>
          </p:cNvPr>
          <p:cNvSpPr txBox="1">
            <a:spLocks/>
          </p:cNvSpPr>
          <p:nvPr/>
        </p:nvSpPr>
        <p:spPr>
          <a:xfrm>
            <a:off x="914400" y="268941"/>
            <a:ext cx="9144000" cy="1263649"/>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accent2">
                    <a:lumMod val="60000"/>
                    <a:lumOff val="40000"/>
                  </a:schemeClr>
                </a:solidFill>
              </a:rPr>
              <a:t>Blood Bank Management System :</a:t>
            </a:r>
          </a:p>
        </p:txBody>
      </p:sp>
    </p:spTree>
    <p:extLst>
      <p:ext uri="{BB962C8B-B14F-4D97-AF65-F5344CB8AC3E}">
        <p14:creationId xmlns:p14="http://schemas.microsoft.com/office/powerpoint/2010/main" val="1079697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275" y="573742"/>
            <a:ext cx="10318996" cy="5602940"/>
          </a:xfrm>
          <a:prstGeom prst="rect">
            <a:avLst/>
          </a:prstGeom>
        </p:spPr>
      </p:pic>
    </p:spTree>
    <p:extLst>
      <p:ext uri="{BB962C8B-B14F-4D97-AF65-F5344CB8AC3E}">
        <p14:creationId xmlns:p14="http://schemas.microsoft.com/office/powerpoint/2010/main" val="370144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AEE13-6DA6-46CD-8015-50B7BA752D15}"/>
              </a:ext>
            </a:extLst>
          </p:cNvPr>
          <p:cNvSpPr>
            <a:spLocks noGrp="1"/>
          </p:cNvSpPr>
          <p:nvPr>
            <p:ph type="title"/>
          </p:nvPr>
        </p:nvSpPr>
        <p:spPr>
          <a:xfrm>
            <a:off x="1030942" y="618565"/>
            <a:ext cx="9144000" cy="1210235"/>
          </a:xfrm>
        </p:spPr>
        <p:txBody>
          <a:bodyPr/>
          <a:lstStyle/>
          <a:p>
            <a:pPr algn="ctr"/>
            <a:r>
              <a:rPr lang="en-SG" dirty="0">
                <a:solidFill>
                  <a:srgbClr val="00B0F0"/>
                </a:solidFill>
              </a:rPr>
              <a:t>The Objectives :</a:t>
            </a:r>
            <a:endParaRPr lang="en-US" dirty="0">
              <a:solidFill>
                <a:srgbClr val="00B0F0"/>
              </a:solidFill>
            </a:endParaRPr>
          </a:p>
        </p:txBody>
      </p:sp>
      <p:sp>
        <p:nvSpPr>
          <p:cNvPr id="3" name="Content Placeholder 2">
            <a:extLst>
              <a:ext uri="{FF2B5EF4-FFF2-40B4-BE49-F238E27FC236}">
                <a16:creationId xmlns:a16="http://schemas.microsoft.com/office/drawing/2014/main" id="{2F58DE85-9321-4B92-8475-2F1C942D9354}"/>
              </a:ext>
            </a:extLst>
          </p:cNvPr>
          <p:cNvSpPr>
            <a:spLocks noGrp="1"/>
          </p:cNvSpPr>
          <p:nvPr>
            <p:ph idx="1"/>
          </p:nvPr>
        </p:nvSpPr>
        <p:spPr>
          <a:xfrm>
            <a:off x="762000" y="2259107"/>
            <a:ext cx="10668000" cy="3836894"/>
          </a:xfrm>
        </p:spPr>
        <p:txBody>
          <a:bodyPr>
            <a:normAutofit/>
          </a:bodyPr>
          <a:lstStyle/>
          <a:p>
            <a:pPr lvl="1"/>
            <a:r>
              <a:rPr lang="en-US" dirty="0"/>
              <a:t>Maintain project database Donor ,Blood, Blood Donation Camp, Admin</a:t>
            </a:r>
          </a:p>
          <a:p>
            <a:pPr lvl="1"/>
            <a:r>
              <a:rPr lang="en-US" dirty="0"/>
              <a:t>Reduce Manpower and manual paper works for maintaining the records offline</a:t>
            </a:r>
          </a:p>
          <a:p>
            <a:pPr lvl="1"/>
            <a:r>
              <a:rPr lang="en-US" dirty="0"/>
              <a:t>Maintain the accuracy, integrity and consistency of the data</a:t>
            </a:r>
          </a:p>
          <a:p>
            <a:pPr lvl="1"/>
            <a:r>
              <a:rPr lang="en-US" dirty="0"/>
              <a:t>Improve management and control of Inventory and Stock</a:t>
            </a:r>
          </a:p>
          <a:p>
            <a:pPr marL="457200" lvl="1" indent="0">
              <a:buNone/>
            </a:pPr>
            <a:endParaRPr lang="en-US" dirty="0"/>
          </a:p>
        </p:txBody>
      </p:sp>
    </p:spTree>
    <p:extLst>
      <p:ext uri="{BB962C8B-B14F-4D97-AF65-F5344CB8AC3E}">
        <p14:creationId xmlns:p14="http://schemas.microsoft.com/office/powerpoint/2010/main" val="2755325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4E944-F8C8-4FFE-8A73-2C9FE6FBCBFC}"/>
              </a:ext>
            </a:extLst>
          </p:cNvPr>
          <p:cNvSpPr>
            <a:spLocks noGrp="1"/>
          </p:cNvSpPr>
          <p:nvPr>
            <p:ph type="title"/>
          </p:nvPr>
        </p:nvSpPr>
        <p:spPr>
          <a:xfrm>
            <a:off x="663389" y="663388"/>
            <a:ext cx="10766136" cy="1075765"/>
          </a:xfrm>
        </p:spPr>
        <p:txBody>
          <a:bodyPr>
            <a:normAutofit/>
          </a:bodyPr>
          <a:lstStyle/>
          <a:p>
            <a:pPr algn="ctr"/>
            <a:r>
              <a:rPr lang="en-SG" sz="4000" dirty="0">
                <a:solidFill>
                  <a:srgbClr val="00B0F0"/>
                </a:solidFill>
              </a:rPr>
              <a:t>The Functional Goals</a:t>
            </a:r>
            <a:endParaRPr lang="en-US" sz="4100" dirty="0">
              <a:solidFill>
                <a:srgbClr val="00B0F0"/>
              </a:solidFill>
            </a:endParaRPr>
          </a:p>
        </p:txBody>
      </p:sp>
      <p:sp>
        <p:nvSpPr>
          <p:cNvPr id="9" name="Content Placeholder 8">
            <a:extLst>
              <a:ext uri="{FF2B5EF4-FFF2-40B4-BE49-F238E27FC236}">
                <a16:creationId xmlns:a16="http://schemas.microsoft.com/office/drawing/2014/main" id="{4BA420E3-23A8-4C2E-95B0-63ACAE4FC653}"/>
              </a:ext>
            </a:extLst>
          </p:cNvPr>
          <p:cNvSpPr>
            <a:spLocks noGrp="1"/>
          </p:cNvSpPr>
          <p:nvPr>
            <p:ph idx="1"/>
          </p:nvPr>
        </p:nvSpPr>
        <p:spPr>
          <a:xfrm>
            <a:off x="484094" y="2429434"/>
            <a:ext cx="10945430" cy="3666565"/>
          </a:xfrm>
        </p:spPr>
        <p:txBody>
          <a:bodyPr>
            <a:normAutofit/>
          </a:bodyPr>
          <a:lstStyle/>
          <a:p>
            <a:r>
              <a:rPr lang="en-US" dirty="0"/>
              <a:t>Ensures hospitals have good supply or inventories of blood bags.</a:t>
            </a:r>
          </a:p>
          <a:p>
            <a:r>
              <a:rPr lang="en-US" dirty="0"/>
              <a:t>List the availability of blood bags at any given time.</a:t>
            </a:r>
          </a:p>
          <a:p>
            <a:r>
              <a:rPr lang="en-US" dirty="0"/>
              <a:t>Ability to manage the information of its blood donor.</a:t>
            </a:r>
          </a:p>
          <a:p>
            <a:r>
              <a:rPr lang="en-US" dirty="0"/>
              <a:t>Notify users when blood available in stock</a:t>
            </a:r>
          </a:p>
        </p:txBody>
      </p:sp>
    </p:spTree>
    <p:extLst>
      <p:ext uri="{BB962C8B-B14F-4D97-AF65-F5344CB8AC3E}">
        <p14:creationId xmlns:p14="http://schemas.microsoft.com/office/powerpoint/2010/main" val="4170315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4DA38-DF11-4DF4-9444-C9B5AFD358C5}"/>
              </a:ext>
            </a:extLst>
          </p:cNvPr>
          <p:cNvSpPr>
            <a:spLocks noGrp="1"/>
          </p:cNvSpPr>
          <p:nvPr>
            <p:ph type="title"/>
          </p:nvPr>
        </p:nvSpPr>
        <p:spPr>
          <a:xfrm>
            <a:off x="762000" y="636494"/>
            <a:ext cx="10363200" cy="1281953"/>
          </a:xfrm>
        </p:spPr>
        <p:txBody>
          <a:bodyPr>
            <a:normAutofit/>
          </a:bodyPr>
          <a:lstStyle/>
          <a:p>
            <a:pPr algn="ctr"/>
            <a:r>
              <a:rPr lang="en-SG" dirty="0">
                <a:solidFill>
                  <a:srgbClr val="00B0F0"/>
                </a:solidFill>
              </a:rPr>
              <a:t>The Features :</a:t>
            </a:r>
            <a:endParaRPr lang="en-US" dirty="0">
              <a:solidFill>
                <a:srgbClr val="00B0F0"/>
              </a:solidFill>
            </a:endParaRPr>
          </a:p>
        </p:txBody>
      </p:sp>
      <p:sp>
        <p:nvSpPr>
          <p:cNvPr id="3" name="Content Placeholder 2">
            <a:extLst>
              <a:ext uri="{FF2B5EF4-FFF2-40B4-BE49-F238E27FC236}">
                <a16:creationId xmlns:a16="http://schemas.microsoft.com/office/drawing/2014/main" id="{F13E509F-2235-4DCC-B845-BC70622E09E1}"/>
              </a:ext>
            </a:extLst>
          </p:cNvPr>
          <p:cNvSpPr>
            <a:spLocks noGrp="1"/>
          </p:cNvSpPr>
          <p:nvPr>
            <p:ph idx="1"/>
          </p:nvPr>
        </p:nvSpPr>
        <p:spPr>
          <a:xfrm>
            <a:off x="762000" y="1725769"/>
            <a:ext cx="10668000" cy="4370231"/>
          </a:xfrm>
        </p:spPr>
        <p:txBody>
          <a:bodyPr>
            <a:normAutofit fontScale="85000" lnSpcReduction="20000"/>
          </a:bodyPr>
          <a:lstStyle/>
          <a:p>
            <a:r>
              <a:rPr lang="en-US" dirty="0"/>
              <a:t>Request for Blood</a:t>
            </a:r>
          </a:p>
          <a:p>
            <a:r>
              <a:rPr lang="en-US" dirty="0"/>
              <a:t>Notification by email</a:t>
            </a:r>
          </a:p>
          <a:p>
            <a:r>
              <a:rPr lang="en-US" dirty="0"/>
              <a:t>Admin Functionalities</a:t>
            </a:r>
          </a:p>
          <a:p>
            <a:pPr lvl="1"/>
            <a:r>
              <a:rPr lang="en-US" dirty="0"/>
              <a:t>Login , Edit Profile,…</a:t>
            </a:r>
          </a:p>
          <a:p>
            <a:pPr lvl="1"/>
            <a:r>
              <a:rPr lang="en-US" dirty="0"/>
              <a:t>Add , Edit, Delete Blood Donor Details</a:t>
            </a:r>
          </a:p>
          <a:p>
            <a:pPr lvl="1"/>
            <a:r>
              <a:rPr lang="en-US" dirty="0"/>
              <a:t>View Current Blood Request</a:t>
            </a:r>
          </a:p>
          <a:p>
            <a:pPr lvl="1"/>
            <a:r>
              <a:rPr lang="en-US" dirty="0"/>
              <a:t>View Current Blood Request Completed</a:t>
            </a:r>
          </a:p>
          <a:p>
            <a:pPr lvl="1"/>
            <a:endParaRPr lang="en-US" dirty="0"/>
          </a:p>
          <a:p>
            <a:r>
              <a:rPr lang="en-US" dirty="0"/>
              <a:t>Blood Stock Module</a:t>
            </a:r>
          </a:p>
          <a:p>
            <a:pPr lvl="1"/>
            <a:r>
              <a:rPr lang="en-US" dirty="0"/>
              <a:t>Admin add new blood stock</a:t>
            </a:r>
          </a:p>
          <a:p>
            <a:pPr lvl="1"/>
            <a:r>
              <a:rPr lang="en-US" dirty="0"/>
              <a:t>See list of blood stock details</a:t>
            </a:r>
          </a:p>
          <a:p>
            <a:pPr lvl="1"/>
            <a:r>
              <a:rPr lang="en-US" dirty="0"/>
              <a:t>Edit, Update the record of blood stock</a:t>
            </a:r>
          </a:p>
          <a:p>
            <a:pPr lvl="1"/>
            <a:r>
              <a:rPr lang="en-US" dirty="0"/>
              <a:t>All blood stocks forms are validated on client side using JavaScript</a:t>
            </a:r>
          </a:p>
          <a:p>
            <a:pPr lvl="1"/>
            <a:endParaRPr lang="en-US" dirty="0"/>
          </a:p>
          <a:p>
            <a:pPr lvl="1"/>
            <a:endParaRPr lang="en-US" dirty="0"/>
          </a:p>
        </p:txBody>
      </p:sp>
    </p:spTree>
    <p:extLst>
      <p:ext uri="{BB962C8B-B14F-4D97-AF65-F5344CB8AC3E}">
        <p14:creationId xmlns:p14="http://schemas.microsoft.com/office/powerpoint/2010/main" val="2970035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894" y="502024"/>
            <a:ext cx="10390094" cy="1012638"/>
          </a:xfrm>
        </p:spPr>
        <p:txBody>
          <a:bodyPr/>
          <a:lstStyle/>
          <a:p>
            <a:pPr algn="ctr"/>
            <a:r>
              <a:rPr lang="en-SG" dirty="0">
                <a:solidFill>
                  <a:srgbClr val="00B0F0"/>
                </a:solidFill>
              </a:rPr>
              <a:t>The Technologies</a:t>
            </a:r>
          </a:p>
        </p:txBody>
      </p:sp>
      <p:sp>
        <p:nvSpPr>
          <p:cNvPr id="3" name="Content Placeholder 2"/>
          <p:cNvSpPr>
            <a:spLocks noGrp="1"/>
          </p:cNvSpPr>
          <p:nvPr>
            <p:ph idx="1"/>
          </p:nvPr>
        </p:nvSpPr>
        <p:spPr>
          <a:xfrm>
            <a:off x="537882" y="1963271"/>
            <a:ext cx="10668000" cy="4320987"/>
          </a:xfrm>
        </p:spPr>
        <p:txBody>
          <a:bodyPr/>
          <a:lstStyle/>
          <a:p>
            <a:r>
              <a:rPr lang="en-SG" dirty="0"/>
              <a:t>We follow the MVC model</a:t>
            </a:r>
          </a:p>
          <a:p>
            <a:r>
              <a:rPr lang="en-SG" dirty="0"/>
              <a:t>Model: Responsible of maintaining the blood , admin , blood donation camp , donor</a:t>
            </a:r>
          </a:p>
          <a:p>
            <a:r>
              <a:rPr lang="en-SG" dirty="0"/>
              <a:t>View: Displays the form , reports , login , stocks</a:t>
            </a:r>
          </a:p>
          <a:p>
            <a:r>
              <a:rPr lang="en-SG" dirty="0"/>
              <a:t>Controller: Software Code that controls interactions between view and controller</a:t>
            </a:r>
          </a:p>
        </p:txBody>
      </p:sp>
    </p:spTree>
    <p:extLst>
      <p:ext uri="{BB962C8B-B14F-4D97-AF65-F5344CB8AC3E}">
        <p14:creationId xmlns:p14="http://schemas.microsoft.com/office/powerpoint/2010/main" val="216909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07B2E-735C-461C-BD50-DA3A58FD6B95}"/>
              </a:ext>
            </a:extLst>
          </p:cNvPr>
          <p:cNvSpPr>
            <a:spLocks noGrp="1"/>
          </p:cNvSpPr>
          <p:nvPr>
            <p:ph type="title"/>
          </p:nvPr>
        </p:nvSpPr>
        <p:spPr>
          <a:xfrm>
            <a:off x="762000" y="502024"/>
            <a:ext cx="10945906" cy="1326776"/>
          </a:xfrm>
        </p:spPr>
        <p:txBody>
          <a:bodyPr/>
          <a:lstStyle/>
          <a:p>
            <a:pPr algn="ctr"/>
            <a:r>
              <a:rPr lang="en-SG" dirty="0">
                <a:solidFill>
                  <a:srgbClr val="00B0F0"/>
                </a:solidFill>
              </a:rPr>
              <a:t>The Technologies</a:t>
            </a:r>
            <a:endParaRPr lang="en-US" dirty="0">
              <a:solidFill>
                <a:srgbClr val="00B0F0"/>
              </a:solidFill>
            </a:endParaRPr>
          </a:p>
        </p:txBody>
      </p:sp>
      <p:sp>
        <p:nvSpPr>
          <p:cNvPr id="3" name="Content Placeholder 2">
            <a:extLst>
              <a:ext uri="{FF2B5EF4-FFF2-40B4-BE49-F238E27FC236}">
                <a16:creationId xmlns:a16="http://schemas.microsoft.com/office/drawing/2014/main" id="{BA46C523-6023-4D1F-9EAB-4A56693DDBDF}"/>
              </a:ext>
            </a:extLst>
          </p:cNvPr>
          <p:cNvSpPr>
            <a:spLocks noGrp="1"/>
          </p:cNvSpPr>
          <p:nvPr>
            <p:ph idx="1"/>
          </p:nvPr>
        </p:nvSpPr>
        <p:spPr>
          <a:xfrm>
            <a:off x="762000" y="1981200"/>
            <a:ext cx="10668000" cy="4347881"/>
          </a:xfrm>
        </p:spPr>
        <p:txBody>
          <a:bodyPr>
            <a:normAutofit fontScale="92500"/>
          </a:bodyPr>
          <a:lstStyle/>
          <a:p>
            <a:r>
              <a:rPr lang="en-US" dirty="0"/>
              <a:t>HTML : Page layout </a:t>
            </a:r>
            <a:r>
              <a:rPr lang="en-SG" dirty="0"/>
              <a:t>will be</a:t>
            </a:r>
            <a:r>
              <a:rPr lang="en-US" dirty="0"/>
              <a:t> design in HTML</a:t>
            </a:r>
          </a:p>
          <a:p>
            <a:r>
              <a:rPr lang="en-US" dirty="0"/>
              <a:t>CSS : CSS </a:t>
            </a:r>
            <a:r>
              <a:rPr lang="en-SG" dirty="0"/>
              <a:t>will be </a:t>
            </a:r>
            <a:r>
              <a:rPr lang="en-US" dirty="0"/>
              <a:t>use for all the designing part </a:t>
            </a:r>
          </a:p>
          <a:p>
            <a:r>
              <a:rPr lang="en-US" dirty="0"/>
              <a:t>JavaScript : All the validation task and animations</a:t>
            </a:r>
            <a:r>
              <a:rPr lang="en-SG" dirty="0"/>
              <a:t> will be </a:t>
            </a:r>
            <a:r>
              <a:rPr lang="en-US" dirty="0"/>
              <a:t>develop by JavaScript </a:t>
            </a:r>
          </a:p>
          <a:p>
            <a:r>
              <a:rPr lang="en-US" dirty="0"/>
              <a:t>JSP : All the front end logic </a:t>
            </a:r>
            <a:r>
              <a:rPr lang="en-SG" dirty="0"/>
              <a:t>will be </a:t>
            </a:r>
            <a:r>
              <a:rPr lang="en-US" dirty="0"/>
              <a:t>writing in JSP </a:t>
            </a:r>
          </a:p>
          <a:p>
            <a:r>
              <a:rPr lang="en-US" dirty="0"/>
              <a:t>Servlet : All the business logic </a:t>
            </a:r>
            <a:r>
              <a:rPr lang="en-SG" dirty="0"/>
              <a:t>will be </a:t>
            </a:r>
            <a:r>
              <a:rPr lang="en-US" dirty="0"/>
              <a:t>write in JAVA </a:t>
            </a:r>
          </a:p>
          <a:p>
            <a:r>
              <a:rPr lang="en-US" dirty="0"/>
              <a:t>JavaBean :  </a:t>
            </a:r>
          </a:p>
          <a:p>
            <a:r>
              <a:rPr lang="en-US" dirty="0"/>
              <a:t>MYSQL : MYSQL database </a:t>
            </a:r>
            <a:r>
              <a:rPr lang="en-SG" dirty="0"/>
              <a:t>will be </a:t>
            </a:r>
            <a:r>
              <a:rPr lang="en-US" dirty="0"/>
              <a:t>use as database for the project </a:t>
            </a:r>
          </a:p>
          <a:p>
            <a:r>
              <a:rPr lang="en-US" dirty="0"/>
              <a:t>Tomcat : project will be run over the Tomcat server </a:t>
            </a:r>
          </a:p>
          <a:p>
            <a:endParaRPr lang="en-US" dirty="0"/>
          </a:p>
        </p:txBody>
      </p:sp>
    </p:spTree>
    <p:extLst>
      <p:ext uri="{BB962C8B-B14F-4D97-AF65-F5344CB8AC3E}">
        <p14:creationId xmlns:p14="http://schemas.microsoft.com/office/powerpoint/2010/main" val="1093321294"/>
      </p:ext>
    </p:extLst>
  </p:cSld>
  <p:clrMapOvr>
    <a:masterClrMapping/>
  </p:clrMapOvr>
</p:sld>
</file>

<file path=ppt/theme/theme1.xml><?xml version="1.0" encoding="utf-8"?>
<a:theme xmlns:a="http://schemas.openxmlformats.org/drawingml/2006/main" name="TornVTI">
  <a:themeElements>
    <a:clrScheme name="AnalogousFromDarkSeedLeftStep">
      <a:dk1>
        <a:srgbClr val="000000"/>
      </a:dk1>
      <a:lt1>
        <a:srgbClr val="FFFFFF"/>
      </a:lt1>
      <a:dk2>
        <a:srgbClr val="311C1F"/>
      </a:dk2>
      <a:lt2>
        <a:srgbClr val="F0F2F3"/>
      </a:lt2>
      <a:accent1>
        <a:srgbClr val="E76029"/>
      </a:accent1>
      <a:accent2>
        <a:srgbClr val="D51730"/>
      </a:accent2>
      <a:accent3>
        <a:srgbClr val="E72991"/>
      </a:accent3>
      <a:accent4>
        <a:srgbClr val="D517CE"/>
      </a:accent4>
      <a:accent5>
        <a:srgbClr val="9F29E7"/>
      </a:accent5>
      <a:accent6>
        <a:srgbClr val="4F2BD9"/>
      </a:accent6>
      <a:hlink>
        <a:srgbClr val="A43FBF"/>
      </a:hlink>
      <a:folHlink>
        <a:srgbClr val="7F7F7F"/>
      </a:folHlink>
    </a:clrScheme>
    <a:fontScheme name="Torn">
      <a:majorFont>
        <a:latin typeface="Impact"/>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820</TotalTime>
  <Words>384</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Arial Nova Cond</vt:lpstr>
      <vt:lpstr>Impact</vt:lpstr>
      <vt:lpstr>TornVTI</vt:lpstr>
      <vt:lpstr>Group Members  : </vt:lpstr>
      <vt:lpstr>Blood Bank Management System : </vt:lpstr>
      <vt:lpstr>Introduction :</vt:lpstr>
      <vt:lpstr>PowerPoint Presentation</vt:lpstr>
      <vt:lpstr>The Objectives :</vt:lpstr>
      <vt:lpstr>The Functional Goals</vt:lpstr>
      <vt:lpstr>The Features :</vt:lpstr>
      <vt:lpstr>The Technologies</vt:lpstr>
      <vt:lpstr>The Technologies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14 WSN MAC Part 2</dc:title>
  <dc:creator>Talha Ibn Aziz</dc:creator>
  <cp:lastModifiedBy>malick sow</cp:lastModifiedBy>
  <cp:revision>29</cp:revision>
  <dcterms:created xsi:type="dcterms:W3CDTF">2020-12-03T09:03:30Z</dcterms:created>
  <dcterms:modified xsi:type="dcterms:W3CDTF">2020-12-30T06:56:49Z</dcterms:modified>
</cp:coreProperties>
</file>