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24"/>
  </p:notesMasterIdLst>
  <p:sldIdLst>
    <p:sldId id="268" r:id="rId2"/>
    <p:sldId id="315" r:id="rId3"/>
    <p:sldId id="316" r:id="rId4"/>
    <p:sldId id="317" r:id="rId5"/>
    <p:sldId id="257" r:id="rId6"/>
    <p:sldId id="313" r:id="rId7"/>
    <p:sldId id="314" r:id="rId8"/>
    <p:sldId id="328" r:id="rId9"/>
    <p:sldId id="327" r:id="rId10"/>
    <p:sldId id="318" r:id="rId11"/>
    <p:sldId id="311" r:id="rId12"/>
    <p:sldId id="305" r:id="rId13"/>
    <p:sldId id="319" r:id="rId14"/>
    <p:sldId id="329" r:id="rId15"/>
    <p:sldId id="325" r:id="rId16"/>
    <p:sldId id="321" r:id="rId17"/>
    <p:sldId id="322" r:id="rId18"/>
    <p:sldId id="323" r:id="rId19"/>
    <p:sldId id="324" r:id="rId20"/>
    <p:sldId id="301" r:id="rId21"/>
    <p:sldId id="308" r:id="rId22"/>
    <p:sldId id="274" r:id="rId23"/>
  </p:sldIdLst>
  <p:sldSz cx="9144000" cy="5143500" type="screen16x9"/>
  <p:notesSz cx="6858000" cy="9144000"/>
  <p:embeddedFontLst>
    <p:embeddedFont>
      <p:font typeface="Agency FB" pitchFamily="34" charset="0"/>
      <p:regular r:id="rId25"/>
      <p:bold r:id="rId26"/>
    </p:embeddedFont>
    <p:embeddedFont>
      <p:font typeface="Arial Unicode MS" pitchFamily="34" charset="-128"/>
      <p:regular r:id="rId27"/>
    </p:embeddedFont>
    <p:embeddedFont>
      <p:font typeface="Alfa Slab One" charset="0"/>
      <p:regular r:id="rId28"/>
    </p:embeddedFont>
    <p:embeddedFont>
      <p:font typeface="Maven Pro" charset="0"/>
      <p:regular r:id="rId29"/>
      <p:bold r:id="rId30"/>
    </p:embeddedFont>
    <p:embeddedFont>
      <p:font typeface="Roboto Condensed Light" charset="0"/>
      <p:regular r:id="rId31"/>
      <p:italic r:id="rId32"/>
    </p:embeddedFont>
    <p:embeddedFont>
      <p:font typeface="Maven Pro Medium" charset="0"/>
      <p:regular r:id="rId33"/>
      <p:bold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56D029F-6C53-4DC0-9BCD-976EA2FF0976}">
  <a:tblStyle styleId="{556D029F-6C53-4DC0-9BCD-976EA2FF097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-677" y="-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1337398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ae2bd2ac9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9" name="Google Shape;689;gae2bd2ac9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b60e28aca1_0_10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b60e28aca1_0_10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ae2bd2ac98_0_316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ae2bd2ac98_0_316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b672088a12_0_5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b672088a12_0_5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gb672088a12_0_5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6" name="Google Shape;1026;gb672088a12_0_5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720000" y="13048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Maven Pro"/>
              <a:buAutoNum type="arabicPeriod"/>
              <a:defRPr sz="1200"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  <p:pic>
        <p:nvPicPr>
          <p:cNvPr id="18" name="Google Shape;18;p4"/>
          <p:cNvPicPr preferRelativeResize="0"/>
          <p:nvPr/>
        </p:nvPicPr>
        <p:blipFill rotWithShape="1">
          <a:blip r:embed="rId2">
            <a:alphaModFix/>
          </a:blip>
          <a:srcRect t="38675" b="38675"/>
          <a:stretch/>
        </p:blipFill>
        <p:spPr>
          <a:xfrm>
            <a:off x="0" y="-27150"/>
            <a:ext cx="9143998" cy="1183874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6"/>
          <p:cNvPicPr preferRelativeResize="0"/>
          <p:nvPr/>
        </p:nvPicPr>
        <p:blipFill rotWithShape="1">
          <a:blip r:embed="rId2">
            <a:alphaModFix/>
          </a:blip>
          <a:srcRect t="38675" b="38675"/>
          <a:stretch/>
        </p:blipFill>
        <p:spPr>
          <a:xfrm>
            <a:off x="0" y="-27150"/>
            <a:ext cx="9143998" cy="1183874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720000" y="1442850"/>
            <a:ext cx="4848600" cy="225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7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>
            <a:spLocks noGrp="1"/>
          </p:cNvSpPr>
          <p:nvPr>
            <p:ph type="title" hasCustomPrompt="1"/>
          </p:nvPr>
        </p:nvSpPr>
        <p:spPr>
          <a:xfrm>
            <a:off x="3572697" y="1528075"/>
            <a:ext cx="3859800" cy="14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0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4" name="Google Shape;44;p11"/>
          <p:cNvSpPr txBox="1">
            <a:spLocks noGrp="1"/>
          </p:cNvSpPr>
          <p:nvPr>
            <p:ph type="subTitle" idx="1"/>
          </p:nvPr>
        </p:nvSpPr>
        <p:spPr>
          <a:xfrm>
            <a:off x="3595036" y="3037625"/>
            <a:ext cx="36765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13"/>
          <p:cNvPicPr preferRelativeResize="0"/>
          <p:nvPr/>
        </p:nvPicPr>
        <p:blipFill rotWithShape="1">
          <a:blip r:embed="rId2">
            <a:alphaModFix/>
          </a:blip>
          <a:srcRect t="38675" b="38675"/>
          <a:stretch/>
        </p:blipFill>
        <p:spPr>
          <a:xfrm>
            <a:off x="0" y="-27150"/>
            <a:ext cx="9143998" cy="1183874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title" idx="2" hasCustomPrompt="1"/>
          </p:nvPr>
        </p:nvSpPr>
        <p:spPr>
          <a:xfrm>
            <a:off x="706419" y="1945950"/>
            <a:ext cx="1071600" cy="67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3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0" name="Google Shape;50;p13"/>
          <p:cNvSpPr txBox="1">
            <a:spLocks noGrp="1"/>
          </p:cNvSpPr>
          <p:nvPr>
            <p:ph type="subTitle" idx="1"/>
          </p:nvPr>
        </p:nvSpPr>
        <p:spPr>
          <a:xfrm>
            <a:off x="1953544" y="1830500"/>
            <a:ext cx="1853100" cy="36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Alfa Slab One"/>
              <a:buNone/>
              <a:defRPr sz="2000">
                <a:solidFill>
                  <a:srgbClr val="FFFFFF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subTitle" idx="3"/>
          </p:nvPr>
        </p:nvSpPr>
        <p:spPr>
          <a:xfrm>
            <a:off x="1953544" y="2169225"/>
            <a:ext cx="2446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06455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 idx="4" hasCustomPrompt="1"/>
          </p:nvPr>
        </p:nvSpPr>
        <p:spPr>
          <a:xfrm>
            <a:off x="4755381" y="1945950"/>
            <a:ext cx="1071600" cy="67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3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3" name="Google Shape;53;p13"/>
          <p:cNvSpPr txBox="1">
            <a:spLocks noGrp="1"/>
          </p:cNvSpPr>
          <p:nvPr>
            <p:ph type="subTitle" idx="5"/>
          </p:nvPr>
        </p:nvSpPr>
        <p:spPr>
          <a:xfrm>
            <a:off x="5992981" y="1830500"/>
            <a:ext cx="1812900" cy="36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Alfa Slab One"/>
              <a:buNone/>
              <a:defRPr sz="2000">
                <a:solidFill>
                  <a:srgbClr val="FFFFFF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6"/>
          </p:nvPr>
        </p:nvSpPr>
        <p:spPr>
          <a:xfrm>
            <a:off x="5992981" y="2169225"/>
            <a:ext cx="2446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06455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7" hasCustomPrompt="1"/>
          </p:nvPr>
        </p:nvSpPr>
        <p:spPr>
          <a:xfrm>
            <a:off x="706419" y="3622950"/>
            <a:ext cx="1071600" cy="67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3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8"/>
          </p:nvPr>
        </p:nvSpPr>
        <p:spPr>
          <a:xfrm>
            <a:off x="1953544" y="3536775"/>
            <a:ext cx="1853100" cy="36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Alfa Slab One"/>
              <a:buNone/>
              <a:defRPr sz="2000">
                <a:solidFill>
                  <a:srgbClr val="FFFFFF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9"/>
          </p:nvPr>
        </p:nvSpPr>
        <p:spPr>
          <a:xfrm>
            <a:off x="1953544" y="3875500"/>
            <a:ext cx="2446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06455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 idx="13" hasCustomPrompt="1"/>
          </p:nvPr>
        </p:nvSpPr>
        <p:spPr>
          <a:xfrm>
            <a:off x="4755381" y="3622950"/>
            <a:ext cx="1071600" cy="67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3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4"/>
          </p:nvPr>
        </p:nvSpPr>
        <p:spPr>
          <a:xfrm>
            <a:off x="5992919" y="3536775"/>
            <a:ext cx="1812900" cy="36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Alfa Slab One"/>
              <a:buNone/>
              <a:defRPr sz="2000">
                <a:solidFill>
                  <a:srgbClr val="FFFFFF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5"/>
          </p:nvPr>
        </p:nvSpPr>
        <p:spPr>
          <a:xfrm>
            <a:off x="5992919" y="3875500"/>
            <a:ext cx="2446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06455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TITLE_AND_TWO_COLUMNS_3_1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8"/>
          <p:cNvPicPr preferRelativeResize="0"/>
          <p:nvPr/>
        </p:nvPicPr>
        <p:blipFill rotWithShape="1">
          <a:blip r:embed="rId2">
            <a:alphaModFix/>
          </a:blip>
          <a:srcRect t="38675" b="38675"/>
          <a:stretch/>
        </p:blipFill>
        <p:spPr>
          <a:xfrm>
            <a:off x="0" y="-27150"/>
            <a:ext cx="9143998" cy="1183874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3" name="Google Shape;103;p18"/>
          <p:cNvSpPr txBox="1">
            <a:spLocks noGrp="1"/>
          </p:cNvSpPr>
          <p:nvPr>
            <p:ph type="subTitle" idx="1"/>
          </p:nvPr>
        </p:nvSpPr>
        <p:spPr>
          <a:xfrm>
            <a:off x="720000" y="2982450"/>
            <a:ext cx="2271300" cy="7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8"/>
          <p:cNvSpPr txBox="1">
            <a:spLocks noGrp="1"/>
          </p:cNvSpPr>
          <p:nvPr>
            <p:ph type="subTitle" idx="2"/>
          </p:nvPr>
        </p:nvSpPr>
        <p:spPr>
          <a:xfrm>
            <a:off x="923700" y="2522000"/>
            <a:ext cx="1863900" cy="39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solidFill>
                  <a:srgbClr val="FFFFFF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  <p:sp>
        <p:nvSpPr>
          <p:cNvPr id="105" name="Google Shape;105;p18"/>
          <p:cNvSpPr txBox="1">
            <a:spLocks noGrp="1"/>
          </p:cNvSpPr>
          <p:nvPr>
            <p:ph type="subTitle" idx="3"/>
          </p:nvPr>
        </p:nvSpPr>
        <p:spPr>
          <a:xfrm>
            <a:off x="3436350" y="4047250"/>
            <a:ext cx="2271300" cy="7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8"/>
          <p:cNvSpPr txBox="1">
            <a:spLocks noGrp="1"/>
          </p:cNvSpPr>
          <p:nvPr>
            <p:ph type="subTitle" idx="4"/>
          </p:nvPr>
        </p:nvSpPr>
        <p:spPr>
          <a:xfrm>
            <a:off x="3640050" y="3586800"/>
            <a:ext cx="1863900" cy="39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solidFill>
                  <a:srgbClr val="FFFFFF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  <p:sp>
        <p:nvSpPr>
          <p:cNvPr id="107" name="Google Shape;107;p18"/>
          <p:cNvSpPr txBox="1">
            <a:spLocks noGrp="1"/>
          </p:cNvSpPr>
          <p:nvPr>
            <p:ph type="subTitle" idx="5"/>
          </p:nvPr>
        </p:nvSpPr>
        <p:spPr>
          <a:xfrm>
            <a:off x="6152700" y="2982450"/>
            <a:ext cx="2271300" cy="7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8"/>
          <p:cNvSpPr txBox="1">
            <a:spLocks noGrp="1"/>
          </p:cNvSpPr>
          <p:nvPr>
            <p:ph type="subTitle" idx="6"/>
          </p:nvPr>
        </p:nvSpPr>
        <p:spPr>
          <a:xfrm>
            <a:off x="6356400" y="2522000"/>
            <a:ext cx="1863900" cy="39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solidFill>
                  <a:srgbClr val="FFFFFF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  <p:sp>
        <p:nvSpPr>
          <p:cNvPr id="109" name="Google Shape;109;p18"/>
          <p:cNvSpPr txBox="1">
            <a:spLocks noGrp="1"/>
          </p:cNvSpPr>
          <p:nvPr>
            <p:ph type="title" idx="7" hasCustomPrompt="1"/>
          </p:nvPr>
        </p:nvSpPr>
        <p:spPr>
          <a:xfrm>
            <a:off x="720000" y="1571950"/>
            <a:ext cx="2271300" cy="82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0" name="Google Shape;110;p18"/>
          <p:cNvSpPr txBox="1">
            <a:spLocks noGrp="1"/>
          </p:cNvSpPr>
          <p:nvPr>
            <p:ph type="title" idx="8" hasCustomPrompt="1"/>
          </p:nvPr>
        </p:nvSpPr>
        <p:spPr>
          <a:xfrm>
            <a:off x="3436350" y="2636750"/>
            <a:ext cx="2271300" cy="82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1" name="Google Shape;111;p18"/>
          <p:cNvSpPr txBox="1">
            <a:spLocks noGrp="1"/>
          </p:cNvSpPr>
          <p:nvPr>
            <p:ph type="title" idx="9" hasCustomPrompt="1"/>
          </p:nvPr>
        </p:nvSpPr>
        <p:spPr>
          <a:xfrm>
            <a:off x="6152700" y="1571950"/>
            <a:ext cx="2271300" cy="82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1"/>
          <p:cNvPicPr preferRelativeResize="0"/>
          <p:nvPr/>
        </p:nvPicPr>
        <p:blipFill rotWithShape="1">
          <a:blip r:embed="rId2">
            <a:alphaModFix/>
          </a:blip>
          <a:srcRect t="38675" b="38675"/>
          <a:stretch/>
        </p:blipFill>
        <p:spPr>
          <a:xfrm>
            <a:off x="-32562" y="-27150"/>
            <a:ext cx="9209124" cy="1183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_1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64554"/>
              </a:buClr>
              <a:buSzPts val="3200"/>
              <a:buFont typeface="Alfa Slab One"/>
              <a:buNone/>
              <a:defRPr sz="3200">
                <a:solidFill>
                  <a:srgbClr val="064554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64554"/>
              </a:buClr>
              <a:buSzPts val="3200"/>
              <a:buFont typeface="Alfa Slab One"/>
              <a:buNone/>
              <a:defRPr sz="3200">
                <a:solidFill>
                  <a:srgbClr val="064554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64554"/>
              </a:buClr>
              <a:buSzPts val="3200"/>
              <a:buFont typeface="Alfa Slab One"/>
              <a:buNone/>
              <a:defRPr sz="3200">
                <a:solidFill>
                  <a:srgbClr val="064554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64554"/>
              </a:buClr>
              <a:buSzPts val="3200"/>
              <a:buFont typeface="Alfa Slab One"/>
              <a:buNone/>
              <a:defRPr sz="3200">
                <a:solidFill>
                  <a:srgbClr val="064554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64554"/>
              </a:buClr>
              <a:buSzPts val="3200"/>
              <a:buFont typeface="Alfa Slab One"/>
              <a:buNone/>
              <a:defRPr sz="3200">
                <a:solidFill>
                  <a:srgbClr val="064554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64554"/>
              </a:buClr>
              <a:buSzPts val="3200"/>
              <a:buFont typeface="Alfa Slab One"/>
              <a:buNone/>
              <a:defRPr sz="3200">
                <a:solidFill>
                  <a:srgbClr val="064554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64554"/>
              </a:buClr>
              <a:buSzPts val="3200"/>
              <a:buFont typeface="Alfa Slab One"/>
              <a:buNone/>
              <a:defRPr sz="3200">
                <a:solidFill>
                  <a:srgbClr val="064554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64554"/>
              </a:buClr>
              <a:buSzPts val="3200"/>
              <a:buFont typeface="Alfa Slab One"/>
              <a:buNone/>
              <a:defRPr sz="3200">
                <a:solidFill>
                  <a:srgbClr val="064554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64554"/>
              </a:buClr>
              <a:buSzPts val="3200"/>
              <a:buFont typeface="Alfa Slab One"/>
              <a:buNone/>
              <a:defRPr sz="3200">
                <a:solidFill>
                  <a:srgbClr val="064554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4554"/>
              </a:buClr>
              <a:buSzPts val="1600"/>
              <a:buFont typeface="Maven Pro Medium"/>
              <a:buChar char="●"/>
              <a:defRPr sz="1600">
                <a:solidFill>
                  <a:srgbClr val="064554"/>
                </a:solidFill>
                <a:latin typeface="Maven Pro Medium"/>
                <a:ea typeface="Maven Pro Medium"/>
                <a:cs typeface="Maven Pro Medium"/>
                <a:sym typeface="Maven Pro Medium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4554"/>
              </a:buClr>
              <a:buSzPts val="1600"/>
              <a:buFont typeface="Maven Pro Medium"/>
              <a:buChar char="○"/>
              <a:defRPr sz="1600">
                <a:solidFill>
                  <a:srgbClr val="064554"/>
                </a:solidFill>
                <a:latin typeface="Maven Pro Medium"/>
                <a:ea typeface="Maven Pro Medium"/>
                <a:cs typeface="Maven Pro Medium"/>
                <a:sym typeface="Maven Pro Medium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4554"/>
              </a:buClr>
              <a:buSzPts val="1600"/>
              <a:buFont typeface="Maven Pro Medium"/>
              <a:buChar char="■"/>
              <a:defRPr sz="1600">
                <a:solidFill>
                  <a:srgbClr val="064554"/>
                </a:solidFill>
                <a:latin typeface="Maven Pro Medium"/>
                <a:ea typeface="Maven Pro Medium"/>
                <a:cs typeface="Maven Pro Medium"/>
                <a:sym typeface="Maven Pro Medium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4554"/>
              </a:buClr>
              <a:buSzPts val="1600"/>
              <a:buFont typeface="Maven Pro Medium"/>
              <a:buChar char="●"/>
              <a:defRPr sz="1600">
                <a:solidFill>
                  <a:srgbClr val="064554"/>
                </a:solidFill>
                <a:latin typeface="Maven Pro Medium"/>
                <a:ea typeface="Maven Pro Medium"/>
                <a:cs typeface="Maven Pro Medium"/>
                <a:sym typeface="Maven Pro Medium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4554"/>
              </a:buClr>
              <a:buSzPts val="1600"/>
              <a:buFont typeface="Maven Pro Medium"/>
              <a:buChar char="○"/>
              <a:defRPr sz="1600">
                <a:solidFill>
                  <a:srgbClr val="064554"/>
                </a:solidFill>
                <a:latin typeface="Maven Pro Medium"/>
                <a:ea typeface="Maven Pro Medium"/>
                <a:cs typeface="Maven Pro Medium"/>
                <a:sym typeface="Maven Pro Medium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4554"/>
              </a:buClr>
              <a:buSzPts val="1600"/>
              <a:buFont typeface="Maven Pro Medium"/>
              <a:buChar char="■"/>
              <a:defRPr sz="1600">
                <a:solidFill>
                  <a:srgbClr val="064554"/>
                </a:solidFill>
                <a:latin typeface="Maven Pro Medium"/>
                <a:ea typeface="Maven Pro Medium"/>
                <a:cs typeface="Maven Pro Medium"/>
                <a:sym typeface="Maven Pro Medium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4554"/>
              </a:buClr>
              <a:buSzPts val="1600"/>
              <a:buFont typeface="Maven Pro Medium"/>
              <a:buChar char="●"/>
              <a:defRPr sz="1600">
                <a:solidFill>
                  <a:srgbClr val="064554"/>
                </a:solidFill>
                <a:latin typeface="Maven Pro Medium"/>
                <a:ea typeface="Maven Pro Medium"/>
                <a:cs typeface="Maven Pro Medium"/>
                <a:sym typeface="Maven Pro Medium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4554"/>
              </a:buClr>
              <a:buSzPts val="1600"/>
              <a:buFont typeface="Maven Pro Medium"/>
              <a:buChar char="○"/>
              <a:defRPr sz="1600">
                <a:solidFill>
                  <a:srgbClr val="064554"/>
                </a:solidFill>
                <a:latin typeface="Maven Pro Medium"/>
                <a:ea typeface="Maven Pro Medium"/>
                <a:cs typeface="Maven Pro Medium"/>
                <a:sym typeface="Maven Pro Medium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4554"/>
              </a:buClr>
              <a:buSzPts val="1600"/>
              <a:buFont typeface="Maven Pro Medium"/>
              <a:buChar char="■"/>
              <a:defRPr sz="1600">
                <a:solidFill>
                  <a:srgbClr val="064554"/>
                </a:solidFill>
                <a:latin typeface="Maven Pro Medium"/>
                <a:ea typeface="Maven Pro Medium"/>
                <a:cs typeface="Maven Pro Medium"/>
                <a:sym typeface="Maven Pro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4" r:id="rId3"/>
    <p:sldLayoutId id="2147483657" r:id="rId4"/>
    <p:sldLayoutId id="2147483658" r:id="rId5"/>
    <p:sldLayoutId id="2147483659" r:id="rId6"/>
    <p:sldLayoutId id="2147483664" r:id="rId7"/>
    <p:sldLayoutId id="2147483667" r:id="rId8"/>
    <p:sldLayoutId id="2147483668" r:id="rId9"/>
    <p:sldLayoutId id="214748366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springer.com/article/10.1007/s00521-019-04564-4#auth-G__C_-Nandi" TargetMode="External"/><Relationship Id="rId2" Type="http://schemas.openxmlformats.org/officeDocument/2006/relationships/hyperlink" Target="https://link.springer.com/article/10.1007/s00521-019-04564-4#auth-Shruti-Jaiswa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38"/>
          <p:cNvSpPr txBox="1">
            <a:spLocks noGrp="1"/>
          </p:cNvSpPr>
          <p:nvPr>
            <p:ph type="title"/>
          </p:nvPr>
        </p:nvSpPr>
        <p:spPr>
          <a:xfrm>
            <a:off x="1361364" y="1061932"/>
            <a:ext cx="6473347" cy="120097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bg2"/>
                </a:solidFill>
                <a:latin typeface="+mj-lt"/>
              </a:rPr>
              <a:t>Project of Patter Recognition </a:t>
            </a:r>
            <a:r>
              <a:rPr lang="en" sz="1200" b="1" dirty="0">
                <a:solidFill>
                  <a:schemeClr val="accent3">
                    <a:lumMod val="25000"/>
                  </a:schemeClr>
                </a:solidFill>
                <a:latin typeface="+mj-lt"/>
              </a:rPr>
              <a:t>(CSE 4835)</a:t>
            </a:r>
            <a:endParaRPr sz="1200" b="1" dirty="0">
              <a:solidFill>
                <a:schemeClr val="accent3">
                  <a:lumMod val="25000"/>
                </a:schemeClr>
              </a:solidFill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21070" y="2485451"/>
            <a:ext cx="29845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800" b="1" dirty="0">
                <a:solidFill>
                  <a:schemeClr val="accent6">
                    <a:lumMod val="75000"/>
                  </a:schemeClr>
                </a:solidFill>
                <a:latin typeface="Agency FB" pitchFamily="34" charset="0"/>
              </a:rPr>
              <a:t>Member Group :</a:t>
            </a:r>
          </a:p>
          <a:p>
            <a:pPr algn="ctr"/>
            <a:endParaRPr lang="en-SG" sz="1800" b="1" dirty="0">
              <a:solidFill>
                <a:schemeClr val="accent6">
                  <a:lumMod val="75000"/>
                </a:schemeClr>
              </a:solidFill>
              <a:latin typeface="Agency FB" pitchFamily="34" charset="0"/>
            </a:endParaRPr>
          </a:p>
          <a:p>
            <a:pPr algn="ctr"/>
            <a:r>
              <a:rPr lang="en-SG" sz="1800" b="1" dirty="0">
                <a:solidFill>
                  <a:schemeClr val="accent6">
                    <a:lumMod val="75000"/>
                  </a:schemeClr>
                </a:solidFill>
                <a:latin typeface="Agency FB" pitchFamily="34" charset="0"/>
              </a:rPr>
              <a:t>Tareq Khaled   –   170041067</a:t>
            </a:r>
          </a:p>
          <a:p>
            <a:pPr algn="ctr"/>
            <a:r>
              <a:rPr lang="en-SG" sz="1800" b="1" dirty="0">
                <a:solidFill>
                  <a:schemeClr val="accent6">
                    <a:lumMod val="75000"/>
                  </a:schemeClr>
                </a:solidFill>
                <a:latin typeface="Agency FB" pitchFamily="34" charset="0"/>
              </a:rPr>
              <a:t>Ahmed </a:t>
            </a:r>
            <a:r>
              <a:rPr lang="en-SG" sz="1800" b="1" dirty="0" err="1">
                <a:solidFill>
                  <a:schemeClr val="accent6">
                    <a:lumMod val="75000"/>
                  </a:schemeClr>
                </a:solidFill>
                <a:latin typeface="Agency FB" pitchFamily="34" charset="0"/>
              </a:rPr>
              <a:t>Camara</a:t>
            </a:r>
            <a:r>
              <a:rPr lang="en-SG" sz="1800" b="1" dirty="0">
                <a:solidFill>
                  <a:schemeClr val="accent6">
                    <a:lumMod val="75000"/>
                  </a:schemeClr>
                </a:solidFill>
                <a:latin typeface="Agency FB" pitchFamily="34" charset="0"/>
              </a:rPr>
              <a:t> - 170041070</a:t>
            </a:r>
          </a:p>
          <a:p>
            <a:pPr algn="ctr"/>
            <a:r>
              <a:rPr lang="en-SG" sz="1800" b="1" dirty="0" err="1">
                <a:solidFill>
                  <a:schemeClr val="accent6">
                    <a:lumMod val="75000"/>
                  </a:schemeClr>
                </a:solidFill>
                <a:latin typeface="Agency FB" pitchFamily="34" charset="0"/>
              </a:rPr>
              <a:t>Mahamat</a:t>
            </a:r>
            <a:r>
              <a:rPr lang="en-SG" sz="1800" b="1" dirty="0">
                <a:solidFill>
                  <a:schemeClr val="accent6">
                    <a:lumMod val="75000"/>
                  </a:schemeClr>
                </a:solidFill>
                <a:latin typeface="Agency FB" pitchFamily="34" charset="0"/>
              </a:rPr>
              <a:t> </a:t>
            </a:r>
            <a:r>
              <a:rPr lang="en-SG" sz="1800" b="1" dirty="0" err="1">
                <a:solidFill>
                  <a:schemeClr val="accent6">
                    <a:lumMod val="75000"/>
                  </a:schemeClr>
                </a:solidFill>
                <a:latin typeface="Agency FB" pitchFamily="34" charset="0"/>
              </a:rPr>
              <a:t>Djibrine</a:t>
            </a:r>
            <a:r>
              <a:rPr lang="en-SG" sz="1800" b="1" dirty="0">
                <a:solidFill>
                  <a:schemeClr val="accent6">
                    <a:lumMod val="75000"/>
                  </a:schemeClr>
                </a:solidFill>
                <a:latin typeface="Agency FB" pitchFamily="34" charset="0"/>
              </a:rPr>
              <a:t>   –  170041072</a:t>
            </a:r>
          </a:p>
          <a:p>
            <a:pPr algn="ctr"/>
            <a:r>
              <a:rPr lang="en-SG" sz="1800" b="1" dirty="0">
                <a:solidFill>
                  <a:schemeClr val="accent6">
                    <a:lumMod val="75000"/>
                  </a:schemeClr>
                </a:solidFill>
                <a:latin typeface="Agency FB" pitchFamily="34" charset="0"/>
              </a:rPr>
              <a:t> </a:t>
            </a:r>
            <a:r>
              <a:rPr lang="en-SG" sz="1800" b="1" dirty="0" err="1">
                <a:solidFill>
                  <a:schemeClr val="accent6">
                    <a:lumMod val="75000"/>
                  </a:schemeClr>
                </a:solidFill>
                <a:latin typeface="Agency FB" pitchFamily="34" charset="0"/>
              </a:rPr>
              <a:t>Malick</a:t>
            </a:r>
            <a:r>
              <a:rPr lang="en-SG" sz="1800" b="1" dirty="0">
                <a:solidFill>
                  <a:schemeClr val="accent6">
                    <a:lumMod val="75000"/>
                  </a:schemeClr>
                </a:solidFill>
                <a:latin typeface="Agency FB" pitchFamily="34" charset="0"/>
              </a:rPr>
              <a:t> Sow   –  170041073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8585" y="350863"/>
            <a:ext cx="63401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Face Emotion Recognition Using Deep Learning 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619565" y="476698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Dataset</a:t>
            </a:r>
            <a:endParaRPr dirty="0"/>
          </a:p>
        </p:txBody>
      </p:sp>
      <p:sp>
        <p:nvSpPr>
          <p:cNvPr id="12" name="TextBox 11"/>
          <p:cNvSpPr txBox="1"/>
          <p:nvPr/>
        </p:nvSpPr>
        <p:spPr>
          <a:xfrm>
            <a:off x="137249" y="1746108"/>
            <a:ext cx="571348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itchFamily="34" charset="0"/>
              <a:buChar char="•"/>
            </a:pPr>
            <a:r>
              <a:rPr lang="en-SG" dirty="0" smtClean="0"/>
              <a:t>Dataset name : </a:t>
            </a:r>
            <a:r>
              <a:rPr lang="en-SG" b="1" dirty="0" smtClean="0"/>
              <a:t>FER-2013 (</a:t>
            </a:r>
            <a:r>
              <a:rPr lang="en-SG" dirty="0" smtClean="0"/>
              <a:t>Facial </a:t>
            </a:r>
            <a:r>
              <a:rPr lang="en-SG" dirty="0"/>
              <a:t>Expression Recognition </a:t>
            </a:r>
            <a:r>
              <a:rPr lang="en-SG" dirty="0" smtClean="0"/>
              <a:t>2013</a:t>
            </a:r>
            <a:r>
              <a:rPr lang="en-SG" b="1" dirty="0" smtClean="0"/>
              <a:t>)</a:t>
            </a:r>
          </a:p>
          <a:p>
            <a:pPr fontAlgn="base"/>
            <a:endParaRPr lang="en-SG" b="1" dirty="0" smtClean="0"/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SG" dirty="0" smtClean="0"/>
              <a:t>Collect  from </a:t>
            </a:r>
            <a:r>
              <a:rPr lang="en-SG" b="1" dirty="0" err="1" smtClean="0"/>
              <a:t>Kaggle</a:t>
            </a:r>
            <a:r>
              <a:rPr lang="en-SG" b="1" dirty="0" smtClean="0"/>
              <a:t> </a:t>
            </a:r>
            <a:r>
              <a:rPr lang="en-SG" sz="1100" dirty="0" smtClean="0"/>
              <a:t>[4]</a:t>
            </a:r>
            <a:endParaRPr lang="en-SG" sz="1100" dirty="0" smtClean="0"/>
          </a:p>
          <a:p>
            <a:pPr marL="285750" indent="-285750" fontAlgn="base">
              <a:buFont typeface="Arial" pitchFamily="34" charset="0"/>
              <a:buChar char="•"/>
            </a:pPr>
            <a:endParaRPr lang="en-SG" b="1" dirty="0"/>
          </a:p>
          <a:p>
            <a:pPr marL="285750" indent="-285750">
              <a:buFont typeface="Arial" pitchFamily="34" charset="0"/>
              <a:buChar char="•"/>
            </a:pPr>
            <a:r>
              <a:rPr lang="en-SG" dirty="0" smtClean="0"/>
              <a:t>Content </a:t>
            </a:r>
            <a:r>
              <a:rPr lang="en-SG" b="1" dirty="0"/>
              <a:t>7</a:t>
            </a:r>
            <a:r>
              <a:rPr lang="en-SG" b="1" dirty="0" smtClean="0"/>
              <a:t> face emotions </a:t>
            </a:r>
            <a:r>
              <a:rPr lang="en-SG" dirty="0" smtClean="0"/>
              <a:t>, namely 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Angry, </a:t>
            </a:r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Disgust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Fear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Happy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Sad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Surprise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and Neutral</a:t>
            </a:r>
          </a:p>
          <a:p>
            <a:pPr marL="285750" indent="-285750">
              <a:buFont typeface="Arial" pitchFamily="34" charset="0"/>
              <a:buChar char="•"/>
            </a:pP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We used </a:t>
            </a:r>
            <a:r>
              <a:rPr lang="en-US" b="1" dirty="0" smtClean="0">
                <a:solidFill>
                  <a:srgbClr val="C00000"/>
                </a:solidFill>
              </a:rPr>
              <a:t>22,968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/>
              <a:t>images for the </a:t>
            </a:r>
            <a:r>
              <a:rPr lang="en-US" b="1" dirty="0"/>
              <a:t>training phase</a:t>
            </a:r>
            <a:r>
              <a:rPr lang="en-US" dirty="0"/>
              <a:t>, and </a:t>
            </a:r>
            <a:r>
              <a:rPr lang="en-US" b="1" dirty="0" smtClean="0">
                <a:solidFill>
                  <a:srgbClr val="C00000"/>
                </a:solidFill>
              </a:rPr>
              <a:t>5,741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/>
              <a:t>for the </a:t>
            </a:r>
            <a:r>
              <a:rPr lang="en-US" b="1" dirty="0"/>
              <a:t>validation phase</a:t>
            </a:r>
            <a:r>
              <a:rPr lang="en-US" dirty="0"/>
              <a:t>. The </a:t>
            </a:r>
            <a:r>
              <a:rPr lang="en-US" b="1" dirty="0"/>
              <a:t>test</a:t>
            </a:r>
            <a:r>
              <a:rPr lang="en-US" dirty="0"/>
              <a:t> dataset consists of </a:t>
            </a:r>
            <a:r>
              <a:rPr lang="en-US" b="1" dirty="0" smtClean="0">
                <a:solidFill>
                  <a:srgbClr val="C00000"/>
                </a:solidFill>
              </a:rPr>
              <a:t>7,178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/>
              <a:t>images.</a:t>
            </a:r>
            <a:endParaRPr lang="en-SG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619559" y="4766982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10</a:t>
            </a:r>
            <a:endParaRPr lang="en-S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6618" y="1399582"/>
            <a:ext cx="2846993" cy="2939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869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" dirty="0" smtClean="0"/>
              <a:t>Challenge in dataset </a:t>
            </a:r>
            <a:r>
              <a:rPr lang="en" dirty="0"/>
              <a:t>:</a:t>
            </a:r>
            <a:endParaRPr lang="en-SG" dirty="0"/>
          </a:p>
        </p:txBody>
      </p:sp>
      <p:sp>
        <p:nvSpPr>
          <p:cNvPr id="15" name="TextBox 14"/>
          <p:cNvSpPr txBox="1"/>
          <p:nvPr/>
        </p:nvSpPr>
        <p:spPr>
          <a:xfrm>
            <a:off x="3884371" y="2640787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SG" dirty="0"/>
          </a:p>
        </p:txBody>
      </p:sp>
      <p:sp>
        <p:nvSpPr>
          <p:cNvPr id="19" name="TextBox 18"/>
          <p:cNvSpPr txBox="1"/>
          <p:nvPr/>
        </p:nvSpPr>
        <p:spPr>
          <a:xfrm>
            <a:off x="8619559" y="4766982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11</a:t>
            </a:r>
            <a:endParaRPr lang="en-S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1ADAF78-EA2D-43BE-AC40-17647DB7E513}"/>
              </a:ext>
            </a:extLst>
          </p:cNvPr>
          <p:cNvSpPr txBox="1"/>
          <p:nvPr/>
        </p:nvSpPr>
        <p:spPr>
          <a:xfrm>
            <a:off x="7075726" y="2692974"/>
            <a:ext cx="22540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1" u="sng" dirty="0"/>
              <a:t>Problem:</a:t>
            </a:r>
          </a:p>
          <a:p>
            <a:r>
              <a:rPr lang="en-SG" sz="1600" dirty="0"/>
              <a:t>Imbalance Dataset</a:t>
            </a:r>
          </a:p>
          <a:p>
            <a:endParaRPr lang="en-SG" sz="1600" dirty="0"/>
          </a:p>
          <a:p>
            <a:endParaRPr lang="en-SG" sz="1600" u="sn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2" y="1352025"/>
            <a:ext cx="4161076" cy="2885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57" y="1598383"/>
            <a:ext cx="2855499" cy="2923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270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Challenge in dataset :</a:t>
            </a:r>
            <a:endParaRPr lang="en-SG" dirty="0"/>
          </a:p>
        </p:txBody>
      </p:sp>
      <p:sp>
        <p:nvSpPr>
          <p:cNvPr id="4" name="TextBox 3"/>
          <p:cNvSpPr txBox="1"/>
          <p:nvPr/>
        </p:nvSpPr>
        <p:spPr>
          <a:xfrm>
            <a:off x="8688829" y="4857033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12</a:t>
            </a:r>
            <a:endParaRPr lang="en-SG" dirty="0"/>
          </a:p>
        </p:txBody>
      </p:sp>
      <p:sp>
        <p:nvSpPr>
          <p:cNvPr id="3" name="TextBox 2"/>
          <p:cNvSpPr txBox="1"/>
          <p:nvPr/>
        </p:nvSpPr>
        <p:spPr>
          <a:xfrm>
            <a:off x="55434" y="1686792"/>
            <a:ext cx="692785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Maven Pro" charset="0"/>
              </a:rPr>
              <a:t>1- The images have a low resolution. </a:t>
            </a:r>
            <a:endParaRPr lang="en-US" sz="1600" dirty="0" smtClean="0">
              <a:solidFill>
                <a:schemeClr val="accent5">
                  <a:lumMod val="50000"/>
                </a:schemeClr>
              </a:solidFill>
              <a:latin typeface="Maven Pro" charset="0"/>
            </a:endParaRPr>
          </a:p>
          <a:p>
            <a:endParaRPr lang="en-US" sz="1600" dirty="0" smtClean="0">
              <a:solidFill>
                <a:schemeClr val="accent5">
                  <a:lumMod val="50000"/>
                </a:schemeClr>
              </a:solidFill>
              <a:latin typeface="Maven Pro" charset="0"/>
            </a:endParaRPr>
          </a:p>
          <a:p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  <a:latin typeface="Maven Pro" charset="0"/>
              </a:rPr>
              <a:t>2- 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Maven Pro" charset="0"/>
              </a:rPr>
              <a:t>The faces are not in the same position. </a:t>
            </a:r>
            <a:endParaRPr lang="en-US" sz="1600" dirty="0" smtClean="0">
              <a:solidFill>
                <a:schemeClr val="accent5">
                  <a:lumMod val="50000"/>
                </a:schemeClr>
              </a:solidFill>
              <a:latin typeface="Maven Pro" charset="0"/>
            </a:endParaRPr>
          </a:p>
          <a:p>
            <a:endParaRPr lang="en-US" sz="1600" dirty="0" smtClean="0">
              <a:solidFill>
                <a:schemeClr val="accent5">
                  <a:lumMod val="50000"/>
                </a:schemeClr>
              </a:solidFill>
              <a:latin typeface="Maven Pro" charset="0"/>
            </a:endParaRPr>
          </a:p>
          <a:p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  <a:latin typeface="Maven Pro" charset="0"/>
              </a:rPr>
              <a:t>3- 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Maven Pro" charset="0"/>
              </a:rPr>
              <a:t>Some images have text written on them. </a:t>
            </a:r>
            <a:endParaRPr lang="en-US" sz="1600" dirty="0" smtClean="0">
              <a:solidFill>
                <a:schemeClr val="accent5">
                  <a:lumMod val="50000"/>
                </a:schemeClr>
              </a:solidFill>
              <a:latin typeface="Maven Pro" charset="0"/>
            </a:endParaRPr>
          </a:p>
          <a:p>
            <a:endParaRPr lang="en-US" sz="1600" dirty="0" smtClean="0">
              <a:solidFill>
                <a:schemeClr val="accent5">
                  <a:lumMod val="50000"/>
                </a:schemeClr>
              </a:solidFill>
              <a:latin typeface="Maven Pro" charset="0"/>
            </a:endParaRPr>
          </a:p>
          <a:p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  <a:latin typeface="Maven Pro" charset="0"/>
              </a:rPr>
              <a:t>4- 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Maven Pro" charset="0"/>
              </a:rPr>
              <a:t>Some people hide part of their faces with </a:t>
            </a:r>
            <a:endParaRPr lang="en-US" sz="1600" dirty="0" smtClean="0">
              <a:solidFill>
                <a:schemeClr val="accent5">
                  <a:lumMod val="50000"/>
                </a:schemeClr>
              </a:solidFill>
              <a:latin typeface="Maven Pro" charset="0"/>
            </a:endParaRPr>
          </a:p>
          <a:p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  <a:latin typeface="Maven Pro" charset="0"/>
              </a:rPr>
              <a:t>     their hands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Maven Pro" charset="0"/>
              </a:rPr>
              <a:t>.</a:t>
            </a:r>
            <a:endParaRPr lang="en-SG" sz="1600" dirty="0">
              <a:solidFill>
                <a:schemeClr val="accent5">
                  <a:lumMod val="50000"/>
                </a:schemeClr>
              </a:solidFill>
              <a:latin typeface="Maven Pro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502" y="1176811"/>
            <a:ext cx="4174520" cy="370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69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2145" y="230713"/>
            <a:ext cx="7704000" cy="572700"/>
          </a:xfrm>
        </p:spPr>
        <p:txBody>
          <a:bodyPr/>
          <a:lstStyle/>
          <a:p>
            <a:pPr algn="ctr"/>
            <a:r>
              <a:rPr lang="en-SG" b="1" dirty="0"/>
              <a:t>Data </a:t>
            </a:r>
            <a:r>
              <a:rPr lang="en-SG" b="1" dirty="0" smtClean="0"/>
              <a:t>Pre-processing</a:t>
            </a:r>
            <a:r>
              <a:rPr lang="en-SG" dirty="0" smtClean="0"/>
              <a:t> </a:t>
            </a:r>
            <a:r>
              <a:rPr lang="en-SG" dirty="0"/>
              <a:t/>
            </a:r>
            <a:br>
              <a:rPr lang="en-SG" dirty="0"/>
            </a:br>
            <a:endParaRPr lang="en-SG" dirty="0"/>
          </a:p>
        </p:txBody>
      </p:sp>
      <p:sp>
        <p:nvSpPr>
          <p:cNvPr id="17" name="TextBox 16"/>
          <p:cNvSpPr txBox="1"/>
          <p:nvPr/>
        </p:nvSpPr>
        <p:spPr>
          <a:xfrm>
            <a:off x="107153" y="1225774"/>
            <a:ext cx="8779669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SG" b="1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1)    Data </a:t>
            </a:r>
            <a:r>
              <a:rPr lang="en-SG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Pre-processing:</a:t>
            </a:r>
          </a:p>
          <a:p>
            <a:pPr lvl="2"/>
            <a:endParaRPr lang="en-SG" b="1" dirty="0" smtClean="0"/>
          </a:p>
          <a:p>
            <a:pPr marL="342900" lvl="5" indent="-342900">
              <a:buFont typeface="Arial" pitchFamily="34" charset="0"/>
              <a:buChar char="•"/>
            </a:pPr>
            <a:r>
              <a:rPr lang="en-US" dirty="0"/>
              <a:t>R</a:t>
            </a:r>
            <a:r>
              <a:rPr lang="en-US" dirty="0" smtClean="0"/>
              <a:t>escale </a:t>
            </a:r>
            <a:r>
              <a:rPr lang="en-US" dirty="0"/>
              <a:t>the pixel into the appropriate format</a:t>
            </a:r>
            <a:r>
              <a:rPr lang="en-SG" dirty="0" smtClean="0"/>
              <a:t> to match </a:t>
            </a:r>
            <a:r>
              <a:rPr lang="en-US" dirty="0"/>
              <a:t>with the model’s </a:t>
            </a:r>
            <a:r>
              <a:rPr lang="en-US" dirty="0" smtClean="0"/>
              <a:t>expectation.</a:t>
            </a:r>
            <a:endParaRPr lang="en-SG" dirty="0" smtClean="0"/>
          </a:p>
          <a:p>
            <a:pPr marL="342900" indent="-342900">
              <a:buFont typeface="+mj-lt"/>
              <a:buAutoNum type="arabicParenR"/>
            </a:pPr>
            <a:endParaRPr lang="en-SG" dirty="0"/>
          </a:p>
          <a:p>
            <a:endParaRPr lang="en-SG" dirty="0"/>
          </a:p>
          <a:p>
            <a:endParaRPr lang="en-SG" b="1" dirty="0" smtClean="0">
              <a:solidFill>
                <a:schemeClr val="tx1">
                  <a:lumMod val="90000"/>
                  <a:lumOff val="10000"/>
                </a:schemeClr>
              </a:solidFill>
            </a:endParaRPr>
          </a:p>
          <a:p>
            <a:endParaRPr lang="en-SG" b="1" dirty="0" smtClean="0">
              <a:solidFill>
                <a:schemeClr val="tx1">
                  <a:lumMod val="90000"/>
                  <a:lumOff val="10000"/>
                </a:schemeClr>
              </a:solidFill>
            </a:endParaRPr>
          </a:p>
          <a:p>
            <a:r>
              <a:rPr lang="en-SG" b="1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2)    Data </a:t>
            </a:r>
            <a:r>
              <a:rPr lang="en-SG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Augmentation:</a:t>
            </a:r>
          </a:p>
          <a:p>
            <a:endParaRPr lang="en-SG" b="1" dirty="0" smtClean="0">
              <a:solidFill>
                <a:schemeClr val="tx1">
                  <a:lumMod val="90000"/>
                  <a:lumOff val="10000"/>
                </a:schemeClr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The </a:t>
            </a:r>
            <a:r>
              <a:rPr lang="en-US" b="1" dirty="0" err="1"/>
              <a:t>RandomFllip</a:t>
            </a:r>
            <a:r>
              <a:rPr lang="en-US" dirty="0"/>
              <a:t> function helps us to flip the images. 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 </a:t>
            </a:r>
            <a:r>
              <a:rPr lang="en-US" b="1" dirty="0" err="1" smtClean="0"/>
              <a:t>RandomRotation</a:t>
            </a:r>
            <a:r>
              <a:rPr lang="en-US" dirty="0" smtClean="0"/>
              <a:t> is </a:t>
            </a:r>
            <a:r>
              <a:rPr lang="en-US" dirty="0"/>
              <a:t>a useful augmentation in particular </a:t>
            </a:r>
            <a:endParaRPr lang="en-US" dirty="0" smtClean="0"/>
          </a:p>
          <a:p>
            <a:r>
              <a:rPr lang="en-US" dirty="0" smtClean="0"/>
              <a:t>      because </a:t>
            </a:r>
            <a:r>
              <a:rPr lang="en-US" dirty="0"/>
              <a:t>it changes the angles that objects appear in </a:t>
            </a:r>
            <a:r>
              <a:rPr lang="en-US" dirty="0" smtClean="0"/>
              <a:t>the dataset </a:t>
            </a:r>
          </a:p>
          <a:p>
            <a:r>
              <a:rPr lang="en-US" dirty="0"/>
              <a:t> </a:t>
            </a:r>
            <a:r>
              <a:rPr lang="en-US" dirty="0" smtClean="0"/>
              <a:t>     during training. </a:t>
            </a:r>
            <a:r>
              <a:rPr lang="en-US" dirty="0"/>
              <a:t>S</a:t>
            </a:r>
            <a:r>
              <a:rPr lang="en-US" dirty="0" smtClean="0"/>
              <a:t>hould </a:t>
            </a:r>
            <a:r>
              <a:rPr lang="en-US" dirty="0"/>
              <a:t>only be used during </a:t>
            </a:r>
            <a:r>
              <a:rPr lang="en-US" dirty="0" smtClean="0"/>
              <a:t>learning.</a:t>
            </a:r>
          </a:p>
          <a:p>
            <a:endParaRPr lang="en-US" dirty="0"/>
          </a:p>
          <a:p>
            <a:endParaRPr lang="en-SG" b="1" dirty="0" smtClean="0">
              <a:solidFill>
                <a:schemeClr val="tx1">
                  <a:lumMod val="90000"/>
                  <a:lumOff val="10000"/>
                </a:schemeClr>
              </a:solidFill>
            </a:endParaRPr>
          </a:p>
          <a:p>
            <a:endParaRPr lang="en-SG" b="1" dirty="0">
              <a:solidFill>
                <a:schemeClr val="tx1">
                  <a:lumMod val="90000"/>
                  <a:lumOff val="10000"/>
                </a:schemeClr>
              </a:solidFill>
            </a:endParaRPr>
          </a:p>
          <a:p>
            <a:r>
              <a:rPr lang="en-SG" b="1" dirty="0" smtClean="0"/>
              <a:t>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66" y="2274118"/>
            <a:ext cx="7800975" cy="266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2" y="4114800"/>
            <a:ext cx="7258050" cy="108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19" descr="augm"/>
          <p:cNvPicPr/>
          <p:nvPr/>
        </p:nvPicPr>
        <p:blipFill>
          <a:blip r:embed="rId4"/>
          <a:stretch>
            <a:fillRect/>
          </a:stretch>
        </p:blipFill>
        <p:spPr>
          <a:xfrm>
            <a:off x="6015037" y="2680342"/>
            <a:ext cx="2521745" cy="2300306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8619565" y="4766982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13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08015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42871" y="2643199"/>
            <a:ext cx="1621631" cy="109299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 smtClean="0">
              <a:solidFill>
                <a:schemeClr val="accent1"/>
              </a:solidFill>
            </a:endParaRPr>
          </a:p>
          <a:p>
            <a:pPr algn="ctr"/>
            <a:r>
              <a:rPr lang="en-SG" dirty="0">
                <a:solidFill>
                  <a:schemeClr val="accent1"/>
                </a:solidFill>
              </a:rPr>
              <a:t>Construct </a:t>
            </a:r>
            <a:r>
              <a:rPr lang="en-SG" b="1" dirty="0" smtClean="0">
                <a:solidFill>
                  <a:schemeClr val="accent1"/>
                </a:solidFill>
              </a:rPr>
              <a:t>EfficientNetB1 </a:t>
            </a:r>
            <a:r>
              <a:rPr lang="en-SG" dirty="0">
                <a:solidFill>
                  <a:schemeClr val="accent1"/>
                </a:solidFill>
              </a:rPr>
              <a:t>model</a:t>
            </a:r>
          </a:p>
          <a:p>
            <a:pPr algn="ctr"/>
            <a:endParaRPr lang="en-SG" dirty="0">
              <a:solidFill>
                <a:schemeClr val="accent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458080" y="2607479"/>
            <a:ext cx="1621631" cy="109299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accent1"/>
              </a:solidFill>
            </a:endParaRPr>
          </a:p>
          <a:p>
            <a:pPr algn="ctr"/>
            <a:r>
              <a:rPr lang="en-US" b="1" dirty="0" smtClean="0">
                <a:solidFill>
                  <a:schemeClr val="accent1"/>
                </a:solidFill>
              </a:rPr>
              <a:t>Re-train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model on the bigger network  </a:t>
            </a:r>
            <a:endParaRPr lang="en-SG" dirty="0">
              <a:solidFill>
                <a:schemeClr val="accent1"/>
              </a:solidFill>
            </a:endParaRPr>
          </a:p>
          <a:p>
            <a:pPr algn="ctr"/>
            <a:endParaRPr lang="en-SG" dirty="0">
              <a:solidFill>
                <a:schemeClr val="accent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569372" y="2607479"/>
            <a:ext cx="1621631" cy="109299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 smtClean="0">
              <a:solidFill>
                <a:schemeClr val="accent1"/>
              </a:solidFill>
            </a:endParaRPr>
          </a:p>
          <a:p>
            <a:pPr algn="ctr"/>
            <a:r>
              <a:rPr lang="en-SG" b="1" dirty="0" smtClean="0">
                <a:solidFill>
                  <a:schemeClr val="accent1"/>
                </a:solidFill>
              </a:rPr>
              <a:t>Train</a:t>
            </a:r>
            <a:r>
              <a:rPr lang="en-SG" dirty="0" smtClean="0">
                <a:solidFill>
                  <a:schemeClr val="accent1"/>
                </a:solidFill>
              </a:rPr>
              <a:t> </a:t>
            </a:r>
            <a:r>
              <a:rPr lang="en-SG" dirty="0">
                <a:solidFill>
                  <a:schemeClr val="accent1"/>
                </a:solidFill>
              </a:rPr>
              <a:t>model on the top layer</a:t>
            </a:r>
          </a:p>
          <a:p>
            <a:pPr algn="ctr"/>
            <a:endParaRPr lang="en-SG" dirty="0">
              <a:solidFill>
                <a:schemeClr val="accent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5007768" y="2607479"/>
            <a:ext cx="1621631" cy="109299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accent1"/>
              </a:solidFill>
            </a:endParaRPr>
          </a:p>
          <a:p>
            <a:pPr algn="ctr"/>
            <a:r>
              <a:rPr lang="en-US" b="1" dirty="0" smtClean="0">
                <a:solidFill>
                  <a:schemeClr val="accent1"/>
                </a:solidFill>
              </a:rPr>
              <a:t>Un-freezing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bigger part of the network </a:t>
            </a:r>
          </a:p>
          <a:p>
            <a:pPr algn="ctr"/>
            <a:endParaRPr lang="en-SG" dirty="0">
              <a:solidFill>
                <a:schemeClr val="accent1"/>
              </a:solidFill>
            </a:endParaRPr>
          </a:p>
        </p:txBody>
      </p:sp>
      <p:sp>
        <p:nvSpPr>
          <p:cNvPr id="22" name="Right Arrow 21"/>
          <p:cNvSpPr/>
          <p:nvPr/>
        </p:nvSpPr>
        <p:spPr>
          <a:xfrm>
            <a:off x="1835942" y="3153976"/>
            <a:ext cx="704854" cy="45719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bg1"/>
              </a:solidFill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4252906" y="3139687"/>
            <a:ext cx="704854" cy="45719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bg1"/>
              </a:solidFill>
            </a:endParaRPr>
          </a:p>
        </p:txBody>
      </p:sp>
      <p:sp>
        <p:nvSpPr>
          <p:cNvPr id="24" name="Right Arrow 23"/>
          <p:cNvSpPr/>
          <p:nvPr/>
        </p:nvSpPr>
        <p:spPr>
          <a:xfrm>
            <a:off x="6688931" y="3136833"/>
            <a:ext cx="704854" cy="45719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bg1"/>
              </a:solidFill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412808" y="216425"/>
            <a:ext cx="8466862" cy="572700"/>
          </a:xfrm>
        </p:spPr>
        <p:txBody>
          <a:bodyPr/>
          <a:lstStyle/>
          <a:p>
            <a:pPr lvl="0" algn="ctr"/>
            <a:r>
              <a:rPr lang="en-US" sz="2400" dirty="0" smtClean="0"/>
              <a:t>Methodology: Transfer Learning &amp; </a:t>
            </a:r>
            <a:r>
              <a:rPr lang="en-SG" sz="2400" dirty="0"/>
              <a:t>Fine-tuning</a:t>
            </a:r>
            <a:r>
              <a:rPr lang="en-SG" sz="2400" dirty="0"/>
              <a:t/>
            </a:r>
            <a:br>
              <a:rPr lang="en-SG" sz="2400" dirty="0"/>
            </a:br>
            <a:endParaRPr lang="en-SG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1718276" y="1589080"/>
            <a:ext cx="59513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Transfer </a:t>
            </a:r>
            <a:r>
              <a:rPr lang="en-US" b="1" dirty="0" smtClean="0"/>
              <a:t>Learning: </a:t>
            </a:r>
            <a:r>
              <a:rPr lang="en-US" dirty="0"/>
              <a:t>is the technique of using an already pre-trained model on our data for a specific problem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endParaRPr lang="en-SG" dirty="0"/>
          </a:p>
        </p:txBody>
      </p:sp>
      <p:sp>
        <p:nvSpPr>
          <p:cNvPr id="27" name="TextBox 26"/>
          <p:cNvSpPr txBox="1"/>
          <p:nvPr/>
        </p:nvSpPr>
        <p:spPr>
          <a:xfrm>
            <a:off x="8619565" y="4766982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14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8013600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 </a:t>
            </a:r>
            <a:r>
              <a:rPr lang="en-SG" dirty="0" smtClean="0"/>
              <a:t>Hyper parameters </a:t>
            </a:r>
            <a:r>
              <a:rPr lang="en-SG" dirty="0"/>
              <a:t>&amp;&amp; </a:t>
            </a:r>
            <a:r>
              <a:rPr lang="en-SG" dirty="0" smtClean="0"/>
              <a:t>parameters</a:t>
            </a:r>
            <a:r>
              <a:rPr lang="en-SG" dirty="0"/>
              <a:t/>
            </a:r>
            <a:br>
              <a:rPr lang="en-SG" dirty="0"/>
            </a:br>
            <a:endParaRPr lang="en-SG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26" y="2707479"/>
            <a:ext cx="6779418" cy="124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103691" y="2000209"/>
            <a:ext cx="47179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parameters used to train the model are given below </a:t>
            </a:r>
            <a:r>
              <a:rPr lang="en-US" dirty="0" smtClean="0"/>
              <a:t>:</a:t>
            </a:r>
            <a:endParaRPr lang="en-SG" dirty="0"/>
          </a:p>
        </p:txBody>
      </p:sp>
      <p:sp>
        <p:nvSpPr>
          <p:cNvPr id="6" name="TextBox 5"/>
          <p:cNvSpPr txBox="1"/>
          <p:nvPr/>
        </p:nvSpPr>
        <p:spPr>
          <a:xfrm>
            <a:off x="8619565" y="4766982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15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97083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SG" dirty="0" smtClean="0"/>
              <a:t>Result Analysis: </a:t>
            </a:r>
            <a:r>
              <a:rPr lang="en-US" dirty="0"/>
              <a:t>Transfer Learning</a:t>
            </a:r>
            <a:endParaRPr lang="en-SG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40" y="1478481"/>
            <a:ext cx="5752240" cy="302922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100763" y="2407444"/>
            <a:ext cx="27993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The first phase which consisted of training the model on only the top layers gave us an </a:t>
            </a:r>
            <a:r>
              <a:rPr lang="en-US" dirty="0" smtClean="0"/>
              <a:t>accuracy </a:t>
            </a:r>
            <a:r>
              <a:rPr lang="en-US" dirty="0"/>
              <a:t>of </a:t>
            </a:r>
            <a:r>
              <a:rPr lang="en-US" b="1" dirty="0" smtClean="0"/>
              <a:t>45%.</a:t>
            </a:r>
            <a:endParaRPr lang="en-SG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8619565" y="4766982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16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1799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SG" dirty="0" smtClean="0"/>
              <a:t>Result Analysis: Fine-tuning</a:t>
            </a:r>
            <a:r>
              <a:rPr lang="en-SG" b="1" dirty="0"/>
              <a:t/>
            </a:r>
            <a:br>
              <a:rPr lang="en-SG" b="1" dirty="0"/>
            </a:br>
            <a:endParaRPr lang="en-S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66" y="1571349"/>
            <a:ext cx="6138148" cy="310780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217014" y="2375840"/>
            <a:ext cx="26442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Then when doing the fine tuning we were able to reach an accuracy of </a:t>
            </a:r>
            <a:r>
              <a:rPr lang="en-US" sz="1800" b="1" dirty="0"/>
              <a:t>64%</a:t>
            </a:r>
            <a:r>
              <a:rPr lang="en-US" dirty="0"/>
              <a:t> for the validation data</a:t>
            </a:r>
            <a:endParaRPr lang="en-SG" dirty="0"/>
          </a:p>
        </p:txBody>
      </p:sp>
      <p:sp>
        <p:nvSpPr>
          <p:cNvPr id="7" name="TextBox 6"/>
          <p:cNvSpPr txBox="1"/>
          <p:nvPr/>
        </p:nvSpPr>
        <p:spPr>
          <a:xfrm>
            <a:off x="8619565" y="4766982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17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5587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SG" dirty="0"/>
              <a:t>Real Time Emotion Detection</a:t>
            </a:r>
            <a:r>
              <a:rPr lang="en-SG" dirty="0"/>
              <a:t> </a:t>
            </a:r>
            <a:br>
              <a:rPr lang="en-SG" dirty="0"/>
            </a:br>
            <a:endParaRPr lang="en-SG" dirty="0"/>
          </a:p>
        </p:txBody>
      </p:sp>
      <p:pic>
        <p:nvPicPr>
          <p:cNvPr id="3074" name="Picture 2" descr="C:\Users\Tareq Khaled\Downloads\face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1013" y="1464470"/>
            <a:ext cx="4388644" cy="3466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271463" y="1963519"/>
            <a:ext cx="37719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schemeClr val="tx1">
                  <a:lumMod val="90000"/>
                  <a:lumOff val="10000"/>
                </a:schemeClr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Using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open source python libraries such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as </a:t>
            </a:r>
            <a:r>
              <a:rPr lang="en-US" b="1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OpenCV</a:t>
            </a:r>
            <a:r>
              <a:rPr lang="en-US" b="1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-python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 the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detector was created and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here are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few results from locally testing the application.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b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</a:br>
            <a:endParaRPr lang="en-SG" dirty="0">
              <a:solidFill>
                <a:schemeClr val="tx1">
                  <a:lumMod val="90000"/>
                  <a:lumOff val="10000"/>
                </a:schemeClr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619565" y="4766982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18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5242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SG" dirty="0"/>
              <a:t>Conclusion </a:t>
            </a:r>
            <a:endParaRPr lang="en-SG" dirty="0"/>
          </a:p>
        </p:txBody>
      </p:sp>
      <p:sp>
        <p:nvSpPr>
          <p:cNvPr id="12" name="TextBox 11"/>
          <p:cNvSpPr txBox="1"/>
          <p:nvPr/>
        </p:nvSpPr>
        <p:spPr>
          <a:xfrm>
            <a:off x="371474" y="1428750"/>
            <a:ext cx="803672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b="1" dirty="0">
                <a:solidFill>
                  <a:schemeClr val="accent3">
                    <a:lumMod val="10000"/>
                  </a:schemeClr>
                </a:solidFill>
              </a:rPr>
              <a:t>Facial Emotion Recognition (FER) </a:t>
            </a:r>
            <a:r>
              <a:rPr lang="en-US" sz="1600" dirty="0">
                <a:solidFill>
                  <a:schemeClr val="accent3">
                    <a:lumMod val="10000"/>
                  </a:schemeClr>
                </a:solidFill>
              </a:rPr>
              <a:t>is the technology that analyses facial expressions from both static </a:t>
            </a:r>
            <a:r>
              <a:rPr lang="en-US" sz="1600" b="1" dirty="0">
                <a:solidFill>
                  <a:schemeClr val="accent3">
                    <a:lumMod val="10000"/>
                  </a:schemeClr>
                </a:solidFill>
              </a:rPr>
              <a:t>images</a:t>
            </a:r>
            <a:r>
              <a:rPr lang="en-US" sz="1600" dirty="0">
                <a:solidFill>
                  <a:schemeClr val="accent3">
                    <a:lumMod val="10000"/>
                  </a:schemeClr>
                </a:solidFill>
              </a:rPr>
              <a:t> and </a:t>
            </a:r>
            <a:r>
              <a:rPr lang="en-US" sz="1600" b="1" dirty="0">
                <a:solidFill>
                  <a:schemeClr val="accent3">
                    <a:lumMod val="10000"/>
                  </a:schemeClr>
                </a:solidFill>
              </a:rPr>
              <a:t>videos</a:t>
            </a:r>
            <a:r>
              <a:rPr lang="en-US" sz="1600" dirty="0">
                <a:solidFill>
                  <a:schemeClr val="accent3">
                    <a:lumMod val="10000"/>
                  </a:schemeClr>
                </a:solidFill>
              </a:rPr>
              <a:t> in order to reveal information on one's emotional state</a:t>
            </a:r>
            <a:r>
              <a:rPr lang="en-US" sz="1600" dirty="0" smtClean="0">
                <a:solidFill>
                  <a:schemeClr val="accent3">
                    <a:lumMod val="10000"/>
                  </a:schemeClr>
                </a:solidFill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600" dirty="0">
              <a:solidFill>
                <a:schemeClr val="accent3">
                  <a:lumMod val="10000"/>
                </a:schemeClr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accent3">
                    <a:lumMod val="10000"/>
                  </a:schemeClr>
                </a:solidFill>
              </a:rPr>
              <a:t>Using Data preprocessing and data augmentation for handling </a:t>
            </a:r>
            <a:r>
              <a:rPr lang="en-US" sz="1600" b="1" dirty="0" smtClean="0">
                <a:solidFill>
                  <a:schemeClr val="accent3">
                    <a:lumMod val="10000"/>
                  </a:schemeClr>
                </a:solidFill>
              </a:rPr>
              <a:t>imbalance dataset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600" b="1" dirty="0">
              <a:solidFill>
                <a:schemeClr val="accent3">
                  <a:lumMod val="10000"/>
                </a:schemeClr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accent3">
                    <a:lumMod val="10000"/>
                  </a:schemeClr>
                </a:solidFill>
              </a:rPr>
              <a:t>We train </a:t>
            </a:r>
            <a:r>
              <a:rPr lang="en-US" sz="1600" b="1" dirty="0" smtClean="0">
                <a:solidFill>
                  <a:schemeClr val="accent3">
                    <a:lumMod val="10000"/>
                  </a:schemeClr>
                </a:solidFill>
              </a:rPr>
              <a:t>Transfer </a:t>
            </a:r>
            <a:r>
              <a:rPr lang="en-US" sz="1600" b="1" dirty="0">
                <a:solidFill>
                  <a:schemeClr val="accent3">
                    <a:lumMod val="10000"/>
                  </a:schemeClr>
                </a:solidFill>
              </a:rPr>
              <a:t>Learning </a:t>
            </a:r>
            <a:r>
              <a:rPr lang="en-US" sz="1600" dirty="0" smtClean="0">
                <a:solidFill>
                  <a:schemeClr val="accent3">
                    <a:lumMod val="10000"/>
                  </a:schemeClr>
                </a:solidFill>
              </a:rPr>
              <a:t>model to get </a:t>
            </a:r>
            <a:r>
              <a:rPr lang="en-US" sz="1600" b="1" dirty="0" smtClean="0">
                <a:solidFill>
                  <a:schemeClr val="accent3">
                    <a:lumMod val="10000"/>
                  </a:schemeClr>
                </a:solidFill>
              </a:rPr>
              <a:t>45% </a:t>
            </a:r>
            <a:r>
              <a:rPr lang="en-US" sz="1600" dirty="0" smtClean="0">
                <a:solidFill>
                  <a:schemeClr val="accent3">
                    <a:lumMod val="10000"/>
                  </a:schemeClr>
                </a:solidFill>
              </a:rPr>
              <a:t>accuracy after we done </a:t>
            </a:r>
            <a:r>
              <a:rPr lang="en-SG" sz="1600" b="1" dirty="0" smtClean="0">
                <a:solidFill>
                  <a:schemeClr val="accent3">
                    <a:lumMod val="10000"/>
                  </a:schemeClr>
                </a:solidFill>
              </a:rPr>
              <a:t>Fine-tuning </a:t>
            </a:r>
            <a:r>
              <a:rPr lang="en-SG" sz="1600" dirty="0" smtClean="0">
                <a:solidFill>
                  <a:schemeClr val="accent3">
                    <a:lumMod val="10000"/>
                  </a:schemeClr>
                </a:solidFill>
              </a:rPr>
              <a:t>in model we could achieved </a:t>
            </a:r>
            <a:r>
              <a:rPr lang="en-SG" sz="1600" b="1" dirty="0" smtClean="0">
                <a:solidFill>
                  <a:schemeClr val="accent3">
                    <a:lumMod val="10000"/>
                  </a:schemeClr>
                </a:solidFill>
              </a:rPr>
              <a:t>64% </a:t>
            </a:r>
            <a:r>
              <a:rPr lang="en-US" sz="1600" dirty="0" smtClean="0">
                <a:solidFill>
                  <a:schemeClr val="accent3">
                    <a:lumMod val="10000"/>
                  </a:schemeClr>
                </a:solidFill>
              </a:rPr>
              <a:t>accuracy.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600" b="1" dirty="0">
              <a:solidFill>
                <a:schemeClr val="accent3">
                  <a:lumMod val="10000"/>
                </a:schemeClr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accent3">
                    <a:lumMod val="10000"/>
                  </a:schemeClr>
                </a:solidFill>
              </a:rPr>
              <a:t>We implement </a:t>
            </a:r>
            <a:r>
              <a:rPr lang="en-SG" sz="1600" b="1" dirty="0">
                <a:solidFill>
                  <a:schemeClr val="accent3">
                    <a:lumMod val="10000"/>
                  </a:schemeClr>
                </a:solidFill>
              </a:rPr>
              <a:t>Real Time Emotion </a:t>
            </a:r>
            <a:r>
              <a:rPr lang="en-SG" sz="1600" b="1" dirty="0" smtClean="0">
                <a:solidFill>
                  <a:schemeClr val="accent3">
                    <a:lumMod val="10000"/>
                  </a:schemeClr>
                </a:solidFill>
              </a:rPr>
              <a:t>Detection </a:t>
            </a:r>
            <a:r>
              <a:rPr lang="en-SG" sz="1600" dirty="0" smtClean="0">
                <a:solidFill>
                  <a:schemeClr val="accent3">
                    <a:lumMod val="10000"/>
                  </a:schemeClr>
                </a:solidFill>
              </a:rPr>
              <a:t>by using </a:t>
            </a:r>
            <a:r>
              <a:rPr lang="en-US" sz="1600" b="1" dirty="0" err="1" smtClean="0">
                <a:solidFill>
                  <a:schemeClr val="accent3">
                    <a:lumMod val="10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OpenCV</a:t>
            </a:r>
            <a:r>
              <a:rPr lang="en-US" sz="1600" b="1" dirty="0" smtClean="0">
                <a:solidFill>
                  <a:schemeClr val="accent3">
                    <a:lumMod val="10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-python</a:t>
            </a:r>
            <a:r>
              <a:rPr lang="en-US" sz="1600" dirty="0">
                <a:solidFill>
                  <a:schemeClr val="accent3">
                    <a:lumMod val="10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.</a:t>
            </a:r>
            <a:r>
              <a:rPr lang="en-SG" sz="1600" dirty="0">
                <a:solidFill>
                  <a:schemeClr val="accent3">
                    <a:lumMod val="10000"/>
                  </a:schemeClr>
                </a:solidFill>
              </a:rPr>
              <a:t/>
            </a:r>
            <a:br>
              <a:rPr lang="en-SG" sz="1600" dirty="0">
                <a:solidFill>
                  <a:schemeClr val="accent3">
                    <a:lumMod val="10000"/>
                  </a:schemeClr>
                </a:solidFill>
              </a:rPr>
            </a:br>
            <a:endParaRPr lang="en-US" sz="1600" dirty="0" smtClean="0">
              <a:solidFill>
                <a:schemeClr val="accent3">
                  <a:lumMod val="10000"/>
                </a:schemeClr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sz="1600" b="1" dirty="0">
              <a:solidFill>
                <a:schemeClr val="accent3">
                  <a:lumMod val="1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619565" y="4766982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19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2126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8"/>
          <p:cNvSpPr/>
          <p:nvPr/>
        </p:nvSpPr>
        <p:spPr>
          <a:xfrm>
            <a:off x="1707760" y="1866346"/>
            <a:ext cx="2286000" cy="392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S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fa Slab One" charset="0"/>
              </a:rPr>
              <a:t>Introduction </a:t>
            </a:r>
            <a:endParaRPr lang="en-S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fa Slab One" charset="0"/>
            </a:endParaRPr>
          </a:p>
        </p:txBody>
      </p:sp>
      <p:sp>
        <p:nvSpPr>
          <p:cNvPr id="201" name="Google Shape;201;p28"/>
          <p:cNvSpPr/>
          <p:nvPr/>
        </p:nvSpPr>
        <p:spPr>
          <a:xfrm>
            <a:off x="602498" y="1775449"/>
            <a:ext cx="740328" cy="573893"/>
          </a:xfrm>
          <a:prstGeom prst="ellipse">
            <a:avLst/>
          </a:prstGeom>
          <a:solidFill>
            <a:srgbClr val="0751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 dirty="0" smtClean="0">
                <a:solidFill>
                  <a:schemeClr val="bg1"/>
                </a:solidFill>
                <a:latin typeface="Alfa Slab One" charset="0"/>
              </a:rPr>
              <a:t> 1</a:t>
            </a:r>
            <a:endParaRPr sz="1800" dirty="0">
              <a:solidFill>
                <a:schemeClr val="bg1"/>
              </a:solidFill>
              <a:latin typeface="Alfa Slab One" charset="0"/>
            </a:endParaRPr>
          </a:p>
        </p:txBody>
      </p:sp>
      <p:sp>
        <p:nvSpPr>
          <p:cNvPr id="202" name="Google Shape;202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rgbClr val="FFFFFF"/>
                </a:solidFill>
              </a:rPr>
              <a:t>Table of Contents</a:t>
            </a:r>
            <a:endParaRPr sz="3200" dirty="0">
              <a:solidFill>
                <a:srgbClr val="FFFFFF"/>
              </a:solidFill>
            </a:endParaRPr>
          </a:p>
        </p:txBody>
      </p:sp>
      <p:grpSp>
        <p:nvGrpSpPr>
          <p:cNvPr id="215" name="Google Shape;215;p28"/>
          <p:cNvGrpSpPr/>
          <p:nvPr/>
        </p:nvGrpSpPr>
        <p:grpSpPr>
          <a:xfrm rot="-4680075">
            <a:off x="6925866" y="-413950"/>
            <a:ext cx="1848175" cy="2697139"/>
            <a:chOff x="5362648" y="3057585"/>
            <a:chExt cx="1473227" cy="2149754"/>
          </a:xfrm>
        </p:grpSpPr>
        <p:sp>
          <p:nvSpPr>
            <p:cNvPr id="216" name="Google Shape;216;p28"/>
            <p:cNvSpPr/>
            <p:nvPr/>
          </p:nvSpPr>
          <p:spPr>
            <a:xfrm rot="7435474">
              <a:off x="5679305" y="3269410"/>
              <a:ext cx="997581" cy="914465"/>
            </a:xfrm>
            <a:custGeom>
              <a:avLst/>
              <a:gdLst/>
              <a:ahLst/>
              <a:cxnLst/>
              <a:rect l="l" t="t" r="r" b="b"/>
              <a:pathLst>
                <a:path w="7103" h="6511" extrusionOk="0">
                  <a:moveTo>
                    <a:pt x="3550" y="0"/>
                  </a:moveTo>
                  <a:cubicBezTo>
                    <a:pt x="3332" y="0"/>
                    <a:pt x="3110" y="22"/>
                    <a:pt x="2888" y="68"/>
                  </a:cubicBezTo>
                  <a:cubicBezTo>
                    <a:pt x="1130" y="432"/>
                    <a:pt x="0" y="2150"/>
                    <a:pt x="364" y="3909"/>
                  </a:cubicBezTo>
                  <a:cubicBezTo>
                    <a:pt x="681" y="5454"/>
                    <a:pt x="2034" y="6511"/>
                    <a:pt x="3543" y="6511"/>
                  </a:cubicBezTo>
                  <a:cubicBezTo>
                    <a:pt x="3761" y="6511"/>
                    <a:pt x="3982" y="6489"/>
                    <a:pt x="4204" y="6443"/>
                  </a:cubicBezTo>
                  <a:cubicBezTo>
                    <a:pt x="5972" y="6079"/>
                    <a:pt x="7102" y="4350"/>
                    <a:pt x="6738" y="2593"/>
                  </a:cubicBezTo>
                  <a:cubicBezTo>
                    <a:pt x="6421" y="1056"/>
                    <a:pt x="5061" y="0"/>
                    <a:pt x="3550" y="0"/>
                  </a:cubicBezTo>
                  <a:close/>
                </a:path>
              </a:pathLst>
            </a:custGeom>
            <a:solidFill>
              <a:srgbClr val="0645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8"/>
            <p:cNvSpPr/>
            <p:nvPr/>
          </p:nvSpPr>
          <p:spPr>
            <a:xfrm rot="7435474">
              <a:off x="5779119" y="3360565"/>
              <a:ext cx="798851" cy="732583"/>
            </a:xfrm>
            <a:custGeom>
              <a:avLst/>
              <a:gdLst/>
              <a:ahLst/>
              <a:cxnLst/>
              <a:rect l="l" t="t" r="r" b="b"/>
              <a:pathLst>
                <a:path w="5688" h="5216" extrusionOk="0">
                  <a:moveTo>
                    <a:pt x="2832" y="0"/>
                  </a:moveTo>
                  <a:cubicBezTo>
                    <a:pt x="2660" y="0"/>
                    <a:pt x="2485" y="17"/>
                    <a:pt x="2309" y="53"/>
                  </a:cubicBezTo>
                  <a:cubicBezTo>
                    <a:pt x="904" y="347"/>
                    <a:pt x="1" y="1722"/>
                    <a:pt x="286" y="3137"/>
                  </a:cubicBezTo>
                  <a:cubicBezTo>
                    <a:pt x="543" y="4371"/>
                    <a:pt x="1629" y="5216"/>
                    <a:pt x="2835" y="5216"/>
                  </a:cubicBezTo>
                  <a:cubicBezTo>
                    <a:pt x="3012" y="5216"/>
                    <a:pt x="3191" y="5198"/>
                    <a:pt x="3370" y="5160"/>
                  </a:cubicBezTo>
                  <a:cubicBezTo>
                    <a:pt x="4784" y="4865"/>
                    <a:pt x="5688" y="3490"/>
                    <a:pt x="5393" y="2076"/>
                  </a:cubicBezTo>
                  <a:cubicBezTo>
                    <a:pt x="5135" y="846"/>
                    <a:pt x="4048" y="0"/>
                    <a:pt x="2832" y="0"/>
                  </a:cubicBezTo>
                  <a:close/>
                </a:path>
              </a:pathLst>
            </a:custGeom>
            <a:solidFill>
              <a:srgbClr val="00B8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8"/>
            <p:cNvSpPr/>
            <p:nvPr/>
          </p:nvSpPr>
          <p:spPr>
            <a:xfrm rot="7435474">
              <a:off x="5838639" y="4144797"/>
              <a:ext cx="278783" cy="146348"/>
            </a:xfrm>
            <a:custGeom>
              <a:avLst/>
              <a:gdLst/>
              <a:ahLst/>
              <a:cxnLst/>
              <a:rect l="l" t="t" r="r" b="b"/>
              <a:pathLst>
                <a:path w="1985" h="1042" extrusionOk="0">
                  <a:moveTo>
                    <a:pt x="1856" y="0"/>
                  </a:moveTo>
                  <a:lnTo>
                    <a:pt x="0" y="383"/>
                  </a:lnTo>
                  <a:lnTo>
                    <a:pt x="138" y="1041"/>
                  </a:lnTo>
                  <a:lnTo>
                    <a:pt x="1984" y="658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rgbClr val="0645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8"/>
            <p:cNvSpPr/>
            <p:nvPr/>
          </p:nvSpPr>
          <p:spPr>
            <a:xfrm rot="7435474">
              <a:off x="5305000" y="4537124"/>
              <a:ext cx="938173" cy="360673"/>
            </a:xfrm>
            <a:custGeom>
              <a:avLst/>
              <a:gdLst/>
              <a:ahLst/>
              <a:cxnLst/>
              <a:rect l="l" t="t" r="r" b="b"/>
              <a:pathLst>
                <a:path w="6680" h="2568" extrusionOk="0">
                  <a:moveTo>
                    <a:pt x="5949" y="1"/>
                  </a:moveTo>
                  <a:cubicBezTo>
                    <a:pt x="5911" y="1"/>
                    <a:pt x="5873" y="4"/>
                    <a:pt x="5835" y="11"/>
                  </a:cubicBezTo>
                  <a:lnTo>
                    <a:pt x="551" y="1111"/>
                  </a:lnTo>
                  <a:cubicBezTo>
                    <a:pt x="217" y="1179"/>
                    <a:pt x="1" y="1504"/>
                    <a:pt x="69" y="1838"/>
                  </a:cubicBezTo>
                  <a:lnTo>
                    <a:pt x="119" y="2083"/>
                  </a:lnTo>
                  <a:cubicBezTo>
                    <a:pt x="178" y="2366"/>
                    <a:pt x="434" y="2567"/>
                    <a:pt x="720" y="2567"/>
                  </a:cubicBezTo>
                  <a:cubicBezTo>
                    <a:pt x="761" y="2567"/>
                    <a:pt x="803" y="2563"/>
                    <a:pt x="845" y="2554"/>
                  </a:cubicBezTo>
                  <a:lnTo>
                    <a:pt x="6139" y="1464"/>
                  </a:lnTo>
                  <a:cubicBezTo>
                    <a:pt x="6463" y="1395"/>
                    <a:pt x="6680" y="1072"/>
                    <a:pt x="6610" y="738"/>
                  </a:cubicBezTo>
                  <a:lnTo>
                    <a:pt x="6562" y="492"/>
                  </a:lnTo>
                  <a:cubicBezTo>
                    <a:pt x="6500" y="196"/>
                    <a:pt x="6240" y="1"/>
                    <a:pt x="59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8"/>
            <p:cNvSpPr/>
            <p:nvPr/>
          </p:nvSpPr>
          <p:spPr>
            <a:xfrm rot="5958162">
              <a:off x="6143054" y="3831084"/>
              <a:ext cx="220915" cy="201548"/>
            </a:xfrm>
            <a:custGeom>
              <a:avLst/>
              <a:gdLst/>
              <a:ahLst/>
              <a:cxnLst/>
              <a:rect l="l" t="t" r="r" b="b"/>
              <a:pathLst>
                <a:path w="1573" h="1435" extrusionOk="0">
                  <a:moveTo>
                    <a:pt x="782" y="1"/>
                  </a:moveTo>
                  <a:cubicBezTo>
                    <a:pt x="735" y="1"/>
                    <a:pt x="688" y="5"/>
                    <a:pt x="640" y="15"/>
                  </a:cubicBezTo>
                  <a:cubicBezTo>
                    <a:pt x="256" y="104"/>
                    <a:pt x="1" y="477"/>
                    <a:pt x="90" y="870"/>
                  </a:cubicBezTo>
                  <a:cubicBezTo>
                    <a:pt x="158" y="1204"/>
                    <a:pt x="452" y="1434"/>
                    <a:pt x="788" y="1434"/>
                  </a:cubicBezTo>
                  <a:cubicBezTo>
                    <a:pt x="836" y="1434"/>
                    <a:pt x="885" y="1430"/>
                    <a:pt x="934" y="1420"/>
                  </a:cubicBezTo>
                  <a:cubicBezTo>
                    <a:pt x="1317" y="1341"/>
                    <a:pt x="1572" y="958"/>
                    <a:pt x="1484" y="575"/>
                  </a:cubicBezTo>
                  <a:cubicBezTo>
                    <a:pt x="1415" y="239"/>
                    <a:pt x="1119" y="1"/>
                    <a:pt x="782" y="1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8"/>
            <p:cNvSpPr/>
            <p:nvPr/>
          </p:nvSpPr>
          <p:spPr>
            <a:xfrm rot="5958162">
              <a:off x="6346689" y="3721633"/>
              <a:ext cx="164177" cy="149440"/>
            </a:xfrm>
            <a:custGeom>
              <a:avLst/>
              <a:gdLst/>
              <a:ahLst/>
              <a:cxnLst/>
              <a:rect l="l" t="t" r="r" b="b"/>
              <a:pathLst>
                <a:path w="1169" h="1064" extrusionOk="0">
                  <a:moveTo>
                    <a:pt x="581" y="1"/>
                  </a:moveTo>
                  <a:cubicBezTo>
                    <a:pt x="545" y="1"/>
                    <a:pt x="509" y="4"/>
                    <a:pt x="472" y="12"/>
                  </a:cubicBezTo>
                  <a:cubicBezTo>
                    <a:pt x="187" y="70"/>
                    <a:pt x="0" y="355"/>
                    <a:pt x="59" y="640"/>
                  </a:cubicBezTo>
                  <a:cubicBezTo>
                    <a:pt x="111" y="889"/>
                    <a:pt x="335" y="1063"/>
                    <a:pt x="582" y="1063"/>
                  </a:cubicBezTo>
                  <a:cubicBezTo>
                    <a:pt x="617" y="1063"/>
                    <a:pt x="652" y="1060"/>
                    <a:pt x="688" y="1053"/>
                  </a:cubicBezTo>
                  <a:cubicBezTo>
                    <a:pt x="983" y="994"/>
                    <a:pt x="1169" y="708"/>
                    <a:pt x="1110" y="424"/>
                  </a:cubicBezTo>
                  <a:cubicBezTo>
                    <a:pt x="1050" y="174"/>
                    <a:pt x="832" y="1"/>
                    <a:pt x="581" y="1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201;p28"/>
          <p:cNvSpPr/>
          <p:nvPr/>
        </p:nvSpPr>
        <p:spPr>
          <a:xfrm>
            <a:off x="4978402" y="2824342"/>
            <a:ext cx="740328" cy="573893"/>
          </a:xfrm>
          <a:prstGeom prst="ellipse">
            <a:avLst/>
          </a:prstGeom>
          <a:solidFill>
            <a:srgbClr val="0751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 dirty="0" smtClean="0">
                <a:solidFill>
                  <a:schemeClr val="bg1"/>
                </a:solidFill>
                <a:latin typeface="Alfa Slab One" charset="0"/>
              </a:rPr>
              <a:t> 4</a:t>
            </a:r>
            <a:endParaRPr sz="1800" dirty="0">
              <a:solidFill>
                <a:schemeClr val="bg1"/>
              </a:solidFill>
              <a:latin typeface="Alfa Slab One" charset="0"/>
            </a:endParaRPr>
          </a:p>
        </p:txBody>
      </p:sp>
      <p:sp>
        <p:nvSpPr>
          <p:cNvPr id="38" name="Google Shape;201;p28"/>
          <p:cNvSpPr/>
          <p:nvPr/>
        </p:nvSpPr>
        <p:spPr>
          <a:xfrm>
            <a:off x="602498" y="3879948"/>
            <a:ext cx="740328" cy="573893"/>
          </a:xfrm>
          <a:prstGeom prst="ellipse">
            <a:avLst/>
          </a:prstGeom>
          <a:solidFill>
            <a:srgbClr val="0751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 dirty="0" smtClean="0">
                <a:solidFill>
                  <a:schemeClr val="bg1"/>
                </a:solidFill>
                <a:latin typeface="Alfa Slab One" charset="0"/>
              </a:rPr>
              <a:t> 5</a:t>
            </a:r>
            <a:endParaRPr sz="1800" dirty="0">
              <a:solidFill>
                <a:schemeClr val="bg1"/>
              </a:solidFill>
              <a:latin typeface="Alfa Slab One" charset="0"/>
            </a:endParaRPr>
          </a:p>
        </p:txBody>
      </p:sp>
      <p:sp>
        <p:nvSpPr>
          <p:cNvPr id="39" name="Google Shape;201;p28"/>
          <p:cNvSpPr/>
          <p:nvPr/>
        </p:nvSpPr>
        <p:spPr>
          <a:xfrm>
            <a:off x="602498" y="2848651"/>
            <a:ext cx="740328" cy="573893"/>
          </a:xfrm>
          <a:prstGeom prst="ellipse">
            <a:avLst/>
          </a:prstGeom>
          <a:solidFill>
            <a:srgbClr val="0751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 dirty="0" smtClean="0">
                <a:solidFill>
                  <a:schemeClr val="bg1"/>
                </a:solidFill>
                <a:latin typeface="Alfa Slab One" charset="0"/>
              </a:rPr>
              <a:t> 3</a:t>
            </a:r>
            <a:endParaRPr sz="1800" dirty="0">
              <a:solidFill>
                <a:schemeClr val="bg1"/>
              </a:solidFill>
              <a:latin typeface="Alfa Slab One" charset="0"/>
            </a:endParaRPr>
          </a:p>
        </p:txBody>
      </p:sp>
      <p:sp>
        <p:nvSpPr>
          <p:cNvPr id="40" name="Google Shape;201;p28"/>
          <p:cNvSpPr/>
          <p:nvPr/>
        </p:nvSpPr>
        <p:spPr>
          <a:xfrm>
            <a:off x="4978402" y="1787072"/>
            <a:ext cx="740328" cy="573893"/>
          </a:xfrm>
          <a:prstGeom prst="ellipse">
            <a:avLst/>
          </a:prstGeom>
          <a:solidFill>
            <a:srgbClr val="0751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 dirty="0" smtClean="0">
                <a:solidFill>
                  <a:schemeClr val="bg1"/>
                </a:solidFill>
                <a:latin typeface="Alfa Slab One" charset="0"/>
              </a:rPr>
              <a:t> 2</a:t>
            </a:r>
            <a:endParaRPr sz="1800" dirty="0">
              <a:solidFill>
                <a:schemeClr val="bg1"/>
              </a:solidFill>
              <a:latin typeface="Alfa Slab One" charset="0"/>
            </a:endParaRPr>
          </a:p>
        </p:txBody>
      </p:sp>
      <p:sp>
        <p:nvSpPr>
          <p:cNvPr id="47" name="Google Shape;201;p28"/>
          <p:cNvSpPr/>
          <p:nvPr/>
        </p:nvSpPr>
        <p:spPr>
          <a:xfrm>
            <a:off x="4978402" y="3799203"/>
            <a:ext cx="740328" cy="573893"/>
          </a:xfrm>
          <a:prstGeom prst="ellipse">
            <a:avLst/>
          </a:prstGeom>
          <a:solidFill>
            <a:srgbClr val="0751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 dirty="0" smtClean="0">
                <a:solidFill>
                  <a:schemeClr val="bg1"/>
                </a:solidFill>
                <a:latin typeface="Alfa Slab One" charset="0"/>
              </a:rPr>
              <a:t> 6</a:t>
            </a:r>
            <a:endParaRPr sz="1800" dirty="0">
              <a:solidFill>
                <a:schemeClr val="bg1"/>
              </a:solidFill>
              <a:latin typeface="Alfa Slab One" charset="0"/>
            </a:endParaRPr>
          </a:p>
        </p:txBody>
      </p:sp>
      <p:sp>
        <p:nvSpPr>
          <p:cNvPr id="52" name="Google Shape;197;p28"/>
          <p:cNvSpPr/>
          <p:nvPr/>
        </p:nvSpPr>
        <p:spPr>
          <a:xfrm>
            <a:off x="1707760" y="2915238"/>
            <a:ext cx="2286000" cy="392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S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fa Slab One" charset="0"/>
              </a:rPr>
              <a:t>Literature Review </a:t>
            </a:r>
          </a:p>
        </p:txBody>
      </p:sp>
      <p:sp>
        <p:nvSpPr>
          <p:cNvPr id="53" name="Google Shape;197;p28"/>
          <p:cNvSpPr/>
          <p:nvPr/>
        </p:nvSpPr>
        <p:spPr>
          <a:xfrm>
            <a:off x="6063338" y="1912484"/>
            <a:ext cx="2286000" cy="392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S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fa Slab One" charset="0"/>
              </a:rPr>
              <a:t>Problem statement</a:t>
            </a:r>
          </a:p>
        </p:txBody>
      </p:sp>
      <p:sp>
        <p:nvSpPr>
          <p:cNvPr id="54" name="Google Shape;197;p28"/>
          <p:cNvSpPr/>
          <p:nvPr/>
        </p:nvSpPr>
        <p:spPr>
          <a:xfrm>
            <a:off x="6066613" y="2907577"/>
            <a:ext cx="2286000" cy="392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S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fa Slab One" charset="0"/>
              </a:rPr>
              <a:t>Dataset</a:t>
            </a:r>
            <a:endParaRPr lang="en-S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fa Slab One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619565" y="476698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2</a:t>
            </a:r>
            <a:endParaRPr lang="en-SG" dirty="0"/>
          </a:p>
        </p:txBody>
      </p:sp>
      <p:sp>
        <p:nvSpPr>
          <p:cNvPr id="27" name="Google Shape;197;p28"/>
          <p:cNvSpPr/>
          <p:nvPr/>
        </p:nvSpPr>
        <p:spPr>
          <a:xfrm>
            <a:off x="1735065" y="3879948"/>
            <a:ext cx="2286000" cy="392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S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fa Slab One" charset="0"/>
              </a:rPr>
              <a:t>Methodology</a:t>
            </a:r>
            <a:endParaRPr lang="en-S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fa Slab One" charset="0"/>
            </a:endParaRPr>
          </a:p>
        </p:txBody>
      </p:sp>
      <p:sp>
        <p:nvSpPr>
          <p:cNvPr id="28" name="Google Shape;197;p28"/>
          <p:cNvSpPr/>
          <p:nvPr/>
        </p:nvSpPr>
        <p:spPr>
          <a:xfrm>
            <a:off x="6063338" y="3879948"/>
            <a:ext cx="2286000" cy="392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S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fa Slab One" charset="0"/>
              </a:rPr>
              <a:t>Future Work</a:t>
            </a:r>
            <a:endParaRPr lang="en-S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fa Slab O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086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20000" y="445025"/>
            <a:ext cx="6760713" cy="516791"/>
          </a:xfrm>
        </p:spPr>
        <p:txBody>
          <a:bodyPr/>
          <a:lstStyle/>
          <a:p>
            <a:r>
              <a:rPr lang="en-SG" dirty="0" smtClean="0"/>
              <a:t>Future Work</a:t>
            </a:r>
            <a:endParaRPr lang="en-SG" dirty="0"/>
          </a:p>
        </p:txBody>
      </p:sp>
      <p:sp>
        <p:nvSpPr>
          <p:cNvPr id="22" name="TextBox 21"/>
          <p:cNvSpPr txBox="1"/>
          <p:nvPr/>
        </p:nvSpPr>
        <p:spPr>
          <a:xfrm>
            <a:off x="8619559" y="4766982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20</a:t>
            </a:r>
            <a:endParaRPr lang="en-SG" dirty="0"/>
          </a:p>
        </p:txBody>
      </p:sp>
      <p:sp>
        <p:nvSpPr>
          <p:cNvPr id="4" name="TextBox 3"/>
          <p:cNvSpPr txBox="1"/>
          <p:nvPr/>
        </p:nvSpPr>
        <p:spPr>
          <a:xfrm>
            <a:off x="817417" y="1787236"/>
            <a:ext cx="773776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SG" sz="1600" dirty="0"/>
              <a:t>U</a:t>
            </a:r>
            <a:r>
              <a:rPr lang="en-US" sz="1600" dirty="0"/>
              <a:t>s</a:t>
            </a:r>
            <a:r>
              <a:rPr lang="en-SG" sz="1600" dirty="0"/>
              <a:t>ing different</a:t>
            </a:r>
            <a:r>
              <a:rPr lang="en-SG" sz="1600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optimization techniques.</a:t>
            </a:r>
          </a:p>
          <a:p>
            <a:pPr marL="285750" indent="-285750">
              <a:buFont typeface="Arial" pitchFamily="34" charset="0"/>
              <a:buChar char="•"/>
            </a:pPr>
            <a:endParaRPr lang="en-SG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en-SG" sz="1600" dirty="0"/>
              <a:t>Try out more different </a:t>
            </a:r>
            <a:r>
              <a:rPr lang="en-US" sz="1600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hyper parameters tuning</a:t>
            </a:r>
            <a:r>
              <a:rPr lang="en-SG" sz="1600" b="1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.</a:t>
            </a:r>
          </a:p>
          <a:p>
            <a:endParaRPr lang="en-SG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en-SG" sz="1600" dirty="0">
                <a:solidFill>
                  <a:schemeClr val="accent1"/>
                </a:solidFill>
              </a:rPr>
              <a:t>Explore other techniques to deal with </a:t>
            </a:r>
            <a:r>
              <a:rPr lang="en-SG" sz="1600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imbalance </a:t>
            </a:r>
            <a:r>
              <a:rPr lang="en-SG" sz="1600" b="1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dataset.</a:t>
            </a:r>
            <a:endParaRPr lang="en-SG" sz="1600" b="1" dirty="0">
              <a:solidFill>
                <a:schemeClr val="tx1">
                  <a:lumMod val="90000"/>
                  <a:lumOff val="10000"/>
                </a:schemeClr>
              </a:solidFill>
            </a:endParaRPr>
          </a:p>
          <a:p>
            <a:endParaRPr lang="en-SG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SG" sz="1600" dirty="0" smtClean="0">
                <a:solidFill>
                  <a:schemeClr val="accent1"/>
                </a:solidFill>
              </a:rPr>
              <a:t>Increase model architecture to </a:t>
            </a:r>
            <a:r>
              <a:rPr lang="en-SG" sz="1600" b="1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extract complex feature</a:t>
            </a:r>
            <a:r>
              <a:rPr lang="en-US" sz="1600" b="1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s.</a:t>
            </a:r>
            <a:r>
              <a:rPr lang="en-SG" sz="1600" dirty="0" smtClean="0">
                <a:solidFill>
                  <a:schemeClr val="accent1"/>
                </a:solidFill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SG" sz="1600" dirty="0" smtClean="0">
              <a:solidFill>
                <a:schemeClr val="accent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More </a:t>
            </a:r>
            <a:r>
              <a:rPr lang="en-US" sz="1600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data </a:t>
            </a:r>
            <a:r>
              <a:rPr lang="en-US" sz="1600" b="1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preprocessing.</a:t>
            </a:r>
            <a:endParaRPr lang="en-US" sz="1600" b="1" dirty="0"/>
          </a:p>
          <a:p>
            <a:pPr marL="285750" indent="-285750">
              <a:buFont typeface="Arial" pitchFamily="34" charset="0"/>
              <a:buChar char="•"/>
            </a:pPr>
            <a:endParaRPr lang="en-US" sz="1600" b="1" dirty="0"/>
          </a:p>
          <a:p>
            <a:pPr marL="285750" indent="-285750">
              <a:buFont typeface="Arial" pitchFamily="34" charset="0"/>
              <a:buChar char="•"/>
            </a:pPr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46814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Reference  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7078" y="1277963"/>
            <a:ext cx="833932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 smtClean="0">
                <a:solidFill>
                  <a:schemeClr val="accent3">
                    <a:lumMod val="10000"/>
                  </a:schemeClr>
                </a:solidFill>
                <a:latin typeface="+mj-lt"/>
              </a:rPr>
              <a:t>[1] </a:t>
            </a:r>
            <a:r>
              <a:rPr lang="en-SG" sz="1600" dirty="0" err="1">
                <a:solidFill>
                  <a:schemeClr val="accent3">
                    <a:lumMod val="10000"/>
                  </a:schemeClr>
                </a:solidFill>
                <a:latin typeface="+mj-lt"/>
              </a:rPr>
              <a:t>Illiana</a:t>
            </a:r>
            <a:r>
              <a:rPr lang="en-SG" sz="1600" dirty="0">
                <a:solidFill>
                  <a:schemeClr val="accent3">
                    <a:lumMod val="10000"/>
                  </a:schemeClr>
                </a:solidFill>
                <a:latin typeface="+mj-lt"/>
              </a:rPr>
              <a:t> </a:t>
            </a:r>
            <a:r>
              <a:rPr lang="en-SG" sz="1600" dirty="0" err="1">
                <a:solidFill>
                  <a:schemeClr val="accent3">
                    <a:lumMod val="10000"/>
                  </a:schemeClr>
                </a:solidFill>
                <a:latin typeface="+mj-lt"/>
              </a:rPr>
              <a:t>Azizan</a:t>
            </a:r>
            <a:r>
              <a:rPr lang="en-SG" sz="1600" dirty="0">
                <a:solidFill>
                  <a:schemeClr val="accent3">
                    <a:lumMod val="10000"/>
                  </a:schemeClr>
                </a:solidFill>
                <a:latin typeface="+mj-lt"/>
              </a:rPr>
              <a:t> </a:t>
            </a:r>
            <a:r>
              <a:rPr lang="en-SG" sz="1600" dirty="0" smtClean="0">
                <a:solidFill>
                  <a:schemeClr val="accent3">
                    <a:lumMod val="10000"/>
                  </a:schemeClr>
                </a:solidFill>
                <a:latin typeface="+mj-lt"/>
              </a:rPr>
              <a:t>and Fatimah Khalid, “</a:t>
            </a:r>
            <a:r>
              <a:rPr lang="en-US" sz="1600" dirty="0" smtClean="0">
                <a:solidFill>
                  <a:schemeClr val="accent3">
                    <a:lumMod val="10000"/>
                  </a:schemeClr>
                </a:solidFill>
                <a:latin typeface="+mj-lt"/>
              </a:rPr>
              <a:t>Facial </a:t>
            </a:r>
            <a:r>
              <a:rPr lang="en-US" sz="1600" dirty="0">
                <a:solidFill>
                  <a:schemeClr val="accent3">
                    <a:lumMod val="10000"/>
                  </a:schemeClr>
                </a:solidFill>
                <a:latin typeface="+mj-lt"/>
              </a:rPr>
              <a:t>Emotion Recognition: A Brief </a:t>
            </a:r>
            <a:r>
              <a:rPr lang="en-US" sz="1600" dirty="0" smtClean="0">
                <a:solidFill>
                  <a:schemeClr val="accent3">
                    <a:lumMod val="10000"/>
                  </a:schemeClr>
                </a:solidFill>
                <a:latin typeface="+mj-lt"/>
              </a:rPr>
              <a:t>Review”, </a:t>
            </a:r>
            <a:r>
              <a:rPr lang="en-SG" sz="1600" i="1" dirty="0">
                <a:solidFill>
                  <a:schemeClr val="accent3">
                    <a:lumMod val="10000"/>
                  </a:schemeClr>
                </a:solidFill>
                <a:latin typeface="+mj-lt"/>
              </a:rPr>
              <a:t>ICSETM </a:t>
            </a:r>
            <a:r>
              <a:rPr lang="en-SG" sz="1600" dirty="0">
                <a:solidFill>
                  <a:schemeClr val="accent3">
                    <a:lumMod val="10000"/>
                  </a:schemeClr>
                </a:solidFill>
                <a:latin typeface="+mj-lt"/>
              </a:rPr>
              <a:t>-2018</a:t>
            </a:r>
            <a:r>
              <a:rPr lang="en-SG" sz="1600" dirty="0">
                <a:solidFill>
                  <a:schemeClr val="accent3">
                    <a:lumMod val="10000"/>
                  </a:schemeClr>
                </a:solidFill>
                <a:latin typeface="+mj-lt"/>
              </a:rPr>
              <a:t> </a:t>
            </a:r>
            <a:br>
              <a:rPr lang="en-SG" sz="1600" dirty="0">
                <a:solidFill>
                  <a:schemeClr val="accent3">
                    <a:lumMod val="10000"/>
                  </a:schemeClr>
                </a:solidFill>
                <a:latin typeface="+mj-lt"/>
              </a:rPr>
            </a:br>
            <a:r>
              <a:rPr lang="en-US" sz="1600" dirty="0">
                <a:solidFill>
                  <a:schemeClr val="accent3">
                    <a:lumMod val="10000"/>
                  </a:schemeClr>
                </a:solidFill>
                <a:latin typeface="+mj-lt"/>
              </a:rPr>
              <a:t/>
            </a:r>
            <a:br>
              <a:rPr lang="en-US" sz="1600" dirty="0">
                <a:solidFill>
                  <a:schemeClr val="accent3">
                    <a:lumMod val="10000"/>
                  </a:schemeClr>
                </a:solidFill>
                <a:latin typeface="+mj-lt"/>
              </a:rPr>
            </a:br>
            <a:r>
              <a:rPr lang="en-SG" sz="1600" dirty="0" smtClean="0">
                <a:solidFill>
                  <a:schemeClr val="accent3">
                    <a:lumMod val="10000"/>
                  </a:schemeClr>
                </a:solidFill>
                <a:latin typeface="+mj-lt"/>
              </a:rPr>
              <a:t>[2] </a:t>
            </a:r>
            <a:r>
              <a:rPr lang="en-SG" sz="1600" dirty="0" err="1">
                <a:solidFill>
                  <a:schemeClr val="accent3">
                    <a:lumMod val="10000"/>
                  </a:schemeClr>
                </a:solidFill>
                <a:latin typeface="+mj-lt"/>
              </a:rPr>
              <a:t>Pradnya</a:t>
            </a:r>
            <a:r>
              <a:rPr lang="en-SG" sz="1600" dirty="0">
                <a:solidFill>
                  <a:schemeClr val="accent3">
                    <a:lumMod val="10000"/>
                  </a:schemeClr>
                </a:solidFill>
                <a:latin typeface="+mj-lt"/>
              </a:rPr>
              <a:t> </a:t>
            </a:r>
            <a:r>
              <a:rPr lang="en-SG" sz="1600" dirty="0" err="1">
                <a:solidFill>
                  <a:schemeClr val="accent3">
                    <a:lumMod val="10000"/>
                  </a:schemeClr>
                </a:solidFill>
                <a:latin typeface="+mj-lt"/>
              </a:rPr>
              <a:t>Kedari</a:t>
            </a:r>
            <a:r>
              <a:rPr lang="en-SG" sz="1600" dirty="0">
                <a:solidFill>
                  <a:schemeClr val="accent3">
                    <a:lumMod val="10000"/>
                  </a:schemeClr>
                </a:solidFill>
                <a:latin typeface="+mj-lt"/>
              </a:rPr>
              <a:t> </a:t>
            </a:r>
            <a:r>
              <a:rPr lang="en-SG" sz="1600" dirty="0" smtClean="0">
                <a:solidFill>
                  <a:schemeClr val="accent3">
                    <a:lumMod val="10000"/>
                  </a:schemeClr>
                </a:solidFill>
                <a:latin typeface="+mj-lt"/>
              </a:rPr>
              <a:t>and </a:t>
            </a:r>
            <a:r>
              <a:rPr lang="en-SG" sz="1600" dirty="0" err="1">
                <a:solidFill>
                  <a:schemeClr val="accent3">
                    <a:lumMod val="10000"/>
                  </a:schemeClr>
                </a:solidFill>
                <a:latin typeface="+mj-lt"/>
              </a:rPr>
              <a:t>Mihir</a:t>
            </a:r>
            <a:r>
              <a:rPr lang="en-SG" sz="1600" dirty="0">
                <a:solidFill>
                  <a:schemeClr val="accent3">
                    <a:lumMod val="10000"/>
                  </a:schemeClr>
                </a:solidFill>
                <a:latin typeface="+mj-lt"/>
              </a:rPr>
              <a:t> </a:t>
            </a:r>
            <a:r>
              <a:rPr lang="en-SG" sz="1600" dirty="0" err="1">
                <a:solidFill>
                  <a:schemeClr val="accent3">
                    <a:lumMod val="10000"/>
                  </a:schemeClr>
                </a:solidFill>
                <a:latin typeface="+mj-lt"/>
              </a:rPr>
              <a:t>Kapile</a:t>
            </a:r>
            <a:r>
              <a:rPr lang="en-SG" sz="1600" dirty="0">
                <a:solidFill>
                  <a:schemeClr val="accent3">
                    <a:lumMod val="10000"/>
                  </a:schemeClr>
                </a:solidFill>
                <a:latin typeface="+mj-lt"/>
              </a:rPr>
              <a:t>, </a:t>
            </a:r>
            <a:r>
              <a:rPr lang="en-SG" sz="1600" dirty="0" err="1">
                <a:solidFill>
                  <a:schemeClr val="accent3">
                    <a:lumMod val="10000"/>
                  </a:schemeClr>
                </a:solidFill>
                <a:latin typeface="+mj-lt"/>
              </a:rPr>
              <a:t>Divya</a:t>
            </a:r>
            <a:r>
              <a:rPr lang="en-SG" sz="1600" dirty="0">
                <a:solidFill>
                  <a:schemeClr val="accent3">
                    <a:lumMod val="10000"/>
                  </a:schemeClr>
                </a:solidFill>
                <a:latin typeface="+mj-lt"/>
              </a:rPr>
              <a:t> </a:t>
            </a:r>
            <a:r>
              <a:rPr lang="en-SG" sz="1600" dirty="0" err="1">
                <a:solidFill>
                  <a:schemeClr val="accent3">
                    <a:lumMod val="10000"/>
                  </a:schemeClr>
                </a:solidFill>
                <a:latin typeface="+mj-lt"/>
              </a:rPr>
              <a:t>Kadole</a:t>
            </a:r>
            <a:r>
              <a:rPr lang="en-SG" sz="1600" dirty="0">
                <a:solidFill>
                  <a:schemeClr val="accent3">
                    <a:lumMod val="10000"/>
                  </a:schemeClr>
                </a:solidFill>
                <a:latin typeface="+mj-lt"/>
              </a:rPr>
              <a:t> , and </a:t>
            </a:r>
            <a:r>
              <a:rPr lang="en-SG" sz="1600" dirty="0" err="1">
                <a:solidFill>
                  <a:schemeClr val="accent3">
                    <a:lumMod val="10000"/>
                  </a:schemeClr>
                </a:solidFill>
                <a:latin typeface="+mj-lt"/>
              </a:rPr>
              <a:t>Sagar</a:t>
            </a:r>
            <a:r>
              <a:rPr lang="en-SG" sz="1600" dirty="0">
                <a:solidFill>
                  <a:schemeClr val="accent3">
                    <a:lumMod val="10000"/>
                  </a:schemeClr>
                </a:solidFill>
                <a:latin typeface="+mj-lt"/>
              </a:rPr>
              <a:t> </a:t>
            </a:r>
            <a:r>
              <a:rPr lang="en-SG" sz="1600" dirty="0" err="1">
                <a:solidFill>
                  <a:schemeClr val="accent3">
                    <a:lumMod val="10000"/>
                  </a:schemeClr>
                </a:solidFill>
                <a:latin typeface="+mj-lt"/>
              </a:rPr>
              <a:t>Jaikar</a:t>
            </a:r>
            <a:r>
              <a:rPr lang="en-SG" sz="1600" dirty="0">
                <a:solidFill>
                  <a:schemeClr val="accent3">
                    <a:lumMod val="10000"/>
                  </a:schemeClr>
                </a:solidFill>
                <a:latin typeface="+mj-lt"/>
              </a:rPr>
              <a:t> </a:t>
            </a:r>
            <a:r>
              <a:rPr lang="en-SG" sz="1600" dirty="0" smtClean="0">
                <a:solidFill>
                  <a:schemeClr val="accent3">
                    <a:lumMod val="10000"/>
                  </a:schemeClr>
                </a:solidFill>
                <a:latin typeface="+mj-lt"/>
              </a:rPr>
              <a:t>“</a:t>
            </a:r>
            <a:r>
              <a:rPr lang="en-US" sz="1600" dirty="0" smtClean="0">
                <a:solidFill>
                  <a:schemeClr val="accent3">
                    <a:lumMod val="10000"/>
                  </a:schemeClr>
                </a:solidFill>
                <a:latin typeface="+mj-lt"/>
              </a:rPr>
              <a:t>Face </a:t>
            </a:r>
            <a:r>
              <a:rPr lang="en-US" sz="1600" dirty="0">
                <a:solidFill>
                  <a:schemeClr val="accent3">
                    <a:lumMod val="10000"/>
                  </a:schemeClr>
                </a:solidFill>
                <a:latin typeface="+mj-lt"/>
              </a:rPr>
              <a:t>Emotion Detection Using Deep </a:t>
            </a:r>
            <a:r>
              <a:rPr lang="en-US" sz="1600" dirty="0" smtClean="0">
                <a:solidFill>
                  <a:schemeClr val="accent3">
                    <a:lumMod val="10000"/>
                  </a:schemeClr>
                </a:solidFill>
                <a:latin typeface="+mj-lt"/>
              </a:rPr>
              <a:t>Learning</a:t>
            </a:r>
            <a:r>
              <a:rPr lang="en-SG" sz="1600" dirty="0" smtClean="0">
                <a:solidFill>
                  <a:schemeClr val="accent3">
                    <a:lumMod val="10000"/>
                  </a:schemeClr>
                </a:solidFill>
                <a:latin typeface="+mj-lt"/>
              </a:rPr>
              <a:t>”, </a:t>
            </a:r>
            <a:r>
              <a:rPr lang="en-US" sz="1600" dirty="0">
                <a:solidFill>
                  <a:schemeClr val="accent3">
                    <a:lumMod val="10000"/>
                  </a:schemeClr>
                </a:solidFill>
                <a:latin typeface="+mj-lt"/>
              </a:rPr>
              <a:t>2021 </a:t>
            </a:r>
            <a:r>
              <a:rPr lang="en-US" sz="1600" dirty="0" smtClean="0">
                <a:solidFill>
                  <a:schemeClr val="accent3">
                    <a:lumMod val="10000"/>
                  </a:schemeClr>
                </a:solidFill>
                <a:latin typeface="+mj-lt"/>
              </a:rPr>
              <a:t>(</a:t>
            </a:r>
            <a:r>
              <a:rPr lang="en-US" sz="1600" dirty="0">
                <a:solidFill>
                  <a:schemeClr val="accent3">
                    <a:lumMod val="10000"/>
                  </a:schemeClr>
                </a:solidFill>
                <a:latin typeface="+mj-lt"/>
              </a:rPr>
              <a:t>ACCESS</a:t>
            </a:r>
            <a:r>
              <a:rPr lang="en-US" sz="1600" dirty="0" smtClean="0">
                <a:solidFill>
                  <a:schemeClr val="accent3">
                    <a:lumMod val="10000"/>
                  </a:schemeClr>
                </a:solidFill>
                <a:latin typeface="+mj-lt"/>
              </a:rPr>
              <a:t>).</a:t>
            </a:r>
            <a:endParaRPr lang="en-SG" sz="1600" dirty="0">
              <a:solidFill>
                <a:schemeClr val="accent3">
                  <a:lumMod val="10000"/>
                </a:schemeClr>
              </a:solidFill>
              <a:latin typeface="+mj-lt"/>
            </a:endParaRPr>
          </a:p>
          <a:p>
            <a:endParaRPr lang="en-SG" sz="1600" dirty="0">
              <a:solidFill>
                <a:schemeClr val="accent3">
                  <a:lumMod val="10000"/>
                </a:schemeClr>
              </a:solidFill>
              <a:latin typeface="+mj-lt"/>
            </a:endParaRPr>
          </a:p>
          <a:p>
            <a:pPr lvl="1"/>
            <a:r>
              <a:rPr lang="en-SG" sz="1600" dirty="0" smtClean="0">
                <a:solidFill>
                  <a:schemeClr val="accent3">
                    <a:lumMod val="10000"/>
                  </a:schemeClr>
                </a:solidFill>
                <a:latin typeface="+mj-lt"/>
              </a:rPr>
              <a:t>[3] </a:t>
            </a:r>
            <a:r>
              <a:rPr lang="en-SG" sz="1600" dirty="0" err="1">
                <a:solidFill>
                  <a:schemeClr val="accent3">
                    <a:lumMod val="10000"/>
                  </a:schemeClr>
                </a:solidFill>
              </a:rPr>
              <a:t>Sarmela</a:t>
            </a:r>
            <a:r>
              <a:rPr lang="en-SG" sz="1600" dirty="0">
                <a:solidFill>
                  <a:schemeClr val="accent3">
                    <a:lumMod val="10000"/>
                  </a:schemeClr>
                </a:solidFill>
              </a:rPr>
              <a:t> A/P Raja </a:t>
            </a:r>
            <a:r>
              <a:rPr lang="en-SG" sz="1600" dirty="0" err="1">
                <a:solidFill>
                  <a:schemeClr val="accent3">
                    <a:lumMod val="10000"/>
                  </a:schemeClr>
                </a:solidFill>
              </a:rPr>
              <a:t>Sekaran</a:t>
            </a:r>
            <a:r>
              <a:rPr lang="en-SG" sz="1600" dirty="0">
                <a:solidFill>
                  <a:schemeClr val="accent3">
                    <a:lumMod val="10000"/>
                  </a:schemeClr>
                </a:solidFill>
                <a:latin typeface="+mj-lt"/>
              </a:rPr>
              <a:t> </a:t>
            </a:r>
            <a:r>
              <a:rPr lang="en-SG" sz="1600" dirty="0" smtClean="0">
                <a:solidFill>
                  <a:schemeClr val="accent3">
                    <a:lumMod val="10000"/>
                  </a:schemeClr>
                </a:solidFill>
                <a:latin typeface="+mj-lt"/>
              </a:rPr>
              <a:t>,</a:t>
            </a:r>
            <a:r>
              <a:rPr lang="en-SG" sz="1600" dirty="0">
                <a:solidFill>
                  <a:schemeClr val="accent3">
                    <a:lumMod val="10000"/>
                  </a:schemeClr>
                </a:solidFill>
                <a:latin typeface="+mj-lt"/>
              </a:rPr>
              <a:t> </a:t>
            </a:r>
            <a:r>
              <a:rPr lang="en-SG" sz="1600" dirty="0">
                <a:solidFill>
                  <a:schemeClr val="accent3">
                    <a:lumMod val="10000"/>
                  </a:schemeClr>
                </a:solidFill>
              </a:rPr>
              <a:t>Chin Poo Lee and </a:t>
            </a:r>
            <a:r>
              <a:rPr lang="en-SG" sz="1600" dirty="0" err="1">
                <a:solidFill>
                  <a:schemeClr val="accent3">
                    <a:lumMod val="10000"/>
                  </a:schemeClr>
                </a:solidFill>
              </a:rPr>
              <a:t>Kian</a:t>
            </a:r>
            <a:r>
              <a:rPr lang="en-SG" sz="1600" dirty="0">
                <a:solidFill>
                  <a:schemeClr val="accent3">
                    <a:lumMod val="10000"/>
                  </a:schemeClr>
                </a:solidFill>
              </a:rPr>
              <a:t> Ming Lim</a:t>
            </a:r>
            <a:r>
              <a:rPr lang="en-SG" sz="1600" dirty="0">
                <a:solidFill>
                  <a:schemeClr val="accent3">
                    <a:lumMod val="10000"/>
                  </a:schemeClr>
                </a:solidFill>
                <a:latin typeface="+mj-lt"/>
              </a:rPr>
              <a:t> </a:t>
            </a:r>
            <a:r>
              <a:rPr lang="en-SG" sz="1600" dirty="0" smtClean="0">
                <a:solidFill>
                  <a:schemeClr val="accent3">
                    <a:lumMod val="10000"/>
                  </a:schemeClr>
                </a:solidFill>
                <a:latin typeface="+mj-lt"/>
              </a:rPr>
              <a:t> </a:t>
            </a:r>
            <a:r>
              <a:rPr lang="en-SG" sz="1600" dirty="0" smtClean="0">
                <a:solidFill>
                  <a:schemeClr val="accent3">
                    <a:lumMod val="10000"/>
                  </a:schemeClr>
                </a:solidFill>
                <a:latin typeface="+mj-lt"/>
              </a:rPr>
              <a:t>“</a:t>
            </a:r>
            <a:r>
              <a:rPr lang="en-US" sz="1600" dirty="0">
                <a:solidFill>
                  <a:schemeClr val="accent3">
                    <a:lumMod val="10000"/>
                  </a:schemeClr>
                </a:solidFill>
              </a:rPr>
              <a:t>Facial Emotion Recognition Using Transfer Learning of </a:t>
            </a:r>
            <a:r>
              <a:rPr lang="en-US" sz="1600" dirty="0" err="1">
                <a:solidFill>
                  <a:schemeClr val="accent3">
                    <a:lumMod val="10000"/>
                  </a:schemeClr>
                </a:solidFill>
              </a:rPr>
              <a:t>AlexNet</a:t>
            </a:r>
            <a:r>
              <a:rPr lang="en-SG" sz="1600" dirty="0" smtClean="0">
                <a:solidFill>
                  <a:schemeClr val="accent3">
                    <a:lumMod val="10000"/>
                  </a:schemeClr>
                </a:solidFill>
                <a:latin typeface="+mj-lt"/>
              </a:rPr>
              <a:t>” </a:t>
            </a:r>
            <a:r>
              <a:rPr lang="en-SG" sz="1600" dirty="0">
                <a:solidFill>
                  <a:schemeClr val="accent3">
                    <a:lumMod val="10000"/>
                  </a:schemeClr>
                </a:solidFill>
              </a:rPr>
              <a:t>2021 </a:t>
            </a:r>
            <a:r>
              <a:rPr lang="en-SG" sz="1600" dirty="0" smtClean="0">
                <a:solidFill>
                  <a:schemeClr val="accent3">
                    <a:lumMod val="10000"/>
                  </a:schemeClr>
                </a:solidFill>
              </a:rPr>
              <a:t>(</a:t>
            </a:r>
            <a:r>
              <a:rPr lang="en-SG" sz="1600" dirty="0" err="1">
                <a:solidFill>
                  <a:schemeClr val="accent3">
                    <a:lumMod val="10000"/>
                  </a:schemeClr>
                </a:solidFill>
              </a:rPr>
              <a:t>ICoICT</a:t>
            </a:r>
            <a:r>
              <a:rPr lang="en-SG" sz="1600" dirty="0" smtClean="0">
                <a:solidFill>
                  <a:schemeClr val="accent3">
                    <a:lumMod val="10000"/>
                  </a:schemeClr>
                </a:solidFill>
              </a:rPr>
              <a:t>).</a:t>
            </a:r>
          </a:p>
          <a:p>
            <a:pPr lvl="1"/>
            <a:endParaRPr lang="en-SG" sz="1600" dirty="0">
              <a:solidFill>
                <a:schemeClr val="accent3">
                  <a:lumMod val="10000"/>
                </a:schemeClr>
              </a:solidFill>
              <a:latin typeface="+mj-lt"/>
            </a:endParaRPr>
          </a:p>
          <a:p>
            <a:pPr lvl="1"/>
            <a:r>
              <a:rPr lang="en-SG" sz="1600" dirty="0" smtClean="0">
                <a:solidFill>
                  <a:schemeClr val="accent3">
                    <a:lumMod val="10000"/>
                  </a:schemeClr>
                </a:solidFill>
              </a:rPr>
              <a:t>[</a:t>
            </a:r>
            <a:r>
              <a:rPr lang="en-SG" sz="1600" dirty="0">
                <a:solidFill>
                  <a:schemeClr val="accent3">
                    <a:lumMod val="10000"/>
                  </a:schemeClr>
                </a:solidFill>
              </a:rPr>
              <a:t>4</a:t>
            </a:r>
            <a:r>
              <a:rPr lang="en-SG" sz="1600" dirty="0" smtClean="0">
                <a:solidFill>
                  <a:schemeClr val="accent3">
                    <a:lumMod val="10000"/>
                  </a:schemeClr>
                </a:solidFill>
              </a:rPr>
              <a:t>] </a:t>
            </a:r>
            <a:r>
              <a:rPr lang="en-SG" sz="1600" dirty="0" err="1">
                <a:solidFill>
                  <a:schemeClr val="accent3">
                    <a:lumMod val="10000"/>
                  </a:schemeClr>
                </a:solidFill>
                <a:hlinkClick r:id="rId2"/>
              </a:rPr>
              <a:t>Shruti</a:t>
            </a:r>
            <a:r>
              <a:rPr lang="en-SG" sz="1600" dirty="0">
                <a:solidFill>
                  <a:schemeClr val="accent3">
                    <a:lumMod val="10000"/>
                  </a:schemeClr>
                </a:solidFill>
                <a:hlinkClick r:id="rId2"/>
              </a:rPr>
              <a:t> </a:t>
            </a:r>
            <a:r>
              <a:rPr lang="en-SG" sz="1600" dirty="0" err="1">
                <a:solidFill>
                  <a:schemeClr val="accent3">
                    <a:lumMod val="10000"/>
                  </a:schemeClr>
                </a:solidFill>
                <a:hlinkClick r:id="rId2"/>
              </a:rPr>
              <a:t>Jaiswal</a:t>
            </a:r>
            <a:r>
              <a:rPr lang="en-SG" sz="1600" dirty="0">
                <a:solidFill>
                  <a:schemeClr val="accent3">
                    <a:lumMod val="10000"/>
                  </a:schemeClr>
                </a:solidFill>
              </a:rPr>
              <a:t> , </a:t>
            </a:r>
            <a:r>
              <a:rPr lang="en-SG" sz="1600" dirty="0">
                <a:solidFill>
                  <a:schemeClr val="accent3">
                    <a:lumMod val="10000"/>
                  </a:schemeClr>
                </a:solidFill>
                <a:hlinkClick r:id="rId3"/>
              </a:rPr>
              <a:t>G. C. Nandi</a:t>
            </a:r>
            <a:r>
              <a:rPr lang="en-SG" sz="1600" dirty="0">
                <a:solidFill>
                  <a:schemeClr val="accent3">
                    <a:lumMod val="10000"/>
                  </a:schemeClr>
                </a:solidFill>
              </a:rPr>
              <a:t>  “Neural Computing and Applications” : https://</a:t>
            </a:r>
            <a:r>
              <a:rPr lang="en-SG" sz="1600" dirty="0" smtClean="0">
                <a:solidFill>
                  <a:schemeClr val="accent3">
                    <a:lumMod val="10000"/>
                  </a:schemeClr>
                </a:solidFill>
              </a:rPr>
              <a:t>doi.org/10.1007/s00521-019-04564-4</a:t>
            </a:r>
            <a:endParaRPr lang="en-SG" sz="1600" dirty="0">
              <a:solidFill>
                <a:schemeClr val="accent3">
                  <a:lumMod val="10000"/>
                </a:schemeClr>
              </a:solidFill>
              <a:latin typeface="+mj-lt"/>
            </a:endParaRPr>
          </a:p>
          <a:p>
            <a:endParaRPr lang="en-SG" sz="1600" dirty="0" smtClean="0">
              <a:solidFill>
                <a:schemeClr val="accent3">
                  <a:lumMod val="10000"/>
                </a:schemeClr>
              </a:solidFill>
              <a:latin typeface="+mj-lt"/>
            </a:endParaRPr>
          </a:p>
          <a:p>
            <a:r>
              <a:rPr lang="en-SG" sz="1600" dirty="0" smtClean="0">
                <a:solidFill>
                  <a:schemeClr val="accent3">
                    <a:lumMod val="10000"/>
                  </a:schemeClr>
                </a:solidFill>
              </a:rPr>
              <a:t>[5] </a:t>
            </a:r>
            <a:r>
              <a:rPr lang="en-SG" sz="1600" dirty="0">
                <a:solidFill>
                  <a:schemeClr val="accent3">
                    <a:lumMod val="10000"/>
                  </a:schemeClr>
                </a:solidFill>
              </a:rPr>
              <a:t>https://</a:t>
            </a:r>
            <a:r>
              <a:rPr lang="en-SG" sz="1600" dirty="0" smtClean="0">
                <a:solidFill>
                  <a:schemeClr val="accent3">
                    <a:lumMod val="10000"/>
                  </a:schemeClr>
                </a:solidFill>
              </a:rPr>
              <a:t>www.kaggle.com/datasets/msambare/fer2013</a:t>
            </a:r>
            <a:endParaRPr lang="en-SG" sz="1600" dirty="0">
              <a:solidFill>
                <a:schemeClr val="accent3">
                  <a:lumMod val="1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619559" y="4766982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21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741775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p44"/>
          <p:cNvSpPr txBox="1">
            <a:spLocks noGrp="1"/>
          </p:cNvSpPr>
          <p:nvPr>
            <p:ph type="title"/>
          </p:nvPr>
        </p:nvSpPr>
        <p:spPr>
          <a:xfrm>
            <a:off x="3579624" y="2006038"/>
            <a:ext cx="3859800" cy="14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Thank You</a:t>
            </a:r>
            <a:endParaRPr sz="4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19" y="1811615"/>
            <a:ext cx="1714500" cy="1714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619559" y="4766982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>
                <a:solidFill>
                  <a:schemeClr val="bg1"/>
                </a:solidFill>
              </a:rPr>
              <a:t>22</a:t>
            </a:r>
            <a:endParaRPr lang="en-SG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/>
          <p:cNvSpPr>
            <a:spLocks noGrp="1"/>
          </p:cNvSpPr>
          <p:nvPr>
            <p:ph type="body" idx="1"/>
          </p:nvPr>
        </p:nvSpPr>
        <p:spPr>
          <a:xfrm>
            <a:off x="175565" y="1511799"/>
            <a:ext cx="8522207" cy="3188218"/>
          </a:xfrm>
        </p:spPr>
        <p:txBody>
          <a:bodyPr/>
          <a:lstStyle/>
          <a:p>
            <a:pPr marL="438150" indent="-285750">
              <a:buFont typeface="Arial" pitchFamily="34" charset="0"/>
              <a:buChar char="•"/>
            </a:pPr>
            <a:endParaRPr lang="en-US" sz="1400" dirty="0" smtClean="0"/>
          </a:p>
          <a:p>
            <a:pPr marL="438150" indent="-285750">
              <a:buFont typeface="Arial" pitchFamily="34" charset="0"/>
              <a:buChar char="•"/>
            </a:pPr>
            <a:endParaRPr lang="en-US" sz="1400" b="1" dirty="0" smtClean="0"/>
          </a:p>
          <a:p>
            <a:pPr marL="438150" indent="-285750">
              <a:buFont typeface="Arial" pitchFamily="34" charset="0"/>
              <a:buChar char="•"/>
            </a:pPr>
            <a:r>
              <a:rPr lang="en-US" sz="1400" b="1" dirty="0"/>
              <a:t>Facial Emotion Recognition (FER) </a:t>
            </a:r>
            <a:r>
              <a:rPr lang="en-US" sz="1400" dirty="0"/>
              <a:t>is the technology that analyses facial expressions from both static images and videos in order to reveal information on one's emotional state.</a:t>
            </a:r>
          </a:p>
          <a:p>
            <a:pPr marL="152400" indent="0">
              <a:buNone/>
            </a:pPr>
            <a:endParaRPr lang="en-US" sz="1400" dirty="0" smtClean="0"/>
          </a:p>
          <a:p>
            <a:pPr marL="438150" indent="-285750">
              <a:buFont typeface="Arial" pitchFamily="34" charset="0"/>
              <a:buChar char="•"/>
            </a:pPr>
            <a:r>
              <a:rPr lang="en-US" sz="1400" dirty="0" smtClean="0"/>
              <a:t>Facial </a:t>
            </a:r>
            <a:r>
              <a:rPr lang="en-US" sz="1400" dirty="0"/>
              <a:t>emotion detection and expressions are vital for applications that </a:t>
            </a: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require credibility assessment, evaluating truthfulness, and detection of deception</a:t>
            </a:r>
            <a:r>
              <a:rPr 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438150" indent="-285750">
              <a:buFont typeface="Arial" pitchFamily="34" charset="0"/>
              <a:buChar char="•"/>
            </a:pPr>
            <a:endParaRPr lang="en-US" sz="1400" dirty="0" smtClean="0"/>
          </a:p>
          <a:p>
            <a:pPr marL="438150" indent="-285750">
              <a:buFont typeface="Arial" pitchFamily="34" charset="0"/>
              <a:buChar char="•"/>
            </a:pPr>
            <a:r>
              <a:rPr lang="en-US" sz="1400" dirty="0" smtClean="0"/>
              <a:t>However</a:t>
            </a:r>
            <a:r>
              <a:rPr lang="en-US" sz="1400" dirty="0"/>
              <a:t>, most of the research reveal </a:t>
            </a: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low accuracy </a:t>
            </a:r>
            <a:r>
              <a:rPr lang="en-US" sz="1400" dirty="0"/>
              <a:t>in emotion detection mainly due to the </a:t>
            </a: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low quality </a:t>
            </a:r>
            <a:r>
              <a:rPr lang="en-US" sz="1400" dirty="0"/>
              <a:t>of images under consideration</a:t>
            </a:r>
            <a:r>
              <a:rPr lang="en-US" sz="1400" dirty="0" smtClean="0"/>
              <a:t>.[1]</a:t>
            </a:r>
            <a:endParaRPr lang="en-US" sz="1400" dirty="0" smtClean="0"/>
          </a:p>
          <a:p>
            <a:pPr marL="438150" indent="-285750">
              <a:buFont typeface="Arial" pitchFamily="34" charset="0"/>
              <a:buChar char="•"/>
            </a:pPr>
            <a:endParaRPr lang="en-US" sz="1400" dirty="0"/>
          </a:p>
          <a:p>
            <a:pPr marL="438150" indent="-285750">
              <a:buFont typeface="Arial" pitchFamily="34" charset="0"/>
              <a:buChar char="•"/>
            </a:pPr>
            <a:r>
              <a:rPr lang="en-US" sz="1400" dirty="0" smtClean="0"/>
              <a:t>Conducting </a:t>
            </a:r>
            <a:r>
              <a:rPr lang="en-US" sz="1400" dirty="0"/>
              <a:t>intensive pre-processing activities and using artificial intelligence especially deep learning techniques are </a:t>
            </a: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increasing accuracy in computational predictions. </a:t>
            </a:r>
            <a:endParaRPr lang="en-US" sz="1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38150" indent="-285750">
              <a:buFont typeface="Arial" pitchFamily="34" charset="0"/>
              <a:buChar char="•"/>
            </a:pPr>
            <a:endParaRPr lang="en-US" sz="1400" dirty="0"/>
          </a:p>
          <a:p>
            <a:pPr marL="438150" indent="-285750">
              <a:buFont typeface="Arial" pitchFamily="34" charset="0"/>
              <a:buChar char="•"/>
            </a:pPr>
            <a:endParaRPr lang="en-US" sz="1400" dirty="0" smtClean="0"/>
          </a:p>
          <a:p>
            <a:pPr marL="438150" indent="-285750">
              <a:buFont typeface="Arial" pitchFamily="34" charset="0"/>
              <a:buChar char="•"/>
            </a:pPr>
            <a:endParaRPr lang="en-US" sz="14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SG" dirty="0" smtClean="0"/>
              <a:t>Introduction</a:t>
            </a:r>
            <a:endParaRPr lang="en-SG" dirty="0"/>
          </a:p>
        </p:txBody>
      </p:sp>
      <p:sp>
        <p:nvSpPr>
          <p:cNvPr id="15" name="TextBox 14"/>
          <p:cNvSpPr txBox="1"/>
          <p:nvPr/>
        </p:nvSpPr>
        <p:spPr>
          <a:xfrm>
            <a:off x="3884371" y="2640787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SG" dirty="0"/>
          </a:p>
        </p:txBody>
      </p:sp>
      <p:sp>
        <p:nvSpPr>
          <p:cNvPr id="19" name="TextBox 18"/>
          <p:cNvSpPr txBox="1"/>
          <p:nvPr/>
        </p:nvSpPr>
        <p:spPr>
          <a:xfrm>
            <a:off x="8619559" y="476698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3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49581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Problem Statement</a:t>
            </a:r>
            <a:endParaRPr lang="en-SG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688" y="148538"/>
            <a:ext cx="1521355" cy="159806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89078" y="1926702"/>
            <a:ext cx="843048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itchFamily="34" charset="0"/>
              <a:buChar char="•"/>
            </a:pPr>
            <a:r>
              <a:rPr lang="en-US" dirty="0"/>
              <a:t>With improved and advanced image detection and processing technologies, </a:t>
            </a:r>
            <a:r>
              <a:rPr lang="en-US" b="1" dirty="0"/>
              <a:t>accurate emotion detection seems fairly </a:t>
            </a:r>
            <a:r>
              <a:rPr lang="en-US" b="1" dirty="0" smtClean="0"/>
              <a:t>achievable.</a:t>
            </a:r>
          </a:p>
          <a:p>
            <a:pPr marL="285750" lvl="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lvl="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 smtClean="0"/>
              <a:t>In </a:t>
            </a:r>
            <a:r>
              <a:rPr lang="en-US" dirty="0"/>
              <a:t>reality, images taken with </a:t>
            </a:r>
            <a:r>
              <a:rPr lang="en-US" b="1" dirty="0"/>
              <a:t>different backgrounds</a:t>
            </a:r>
            <a:r>
              <a:rPr lang="en-US" dirty="0"/>
              <a:t>, </a:t>
            </a:r>
            <a:r>
              <a:rPr lang="en-US" b="1" dirty="0"/>
              <a:t>color settings </a:t>
            </a:r>
            <a:r>
              <a:rPr lang="en-US" dirty="0"/>
              <a:t>and </a:t>
            </a:r>
            <a:r>
              <a:rPr lang="en-US" b="1" dirty="0"/>
              <a:t>poses</a:t>
            </a:r>
            <a:r>
              <a:rPr lang="en-US" dirty="0"/>
              <a:t> are challenging to the existing emotion detection algorithms</a:t>
            </a:r>
            <a:r>
              <a:rPr lang="en-US" dirty="0" smtClean="0"/>
              <a:t>.</a:t>
            </a:r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/>
              <a:t>However, </a:t>
            </a:r>
            <a:r>
              <a:rPr lang="en-US" b="1" dirty="0"/>
              <a:t>deep learning technologies </a:t>
            </a:r>
            <a:r>
              <a:rPr lang="en-US" dirty="0"/>
              <a:t>have made great progress in the field of emotion </a:t>
            </a:r>
            <a:r>
              <a:rPr lang="en-US" dirty="0" smtClean="0"/>
              <a:t>detection.</a:t>
            </a:r>
            <a:endParaRPr lang="en-SG" dirty="0"/>
          </a:p>
          <a:p>
            <a:pPr lvl="0"/>
            <a:endParaRPr lang="en-SG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lvl="0" indent="-285750">
              <a:buFont typeface="Arial" pitchFamily="34" charset="0"/>
              <a:buChar char="•"/>
            </a:pPr>
            <a:endParaRPr lang="en-SG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619559" y="476698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4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18882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7"/>
          <p:cNvSpPr txBox="1">
            <a:spLocks noGrp="1"/>
          </p:cNvSpPr>
          <p:nvPr>
            <p:ph type="title"/>
          </p:nvPr>
        </p:nvSpPr>
        <p:spPr>
          <a:xfrm>
            <a:off x="1099838" y="445025"/>
            <a:ext cx="732416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  Literature Review</a:t>
            </a:r>
            <a:endParaRPr dirty="0"/>
          </a:p>
        </p:txBody>
      </p:sp>
      <p:sp>
        <p:nvSpPr>
          <p:cNvPr id="189" name="Google Shape;189;p27"/>
          <p:cNvSpPr txBox="1">
            <a:spLocks noGrp="1"/>
          </p:cNvSpPr>
          <p:nvPr>
            <p:ph type="body" idx="1"/>
          </p:nvPr>
        </p:nvSpPr>
        <p:spPr>
          <a:xfrm>
            <a:off x="281353" y="1286256"/>
            <a:ext cx="8480231" cy="35691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None/>
            </a:pPr>
            <a:endParaRPr lang="en-US" sz="1400" dirty="0"/>
          </a:p>
          <a:p>
            <a:pPr marL="0" lvl="0" indent="0" algn="ctr">
              <a:buNone/>
            </a:pP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“Face Emotion Detection Using Deep Learning“  </a:t>
            </a:r>
            <a:r>
              <a:rPr lang="en-US" sz="1600" dirty="0" smtClean="0"/>
              <a:t>[2]</a:t>
            </a:r>
            <a:endParaRPr lang="en-US" sz="1600" dirty="0"/>
          </a:p>
          <a:p>
            <a:pPr marL="0" lvl="0" indent="0" algn="ctr">
              <a:buNone/>
            </a:pPr>
            <a:endParaRPr lang="en-US" sz="1400" dirty="0"/>
          </a:p>
          <a:p>
            <a:pPr marL="285750" lvl="0" indent="-285750">
              <a:buFont typeface="Wingdings" pitchFamily="2" charset="2"/>
              <a:buChar char="q"/>
            </a:pPr>
            <a:r>
              <a:rPr lang="en-US" sz="1400" dirty="0"/>
              <a:t>In this paper, they have used </a:t>
            </a: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deep learning algorithm </a:t>
            </a:r>
            <a:r>
              <a:rPr lang="en-US" sz="1400" dirty="0"/>
              <a:t>to identify the basic human emotions (e.g., anger, fear, neutral, happy, sad, surprise, etc.) on </a:t>
            </a: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multiple datasets</a:t>
            </a:r>
            <a:r>
              <a:rPr lang="en-US" sz="1400" dirty="0"/>
              <a:t>, </a:t>
            </a:r>
            <a:r>
              <a:rPr lang="en-SG" sz="1400" dirty="0"/>
              <a:t>including </a:t>
            </a:r>
            <a:r>
              <a:rPr lang="en-SG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FER-2013</a:t>
            </a:r>
            <a:r>
              <a:rPr lang="en-SG" sz="1400" dirty="0"/>
              <a:t> and </a:t>
            </a:r>
            <a:r>
              <a:rPr lang="en-SG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CK+ </a:t>
            </a:r>
          </a:p>
          <a:p>
            <a:pPr marL="285750" lvl="0" indent="-285750">
              <a:buFont typeface="Wingdings" pitchFamily="2" charset="2"/>
              <a:buChar char="q"/>
            </a:pPr>
            <a:endParaRPr lang="en-SG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lvl="0" indent="-285750">
              <a:buFont typeface="Wingdings" pitchFamily="2" charset="2"/>
              <a:buChar char="q"/>
            </a:pPr>
            <a:r>
              <a:rPr lang="en-US" sz="1400" dirty="0"/>
              <a:t>Experiment architecture have </a:t>
            </a:r>
            <a:r>
              <a:rPr lang="en-US" sz="1400" b="1" dirty="0"/>
              <a:t>convolution operation , Batch normalization ,</a:t>
            </a:r>
            <a:r>
              <a:rPr lang="en-US" sz="1400" b="1" dirty="0" err="1"/>
              <a:t>ReLU</a:t>
            </a:r>
            <a:r>
              <a:rPr lang="en-US" sz="1400" b="1" dirty="0"/>
              <a:t> ,Max pooling</a:t>
            </a:r>
          </a:p>
          <a:p>
            <a:pPr marL="285750" lvl="0" indent="-285750">
              <a:buFont typeface="Wingdings" pitchFamily="2" charset="2"/>
              <a:buChar char="q"/>
            </a:pPr>
            <a:endParaRPr lang="en-US" sz="1400" dirty="0"/>
          </a:p>
          <a:p>
            <a:pPr marL="285750" lvl="0" indent="-285750">
              <a:buFont typeface="Wingdings" pitchFamily="2" charset="2"/>
              <a:buChar char="q"/>
            </a:pPr>
            <a:r>
              <a:rPr lang="en-US" sz="1400" dirty="0"/>
              <a:t>The </a:t>
            </a:r>
            <a:r>
              <a:rPr lang="en-US" sz="1400" b="1" dirty="0"/>
              <a:t>accuracy</a:t>
            </a:r>
            <a:r>
              <a:rPr lang="en-US" sz="1400" dirty="0"/>
              <a:t> for model is </a:t>
            </a: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60% for FER 2013 </a:t>
            </a:r>
            <a:r>
              <a:rPr lang="en-US" sz="1400" dirty="0"/>
              <a:t>dataset, and for </a:t>
            </a: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99.1% for </a:t>
            </a: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CK+ </a:t>
            </a:r>
            <a:r>
              <a:rPr lang="en-US" sz="1400" dirty="0"/>
              <a:t>using</a:t>
            </a:r>
            <a:r>
              <a:rPr lang="en-US" sz="1400" b="1" dirty="0"/>
              <a:t> </a:t>
            </a:r>
            <a:r>
              <a:rPr lang="en-SG" sz="1400" b="1" dirty="0"/>
              <a:t>CNN</a:t>
            </a:r>
            <a:r>
              <a:rPr lang="en-SG" sz="1400" dirty="0"/>
              <a:t> model</a:t>
            </a:r>
            <a:endParaRPr 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lvl="0" indent="-285750">
              <a:buFont typeface="Wingdings" pitchFamily="2" charset="2"/>
              <a:buChar char="q"/>
            </a:pPr>
            <a:endParaRPr lang="en-US" sz="1400" dirty="0"/>
          </a:p>
          <a:p>
            <a:pPr marL="285750" lvl="0" indent="-285750">
              <a:buFont typeface="Wingdings" pitchFamily="2" charset="2"/>
              <a:buChar char="q"/>
            </a:pPr>
            <a:r>
              <a:rPr lang="en-US" sz="1400" dirty="0"/>
              <a:t>The reason behind this low performance  on FER2013 is that </a:t>
            </a:r>
            <a:r>
              <a:rPr lang="en-US" sz="1400" b="1" dirty="0"/>
              <a:t>some classes have more images samples than others hence feature extraction more challenging</a:t>
            </a:r>
          </a:p>
          <a:p>
            <a:pPr marL="285750" lvl="0" indent="-285750">
              <a:buFont typeface="Wingdings" pitchFamily="2" charset="2"/>
              <a:buChar char="q"/>
            </a:pPr>
            <a:endParaRPr lang="en-US" sz="1400" dirty="0"/>
          </a:p>
          <a:p>
            <a:pPr marL="285750" lvl="0" indent="-285750">
              <a:buFont typeface="Wingdings" pitchFamily="2" charset="2"/>
              <a:buChar char="q"/>
            </a:pPr>
            <a:r>
              <a:rPr lang="en-US" sz="1400" dirty="0"/>
              <a:t>Can be improved by adding more </a:t>
            </a:r>
            <a:r>
              <a:rPr lang="en-US" sz="1400" b="1" dirty="0"/>
              <a:t>convolutional</a:t>
            </a:r>
            <a:r>
              <a:rPr lang="en-US" sz="1400" dirty="0"/>
              <a:t> , </a:t>
            </a:r>
            <a:r>
              <a:rPr lang="en-US" sz="1400" b="1" dirty="0"/>
              <a:t>dense layers </a:t>
            </a:r>
            <a:r>
              <a:rPr lang="en-US" sz="1400" dirty="0"/>
              <a:t>and by </a:t>
            </a:r>
            <a:r>
              <a:rPr lang="en-US" sz="1400" b="1" dirty="0"/>
              <a:t>changing some hyper-parameters</a:t>
            </a:r>
          </a:p>
          <a:p>
            <a:pPr marL="0" lvl="0" indent="0">
              <a:buNone/>
            </a:pPr>
            <a:endParaRPr lang="en-SG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>
              <a:buNone/>
            </a:pPr>
            <a:endParaRPr lang="en" sz="1100" dirty="0">
              <a:solidFill>
                <a:schemeClr val="dk1"/>
              </a:solidFill>
            </a:endParaRPr>
          </a:p>
          <a:p>
            <a:pPr marL="0" lvl="0" indent="0" algn="ctr">
              <a:buNone/>
            </a:pPr>
            <a:r>
              <a:rPr lang="en-US" sz="1100" dirty="0"/>
              <a:t>2021 2nd International Conference on Advances in Computing, Communication, Embedded and Secure Systems (ACCESS) </a:t>
            </a:r>
            <a:r>
              <a:rPr lang="en-US" dirty="0"/>
              <a:t/>
            </a:r>
            <a:br>
              <a:rPr lang="en-US" dirty="0"/>
            </a:br>
            <a:r>
              <a:rPr lang="en" dirty="0">
                <a:solidFill>
                  <a:schemeClr val="dk1"/>
                </a:solidFill>
              </a:rPr>
              <a:t> </a:t>
            </a:r>
          </a:p>
          <a:p>
            <a:pPr marL="0" lvl="0" indent="0">
              <a:buNone/>
            </a:pPr>
            <a:endParaRPr lang="en" dirty="0">
              <a:solidFill>
                <a:schemeClr val="dk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619559" y="476698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88;p27"/>
          <p:cNvSpPr txBox="1">
            <a:spLocks noGrp="1"/>
          </p:cNvSpPr>
          <p:nvPr>
            <p:ph type="title"/>
          </p:nvPr>
        </p:nvSpPr>
        <p:spPr>
          <a:xfrm>
            <a:off x="1099838" y="445025"/>
            <a:ext cx="732416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    Proposed Architecture  </a:t>
            </a:r>
            <a:endParaRPr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1" y="1569213"/>
            <a:ext cx="6255327" cy="313382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619559" y="476698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6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4273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" dirty="0"/>
              <a:t> Literature Review</a:t>
            </a:r>
            <a:endParaRPr lang="en-SG" dirty="0"/>
          </a:p>
        </p:txBody>
      </p:sp>
      <p:sp>
        <p:nvSpPr>
          <p:cNvPr id="3" name="TextBox 2"/>
          <p:cNvSpPr txBox="1"/>
          <p:nvPr/>
        </p:nvSpPr>
        <p:spPr>
          <a:xfrm>
            <a:off x="706625" y="1357746"/>
            <a:ext cx="64876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ven Pro" charset="0"/>
              </a:rPr>
              <a:t> “ Robust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ven Pro" charset="0"/>
              </a:rPr>
              <a:t>real-time emotion detection system using CNN 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ven Pro" charset="0"/>
              </a:rPr>
              <a:t>architecture “ </a:t>
            </a:r>
            <a:r>
              <a:rPr lang="en-US" dirty="0" smtClean="0"/>
              <a:t>[3]</a:t>
            </a:r>
            <a:endParaRPr lang="en-SG" b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aven Pro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50631" y="4674420"/>
            <a:ext cx="60676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>
                <a:solidFill>
                  <a:schemeClr val="accent5">
                    <a:lumMod val="50000"/>
                  </a:schemeClr>
                </a:solidFill>
                <a:latin typeface="Maven Pro" charset="0"/>
              </a:rPr>
              <a:t>Neural Computing and Applications : https</a:t>
            </a:r>
            <a:r>
              <a:rPr lang="en-SG" sz="1200" dirty="0" smtClean="0">
                <a:solidFill>
                  <a:schemeClr val="accent5">
                    <a:lumMod val="50000"/>
                  </a:schemeClr>
                </a:solidFill>
                <a:latin typeface="Maven Pro" charset="0"/>
              </a:rPr>
              <a:t>://doi.org/10.1007/s00521-019-04564-4</a:t>
            </a:r>
            <a:endParaRPr lang="en-SG" sz="1200" dirty="0">
              <a:solidFill>
                <a:schemeClr val="accent5">
                  <a:lumMod val="50000"/>
                </a:schemeClr>
              </a:solidFill>
              <a:latin typeface="Maven Pro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675" y="2001981"/>
            <a:ext cx="695495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Maven Pro" charset="0"/>
              </a:rPr>
              <a:t>In this paper they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Maven Pro" charset="0"/>
              </a:rPr>
              <a:t>proposed a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Maven Pro" charset="0"/>
              </a:rPr>
              <a:t>CNN-based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Maven Pro" charset="0"/>
              </a:rPr>
              <a:t>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Maven Pro" charset="0"/>
              </a:rPr>
              <a:t>model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Maven Pro" charset="0"/>
              </a:rPr>
              <a:t> and compared its computation cost and efficiency over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Maven Pro" charset="0"/>
              </a:rPr>
              <a:t>8 different datasets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Maven Pro" charset="0"/>
              </a:rPr>
              <a:t>to ensure its robustness.</a:t>
            </a:r>
            <a:endParaRPr lang="en-US" b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aven Pro" charset="0"/>
            </a:endParaRPr>
          </a:p>
          <a:p>
            <a:pPr marL="285750" lvl="0" indent="-285750">
              <a:buFont typeface="Wingdings" pitchFamily="2" charset="2"/>
              <a:buChar char="q"/>
            </a:pPr>
            <a:endParaRPr lang="en-US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285750" lvl="0" indent="-285750">
              <a:buFont typeface="Wingdings" pitchFamily="2" charset="2"/>
              <a:buChar char="q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O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ne of the data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Maven Pro" charset="0"/>
              </a:rPr>
              <a:t>s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et they u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Maven Pro" charset="0"/>
              </a:rPr>
              <a:t>sed is </a:t>
            </a:r>
            <a:r>
              <a:rPr lang="en-SG" b="1" dirty="0" smtClean="0">
                <a:solidFill>
                  <a:schemeClr val="accent5">
                    <a:lumMod val="50000"/>
                  </a:schemeClr>
                </a:solidFill>
                <a:latin typeface="Maven Pro" charset="0"/>
              </a:rPr>
              <a:t>Fer2013</a:t>
            </a:r>
            <a:r>
              <a:rPr lang="en-SG" dirty="0" smtClean="0">
                <a:solidFill>
                  <a:schemeClr val="accent5">
                    <a:lumMod val="50000"/>
                  </a:schemeClr>
                </a:solidFill>
              </a:rPr>
              <a:t>, and achieved around </a:t>
            </a:r>
          </a:p>
          <a:p>
            <a:pPr lvl="0"/>
            <a:r>
              <a:rPr lang="en-SG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SG" b="1" dirty="0" smtClean="0">
                <a:solidFill>
                  <a:schemeClr val="accent5">
                    <a:lumMod val="50000"/>
                  </a:schemeClr>
                </a:solidFill>
              </a:rPr>
              <a:t>     65% accuracy </a:t>
            </a:r>
          </a:p>
          <a:p>
            <a:pPr lvl="0"/>
            <a:endParaRPr lang="en-SG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285750" lvl="0" indent="-285750">
              <a:buFont typeface="Wingdings" pitchFamily="2" charset="2"/>
              <a:buChar char="q"/>
            </a:pP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Maven Pro" charset="0"/>
              </a:rPr>
              <a:t>Used 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Maven Pro" charset="0"/>
              </a:rPr>
              <a:t>Inception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Maven Pro" charset="0"/>
              </a:rPr>
              <a:t>module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Maven Pro" charset="0"/>
              </a:rPr>
              <a:t>to reduce dimensionality and showing </a:t>
            </a:r>
            <a:endParaRPr lang="en-US" dirty="0" smtClean="0">
              <a:solidFill>
                <a:schemeClr val="accent5">
                  <a:lumMod val="50000"/>
                </a:schemeClr>
              </a:solidFill>
              <a:latin typeface="Maven Pro" charset="0"/>
            </a:endParaRPr>
          </a:p>
          <a:p>
            <a:pPr lvl="0"/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Maven Pro" charset="0"/>
              </a:rPr>
              <a:t>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Maven Pro" charset="0"/>
              </a:rPr>
              <a:t>     use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Maven Pro" charset="0"/>
              </a:rPr>
              <a:t>of 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Maven Pro" charset="0"/>
              </a:rPr>
              <a:t>1*1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Maven Pro" charset="0"/>
              </a:rPr>
              <a:t>convolutions</a:t>
            </a:r>
            <a:endParaRPr lang="en-SG" b="1" dirty="0">
              <a:solidFill>
                <a:schemeClr val="accent5">
                  <a:lumMod val="50000"/>
                </a:schemeClr>
              </a:solidFill>
              <a:latin typeface="Maven Pro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820" y="2601854"/>
            <a:ext cx="3592397" cy="19008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619565" y="476698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7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3608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 Literature Review</a:t>
            </a:r>
            <a:endParaRPr lang="en-SG" dirty="0"/>
          </a:p>
        </p:txBody>
      </p:sp>
      <p:sp>
        <p:nvSpPr>
          <p:cNvPr id="3" name="TextBox 2"/>
          <p:cNvSpPr txBox="1"/>
          <p:nvPr/>
        </p:nvSpPr>
        <p:spPr>
          <a:xfrm>
            <a:off x="1102230" y="1357111"/>
            <a:ext cx="611314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ven Pro" charset="0"/>
              </a:rPr>
              <a:t> “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ven Pro" charset="0"/>
              </a:rPr>
              <a:t>Facial Emotion Recognition Using Transfer Learning of AlexNet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ven Pro" charset="0"/>
              </a:rPr>
              <a:t> “ </a:t>
            </a:r>
            <a:r>
              <a:rPr lang="en-US" dirty="0" smtClean="0"/>
              <a:t>[4]</a:t>
            </a:r>
            <a:endParaRPr lang="en-SG" b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aven Pro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50631" y="4674420"/>
            <a:ext cx="64443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2021 9th International Conference on Information and Communication Technology (</a:t>
            </a:r>
            <a:r>
              <a:rPr lang="en-US" sz="1200" dirty="0" err="1">
                <a:solidFill>
                  <a:schemeClr val="accent5">
                    <a:lumMod val="50000"/>
                  </a:schemeClr>
                </a:solidFill>
              </a:rPr>
              <a:t>ICoICT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) </a:t>
            </a:r>
            <a:endParaRPr lang="en-SG" sz="1200" dirty="0">
              <a:solidFill>
                <a:schemeClr val="accent5">
                  <a:lumMod val="50000"/>
                </a:schemeClr>
              </a:solidFill>
              <a:latin typeface="Maven Pro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925" y="2002155"/>
            <a:ext cx="481838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+mj-lt"/>
                <a:cs typeface="+mj-lt"/>
              </a:rPr>
              <a:t>Major paper contributions includes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+mj-lt"/>
                <a:cs typeface="+mj-lt"/>
              </a:rPr>
              <a:t>:</a:t>
            </a:r>
          </a:p>
          <a:p>
            <a:endParaRPr lang="en-US" dirty="0" smtClean="0">
              <a:solidFill>
                <a:schemeClr val="accent6">
                  <a:lumMod val="50000"/>
                </a:schemeClr>
              </a:solidFill>
              <a:latin typeface="+mj-lt"/>
              <a:cs typeface="+mj-lt"/>
            </a:endParaRP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+mj-lt"/>
                <a:cs typeface="+mj-lt"/>
              </a:rPr>
              <a:t>Image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+mj-lt"/>
                <a:cs typeface="+mj-lt"/>
              </a:rPr>
              <a:t>Augmentation,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+mj-lt"/>
                <a:cs typeface="+mj-lt"/>
              </a:rPr>
              <a:t>Transfer learning of the Alexnet model 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+mj-lt"/>
                <a:cs typeface="+mj-lt"/>
              </a:rPr>
              <a:t>Early stopping for overfitting , 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+mj-lt"/>
                <a:cs typeface="+mj-lt"/>
              </a:rPr>
              <a:t>Finetuned-Alexnet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+mj-lt"/>
                <a:cs typeface="+mj-lt"/>
              </a:rPr>
              <a:t>  outperforms the other state-of-the-art methods.</a:t>
            </a:r>
            <a:endParaRPr lang="en-US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+mj-lt"/>
            </a:endParaRPr>
          </a:p>
          <a:p>
            <a:pPr marL="285750" lvl="0" indent="-285750">
              <a:buFont typeface="Wingdings" panose="05000000000000000000" pitchFamily="2" charset="2"/>
              <a:buChar char="q"/>
            </a:pPr>
            <a:endParaRPr lang="en-US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dirty="0">
                <a:solidFill>
                  <a:schemeClr val="accent6">
                    <a:lumMod val="50000"/>
                  </a:schemeClr>
                </a:solidFill>
              </a:rPr>
              <a:t> The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ir</a:t>
            </a:r>
            <a:r>
              <a:rPr dirty="0">
                <a:solidFill>
                  <a:schemeClr val="accent6">
                    <a:lumMod val="50000"/>
                  </a:schemeClr>
                </a:solidFill>
              </a:rPr>
              <a:t> proposed framework achiev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ed</a:t>
            </a:r>
            <a:r>
              <a:rPr dirty="0">
                <a:solidFill>
                  <a:schemeClr val="accent6">
                    <a:lumMod val="50000"/>
                  </a:schemeClr>
                </a:solidFill>
              </a:rPr>
              <a:t> the accuracy of 99.44% and </a:t>
            </a:r>
            <a:r>
              <a:rPr lang="en-SG" dirty="0" smtClean="0">
                <a:solidFill>
                  <a:schemeClr val="accent6">
                    <a:lumMod val="50000"/>
                  </a:schemeClr>
                </a:solidFill>
              </a:rPr>
              <a:t>66.</a:t>
            </a:r>
            <a:r>
              <a:rPr lang="en-SG" dirty="0" smtClean="0">
                <a:solidFill>
                  <a:schemeClr val="accent6">
                    <a:lumMod val="50000"/>
                  </a:schemeClr>
                </a:solidFill>
              </a:rPr>
              <a:t>20</a:t>
            </a:r>
            <a:r>
              <a:rPr dirty="0" smtClean="0">
                <a:solidFill>
                  <a:schemeClr val="accent6">
                    <a:lumMod val="50000"/>
                  </a:schemeClr>
                </a:solidFill>
              </a:rPr>
              <a:t>% </a:t>
            </a:r>
            <a:r>
              <a:rPr dirty="0">
                <a:solidFill>
                  <a:schemeClr val="accent6">
                    <a:lumMod val="50000"/>
                  </a:schemeClr>
                </a:solidFill>
              </a:rPr>
              <a:t>for the CK+ dataset and the FER dataset</a:t>
            </a:r>
            <a:r>
              <a:rPr lang="en-SG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</a:p>
          <a:p>
            <a:pPr lvl="0"/>
            <a:endParaRPr lang="en-SG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285750" lvl="0" indent="-285750">
              <a:buFont typeface="Wingdings" panose="05000000000000000000" pitchFamily="2" charset="2"/>
              <a:buChar char="q"/>
            </a:pPr>
            <a:endParaRPr lang="en-SG" b="1" dirty="0">
              <a:solidFill>
                <a:schemeClr val="accent5">
                  <a:lumMod val="50000"/>
                </a:schemeClr>
              </a:solidFill>
              <a:latin typeface="Maven Pro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19565" y="476698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8</a:t>
            </a:r>
            <a:endParaRPr lang="en-SG" dirty="0"/>
          </a:p>
        </p:txBody>
      </p:sp>
      <p:pic>
        <p:nvPicPr>
          <p:cNvPr id="8" name="Picture 7" descr="Patter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8360" y="1840230"/>
            <a:ext cx="4436745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55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SG" dirty="0"/>
              <a:t>F</a:t>
            </a:r>
            <a:r>
              <a:rPr lang="en-SG" dirty="0" smtClean="0"/>
              <a:t>ive </a:t>
            </a:r>
            <a:r>
              <a:rPr lang="en-SG" dirty="0"/>
              <a:t>P</a:t>
            </a:r>
            <a:r>
              <a:rPr lang="en-SG" dirty="0" smtClean="0"/>
              <a:t>hases</a:t>
            </a:r>
            <a:endParaRPr lang="en-SG" dirty="0"/>
          </a:p>
        </p:txBody>
      </p:sp>
      <p:pic>
        <p:nvPicPr>
          <p:cNvPr id="3" name="Picture 2" descr="process"/>
          <p:cNvPicPr/>
          <p:nvPr/>
        </p:nvPicPr>
        <p:blipFill>
          <a:blip r:embed="rId2"/>
          <a:stretch>
            <a:fillRect/>
          </a:stretch>
        </p:blipFill>
        <p:spPr>
          <a:xfrm>
            <a:off x="1179195" y="1937541"/>
            <a:ext cx="7279006" cy="18700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900488" y="3940641"/>
            <a:ext cx="23455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 smtClean="0"/>
              <a:t>Figure: Five Phases of Our Project</a:t>
            </a:r>
            <a:endParaRPr lang="en-SG" sz="1100" dirty="0"/>
          </a:p>
        </p:txBody>
      </p:sp>
      <p:sp>
        <p:nvSpPr>
          <p:cNvPr id="5" name="TextBox 4"/>
          <p:cNvSpPr txBox="1"/>
          <p:nvPr/>
        </p:nvSpPr>
        <p:spPr>
          <a:xfrm>
            <a:off x="8619565" y="476698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9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28107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cademic Research Thesis Defense by Slidesgo">
  <a:themeElements>
    <a:clrScheme name="Simple Light">
      <a:dk1>
        <a:srgbClr val="064554"/>
      </a:dk1>
      <a:lt1>
        <a:srgbClr val="FFFFFF"/>
      </a:lt1>
      <a:dk2>
        <a:srgbClr val="FF594D"/>
      </a:dk2>
      <a:lt2>
        <a:srgbClr val="E34F45"/>
      </a:lt2>
      <a:accent1>
        <a:srgbClr val="2A2A2A"/>
      </a:accent1>
      <a:accent2>
        <a:srgbClr val="3F3F3F"/>
      </a:accent2>
      <a:accent3>
        <a:srgbClr val="EDEDED"/>
      </a:accent3>
      <a:accent4>
        <a:srgbClr val="00B8C0"/>
      </a:accent4>
      <a:accent5>
        <a:srgbClr val="00A6AD"/>
      </a:accent5>
      <a:accent6>
        <a:srgbClr val="075163"/>
      </a:accent6>
      <a:hlink>
        <a:srgbClr val="06455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7387</TotalTime>
  <Words>1009</Words>
  <Application>Microsoft Office PowerPoint</Application>
  <PresentationFormat>On-screen Show (16:9)</PresentationFormat>
  <Paragraphs>187</Paragraphs>
  <Slides>22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Agency FB</vt:lpstr>
      <vt:lpstr>Arial Unicode MS</vt:lpstr>
      <vt:lpstr>Alfa Slab One</vt:lpstr>
      <vt:lpstr>Maven Pro</vt:lpstr>
      <vt:lpstr>Roboto Condensed Light</vt:lpstr>
      <vt:lpstr>Maven Pro Medium</vt:lpstr>
      <vt:lpstr>Wingdings</vt:lpstr>
      <vt:lpstr>Academic Research Thesis Defense by Slidesgo</vt:lpstr>
      <vt:lpstr>Project of Patter Recognition (CSE 4835)</vt:lpstr>
      <vt:lpstr>Table of Contents</vt:lpstr>
      <vt:lpstr>Introduction</vt:lpstr>
      <vt:lpstr>Problem Statement</vt:lpstr>
      <vt:lpstr>    Literature Review</vt:lpstr>
      <vt:lpstr>    Proposed Architecture  </vt:lpstr>
      <vt:lpstr> Literature Review</vt:lpstr>
      <vt:lpstr> Literature Review</vt:lpstr>
      <vt:lpstr>Five Phases</vt:lpstr>
      <vt:lpstr>Dataset</vt:lpstr>
      <vt:lpstr>Challenge in dataset :</vt:lpstr>
      <vt:lpstr>Challenge in dataset :</vt:lpstr>
      <vt:lpstr>Data Pre-processing  </vt:lpstr>
      <vt:lpstr>Methodology: Transfer Learning &amp; Fine-tuning </vt:lpstr>
      <vt:lpstr> Hyper parameters &amp;&amp; parameters </vt:lpstr>
      <vt:lpstr>Result Analysis: Transfer Learning</vt:lpstr>
      <vt:lpstr>Result Analysis: Fine-tuning </vt:lpstr>
      <vt:lpstr>Real Time Emotion Detection  </vt:lpstr>
      <vt:lpstr>Conclusion </vt:lpstr>
      <vt:lpstr>Future Work</vt:lpstr>
      <vt:lpstr>Reference   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Academic Research Thesis Defense</dc:title>
  <dc:creator>Tareq Khaled</dc:creator>
  <cp:lastModifiedBy>ismail - [2010]</cp:lastModifiedBy>
  <cp:revision>416</cp:revision>
  <dcterms:modified xsi:type="dcterms:W3CDTF">2022-05-10T10:11:19Z</dcterms:modified>
</cp:coreProperties>
</file>