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76" r:id="rId31"/>
  </p:sldIdLst>
  <p:sldSz cx="9144000" cy="5143500" type="screen16x9"/>
  <p:notesSz cx="6858000" cy="9144000"/>
  <p:embeddedFontLs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Roboto Medium" pitchFamily="2" charset="0"/>
      <p:regular r:id="rId37"/>
      <p:bold r:id="rId38"/>
      <p:italic r:id="rId39"/>
      <p:boldItalic r:id="rId40"/>
    </p:embeddedFont>
    <p:embeddedFont>
      <p:font typeface="Roboto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ae1b91f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ae1b91f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aaa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1b91f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ae1b91f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1b91f1_0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ae1b91f1_0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ae1b91f1_0_4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bae1b91f1_0_4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sk-SK" b="1" dirty="0">
                <a:solidFill>
                  <a:schemeClr val="bg1"/>
                </a:solidFill>
              </a:defRPr>
            </a:lvl1pPr>
          </a:lstStyle>
          <a:p>
            <a:pPr lvl="0"/>
            <a:endParaRPr lang="sk-SK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5200"/>
              <a:t>Algoritmus</a:t>
            </a:r>
            <a:endParaRPr sz="5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Cyklus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Zabezpečte, aby vysávač vyčistil 15 metrový pás.</a:t>
            </a:r>
          </a:p>
          <a:p>
            <a:endParaRPr lang="sk-SK" dirty="0"/>
          </a:p>
          <a:p>
            <a:r>
              <a:rPr lang="sk-SK" dirty="0"/>
              <a:t>úlohu by sme mohli riešiť zápisom sekvencie tak, že by sme 30 </a:t>
            </a:r>
            <a:r>
              <a:rPr lang="sk-SK" dirty="0" smtClean="0"/>
              <a:t>krát </a:t>
            </a:r>
            <a:r>
              <a:rPr lang="sk-SK" dirty="0"/>
              <a:t>za sebou zopakovali dvojicu:</a:t>
            </a:r>
          </a:p>
          <a:p>
            <a:pPr marL="114300" indent="0">
              <a:buNone/>
            </a:pPr>
            <a:r>
              <a:rPr lang="sk-SK" dirty="0" smtClean="0"/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vysaj posun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vysaj posun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vysaj posun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/>
              <a:t>vhodnejšie riešenie však predstavuje použitie cyklu.</a:t>
            </a:r>
          </a:p>
          <a:p>
            <a:r>
              <a:rPr lang="sk-SK" dirty="0"/>
              <a:t>počet opakovaní nám je známy (30 x  - prečo?)</a:t>
            </a:r>
          </a:p>
        </p:txBody>
      </p:sp>
    </p:spTree>
    <p:extLst>
      <p:ext uri="{BB962C8B-B14F-4D97-AF65-F5344CB8AC3E}">
        <p14:creationId xmlns:p14="http://schemas.microsoft.com/office/powerpoint/2010/main" val="33950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Riešenie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6144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opakuj 30 krát </a:t>
            </a:r>
          </a:p>
          <a:p>
            <a:pPr marL="16144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vysaj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buNone/>
            </a:pP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posun 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pPr marL="114300" indent="0">
              <a:buNone/>
            </a:pPr>
            <a:r>
              <a:rPr lang="sk-SK" dirty="0"/>
              <a:t>Vo všeobecnosti možno vetvenie zapísať </a:t>
            </a:r>
            <a:r>
              <a:rPr lang="sk-SK" dirty="0" smtClean="0"/>
              <a:t>nasledovne:</a:t>
            </a:r>
          </a:p>
          <a:p>
            <a:pPr marL="1614488" indent="0">
              <a:buNone/>
            </a:pP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opakuj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počet krát</a:t>
            </a:r>
          </a:p>
          <a:p>
            <a:pPr marL="16144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príkaz 1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príkaz 2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príkaz N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buNone/>
            </a:pP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koniec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opakuj</a:t>
            </a:r>
          </a:p>
        </p:txBody>
      </p:sp>
    </p:spTree>
    <p:extLst>
      <p:ext uri="{BB962C8B-B14F-4D97-AF65-F5344CB8AC3E}">
        <p14:creationId xmlns:p14="http://schemas.microsoft.com/office/powerpoint/2010/main" val="30468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/>
              <a:t>Typy cyklov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použitý cyklus sa nazýva </a:t>
            </a:r>
            <a:r>
              <a:rPr lang="sk-SK" b="1" dirty="0"/>
              <a:t>cyklus s pevným (známym) počtom opakovaní</a:t>
            </a:r>
          </a:p>
          <a:p>
            <a:r>
              <a:rPr lang="sk-SK" dirty="0"/>
              <a:t>nie vždy je nám však počet opakovaní známy v momente vytvárania algoritmu =&gt; potreba kontroly ukončenia cyklu buď:</a:t>
            </a:r>
          </a:p>
          <a:p>
            <a:r>
              <a:rPr lang="sk-SK" dirty="0"/>
              <a:t>pred vykonaním kroku (tela) cyklu – </a:t>
            </a:r>
            <a:r>
              <a:rPr lang="sk-SK" b="1" dirty="0"/>
              <a:t>cyklus s podmienkou na začiatku</a:t>
            </a:r>
          </a:p>
          <a:p>
            <a:r>
              <a:rPr lang="sk-SK" dirty="0"/>
              <a:t>po vykonaní tela cyklu – </a:t>
            </a:r>
            <a:r>
              <a:rPr lang="sk-SK" b="1" dirty="0"/>
              <a:t>cyklus s podmienkou na konci</a:t>
            </a:r>
          </a:p>
          <a:p>
            <a:r>
              <a:rPr lang="sk-SK" dirty="0"/>
              <a:t>v prvom prípade sa cyklus nemusí vykonať vôbec, v druhom prebehne minimálne raz – prečo?</a:t>
            </a:r>
          </a:p>
        </p:txBody>
      </p:sp>
    </p:spTree>
    <p:extLst>
      <p:ext uri="{BB962C8B-B14F-4D97-AF65-F5344CB8AC3E}">
        <p14:creationId xmlns:p14="http://schemas.microsoft.com/office/powerpoint/2010/main" val="12391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Príklad: cyklus s podmienkou na začiatku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Napíšte algoritmus, ktorý zabezpečí vysávanie od aktuálnej polohy po prekážku.</a:t>
            </a:r>
          </a:p>
          <a:p>
            <a:endParaRPr lang="sk-SK" dirty="0"/>
          </a:p>
          <a:p>
            <a:pPr marL="114300" indent="0">
              <a:buNone/>
            </a:pPr>
            <a:r>
              <a:rPr lang="sk-SK" dirty="0"/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pokiaľ prekážka = NIE rob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vysaj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posun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koniec pokiaľ</a:t>
            </a:r>
          </a:p>
          <a:p>
            <a:endParaRPr lang="sk-SK" dirty="0"/>
          </a:p>
          <a:p>
            <a:r>
              <a:rPr lang="sk-SK" dirty="0"/>
              <a:t>všeobecne:</a:t>
            </a:r>
          </a:p>
          <a:p>
            <a:pPr marL="114300" indent="0">
              <a:buNone/>
            </a:pPr>
            <a:r>
              <a:rPr lang="sk-SK" dirty="0"/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pokiaľ podmienka rob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príkaz1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príkaz2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príkazn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koniec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rob</a:t>
            </a:r>
          </a:p>
        </p:txBody>
      </p:sp>
    </p:spTree>
    <p:extLst>
      <p:ext uri="{BB962C8B-B14F-4D97-AF65-F5344CB8AC3E}">
        <p14:creationId xmlns:p14="http://schemas.microsoft.com/office/powerpoint/2010/main" val="23679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Príklad: cyklus s podmienkou na konci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Upravte algoritmus zabezpečujúci vysávanie od aktuálnej polohy po prekážku tak aby sa vysávanie vykonalo minimálne raz.</a:t>
            </a:r>
          </a:p>
          <a:p>
            <a:endParaRPr lang="sk-SK" dirty="0"/>
          </a:p>
          <a:p>
            <a:pPr marL="114300" indent="0">
              <a:buNone/>
            </a:pPr>
            <a:r>
              <a:rPr lang="sk-SK" dirty="0"/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rob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vysaj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posun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	pokiaľ nebude prekážka = ANO</a:t>
            </a:r>
          </a:p>
          <a:p>
            <a:endParaRPr lang="sk-SK" dirty="0"/>
          </a:p>
          <a:p>
            <a:r>
              <a:rPr lang="sk-SK" dirty="0"/>
              <a:t>všeobecne:</a:t>
            </a:r>
          </a:p>
          <a:p>
            <a:pPr marL="114300" indent="0">
              <a:buNone/>
            </a:pPr>
            <a:r>
              <a:rPr lang="sk-SK" dirty="0"/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rob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príkaz1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príkaz2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príkazn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pokiaľ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nebude podmienka</a:t>
            </a:r>
          </a:p>
        </p:txBody>
      </p:sp>
    </p:spTree>
    <p:extLst>
      <p:ext uri="{BB962C8B-B14F-4D97-AF65-F5344CB8AC3E}">
        <p14:creationId xmlns:p14="http://schemas.microsoft.com/office/powerpoint/2010/main" val="22044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altLang="sk-SK" dirty="0"/>
              <a:t>Vývojové diagramy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zápis prostredníctvom prirodzeného jazyka nie je prehľadný</a:t>
            </a:r>
          </a:p>
          <a:p>
            <a:r>
              <a:rPr lang="sk-SK" dirty="0"/>
              <a:t>pre začiatočníkov sú najvhodnejším riešením vývojové </a:t>
            </a:r>
            <a:r>
              <a:rPr lang="sk-SK" dirty="0" smtClean="0"/>
              <a:t>diagramy - postupný </a:t>
            </a:r>
            <a:r>
              <a:rPr lang="sk-SK" dirty="0"/>
              <a:t>prechod na programovací jazyk</a:t>
            </a:r>
          </a:p>
          <a:p>
            <a:r>
              <a:rPr lang="sk-SK" dirty="0"/>
              <a:t>okrem sekvencie, vetvenia a cyklu sú potrebné aj prostriedky na vstup a výstup údajov</a:t>
            </a:r>
          </a:p>
        </p:txBody>
      </p:sp>
    </p:spTree>
    <p:extLst>
      <p:ext uri="{BB962C8B-B14F-4D97-AF65-F5344CB8AC3E}">
        <p14:creationId xmlns:p14="http://schemas.microsoft.com/office/powerpoint/2010/main" val="12585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Príkazy vstupu a výstupu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Príkaz vstupu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596900" lvl="1" indent="0">
              <a:buNone/>
            </a:pPr>
            <a:r>
              <a:rPr lang="sk-SK" dirty="0"/>
              <a:t>	p1, </a:t>
            </a:r>
            <a:r>
              <a:rPr lang="sk-SK" dirty="0" smtClean="0"/>
              <a:t>p2 sú </a:t>
            </a:r>
            <a:r>
              <a:rPr lang="sk-SK" dirty="0"/>
              <a:t>premenné, do ktorých sa uložia údaje na spracovanie</a:t>
            </a:r>
          </a:p>
          <a:p>
            <a:endParaRPr lang="sk-SK" dirty="0"/>
          </a:p>
          <a:p>
            <a:r>
              <a:rPr lang="sk-SK" dirty="0"/>
              <a:t>Príkaz výstupu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571500" lvl="1" indent="0">
              <a:buNone/>
            </a:pPr>
            <a:r>
              <a:rPr lang="sk-SK" dirty="0"/>
              <a:t>	h1, </a:t>
            </a:r>
            <a:r>
              <a:rPr lang="sk-SK" dirty="0" smtClean="0"/>
              <a:t>h2 </a:t>
            </a:r>
            <a:r>
              <a:rPr lang="sk-SK" dirty="0"/>
              <a:t>sú výstupné hodnoty (položkou výstupu môže byť aj text uzavretý v úvodzovkách)</a:t>
            </a:r>
          </a:p>
        </p:txBody>
      </p:sp>
      <p:grpSp>
        <p:nvGrpSpPr>
          <p:cNvPr id="17" name="Skupina 16"/>
          <p:cNvGrpSpPr/>
          <p:nvPr/>
        </p:nvGrpSpPr>
        <p:grpSpPr>
          <a:xfrm>
            <a:off x="2713703" y="1705794"/>
            <a:ext cx="1295400" cy="381000"/>
            <a:chOff x="6260690" y="1750039"/>
            <a:chExt cx="1295400" cy="3810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260690" y="1750039"/>
              <a:ext cx="1295400" cy="381000"/>
            </a:xfrm>
            <a:prstGeom prst="parallelogram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6260690" y="1750039"/>
              <a:ext cx="1295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400" dirty="0" smtClean="0">
                  <a:solidFill>
                    <a:srgbClr val="000099"/>
                  </a:solidFill>
                </a:rPr>
                <a:t>vstup: p1, p2</a:t>
              </a:r>
              <a:endParaRPr lang="cs-CZ" altLang="sk-SK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2713703" y="3421522"/>
            <a:ext cx="1295400" cy="381000"/>
            <a:chOff x="6260690" y="1750039"/>
            <a:chExt cx="1295400" cy="38100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6260690" y="1750039"/>
              <a:ext cx="1295400" cy="381000"/>
            </a:xfrm>
            <a:prstGeom prst="parallelogram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6260690" y="1750039"/>
              <a:ext cx="1295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400" dirty="0" smtClean="0">
                  <a:solidFill>
                    <a:srgbClr val="000099"/>
                  </a:solidFill>
                </a:rPr>
                <a:t>výstup: h1, </a:t>
              </a:r>
              <a:r>
                <a:rPr lang="sk-SK" altLang="sk-SK" sz="1400" dirty="0">
                  <a:solidFill>
                    <a:srgbClr val="000099"/>
                  </a:solidFill>
                </a:rPr>
                <a:t>h</a:t>
              </a:r>
              <a:r>
                <a:rPr lang="sk-SK" altLang="sk-SK" sz="1400" dirty="0" smtClean="0">
                  <a:solidFill>
                    <a:srgbClr val="000099"/>
                  </a:solidFill>
                </a:rPr>
                <a:t>2</a:t>
              </a:r>
              <a:endParaRPr lang="cs-CZ" altLang="sk-SK" sz="14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2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Sekvencia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Príkazy sa vykonávajú </a:t>
            </a:r>
            <a:r>
              <a:rPr lang="sk-SK" b="1" dirty="0" smtClean="0"/>
              <a:t>v poradí</a:t>
            </a:r>
            <a:r>
              <a:rPr lang="sk-SK" dirty="0" smtClean="0"/>
              <a:t> v akom sú zapísané</a:t>
            </a:r>
          </a:p>
          <a:p>
            <a:r>
              <a:rPr lang="sk-SK" dirty="0" smtClean="0"/>
              <a:t>Príklady:</a:t>
            </a:r>
          </a:p>
          <a:p>
            <a:pPr lvl="1"/>
            <a:r>
              <a:rPr lang="sk-SK" dirty="0"/>
              <a:t>Vypočítajte súčet dvoch čísel.</a:t>
            </a:r>
          </a:p>
          <a:p>
            <a:pPr lvl="1"/>
            <a:r>
              <a:rPr lang="sk-SK" dirty="0"/>
              <a:t>Zistite obsah a obvod kruhu</a:t>
            </a:r>
            <a:r>
              <a:rPr lang="sk-SK" dirty="0" smtClean="0"/>
              <a:t>.</a:t>
            </a:r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6607277" y="1386246"/>
            <a:ext cx="1295400" cy="2819400"/>
            <a:chOff x="4763729" y="1415743"/>
            <a:chExt cx="1295400" cy="28194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763729" y="1949143"/>
              <a:ext cx="1295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763729" y="2711143"/>
              <a:ext cx="1295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763729" y="3473143"/>
              <a:ext cx="1295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5373329" y="1415743"/>
              <a:ext cx="0" cy="5334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5373329" y="2330143"/>
              <a:ext cx="0" cy="38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5373329" y="3092143"/>
              <a:ext cx="0" cy="38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5373329" y="3854143"/>
              <a:ext cx="0" cy="38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pSp>
          <p:nvGrpSpPr>
            <p:cNvPr id="11" name="Group 74"/>
            <p:cNvGrpSpPr>
              <a:grpSpLocks/>
            </p:cNvGrpSpPr>
            <p:nvPr/>
          </p:nvGrpSpPr>
          <p:grpSpPr bwMode="auto">
            <a:xfrm>
              <a:off x="4839929" y="1949143"/>
              <a:ext cx="1066800" cy="1860550"/>
              <a:chOff x="480" y="1680"/>
              <a:chExt cx="672" cy="1172"/>
            </a:xfrm>
          </p:grpSpPr>
          <p:sp>
            <p:nvSpPr>
              <p:cNvPr id="12" name="Text Box 46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altLang="sk-SK" sz="1600">
                    <a:solidFill>
                      <a:srgbClr val="000099"/>
                    </a:solidFill>
                  </a:rPr>
                  <a:t>príkaz 2</a:t>
                </a:r>
                <a:endParaRPr lang="cs-CZ" altLang="sk-SK" sz="1600">
                  <a:solidFill>
                    <a:srgbClr val="000099"/>
                  </a:solidFill>
                </a:endParaRPr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/>
            </p:nvSpPr>
            <p:spPr bwMode="auto">
              <a:xfrm>
                <a:off x="480" y="1680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altLang="sk-SK" sz="1600" dirty="0">
                    <a:solidFill>
                      <a:srgbClr val="000099"/>
                    </a:solidFill>
                  </a:rPr>
                  <a:t>príkaz 1</a:t>
                </a:r>
                <a:endParaRPr lang="cs-CZ" altLang="sk-SK" sz="1600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altLang="sk-SK" sz="1600">
                    <a:solidFill>
                      <a:srgbClr val="000099"/>
                    </a:solidFill>
                  </a:rPr>
                  <a:t>príkaz 3</a:t>
                </a:r>
                <a:endParaRPr lang="cs-CZ" altLang="sk-SK" sz="1600">
                  <a:solidFill>
                    <a:srgbClr val="00009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59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Vetvenie (alternatíva)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ak </a:t>
            </a:r>
            <a:r>
              <a:rPr lang="sk-SK" dirty="0"/>
              <a:t>je podmienka </a:t>
            </a:r>
            <a:r>
              <a:rPr lang="sk-SK" dirty="0" smtClean="0"/>
              <a:t>splnená, </a:t>
            </a:r>
            <a:r>
              <a:rPr lang="sk-SK" dirty="0"/>
              <a:t>vykoná sa </a:t>
            </a:r>
            <a:r>
              <a:rPr lang="sk-SK" b="1" dirty="0" smtClean="0"/>
              <a:t>príkaz1</a:t>
            </a:r>
            <a:endParaRPr lang="sk-SK" b="1" dirty="0"/>
          </a:p>
          <a:p>
            <a:r>
              <a:rPr lang="sk-SK" dirty="0" smtClean="0"/>
              <a:t>ak </a:t>
            </a:r>
            <a:r>
              <a:rPr lang="sk-SK" dirty="0"/>
              <a:t>nie je </a:t>
            </a:r>
            <a:r>
              <a:rPr lang="sk-SK" dirty="0" smtClean="0"/>
              <a:t>splnená, </a:t>
            </a:r>
            <a:r>
              <a:rPr lang="sk-SK" dirty="0"/>
              <a:t>vykoná sa </a:t>
            </a:r>
            <a:r>
              <a:rPr lang="sk-SK" b="1" dirty="0" smtClean="0"/>
              <a:t>príkaz2</a:t>
            </a:r>
          </a:p>
          <a:p>
            <a:r>
              <a:rPr lang="sk-SK" dirty="0" smtClean="0"/>
              <a:t>Príklady:</a:t>
            </a:r>
          </a:p>
          <a:p>
            <a:pPr lvl="1"/>
            <a:r>
              <a:rPr lang="sk-SK" dirty="0"/>
              <a:t>Zistite maximálnu hodnotu z dvoch zadaných čísel.</a:t>
            </a:r>
          </a:p>
          <a:p>
            <a:pPr lvl="1"/>
            <a:r>
              <a:rPr lang="sk-SK" dirty="0"/>
              <a:t>Zistite podiel dvoch </a:t>
            </a:r>
            <a:r>
              <a:rPr lang="sk-SK" dirty="0" smtClean="0"/>
              <a:t>čísel</a:t>
            </a:r>
            <a:br>
              <a:rPr lang="sk-SK" dirty="0" smtClean="0"/>
            </a:br>
            <a:r>
              <a:rPr lang="sk-SK" dirty="0" smtClean="0"/>
              <a:t>(nezabudnite </a:t>
            </a:r>
            <a:r>
              <a:rPr lang="sk-SK" dirty="0"/>
              <a:t>na nemožnosť delenia nulou</a:t>
            </a:r>
            <a:r>
              <a:rPr lang="sk-SK" dirty="0" smtClean="0"/>
              <a:t>).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5533104" y="1222375"/>
            <a:ext cx="2895600" cy="3276600"/>
            <a:chOff x="3200400" y="2111375"/>
            <a:chExt cx="2895600" cy="3276600"/>
          </a:xfrm>
        </p:grpSpPr>
        <p:sp>
          <p:nvSpPr>
            <p:cNvPr id="5" name="Line 23"/>
            <p:cNvSpPr>
              <a:spLocks noChangeShapeType="1"/>
            </p:cNvSpPr>
            <p:nvPr/>
          </p:nvSpPr>
          <p:spPr bwMode="auto">
            <a:xfrm>
              <a:off x="3810000" y="3025775"/>
              <a:ext cx="16764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038600" y="2644775"/>
              <a:ext cx="1219200" cy="7620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00400" y="3711575"/>
              <a:ext cx="1295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800600" y="3711575"/>
              <a:ext cx="1295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3810000" y="4092575"/>
              <a:ext cx="0" cy="4572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5486400" y="4092575"/>
              <a:ext cx="0" cy="4572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810000" y="3025775"/>
              <a:ext cx="0" cy="6858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5486400" y="3025775"/>
              <a:ext cx="0" cy="6858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4648200" y="2111375"/>
              <a:ext cx="0" cy="52705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3733800" y="2600325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b="1">
                  <a:solidFill>
                    <a:schemeClr val="bg2"/>
                  </a:solidFill>
                </a:rPr>
                <a:t>+</a:t>
              </a:r>
              <a:endParaRPr lang="cs-CZ" altLang="sk-SK" b="1">
                <a:solidFill>
                  <a:schemeClr val="bg2"/>
                </a:solidFill>
              </a:endParaRPr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5257800" y="2638425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b="1">
                  <a:solidFill>
                    <a:schemeClr val="bg2"/>
                  </a:solidFill>
                </a:rPr>
                <a:t>-</a:t>
              </a:r>
              <a:endParaRPr lang="cs-CZ" altLang="sk-SK" b="1">
                <a:solidFill>
                  <a:schemeClr val="bg2"/>
                </a:solidFill>
              </a:endParaRPr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>
              <a:off x="3810000" y="4549775"/>
              <a:ext cx="80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4648200" y="45497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8" name="Rectangle 67"/>
            <p:cNvSpPr>
              <a:spLocks noChangeArrowheads="1"/>
            </p:cNvSpPr>
            <p:nvPr/>
          </p:nvSpPr>
          <p:spPr bwMode="auto">
            <a:xfrm>
              <a:off x="4038600" y="5006975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grpSp>
          <p:nvGrpSpPr>
            <p:cNvPr id="19" name="Group 69"/>
            <p:cNvGrpSpPr>
              <a:grpSpLocks/>
            </p:cNvGrpSpPr>
            <p:nvPr/>
          </p:nvGrpSpPr>
          <p:grpSpPr bwMode="auto">
            <a:xfrm>
              <a:off x="3352800" y="2797175"/>
              <a:ext cx="2667000" cy="2546350"/>
              <a:chOff x="2112" y="1680"/>
              <a:chExt cx="1680" cy="1604"/>
            </a:xfrm>
          </p:grpSpPr>
          <p:sp>
            <p:nvSpPr>
              <p:cNvPr id="21" name="Text Box 49"/>
              <p:cNvSpPr txBox="1">
                <a:spLocks noChangeArrowheads="1"/>
              </p:cNvSpPr>
              <p:nvPr/>
            </p:nvSpPr>
            <p:spPr bwMode="auto">
              <a:xfrm>
                <a:off x="3120" y="2256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600">
                    <a:solidFill>
                      <a:srgbClr val="000099"/>
                    </a:solidFill>
                  </a:rPr>
                  <a:t>príkaz 2</a:t>
                </a:r>
                <a:endParaRPr lang="cs-CZ" altLang="sk-SK" sz="1600">
                  <a:solidFill>
                    <a:srgbClr val="000099"/>
                  </a:solidFill>
                </a:endParaRPr>
              </a:p>
            </p:txBody>
          </p:sp>
          <p:sp>
            <p:nvSpPr>
              <p:cNvPr id="22" name="Text Box 50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600">
                    <a:solidFill>
                      <a:srgbClr val="000099"/>
                    </a:solidFill>
                  </a:rPr>
                  <a:t>príkaz 1</a:t>
                </a:r>
                <a:endParaRPr lang="cs-CZ" altLang="sk-SK" sz="1600">
                  <a:solidFill>
                    <a:srgbClr val="000099"/>
                  </a:solidFill>
                </a:endParaRPr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2592" y="1680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600" dirty="0">
                    <a:solidFill>
                      <a:srgbClr val="000099"/>
                    </a:solidFill>
                  </a:rPr>
                  <a:t>podmienka</a:t>
                </a:r>
                <a:endParaRPr lang="cs-CZ" altLang="sk-SK" sz="1600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592" y="3072"/>
                <a:ext cx="72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sk-SK" altLang="sk-SK" sz="1600">
                    <a:solidFill>
                      <a:srgbClr val="000099"/>
                    </a:solidFill>
                  </a:rPr>
                  <a:t>príkaz </a:t>
                </a:r>
                <a:r>
                  <a:rPr lang="en-US" altLang="sk-SK" sz="1600">
                    <a:solidFill>
                      <a:srgbClr val="000099"/>
                    </a:solidFill>
                  </a:rPr>
                  <a:t>3</a:t>
                </a:r>
                <a:endParaRPr lang="cs-CZ" altLang="sk-SK" sz="16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H="1">
              <a:off x="4679950" y="4549775"/>
              <a:ext cx="806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8327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Cyklus</a:t>
            </a:r>
            <a:endParaRPr lang="sk-SK" dirty="0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6477000" y="1066800"/>
            <a:ext cx="2209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eaLnBrk="1" hangingPunct="1">
              <a:spcBef>
                <a:spcPct val="50000"/>
              </a:spcBef>
              <a:defRPr>
                <a:solidFill>
                  <a:schemeClr val="tx1"/>
                </a:solidFill>
                <a:latin typeface="Proxima Nova" panose="020B060402020202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k-SK" altLang="sk-SK" dirty="0"/>
              <a:t>s podmienkou na konci</a:t>
            </a:r>
            <a:endParaRPr lang="cs-CZ" altLang="sk-SK" dirty="0"/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304800" y="1066800"/>
            <a:ext cx="259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1400" dirty="0">
                <a:latin typeface="Proxima Nova" panose="020B0604020202020204" charset="0"/>
              </a:rPr>
              <a:t>s pevným počtom opakovaní</a:t>
            </a:r>
            <a:endParaRPr lang="cs-CZ" altLang="sk-SK" sz="1400" dirty="0">
              <a:latin typeface="Proxima Nova" panose="020B0604020202020204" charset="0"/>
            </a:endParaRP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3581400" y="1066800"/>
            <a:ext cx="2362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eaLnBrk="1" hangingPunct="1">
              <a:spcBef>
                <a:spcPct val="50000"/>
              </a:spcBef>
              <a:defRPr>
                <a:solidFill>
                  <a:schemeClr val="tx1"/>
                </a:solidFill>
                <a:latin typeface="Proxima Nova" panose="020B060402020202020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k-SK" altLang="sk-SK" dirty="0"/>
              <a:t>s podmienkou na začiatku</a:t>
            </a:r>
            <a:endParaRPr lang="cs-CZ" altLang="sk-SK" dirty="0"/>
          </a:p>
        </p:txBody>
      </p: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3952019" y="1560027"/>
            <a:ext cx="1627840" cy="3152651"/>
            <a:chOff x="2448" y="1344"/>
            <a:chExt cx="1264" cy="2448"/>
          </a:xfrm>
        </p:grpSpPr>
        <p:sp>
          <p:nvSpPr>
            <p:cNvPr id="9" name="Line 78"/>
            <p:cNvSpPr>
              <a:spLocks noChangeShapeType="1"/>
            </p:cNvSpPr>
            <p:nvPr/>
          </p:nvSpPr>
          <p:spPr bwMode="auto">
            <a:xfrm>
              <a:off x="3072" y="2544"/>
              <a:ext cx="0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2688" y="1584"/>
              <a:ext cx="816" cy="24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2688" y="2832"/>
              <a:ext cx="81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12" name="Rectangle 81"/>
            <p:cNvSpPr>
              <a:spLocks noChangeArrowheads="1"/>
            </p:cNvSpPr>
            <p:nvPr/>
          </p:nvSpPr>
          <p:spPr bwMode="auto">
            <a:xfrm>
              <a:off x="2688" y="3552"/>
              <a:ext cx="816" cy="24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13" name="AutoShape 82"/>
            <p:cNvSpPr>
              <a:spLocks noChangeArrowheads="1"/>
            </p:cNvSpPr>
            <p:nvPr/>
          </p:nvSpPr>
          <p:spPr bwMode="auto">
            <a:xfrm>
              <a:off x="2688" y="2160"/>
              <a:ext cx="768" cy="43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14" name="Line 83"/>
            <p:cNvSpPr>
              <a:spLocks noChangeShapeType="1"/>
            </p:cNvSpPr>
            <p:nvPr/>
          </p:nvSpPr>
          <p:spPr bwMode="auto">
            <a:xfrm>
              <a:off x="3072" y="1344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15" name="Line 84"/>
            <p:cNvSpPr>
              <a:spLocks noChangeShapeType="1"/>
            </p:cNvSpPr>
            <p:nvPr/>
          </p:nvSpPr>
          <p:spPr bwMode="auto">
            <a:xfrm>
              <a:off x="3072" y="1824"/>
              <a:ext cx="0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16" name="Line 85"/>
            <p:cNvSpPr>
              <a:spLocks noChangeShapeType="1"/>
            </p:cNvSpPr>
            <p:nvPr/>
          </p:nvSpPr>
          <p:spPr bwMode="auto">
            <a:xfrm>
              <a:off x="2448" y="196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17" name="Line 86"/>
            <p:cNvSpPr>
              <a:spLocks noChangeShapeType="1"/>
            </p:cNvSpPr>
            <p:nvPr/>
          </p:nvSpPr>
          <p:spPr bwMode="auto">
            <a:xfrm>
              <a:off x="2448" y="1968"/>
              <a:ext cx="0" cy="12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18" name="Line 87"/>
            <p:cNvSpPr>
              <a:spLocks noChangeShapeType="1"/>
            </p:cNvSpPr>
            <p:nvPr/>
          </p:nvSpPr>
          <p:spPr bwMode="auto">
            <a:xfrm>
              <a:off x="2448" y="316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19" name="Line 88"/>
            <p:cNvSpPr>
              <a:spLocks noChangeShapeType="1"/>
            </p:cNvSpPr>
            <p:nvPr/>
          </p:nvSpPr>
          <p:spPr bwMode="auto">
            <a:xfrm flipV="1">
              <a:off x="3072" y="3072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20" name="Line 89"/>
            <p:cNvSpPr>
              <a:spLocks noChangeShapeType="1"/>
            </p:cNvSpPr>
            <p:nvPr/>
          </p:nvSpPr>
          <p:spPr bwMode="auto">
            <a:xfrm>
              <a:off x="3456" y="2372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21" name="Line 90"/>
            <p:cNvSpPr>
              <a:spLocks noChangeShapeType="1"/>
            </p:cNvSpPr>
            <p:nvPr/>
          </p:nvSpPr>
          <p:spPr bwMode="auto">
            <a:xfrm>
              <a:off x="3696" y="2372"/>
              <a:ext cx="0" cy="10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 flipH="1">
              <a:off x="3060" y="3408"/>
              <a:ext cx="6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>
              <a:off x="3060" y="340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24" name="Text Box 95"/>
            <p:cNvSpPr txBox="1">
              <a:spLocks noChangeArrowheads="1"/>
            </p:cNvSpPr>
            <p:nvPr/>
          </p:nvSpPr>
          <p:spPr bwMode="auto">
            <a:xfrm>
              <a:off x="2784" y="1584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príkaz 1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25" name="Text Box 96"/>
            <p:cNvSpPr txBox="1">
              <a:spLocks noChangeArrowheads="1"/>
            </p:cNvSpPr>
            <p:nvPr/>
          </p:nvSpPr>
          <p:spPr bwMode="auto">
            <a:xfrm>
              <a:off x="2736" y="2832"/>
              <a:ext cx="72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telo cyklu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26" name="Text Box 97"/>
            <p:cNvSpPr txBox="1">
              <a:spLocks noChangeArrowheads="1"/>
            </p:cNvSpPr>
            <p:nvPr/>
          </p:nvSpPr>
          <p:spPr bwMode="auto">
            <a:xfrm>
              <a:off x="2688" y="3552"/>
              <a:ext cx="81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príkaz </a:t>
              </a:r>
              <a:r>
                <a:rPr lang="en-US" altLang="sk-SK" sz="1200">
                  <a:solidFill>
                    <a:srgbClr val="000099"/>
                  </a:solidFill>
                </a:rPr>
                <a:t>2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2736" y="2256"/>
              <a:ext cx="81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podmienka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28" name="Text Box 99"/>
            <p:cNvSpPr txBox="1">
              <a:spLocks noChangeArrowheads="1"/>
            </p:cNvSpPr>
            <p:nvPr/>
          </p:nvSpPr>
          <p:spPr bwMode="auto">
            <a:xfrm>
              <a:off x="2880" y="2568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 b="1" dirty="0">
                  <a:solidFill>
                    <a:schemeClr val="bg2"/>
                  </a:solidFill>
                </a:rPr>
                <a:t>+</a:t>
              </a:r>
              <a:endParaRPr lang="cs-CZ" altLang="sk-SK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29" name="Text Box 100"/>
            <p:cNvSpPr txBox="1">
              <a:spLocks noChangeArrowheads="1"/>
            </p:cNvSpPr>
            <p:nvPr/>
          </p:nvSpPr>
          <p:spPr bwMode="auto">
            <a:xfrm>
              <a:off x="3472" y="2181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 b="1" dirty="0">
                  <a:solidFill>
                    <a:schemeClr val="bg2"/>
                  </a:solidFill>
                </a:rPr>
                <a:t>-</a:t>
              </a:r>
              <a:endParaRPr lang="cs-CZ" altLang="sk-SK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21"/>
          <p:cNvGrpSpPr>
            <a:grpSpLocks/>
          </p:cNvGrpSpPr>
          <p:nvPr/>
        </p:nvGrpSpPr>
        <p:grpSpPr bwMode="auto">
          <a:xfrm>
            <a:off x="931010" y="1312760"/>
            <a:ext cx="1621400" cy="3647184"/>
            <a:chOff x="480" y="1200"/>
            <a:chExt cx="1259" cy="2832"/>
          </a:xfrm>
        </p:grpSpPr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1104" y="2544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720" y="1728"/>
              <a:ext cx="81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100"/>
            </a:p>
          </p:txBody>
        </p:sp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720" y="2736"/>
              <a:ext cx="81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100"/>
            </a:p>
          </p:txBody>
        </p:sp>
        <p:sp>
          <p:nvSpPr>
            <p:cNvPr id="34" name="Rectangle 58"/>
            <p:cNvSpPr>
              <a:spLocks noChangeArrowheads="1"/>
            </p:cNvSpPr>
            <p:nvPr/>
          </p:nvSpPr>
          <p:spPr bwMode="auto">
            <a:xfrm>
              <a:off x="716" y="3792"/>
              <a:ext cx="816" cy="24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100"/>
            </a:p>
          </p:txBody>
        </p:sp>
        <p:sp>
          <p:nvSpPr>
            <p:cNvPr id="35" name="AutoShape 59"/>
            <p:cNvSpPr>
              <a:spLocks noChangeArrowheads="1"/>
            </p:cNvSpPr>
            <p:nvPr/>
          </p:nvSpPr>
          <p:spPr bwMode="auto">
            <a:xfrm>
              <a:off x="720" y="2160"/>
              <a:ext cx="768" cy="432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100"/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1104" y="1392"/>
              <a:ext cx="0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37" name="Line 61"/>
            <p:cNvSpPr>
              <a:spLocks noChangeShapeType="1"/>
            </p:cNvSpPr>
            <p:nvPr/>
          </p:nvSpPr>
          <p:spPr bwMode="auto">
            <a:xfrm>
              <a:off x="1104" y="1968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480" y="2040"/>
              <a:ext cx="61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480" y="2040"/>
              <a:ext cx="0" cy="15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80" y="3552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>
              <a:off x="1488" y="2372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1728" y="2372"/>
              <a:ext cx="0" cy="12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 flipH="1">
              <a:off x="1096" y="3648"/>
              <a:ext cx="63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>
              <a:off x="1096" y="364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864" y="1728"/>
              <a:ext cx="57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100" b="1" dirty="0">
                  <a:solidFill>
                    <a:srgbClr val="0066FF"/>
                  </a:solidFill>
                </a:rPr>
                <a:t>n</a:t>
              </a:r>
              <a:r>
                <a:rPr lang="sk-SK" altLang="sk-SK" sz="1100" dirty="0">
                  <a:solidFill>
                    <a:srgbClr val="000099"/>
                  </a:solidFill>
                </a:rPr>
                <a:t> </a:t>
              </a:r>
              <a:r>
                <a:rPr lang="en-US" altLang="sk-SK" sz="1100" dirty="0" smtClean="0">
                  <a:solidFill>
                    <a:srgbClr val="000099"/>
                  </a:solidFill>
                </a:rPr>
                <a:t>= </a:t>
              </a:r>
              <a:r>
                <a:rPr lang="en-US" altLang="sk-SK" sz="1100" dirty="0">
                  <a:solidFill>
                    <a:srgbClr val="000099"/>
                  </a:solidFill>
                </a:rPr>
                <a:t>10</a:t>
              </a:r>
              <a:endParaRPr lang="cs-CZ" altLang="sk-SK" sz="1100" dirty="0">
                <a:solidFill>
                  <a:srgbClr val="000099"/>
                </a:solidFill>
              </a:endParaRPr>
            </a:p>
          </p:txBody>
        </p: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732" y="2736"/>
              <a:ext cx="7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100" dirty="0">
                  <a:solidFill>
                    <a:srgbClr val="000099"/>
                  </a:solidFill>
                </a:rPr>
                <a:t>telo cyklu</a:t>
              </a:r>
              <a:endParaRPr lang="cs-CZ" altLang="sk-SK" sz="1100" dirty="0">
                <a:solidFill>
                  <a:srgbClr val="000099"/>
                </a:solidFill>
              </a:endParaRPr>
            </a:p>
          </p:txBody>
        </p:sp>
        <p:sp>
          <p:nvSpPr>
            <p:cNvPr id="48" name="Text Box 74"/>
            <p:cNvSpPr txBox="1">
              <a:spLocks noChangeArrowheads="1"/>
            </p:cNvSpPr>
            <p:nvPr/>
          </p:nvSpPr>
          <p:spPr bwMode="auto">
            <a:xfrm>
              <a:off x="864" y="3792"/>
              <a:ext cx="48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100">
                  <a:solidFill>
                    <a:srgbClr val="000099"/>
                  </a:solidFill>
                </a:rPr>
                <a:t>príkaz </a:t>
              </a:r>
              <a:endParaRPr lang="cs-CZ" altLang="sk-SK" sz="1100">
                <a:solidFill>
                  <a:srgbClr val="000099"/>
                </a:solidFill>
              </a:endParaRPr>
            </a:p>
          </p:txBody>
        </p:sp>
        <p:sp>
          <p:nvSpPr>
            <p:cNvPr id="49" name="Text Box 75"/>
            <p:cNvSpPr txBox="1">
              <a:spLocks noChangeArrowheads="1"/>
            </p:cNvSpPr>
            <p:nvPr/>
          </p:nvSpPr>
          <p:spPr bwMode="auto">
            <a:xfrm>
              <a:off x="864" y="2256"/>
              <a:ext cx="43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100" b="1">
                  <a:solidFill>
                    <a:srgbClr val="0066FF"/>
                  </a:solidFill>
                </a:rPr>
                <a:t>i</a:t>
              </a:r>
              <a:r>
                <a:rPr lang="en-US" altLang="sk-SK" sz="1100">
                  <a:solidFill>
                    <a:srgbClr val="000099"/>
                  </a:solidFill>
                </a:rPr>
                <a:t> &lt;= </a:t>
              </a:r>
              <a:r>
                <a:rPr lang="en-US" altLang="sk-SK" sz="1100" b="1">
                  <a:solidFill>
                    <a:srgbClr val="0066FF"/>
                  </a:solidFill>
                </a:rPr>
                <a:t>n</a:t>
              </a:r>
              <a:endParaRPr lang="cs-CZ" altLang="sk-SK" sz="1100" b="1">
                <a:solidFill>
                  <a:srgbClr val="0066FF"/>
                </a:solidFill>
              </a:endParaRPr>
            </a:p>
          </p:txBody>
        </p:sp>
        <p:sp>
          <p:nvSpPr>
            <p:cNvPr id="50" name="Text Box 76"/>
            <p:cNvSpPr txBox="1">
              <a:spLocks noChangeArrowheads="1"/>
            </p:cNvSpPr>
            <p:nvPr/>
          </p:nvSpPr>
          <p:spPr bwMode="auto">
            <a:xfrm>
              <a:off x="909" y="2528"/>
              <a:ext cx="24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100" b="1" dirty="0">
                  <a:solidFill>
                    <a:schemeClr val="bg2"/>
                  </a:solidFill>
                </a:rPr>
                <a:t>+</a:t>
              </a:r>
              <a:endParaRPr lang="cs-CZ" altLang="sk-SK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51" name="Text Box 77"/>
            <p:cNvSpPr txBox="1">
              <a:spLocks noChangeArrowheads="1"/>
            </p:cNvSpPr>
            <p:nvPr/>
          </p:nvSpPr>
          <p:spPr bwMode="auto">
            <a:xfrm>
              <a:off x="1499" y="2199"/>
              <a:ext cx="24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100" b="1" dirty="0">
                  <a:solidFill>
                    <a:schemeClr val="bg2"/>
                  </a:solidFill>
                </a:rPr>
                <a:t>-</a:t>
              </a:r>
              <a:endParaRPr lang="cs-CZ" altLang="sk-SK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52" name="Rectangle 101"/>
            <p:cNvSpPr>
              <a:spLocks noChangeArrowheads="1"/>
            </p:cNvSpPr>
            <p:nvPr/>
          </p:nvSpPr>
          <p:spPr bwMode="auto">
            <a:xfrm>
              <a:off x="716" y="3168"/>
              <a:ext cx="81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100"/>
            </a:p>
          </p:txBody>
        </p:sp>
        <p:sp>
          <p:nvSpPr>
            <p:cNvPr id="53" name="Text Box 102"/>
            <p:cNvSpPr txBox="1">
              <a:spLocks noChangeArrowheads="1"/>
            </p:cNvSpPr>
            <p:nvPr/>
          </p:nvSpPr>
          <p:spPr bwMode="auto">
            <a:xfrm>
              <a:off x="720" y="3168"/>
              <a:ext cx="7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sk-SK" sz="1100" b="1" dirty="0" err="1">
                  <a:solidFill>
                    <a:srgbClr val="0066FF"/>
                  </a:solidFill>
                </a:rPr>
                <a:t>i</a:t>
              </a:r>
              <a:r>
                <a:rPr lang="en-US" altLang="sk-SK" sz="1100" dirty="0">
                  <a:solidFill>
                    <a:srgbClr val="000099"/>
                  </a:solidFill>
                </a:rPr>
                <a:t> </a:t>
              </a:r>
              <a:r>
                <a:rPr lang="en-US" altLang="sk-SK" sz="1100" dirty="0" smtClean="0">
                  <a:solidFill>
                    <a:srgbClr val="000099"/>
                  </a:solidFill>
                </a:rPr>
                <a:t>= </a:t>
              </a:r>
              <a:r>
                <a:rPr lang="en-US" altLang="sk-SK" sz="1100" b="1" dirty="0" err="1">
                  <a:solidFill>
                    <a:srgbClr val="0066FF"/>
                  </a:solidFill>
                </a:rPr>
                <a:t>i</a:t>
              </a:r>
              <a:r>
                <a:rPr lang="en-US" altLang="sk-SK" sz="1100" dirty="0">
                  <a:solidFill>
                    <a:srgbClr val="000099"/>
                  </a:solidFill>
                </a:rPr>
                <a:t> + 1</a:t>
              </a:r>
              <a:endParaRPr lang="cs-CZ" altLang="sk-SK" sz="1100" dirty="0">
                <a:solidFill>
                  <a:srgbClr val="000099"/>
                </a:solidFill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1104" y="34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  <p:sp>
          <p:nvSpPr>
            <p:cNvPr id="55" name="Rectangle 104"/>
            <p:cNvSpPr>
              <a:spLocks noChangeArrowheads="1"/>
            </p:cNvSpPr>
            <p:nvPr/>
          </p:nvSpPr>
          <p:spPr bwMode="auto">
            <a:xfrm>
              <a:off x="720" y="1344"/>
              <a:ext cx="81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100"/>
            </a:p>
          </p:txBody>
        </p:sp>
        <p:sp>
          <p:nvSpPr>
            <p:cNvPr id="56" name="Text Box 105"/>
            <p:cNvSpPr txBox="1">
              <a:spLocks noChangeArrowheads="1"/>
            </p:cNvSpPr>
            <p:nvPr/>
          </p:nvSpPr>
          <p:spPr bwMode="auto">
            <a:xfrm>
              <a:off x="912" y="1344"/>
              <a:ext cx="48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100" b="1" dirty="0">
                  <a:solidFill>
                    <a:srgbClr val="0066FF"/>
                  </a:solidFill>
                </a:rPr>
                <a:t>i</a:t>
              </a:r>
              <a:r>
                <a:rPr lang="sk-SK" altLang="sk-SK" sz="1100" dirty="0">
                  <a:solidFill>
                    <a:srgbClr val="000099"/>
                  </a:solidFill>
                </a:rPr>
                <a:t> </a:t>
              </a:r>
              <a:r>
                <a:rPr lang="en-US" altLang="sk-SK" sz="1100" dirty="0" smtClean="0">
                  <a:solidFill>
                    <a:srgbClr val="000099"/>
                  </a:solidFill>
                </a:rPr>
                <a:t>= </a:t>
              </a:r>
              <a:r>
                <a:rPr lang="en-US" altLang="sk-SK" sz="1100" dirty="0">
                  <a:solidFill>
                    <a:srgbClr val="000099"/>
                  </a:solidFill>
                </a:rPr>
                <a:t>1</a:t>
              </a:r>
              <a:endParaRPr lang="cs-CZ" altLang="sk-SK" sz="1100" dirty="0">
                <a:solidFill>
                  <a:srgbClr val="000099"/>
                </a:solidFill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>
              <a:off x="110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100"/>
            </a:p>
          </p:txBody>
        </p:sp>
      </p:grpSp>
      <p:grpSp>
        <p:nvGrpSpPr>
          <p:cNvPr id="58" name="Group 123"/>
          <p:cNvGrpSpPr>
            <a:grpSpLocks/>
          </p:cNvGrpSpPr>
          <p:nvPr/>
        </p:nvGrpSpPr>
        <p:grpSpPr bwMode="auto">
          <a:xfrm>
            <a:off x="6871008" y="1560027"/>
            <a:ext cx="1421783" cy="3152651"/>
            <a:chOff x="4224" y="1344"/>
            <a:chExt cx="1104" cy="2448"/>
          </a:xfrm>
        </p:grpSpPr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4464" y="1584"/>
              <a:ext cx="816" cy="24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4464" y="2160"/>
              <a:ext cx="81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464" y="3552"/>
              <a:ext cx="816" cy="24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4848" y="1344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4848" y="1824"/>
              <a:ext cx="0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4224" y="196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4224" y="1968"/>
              <a:ext cx="0" cy="96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512" y="1584"/>
              <a:ext cx="72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príkaz 1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67" name="Text Box 50"/>
            <p:cNvSpPr txBox="1">
              <a:spLocks noChangeArrowheads="1"/>
            </p:cNvSpPr>
            <p:nvPr/>
          </p:nvSpPr>
          <p:spPr bwMode="auto">
            <a:xfrm>
              <a:off x="4512" y="2160"/>
              <a:ext cx="72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200" dirty="0">
                  <a:solidFill>
                    <a:srgbClr val="000099"/>
                  </a:solidFill>
                </a:rPr>
                <a:t>telo cyklu</a:t>
              </a:r>
              <a:endParaRPr lang="cs-CZ" altLang="sk-SK" sz="1200" dirty="0">
                <a:solidFill>
                  <a:srgbClr val="000099"/>
                </a:solidFill>
              </a:endParaRPr>
            </a:p>
          </p:txBody>
        </p:sp>
        <p:sp>
          <p:nvSpPr>
            <p:cNvPr id="68" name="Text Box 51"/>
            <p:cNvSpPr txBox="1">
              <a:spLocks noChangeArrowheads="1"/>
            </p:cNvSpPr>
            <p:nvPr/>
          </p:nvSpPr>
          <p:spPr bwMode="auto">
            <a:xfrm>
              <a:off x="4512" y="3552"/>
              <a:ext cx="72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príkaz </a:t>
              </a:r>
              <a:r>
                <a:rPr lang="en-US" altLang="sk-SK" sz="1200">
                  <a:solidFill>
                    <a:srgbClr val="000099"/>
                  </a:solidFill>
                </a:rPr>
                <a:t>2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69" name="AutoShape 13"/>
            <p:cNvSpPr>
              <a:spLocks noChangeArrowheads="1"/>
            </p:cNvSpPr>
            <p:nvPr/>
          </p:nvSpPr>
          <p:spPr bwMode="auto">
            <a:xfrm>
              <a:off x="4464" y="2688"/>
              <a:ext cx="768" cy="48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sk-SK" altLang="sk-SK" sz="1200"/>
            </a:p>
          </p:txBody>
        </p:sp>
        <p:sp>
          <p:nvSpPr>
            <p:cNvPr id="70" name="Text Box 52"/>
            <p:cNvSpPr txBox="1">
              <a:spLocks noChangeArrowheads="1"/>
            </p:cNvSpPr>
            <p:nvPr/>
          </p:nvSpPr>
          <p:spPr bwMode="auto">
            <a:xfrm>
              <a:off x="4512" y="2812"/>
              <a:ext cx="81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>
                  <a:solidFill>
                    <a:srgbClr val="000099"/>
                  </a:solidFill>
                </a:rPr>
                <a:t>podmienka</a:t>
              </a:r>
              <a:endParaRPr lang="cs-CZ" altLang="sk-SK" sz="1200">
                <a:solidFill>
                  <a:srgbClr val="000099"/>
                </a:solidFill>
              </a:endParaRPr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4848" y="3213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 b="1" dirty="0">
                  <a:solidFill>
                    <a:schemeClr val="bg2"/>
                  </a:solidFill>
                </a:rPr>
                <a:t>+</a:t>
              </a:r>
              <a:endParaRPr lang="cs-CZ" altLang="sk-SK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4270" y="2724"/>
              <a:ext cx="19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200" b="1">
                  <a:solidFill>
                    <a:schemeClr val="bg2"/>
                  </a:solidFill>
                </a:rPr>
                <a:t>-</a:t>
              </a:r>
              <a:endParaRPr lang="cs-CZ" altLang="sk-SK" sz="1200" b="1">
                <a:solidFill>
                  <a:schemeClr val="bg2"/>
                </a:solidFill>
              </a:endParaRPr>
            </a:p>
          </p:txBody>
        </p:sp>
        <p:sp>
          <p:nvSpPr>
            <p:cNvPr id="73" name="Line 110"/>
            <p:cNvSpPr>
              <a:spLocks noChangeShapeType="1"/>
            </p:cNvSpPr>
            <p:nvPr/>
          </p:nvSpPr>
          <p:spPr bwMode="auto">
            <a:xfrm>
              <a:off x="4848" y="24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74" name="Line 112"/>
            <p:cNvSpPr>
              <a:spLocks noChangeShapeType="1"/>
            </p:cNvSpPr>
            <p:nvPr/>
          </p:nvSpPr>
          <p:spPr bwMode="auto">
            <a:xfrm flipH="1">
              <a:off x="4224" y="29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  <p:sp>
          <p:nvSpPr>
            <p:cNvPr id="75" name="Line 115"/>
            <p:cNvSpPr>
              <a:spLocks noChangeShapeType="1"/>
            </p:cNvSpPr>
            <p:nvPr/>
          </p:nvSpPr>
          <p:spPr bwMode="auto">
            <a:xfrm>
              <a:off x="4848" y="31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 sz="1200"/>
            </a:p>
          </p:txBody>
        </p:sp>
      </p:grpSp>
    </p:spTree>
    <p:extLst>
      <p:ext uri="{BB962C8B-B14F-4D97-AF65-F5344CB8AC3E}">
        <p14:creationId xmlns:p14="http://schemas.microsoft.com/office/powerpoint/2010/main" val="36212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návod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postup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postupnosť príkazov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je návod určený pre nejaký procesor (nejakého vykonávateľa)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Algoritmus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08850" y="3828225"/>
            <a:ext cx="7926300" cy="73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Algoritmus je postupnosť príkazov, vykonanie ktorých vedie k riešeniu problému</a:t>
            </a:r>
            <a:endParaRPr sz="1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Vypočítajte hodnotu súčtu prvých N prirodzených čísel.</a:t>
            </a:r>
          </a:p>
          <a:p>
            <a:r>
              <a:rPr lang="sk-SK" dirty="0"/>
              <a:t>Zistite </a:t>
            </a:r>
            <a:r>
              <a:rPr lang="sk-SK" dirty="0" err="1"/>
              <a:t>faktoriál</a:t>
            </a:r>
            <a:r>
              <a:rPr lang="sk-SK" dirty="0"/>
              <a:t> zadaného čísla</a:t>
            </a:r>
          </a:p>
          <a:p>
            <a:r>
              <a:rPr lang="sk-SK" dirty="0"/>
              <a:t>Vypočítajte ciferný súčet číslic daného prirodzeného čísla N.</a:t>
            </a:r>
          </a:p>
        </p:txBody>
      </p:sp>
    </p:spTree>
    <p:extLst>
      <p:ext uri="{BB962C8B-B14F-4D97-AF65-F5344CB8AC3E}">
        <p14:creationId xmlns:p14="http://schemas.microsoft.com/office/powerpoint/2010/main" val="555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Napíšte algoritmus na nájdenie maxima z troch čísel.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85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x z troch cis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19" y="603477"/>
            <a:ext cx="65913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6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x-z-troch-neupln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5" y="100267"/>
            <a:ext cx="2997200" cy="490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5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Napíšte algoritmus, ktorý zistí zvyšok pri delení dvoch čísel.</a:t>
            </a:r>
          </a:p>
          <a:p>
            <a:endParaRPr lang="sk-SK" dirty="0"/>
          </a:p>
          <a:p>
            <a:pPr lvl="1"/>
            <a:r>
              <a:rPr lang="sk-SK" dirty="0" smtClean="0"/>
              <a:t>Delenie </a:t>
            </a:r>
            <a:r>
              <a:rPr lang="sk-SK" dirty="0"/>
              <a:t>je vlastne zistenie počtu výskytov jedného čísla v </a:t>
            </a:r>
            <a:r>
              <a:rPr lang="sk-SK" dirty="0" smtClean="0"/>
              <a:t>druhom. Zvyšok </a:t>
            </a:r>
            <a:r>
              <a:rPr lang="sk-SK" dirty="0"/>
              <a:t>môžeme </a:t>
            </a:r>
            <a:r>
              <a:rPr lang="sk-SK" dirty="0" smtClean="0"/>
              <a:t>nájsť </a:t>
            </a:r>
            <a:r>
              <a:rPr lang="sk-SK" dirty="0"/>
              <a:t>tak, že budeme od prvého čísla (delenca) odpočítavať druhé číslo (deliteľa) dovtedy kým bude zostatok  väčší ako 0 (prípadne  rovný 0).</a:t>
            </a:r>
          </a:p>
          <a:p>
            <a:pPr lvl="1"/>
            <a:r>
              <a:rPr lang="sk-SK" dirty="0"/>
              <a:t>Vezmime napr. 7 a 2.</a:t>
            </a:r>
          </a:p>
          <a:p>
            <a:pPr lvl="2"/>
            <a:r>
              <a:rPr lang="sk-SK" dirty="0"/>
              <a:t>7-2=5, 5 je väčšie ako 2, odčítavať môžeme ďalej,</a:t>
            </a:r>
          </a:p>
          <a:p>
            <a:pPr lvl="2"/>
            <a:r>
              <a:rPr lang="sk-SK" dirty="0"/>
              <a:t>5-2=3, od 3 stále dokážeme 2 odčítať,</a:t>
            </a:r>
          </a:p>
          <a:p>
            <a:pPr lvl="2"/>
            <a:r>
              <a:rPr lang="sk-SK" dirty="0"/>
              <a:t>3-2=1 a 1 je už menšie číslo ako 2, takže zostane – je zvyškom.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20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lenie zvys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2" y="158070"/>
            <a:ext cx="2478543" cy="48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6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Napíšte algoritmus, ktorý zistí zvyšok pri delení dvoch čísel.</a:t>
            </a:r>
          </a:p>
          <a:p>
            <a:endParaRPr lang="sk-SK" dirty="0"/>
          </a:p>
          <a:p>
            <a:pPr lvl="1"/>
            <a:r>
              <a:rPr lang="sk-SK" dirty="0" smtClean="0"/>
              <a:t>Delenie </a:t>
            </a:r>
            <a:r>
              <a:rPr lang="sk-SK" dirty="0"/>
              <a:t>je vlastne zistenie počtu výskytov jedného čísla v </a:t>
            </a:r>
            <a:r>
              <a:rPr lang="sk-SK" dirty="0" smtClean="0"/>
              <a:t>druhom. Zvyšok </a:t>
            </a:r>
            <a:r>
              <a:rPr lang="sk-SK" dirty="0"/>
              <a:t>môžeme </a:t>
            </a:r>
            <a:r>
              <a:rPr lang="sk-SK" dirty="0" smtClean="0"/>
              <a:t>nájsť </a:t>
            </a:r>
            <a:r>
              <a:rPr lang="sk-SK" dirty="0"/>
              <a:t>tak, že budeme od prvého čísla (delenca) odpočítavať druhé číslo (deliteľa) dovtedy kým bude zostatok  väčší ako 0 (prípadne  rovný 0).</a:t>
            </a:r>
          </a:p>
          <a:p>
            <a:pPr lvl="1"/>
            <a:r>
              <a:rPr lang="sk-SK" dirty="0"/>
              <a:t>Vezmime napr. 7 a 2.</a:t>
            </a:r>
          </a:p>
          <a:p>
            <a:pPr lvl="2"/>
            <a:r>
              <a:rPr lang="sk-SK" dirty="0"/>
              <a:t>7-2=5, 5 je väčšie ako 2, odčítavať môžeme ďalej,</a:t>
            </a:r>
          </a:p>
          <a:p>
            <a:pPr lvl="2"/>
            <a:r>
              <a:rPr lang="sk-SK" dirty="0"/>
              <a:t>5-2=3, od 3 stále dokážeme 2 odčítať,</a:t>
            </a:r>
          </a:p>
          <a:p>
            <a:pPr lvl="2"/>
            <a:r>
              <a:rPr lang="sk-SK" dirty="0"/>
              <a:t>3-2=1 a 1 je už menšie číslo ako 2, takže zostane – je zvyškom.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9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lenie zvys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2" y="158070"/>
            <a:ext cx="2478543" cy="48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2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vysok a podi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98" y="116114"/>
            <a:ext cx="2028215" cy="492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0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Príklady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Napíšte algoritmus, ktorý bude sčítavať dve čísla. Zabezpečte, aby sa po skončení výpočtu opýtal, či chce používateľ pokračovať a aby skončil až vtedy, keď odpoveď na otázku bude „nie</a:t>
            </a:r>
            <a:r>
              <a:rPr lang="sk-SK" dirty="0" smtClean="0"/>
              <a:t>“.</a:t>
            </a:r>
          </a:p>
          <a:p>
            <a:r>
              <a:rPr lang="sk-SK" dirty="0"/>
              <a:t>Vypočítajte aritmetický priemer vopred neznámeho počtu prirodzených čísel. Zadávanie čísel ukončite nulou, pričom nulu už do aritmetického priemeru </a:t>
            </a:r>
            <a:r>
              <a:rPr lang="sk-SK" dirty="0" smtClean="0"/>
              <a:t>nezarátajte.</a:t>
            </a:r>
          </a:p>
          <a:p>
            <a:r>
              <a:rPr lang="sk-SK" dirty="0"/>
              <a:t>Napíšte algoritmus na zistenie súčinu dvoch celých čísel pre zariadenie, ktoré nepozná operáciu násobenia (nahraďte ju kombináciou cyklu a sčítania</a:t>
            </a:r>
            <a:r>
              <a:rPr lang="sk-SK" dirty="0" smtClean="0"/>
              <a:t>).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2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73" name="Google Shape;73;p1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Riešenie problému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600">
                  <a:latin typeface="Roboto"/>
                  <a:ea typeface="Roboto"/>
                  <a:cs typeface="Roboto"/>
                  <a:sym typeface="Roboto"/>
                </a:rPr>
                <a:t>odstraňovanie rozdielu medzi pôvodným stavom a tým, čo chceme dosiahnuť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76" name="Google Shape;76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Problém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600">
                  <a:latin typeface="Roboto"/>
                  <a:ea typeface="Roboto"/>
                  <a:cs typeface="Roboto"/>
                  <a:sym typeface="Roboto"/>
                </a:rPr>
                <a:t>stav, v ktorom existuje rozdiel medzi tým, čo v danom momente máme a tým, čo chceme dosiahnuť 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79" name="Google Shape;79;p1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Algoritmus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600">
                  <a:latin typeface="Roboto"/>
                  <a:ea typeface="Roboto"/>
                  <a:cs typeface="Roboto"/>
                  <a:sym typeface="Roboto"/>
                </a:rPr>
                <a:t>postup, ktorým sa pri riešení problému riadime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6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lgoritmus pro vaření | Loupak.c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t="4313" b="8535"/>
          <a:stretch/>
        </p:blipFill>
        <p:spPr bwMode="auto">
          <a:xfrm>
            <a:off x="2411360" y="125241"/>
            <a:ext cx="3832699" cy="492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969169" y="1110557"/>
            <a:ext cx="6801684" cy="532678"/>
            <a:chOff x="444182" y="438789"/>
            <a:chExt cx="7567517" cy="7317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60"/>
                <a:buNone/>
              </a:pPr>
              <a:r>
                <a:rPr lang="sk" sz="1820" dirty="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Elementárnosť </a:t>
              </a:r>
              <a:endParaRPr sz="1820" dirty="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2914399" y="523052"/>
              <a:ext cx="50973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Postup je zložený z činností, ktoré sú pre procesor zrozumiteľné, elementárne.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969175" y="1754371"/>
            <a:ext cx="6801680" cy="532678"/>
            <a:chOff x="444187" y="1323150"/>
            <a:chExt cx="7567512" cy="7317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444187" y="1373361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440"/>
                <a:buNone/>
              </a:pPr>
              <a:r>
                <a:rPr lang="sk" sz="1800" dirty="0">
                  <a:solidFill>
                    <a:srgbClr val="0B714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Determinovanosť</a:t>
              </a:r>
              <a:endParaRPr sz="1800" dirty="0">
                <a:solidFill>
                  <a:srgbClr val="0B714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789774" y="1323150"/>
              <a:ext cx="52218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914400" y="1529714"/>
              <a:ext cx="5097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 každom momente vykonávania algoritmu je jednoznačne určené, aká činnosť má nasledovať.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969174" y="2395812"/>
            <a:ext cx="6801682" cy="532678"/>
            <a:chOff x="444187" y="2204250"/>
            <a:chExt cx="7567514" cy="7317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444187" y="225444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23"/>
                <a:buNone/>
              </a:pPr>
              <a:r>
                <a:rPr lang="sk" sz="1800" dirty="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Rezultatívnosť</a:t>
              </a:r>
              <a:endParaRPr sz="1800" dirty="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789773" y="2204250"/>
              <a:ext cx="52218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914401" y="2410793"/>
              <a:ext cx="5097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Postup dáva pre rovnaké vstupné údaje vždy rovnaké výsledky.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969180" y="3039637"/>
            <a:ext cx="6801676" cy="532678"/>
            <a:chOff x="444194" y="3088625"/>
            <a:chExt cx="7567508" cy="7317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44194" y="313881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23"/>
                <a:buNone/>
              </a:pPr>
              <a:r>
                <a:rPr lang="sk" sz="1800" dirty="0">
                  <a:solidFill>
                    <a:srgbClr val="0C814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Konečnosť</a:t>
              </a:r>
              <a:endParaRPr sz="1800" dirty="0">
                <a:solidFill>
                  <a:srgbClr val="0C814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789772" y="3088625"/>
              <a:ext cx="52218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2914401" y="3295168"/>
              <a:ext cx="50973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Postup vždy skončí v konečnom čase a po vykonaní konečného počtu činností.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969180" y="3683462"/>
            <a:ext cx="6801671" cy="532678"/>
            <a:chOff x="444194" y="3973000"/>
            <a:chExt cx="7567503" cy="7317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444194" y="402319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440"/>
                <a:buNone/>
              </a:pPr>
              <a:r>
                <a:rPr lang="sk" sz="1800" dirty="0">
                  <a:solidFill>
                    <a:srgbClr val="0E945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Hromadnosť</a:t>
              </a:r>
              <a:endParaRPr sz="1800" dirty="0">
                <a:solidFill>
                  <a:srgbClr val="0E945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789770" y="3973000"/>
              <a:ext cx="52218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2902996" y="4179543"/>
              <a:ext cx="5108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Postup je aplikovateľný na celú triedu prípustných vstupných údajov.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969181" y="4327571"/>
            <a:ext cx="6801671" cy="532678"/>
            <a:chOff x="444194" y="3973000"/>
            <a:chExt cx="7567502" cy="731700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444194" y="4023177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800" dirty="0">
                  <a:solidFill>
                    <a:srgbClr val="0E945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Efektívnosť</a:t>
              </a:r>
              <a:endParaRPr sz="1800" dirty="0">
                <a:solidFill>
                  <a:srgbClr val="0E945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789770" y="3973000"/>
              <a:ext cx="52218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902996" y="4179564"/>
              <a:ext cx="5108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Postup sa uskutočňuje v čo najkratšom čase a s využitím čo najmenšieho množstva prostriedkov.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sk"/>
              <a:t>Vlastnosti algoritmu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sk-SK" dirty="0">
                <a:solidFill>
                  <a:schemeClr val="bg1"/>
                </a:solidFill>
              </a:rPr>
              <a:t>Algoritmické konštrukcie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sk-SK" sz="2000" b="1" dirty="0" smtClean="0"/>
              <a:t>SEKVENCIA</a:t>
            </a:r>
          </a:p>
          <a:p>
            <a:pPr marL="742950" lvl="1" indent="-285750">
              <a:spcAft>
                <a:spcPts val="1200"/>
              </a:spcAft>
            </a:pPr>
            <a:r>
              <a:rPr lang="sk-SK" sz="1600" b="1" dirty="0" smtClean="0"/>
              <a:t>postupnosť </a:t>
            </a:r>
            <a:r>
              <a:rPr lang="sk-SK" sz="1600" b="1" dirty="0"/>
              <a:t>príkazov</a:t>
            </a:r>
            <a:r>
              <a:rPr lang="sk-SK" sz="1600" dirty="0"/>
              <a:t> (príkaz je povel, ktorý počítač alebo iné zariadenie pozná a dokáže vykonať) vykonávanú v takom poradí, v akom sú jednotlivé časti zapísané </a:t>
            </a:r>
          </a:p>
          <a:p>
            <a:pPr marL="285750" indent="-285750">
              <a:spcAft>
                <a:spcPts val="1200"/>
              </a:spcAft>
            </a:pPr>
            <a:r>
              <a:rPr lang="sk-SK" sz="2000" b="1" dirty="0" smtClean="0"/>
              <a:t>VETVENIE</a:t>
            </a:r>
          </a:p>
          <a:p>
            <a:pPr marL="742950" lvl="1" indent="-285750">
              <a:spcAft>
                <a:spcPts val="1200"/>
              </a:spcAft>
            </a:pPr>
            <a:r>
              <a:rPr lang="sk-SK" sz="1600" dirty="0" smtClean="0"/>
              <a:t>poskytuje </a:t>
            </a:r>
            <a:r>
              <a:rPr lang="sk-SK" sz="1600" dirty="0"/>
              <a:t>možnosť rozhodnúť sa podľa pravdivosti skúmaného znaku. Skladá sa z </a:t>
            </a:r>
            <a:r>
              <a:rPr lang="sk-SK" sz="1600" b="1" dirty="0"/>
              <a:t>podmienky</a:t>
            </a:r>
            <a:r>
              <a:rPr lang="sk-SK" sz="1600" dirty="0"/>
              <a:t> uvedenej za slovíčkom ak a z príkazov, ktoré sa vykonajú v prípade kladného a záporného výsledku. Týmto dvom častiam hovoríme vetvy. </a:t>
            </a:r>
          </a:p>
          <a:p>
            <a:pPr marL="285750" indent="-285750">
              <a:spcAft>
                <a:spcPts val="1200"/>
              </a:spcAft>
            </a:pPr>
            <a:r>
              <a:rPr lang="sk-SK" sz="2000" b="1" dirty="0" smtClean="0"/>
              <a:t>CYKLUS</a:t>
            </a:r>
          </a:p>
          <a:p>
            <a:pPr marL="742950" lvl="1" indent="-285750">
              <a:spcAft>
                <a:spcPts val="1200"/>
              </a:spcAft>
            </a:pPr>
            <a:r>
              <a:rPr lang="sk-SK" sz="1600" dirty="0" smtClean="0"/>
              <a:t>umožňuje </a:t>
            </a:r>
            <a:r>
              <a:rPr lang="sk-SK" sz="1600" dirty="0"/>
              <a:t>ľubovoľnú činnosť </a:t>
            </a:r>
            <a:r>
              <a:rPr lang="sk-SK" sz="1600" b="1" dirty="0"/>
              <a:t>opakovať</a:t>
            </a:r>
            <a:r>
              <a:rPr lang="sk-SK" sz="1600" dirty="0"/>
              <a:t>. Pri opakovaní je dôležité čo (telo cyklu) sa má opakovať a dokedy (podmienka cyklu) sa má opakovať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sk-SK" dirty="0" smtClean="0"/>
              <a:t>Sekvencia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99744"/>
          </a:xfrm>
        </p:spPr>
        <p:txBody>
          <a:bodyPr>
            <a:normAutofit/>
          </a:bodyPr>
          <a:lstStyle/>
          <a:p>
            <a:r>
              <a:rPr lang="sk-SK" sz="2000" dirty="0"/>
              <a:t>Majme k dispozícii robotický vysávač, ktorý dokáže nasledovné činnosti:</a:t>
            </a:r>
          </a:p>
          <a:p>
            <a:pPr lvl="1"/>
            <a:r>
              <a:rPr lang="sk-SK" sz="1600" b="1" dirty="0"/>
              <a:t>posun</a:t>
            </a:r>
            <a:r>
              <a:rPr lang="sk-SK" sz="1600" dirty="0"/>
              <a:t> – posunie vysávač vpred o 50 cm,</a:t>
            </a:r>
          </a:p>
          <a:p>
            <a:pPr lvl="1"/>
            <a:r>
              <a:rPr lang="sk-SK" sz="1600" b="1" dirty="0"/>
              <a:t>vysaj</a:t>
            </a:r>
            <a:r>
              <a:rPr lang="sk-SK" sz="1600" dirty="0"/>
              <a:t> – zapne vysávanie prachu na 10 s,</a:t>
            </a:r>
          </a:p>
          <a:p>
            <a:pPr lvl="1"/>
            <a:r>
              <a:rPr lang="sk-SK" sz="1600" b="1" dirty="0"/>
              <a:t>vľavo bok</a:t>
            </a:r>
            <a:r>
              <a:rPr lang="sk-SK" sz="1600" dirty="0"/>
              <a:t> - otočí sa o 90° doľava</a:t>
            </a:r>
            <a:r>
              <a:rPr lang="sk-SK" sz="1600" dirty="0" smtClean="0"/>
              <a:t>.</a:t>
            </a:r>
          </a:p>
          <a:p>
            <a:pPr lvl="1"/>
            <a:endParaRPr lang="sk-SK" sz="1600" dirty="0"/>
          </a:p>
          <a:p>
            <a:r>
              <a:rPr lang="sk-SK" sz="2000" dirty="0"/>
              <a:t>Zabezpečte, aby vysávač vysal metrový pás v smere, ktorý má nastavený</a:t>
            </a:r>
            <a:r>
              <a:rPr lang="sk-SK" sz="2000" dirty="0" smtClean="0"/>
              <a:t>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3658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Riešenie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vysaj 		// 50 cm</a:t>
            </a:r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posun		</a:t>
            </a:r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vysaj 		// 100 cm</a:t>
            </a:r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posun		// nie je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potrebné</a:t>
            </a:r>
          </a:p>
          <a:p>
            <a:pPr lvl="1"/>
            <a:endParaRPr lang="pl-PL" sz="1600" dirty="0"/>
          </a:p>
          <a:p>
            <a:pPr marL="114300" indent="0">
              <a:buNone/>
            </a:pPr>
            <a:r>
              <a:rPr lang="pl-PL" sz="2000" dirty="0" smtClean="0"/>
              <a:t>Vo </a:t>
            </a:r>
            <a:r>
              <a:rPr lang="pl-PL" sz="2000" dirty="0"/>
              <a:t>všeobecnosti možno sekvenciu zapísať nasledovne</a:t>
            </a:r>
            <a:r>
              <a:rPr lang="pl-PL" sz="2000" dirty="0" smtClean="0"/>
              <a:t>:</a:t>
            </a:r>
            <a:endParaRPr lang="pl-PL" sz="2000" dirty="0"/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ríkaz1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ríkaz2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96900" lvl="1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ríkazn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Vetvenie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Zabezpečte, aby sa vysávač v prípade narazenia na prekážku otočil doľava. </a:t>
            </a:r>
          </a:p>
          <a:p>
            <a:endParaRPr lang="sk-SK" dirty="0"/>
          </a:p>
          <a:p>
            <a:r>
              <a:rPr lang="sk-SK" dirty="0"/>
              <a:t>Na riešenie problému potrebujeme, aby vysávač dokázal zistiť (rozhodnúť), či má pred sebou prekážku alebo nie. Nevyhnutnou je teda nová schopnosť:</a:t>
            </a:r>
          </a:p>
          <a:p>
            <a:r>
              <a:rPr lang="sk-SK" dirty="0"/>
              <a:t>prekážka – v prípade existencie prekážky vráti hodnotu ANO, inak hodnotu </a:t>
            </a:r>
            <a:r>
              <a:rPr lang="sk-SK" dirty="0" smtClean="0"/>
              <a:t>NIE.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40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Riešenie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39854"/>
          </a:xfrm>
        </p:spPr>
        <p:txBody>
          <a:bodyPr>
            <a:normAutofit fontScale="70000" lnSpcReduction="20000"/>
          </a:bodyPr>
          <a:lstStyle/>
          <a:p>
            <a:pPr marL="17922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ak prekážka = ÁNO tak </a:t>
            </a:r>
          </a:p>
          <a:p>
            <a:pPr marL="1792288" indent="0">
              <a:buNone/>
            </a:pP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vľavo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bok</a:t>
            </a:r>
          </a:p>
          <a:p>
            <a:pPr marL="17922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inak</a:t>
            </a:r>
          </a:p>
          <a:p>
            <a:pPr marL="1792288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posun 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sk-SK" dirty="0"/>
          </a:p>
          <a:p>
            <a:pPr marL="114300" indent="0">
              <a:buNone/>
            </a:pPr>
            <a:r>
              <a:rPr lang="sk-SK" dirty="0"/>
              <a:t>zápis obsahuje dve vetvy (alternatívy), pričom stroj, ktorý príkazy vykonáva si vyberie v závislosti od splnenia podmienky. </a:t>
            </a:r>
            <a:r>
              <a:rPr lang="pl-PL" dirty="0"/>
              <a:t>Vo všeobecnosti možno </a:t>
            </a:r>
            <a:r>
              <a:rPr lang="pl-PL" dirty="0" smtClean="0"/>
              <a:t>vetvenie </a:t>
            </a:r>
            <a:r>
              <a:rPr lang="pl-PL" dirty="0"/>
              <a:t>zapísať nasledovne:</a:t>
            </a:r>
          </a:p>
          <a:p>
            <a:pPr marL="114300" indent="0">
              <a:buNone/>
            </a:pPr>
            <a:endParaRPr lang="sk-SK" dirty="0"/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ak podmienka tak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príkaz11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príkaz12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príkaz1m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inak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príkaz21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príkaz22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príkaz2n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koniec ak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870</Words>
  <Application>Microsoft Office PowerPoint</Application>
  <PresentationFormat>Prezentácia na obrazovke (16:9)</PresentationFormat>
  <Paragraphs>224</Paragraphs>
  <Slides>30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7" baseType="lpstr">
      <vt:lpstr>Proxima Nova</vt:lpstr>
      <vt:lpstr>Arial</vt:lpstr>
      <vt:lpstr>Times New Roman</vt:lpstr>
      <vt:lpstr>Courier New</vt:lpstr>
      <vt:lpstr>Roboto Medium</vt:lpstr>
      <vt:lpstr>Roboto</vt:lpstr>
      <vt:lpstr>Spearmint</vt:lpstr>
      <vt:lpstr>Algoritmus</vt:lpstr>
      <vt:lpstr>Algoritmus</vt:lpstr>
      <vt:lpstr>Prezentácia programu PowerPoint</vt:lpstr>
      <vt:lpstr>Vlastnosti algoritmu</vt:lpstr>
      <vt:lpstr>Algoritmické konštrukcie</vt:lpstr>
      <vt:lpstr>Sekvencia</vt:lpstr>
      <vt:lpstr>Riešenie</vt:lpstr>
      <vt:lpstr>Vetvenie</vt:lpstr>
      <vt:lpstr>Riešenie</vt:lpstr>
      <vt:lpstr>Cyklus</vt:lpstr>
      <vt:lpstr>Riešenie</vt:lpstr>
      <vt:lpstr>Typy cyklov</vt:lpstr>
      <vt:lpstr>Príklad: cyklus s podmienkou na začiatku</vt:lpstr>
      <vt:lpstr>Príklad: cyklus s podmienkou na konci</vt:lpstr>
      <vt:lpstr>Vývojové diagramy</vt:lpstr>
      <vt:lpstr>Príkazy vstupu a výstupu</vt:lpstr>
      <vt:lpstr>Sekvencia</vt:lpstr>
      <vt:lpstr>Vetvenie (alternatíva)</vt:lpstr>
      <vt:lpstr>Cyklus</vt:lpstr>
      <vt:lpstr>Príklady</vt:lpstr>
      <vt:lpstr>Príklady</vt:lpstr>
      <vt:lpstr>Prezentácia programu PowerPoint</vt:lpstr>
      <vt:lpstr>Prezentácia programu PowerPoint</vt:lpstr>
      <vt:lpstr>Príklady</vt:lpstr>
      <vt:lpstr>Prezentácia programu PowerPoint</vt:lpstr>
      <vt:lpstr>Príklady</vt:lpstr>
      <vt:lpstr>Prezentácia programu PowerPoint</vt:lpstr>
      <vt:lpstr>Prezentácia programu PowerPoint</vt:lpstr>
      <vt:lpstr>Príklady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</dc:title>
  <cp:lastModifiedBy>Michal Šutek</cp:lastModifiedBy>
  <cp:revision>16</cp:revision>
  <dcterms:modified xsi:type="dcterms:W3CDTF">2021-09-20T21:02:06Z</dcterms:modified>
</cp:coreProperties>
</file>