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59" r:id="rId9"/>
    <p:sldId id="264" r:id="rId10"/>
    <p:sldId id="265" r:id="rId11"/>
    <p:sldId id="268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45BF73-B295-4BB2-AF3C-E50F4C84BC50}">
          <p14:sldIdLst>
            <p14:sldId id="256"/>
            <p14:sldId id="257"/>
            <p14:sldId id="258"/>
            <p14:sldId id="263"/>
            <p14:sldId id="260"/>
            <p14:sldId id="261"/>
            <p14:sldId id="262"/>
            <p14:sldId id="259"/>
            <p14:sldId id="264"/>
            <p14:sldId id="265"/>
            <p14:sldId id="268"/>
            <p14:sldId id="266"/>
            <p14:sldId id="267"/>
            <p14:sldId id="269"/>
          </p14:sldIdLst>
        </p14:section>
        <p14:section name="Untitled Section" id="{4B7F8416-BABE-4979-919F-0BD5CE5AB07D}">
          <p14:sldIdLst/>
        </p14:section>
        <p14:section name="Untitled Section" id="{DEBB68D1-95AC-4A88-B2BA-F505876615D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D1CA-0741-4BD6-9DD2-7CC0622063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0F6B-33FA-4EBB-A1D7-B507AE7C6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D1CA-0741-4BD6-9DD2-7CC0622063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0F6B-33FA-4EBB-A1D7-B507AE7C6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1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D1CA-0741-4BD6-9DD2-7CC0622063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0F6B-33FA-4EBB-A1D7-B507AE7C6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89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D1CA-0741-4BD6-9DD2-7CC0622063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0F6B-33FA-4EBB-A1D7-B507AE7C6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7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D1CA-0741-4BD6-9DD2-7CC0622063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0F6B-33FA-4EBB-A1D7-B507AE7C6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34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D1CA-0741-4BD6-9DD2-7CC0622063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0F6B-33FA-4EBB-A1D7-B507AE7C6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94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D1CA-0741-4BD6-9DD2-7CC0622063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0F6B-33FA-4EBB-A1D7-B507AE7C6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75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D1CA-0741-4BD6-9DD2-7CC0622063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0F6B-33FA-4EBB-A1D7-B507AE7C6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58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D1CA-0741-4BD6-9DD2-7CC0622063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0F6B-33FA-4EBB-A1D7-B507AE7C6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2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D1CA-0741-4BD6-9DD2-7CC0622063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4150F6B-33FA-4EBB-A1D7-B507AE7C6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9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D1CA-0741-4BD6-9DD2-7CC0622063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0F6B-33FA-4EBB-A1D7-B507AE7C6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5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D1CA-0741-4BD6-9DD2-7CC0622063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0F6B-33FA-4EBB-A1D7-B507AE7C6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8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D1CA-0741-4BD6-9DD2-7CC0622063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0F6B-33FA-4EBB-A1D7-B507AE7C6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8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D1CA-0741-4BD6-9DD2-7CC0622063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0F6B-33FA-4EBB-A1D7-B507AE7C6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3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D1CA-0741-4BD6-9DD2-7CC0622063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0F6B-33FA-4EBB-A1D7-B507AE7C6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5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D1CA-0741-4BD6-9DD2-7CC0622063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0F6B-33FA-4EBB-A1D7-B507AE7C6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1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D1CA-0741-4BD6-9DD2-7CC0622063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0F6B-33FA-4EBB-A1D7-B507AE7C6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1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F4D1CA-0741-4BD6-9DD2-7CC0622063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150F6B-33FA-4EBB-A1D7-B507AE7C6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2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asswordsgenerator.net/" TargetMode="External"/><Relationship Id="rId2" Type="http://schemas.openxmlformats.org/officeDocument/2006/relationships/hyperlink" Target="https://www.grc.com/haystack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ilymail.co.uk/sciencetech/article-5613597/Police-claim-unlock-iPhone-using-mysterious-10-000-GrayKey-box.html" TargetMode="External"/><Relationship Id="rId2" Type="http://schemas.openxmlformats.org/officeDocument/2006/relationships/hyperlink" Target="https://youtu.be/IXglwbyMydM?t=49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ww.copacoban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iasb/python-unrar" TargetMode="External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degges/brute" TargetMode="External"/><Relationship Id="rId5" Type="http://schemas.openxmlformats.org/officeDocument/2006/relationships/hyperlink" Target="https://geek-university.com/python/add-python-to-the-windows-path/" TargetMode="External"/><Relationship Id="rId4" Type="http://schemas.openxmlformats.org/officeDocument/2006/relationships/hyperlink" Target="https://www.rarlab.com/rar_add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C56F-C7D5-4119-B3C8-88847F826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>
                <a:latin typeface="Arial Black" panose="020B0A04020102020204" pitchFamily="34" charset="0"/>
              </a:rPr>
              <a:t>Основи</a:t>
            </a:r>
            <a:r>
              <a:rPr lang="ru-RU" dirty="0">
                <a:latin typeface="Arial Black" panose="020B0A04020102020204" pitchFamily="34" charset="0"/>
              </a:rPr>
              <a:t> </a:t>
            </a:r>
            <a:r>
              <a:rPr lang="ru-RU" dirty="0" err="1">
                <a:latin typeface="Arial Black" panose="020B0A04020102020204" pitchFamily="34" charset="0"/>
              </a:rPr>
              <a:t>захисту</a:t>
            </a:r>
            <a:r>
              <a:rPr lang="ru-RU" dirty="0">
                <a:latin typeface="Arial Black" panose="020B0A04020102020204" pitchFamily="34" charset="0"/>
              </a:rPr>
              <a:t> </a:t>
            </a:r>
            <a:r>
              <a:rPr lang="ru-RU" dirty="0" err="1">
                <a:latin typeface="Arial Black" panose="020B0A04020102020204" pitchFamily="34" charset="0"/>
              </a:rPr>
              <a:t>від</a:t>
            </a:r>
            <a:r>
              <a:rPr lang="ru-RU" dirty="0">
                <a:latin typeface="Arial Black" panose="020B0A04020102020204" pitchFamily="34" charset="0"/>
              </a:rPr>
              <a:t> </a:t>
            </a:r>
            <a:r>
              <a:rPr lang="ru-RU" dirty="0" err="1">
                <a:latin typeface="Arial Black" panose="020B0A04020102020204" pitchFamily="34" charset="0"/>
              </a:rPr>
              <a:t>brute</a:t>
            </a:r>
            <a:r>
              <a:rPr lang="ru-RU" dirty="0">
                <a:latin typeface="Arial Black" panose="020B0A04020102020204" pitchFamily="34" charset="0"/>
              </a:rPr>
              <a:t> </a:t>
            </a:r>
            <a:r>
              <a:rPr lang="ru-RU" dirty="0" err="1">
                <a:latin typeface="Arial Black" panose="020B0A04020102020204" pitchFamily="34" charset="0"/>
              </a:rPr>
              <a:t>force</a:t>
            </a:r>
            <a:r>
              <a:rPr lang="ru-RU" dirty="0">
                <a:latin typeface="Arial Black" panose="020B0A04020102020204" pitchFamily="34" charset="0"/>
              </a:rPr>
              <a:t> атак на </a:t>
            </a:r>
            <a:r>
              <a:rPr lang="ru-RU" dirty="0" err="1">
                <a:latin typeface="Arial Black" panose="020B0A04020102020204" pitchFamily="34" charset="0"/>
              </a:rPr>
              <a:t>Python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657C1-DCC2-4A99-A758-B76C7CEAF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  <a:p>
            <a:endParaRPr lang="uk-UA" dirty="0"/>
          </a:p>
          <a:p>
            <a:r>
              <a:rPr lang="uk-UA" b="1" dirty="0" err="1"/>
              <a:t>Неуймін</a:t>
            </a:r>
            <a:r>
              <a:rPr lang="uk-UA" b="1" dirty="0"/>
              <a:t> Олександр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8181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BF29-3162-4553-9DCD-AA83C6B5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532" y="5311"/>
            <a:ext cx="10018713" cy="900700"/>
          </a:xfrm>
        </p:spPr>
        <p:txBody>
          <a:bodyPr/>
          <a:lstStyle/>
          <a:p>
            <a:r>
              <a:rPr lang="uk-UA" dirty="0"/>
              <a:t>Способи захисту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7413-22B7-4BBA-A0BE-D760AA6F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473" y="889032"/>
            <a:ext cx="10018713" cy="3124201"/>
          </a:xfrm>
        </p:spPr>
        <p:txBody>
          <a:bodyPr>
            <a:normAutofit fontScale="70000" lnSpcReduction="20000"/>
          </a:bodyPr>
          <a:lstStyle/>
          <a:p>
            <a:r>
              <a:rPr lang="uk-UA" b="1" dirty="0"/>
              <a:t>Збільшити довжину пароля</a:t>
            </a:r>
            <a:r>
              <a:rPr lang="uk-UA" dirty="0"/>
              <a:t>: Більше символів означає більше часу на пошук відповідного паролю.</a:t>
            </a:r>
          </a:p>
          <a:p>
            <a:r>
              <a:rPr lang="uk-UA" b="1" dirty="0"/>
              <a:t>Збільшити складність пароля</a:t>
            </a:r>
            <a:r>
              <a:rPr lang="uk-UA" dirty="0"/>
              <a:t>: Більше варіантів також збільшує час злому.</a:t>
            </a:r>
          </a:p>
          <a:p>
            <a:r>
              <a:rPr lang="uk-UA" b="1" dirty="0"/>
              <a:t>Обмежити число спроб вводу пароля: </a:t>
            </a:r>
            <a:r>
              <a:rPr lang="uk-UA" dirty="0" err="1"/>
              <a:t>Брут</a:t>
            </a:r>
            <a:r>
              <a:rPr lang="uk-UA" dirty="0"/>
              <a:t>-форс атака збільшує значення лічильника невдалих спроб входу - хороший захист полягає в тому, щоб заблокувати користувачів після кількох невдалих спроб.</a:t>
            </a:r>
          </a:p>
          <a:p>
            <a:r>
              <a:rPr lang="uk-UA" b="1" dirty="0"/>
              <a:t>Використання </a:t>
            </a:r>
            <a:r>
              <a:rPr lang="en-US" b="1" dirty="0"/>
              <a:t>Captcha</a:t>
            </a:r>
            <a:r>
              <a:rPr lang="en-US" dirty="0"/>
              <a:t>: Captcha - </a:t>
            </a:r>
            <a:r>
              <a:rPr lang="uk-UA" dirty="0"/>
              <a:t>це система перевірки того, чи людина вводить пароль для доступу до даних. (</a:t>
            </a:r>
            <a:r>
              <a:rPr lang="en-US" b="1" i="1" dirty="0"/>
              <a:t>C</a:t>
            </a:r>
            <a:r>
              <a:rPr lang="en-US" i="1" dirty="0"/>
              <a:t>ompletely </a:t>
            </a:r>
            <a:r>
              <a:rPr lang="en-US" b="1" i="1" dirty="0"/>
              <a:t>A</a:t>
            </a:r>
            <a:r>
              <a:rPr lang="en-US" i="1" dirty="0"/>
              <a:t>utomated </a:t>
            </a:r>
            <a:r>
              <a:rPr lang="en-US" b="1" i="1" dirty="0"/>
              <a:t>P</a:t>
            </a:r>
            <a:r>
              <a:rPr lang="en-US" i="1" dirty="0"/>
              <a:t>ublic </a:t>
            </a:r>
            <a:r>
              <a:rPr lang="en-US" b="1" i="1" dirty="0"/>
              <a:t>T</a:t>
            </a:r>
            <a:r>
              <a:rPr lang="en-US" i="1" dirty="0"/>
              <a:t>uring test to tell </a:t>
            </a:r>
            <a:r>
              <a:rPr lang="en-US" b="1" i="1" dirty="0"/>
              <a:t>C</a:t>
            </a:r>
            <a:r>
              <a:rPr lang="en-US" i="1" dirty="0"/>
              <a:t>omputers and </a:t>
            </a:r>
            <a:r>
              <a:rPr lang="en-US" b="1" i="1" dirty="0"/>
              <a:t>H</a:t>
            </a:r>
            <a:r>
              <a:rPr lang="en-US" i="1" dirty="0"/>
              <a:t>umans </a:t>
            </a:r>
            <a:r>
              <a:rPr lang="en-US" b="1" i="1" dirty="0"/>
              <a:t>A</a:t>
            </a:r>
            <a:r>
              <a:rPr lang="en-US" i="1" dirty="0"/>
              <a:t>part</a:t>
            </a:r>
            <a:r>
              <a:rPr lang="uk-UA" dirty="0"/>
              <a:t>) </a:t>
            </a:r>
          </a:p>
          <a:p>
            <a:r>
              <a:rPr lang="uk-UA" b="1" dirty="0"/>
              <a:t>Використання</a:t>
            </a:r>
            <a:r>
              <a:rPr lang="uk-UA" dirty="0"/>
              <a:t> </a:t>
            </a:r>
            <a:r>
              <a:rPr lang="uk-UA" b="1" dirty="0"/>
              <a:t>багатофакторної автентифікації </a:t>
            </a:r>
            <a:r>
              <a:rPr lang="uk-UA" dirty="0"/>
              <a:t>- додає другий рівень безпеки для кожної спроби входу, що вимагає втручання людини.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FBC1F-36D5-439B-8397-6858C63A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420" y="4821275"/>
            <a:ext cx="3123941" cy="1273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179523-A143-41CE-8FE4-2A27C9BDA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491" y="4322642"/>
            <a:ext cx="3541871" cy="2467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9DBBB1-013D-492D-94B9-171F02E67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38" y="4615074"/>
            <a:ext cx="3028950" cy="1685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BF996F-1EF0-4BA4-8E23-516BF044F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91" y="4408764"/>
            <a:ext cx="19050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6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EEA24A-BD44-4BF8-877B-3C0A068C5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502" y="452306"/>
            <a:ext cx="5672814" cy="5953387"/>
          </a:xfrm>
        </p:spPr>
      </p:pic>
    </p:spTree>
    <p:extLst>
      <p:ext uri="{BB962C8B-B14F-4D97-AF65-F5344CB8AC3E}">
        <p14:creationId xmlns:p14="http://schemas.microsoft.com/office/powerpoint/2010/main" val="323266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CA44-7422-45B9-B840-7F698DF1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075"/>
            <a:ext cx="10018713" cy="381000"/>
          </a:xfrm>
        </p:spPr>
        <p:txBody>
          <a:bodyPr>
            <a:normAutofit fontScale="90000"/>
          </a:bodyPr>
          <a:lstStyle/>
          <a:p>
            <a:r>
              <a:rPr lang="uk-UA" dirty="0"/>
              <a:t>Приклади слабких паролів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7B0B3-9716-48A9-AC47-8C7B06DB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017" y="854977"/>
            <a:ext cx="10410737" cy="3666689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uk-UA" b="1" dirty="0"/>
              <a:t>Паролі за умовчанням</a:t>
            </a:r>
            <a:r>
              <a:rPr lang="uk-UA" dirty="0"/>
              <a:t>: «</a:t>
            </a:r>
            <a:r>
              <a:rPr lang="en-US" dirty="0"/>
              <a:t>password», «default», «admin», «guest» </a:t>
            </a:r>
            <a:r>
              <a:rPr lang="uk-UA" dirty="0"/>
              <a:t>та інші. Список паролів за замовчуванням широко поширений в інтернеті.</a:t>
            </a:r>
          </a:p>
          <a:p>
            <a:pPr algn="just"/>
            <a:r>
              <a:rPr lang="uk-UA" b="1" dirty="0"/>
              <a:t>Словникові слова</a:t>
            </a:r>
            <a:r>
              <a:rPr lang="uk-UA" dirty="0"/>
              <a:t>: «</a:t>
            </a:r>
            <a:r>
              <a:rPr lang="en-US" dirty="0"/>
              <a:t>chameleon», «</a:t>
            </a:r>
            <a:r>
              <a:rPr lang="en-US" dirty="0" err="1"/>
              <a:t>RedSox</a:t>
            </a:r>
            <a:r>
              <a:rPr lang="en-US" dirty="0"/>
              <a:t>», «sandbags», «</a:t>
            </a:r>
            <a:r>
              <a:rPr lang="en-US" dirty="0" err="1"/>
              <a:t>bunnyhop</a:t>
            </a:r>
            <a:r>
              <a:rPr lang="en-US" dirty="0"/>
              <a:t>!», «</a:t>
            </a:r>
            <a:r>
              <a:rPr lang="en-US" dirty="0" err="1"/>
              <a:t>IntenseCrabtree</a:t>
            </a:r>
            <a:r>
              <a:rPr lang="en-US" dirty="0"/>
              <a:t>» </a:t>
            </a:r>
            <a:r>
              <a:rPr lang="uk-UA" dirty="0"/>
              <a:t>та інші, включаючи слова з неанглійських словників.</a:t>
            </a:r>
          </a:p>
          <a:p>
            <a:pPr algn="just"/>
            <a:r>
              <a:rPr lang="uk-UA" b="1" dirty="0"/>
              <a:t>Слова з доданими числами</a:t>
            </a:r>
            <a:r>
              <a:rPr lang="uk-UA" dirty="0"/>
              <a:t>: «</a:t>
            </a:r>
            <a:r>
              <a:rPr lang="en-US" dirty="0"/>
              <a:t>password1», «deer2000», «ivan1234» </a:t>
            </a:r>
            <a:r>
              <a:rPr lang="uk-UA" dirty="0"/>
              <a:t>та інші. Підбір подібних паролів здійснюється дуже швидко.</a:t>
            </a:r>
          </a:p>
          <a:p>
            <a:pPr algn="just"/>
            <a:r>
              <a:rPr lang="uk-UA" b="1" dirty="0"/>
              <a:t>Слова з заміненими буквами</a:t>
            </a:r>
            <a:r>
              <a:rPr lang="uk-UA" dirty="0"/>
              <a:t>: «</a:t>
            </a:r>
            <a:r>
              <a:rPr lang="en-US" dirty="0"/>
              <a:t>p@ssw0rd», «l33th4x0r», «g0ldf1sh» </a:t>
            </a:r>
            <a:r>
              <a:rPr lang="uk-UA" dirty="0"/>
              <a:t>та інші. Подібні паролі можуть бути перевірені автоматично з невеликими часовими затратами.</a:t>
            </a:r>
          </a:p>
          <a:p>
            <a:pPr algn="just"/>
            <a:r>
              <a:rPr lang="uk-UA" b="1" dirty="0"/>
              <a:t>Слова, складені з двох слів</a:t>
            </a:r>
            <a:r>
              <a:rPr lang="uk-UA" dirty="0"/>
              <a:t>: «</a:t>
            </a:r>
            <a:r>
              <a:rPr lang="en-US" dirty="0" err="1"/>
              <a:t>crabcrab</a:t>
            </a:r>
            <a:r>
              <a:rPr lang="en-US" dirty="0"/>
              <a:t>», «</a:t>
            </a:r>
            <a:r>
              <a:rPr lang="en-US" dirty="0" err="1"/>
              <a:t>stopstop</a:t>
            </a:r>
            <a:r>
              <a:rPr lang="en-US" dirty="0"/>
              <a:t>», «</a:t>
            </a:r>
            <a:r>
              <a:rPr lang="en-US" dirty="0" err="1"/>
              <a:t>treetree</a:t>
            </a:r>
            <a:r>
              <a:rPr lang="en-US" dirty="0"/>
              <a:t>», «</a:t>
            </a:r>
            <a:r>
              <a:rPr lang="en-US" dirty="0" err="1"/>
              <a:t>passpass</a:t>
            </a:r>
            <a:r>
              <a:rPr lang="en-US" dirty="0"/>
              <a:t>» </a:t>
            </a:r>
            <a:r>
              <a:rPr lang="uk-UA" dirty="0"/>
              <a:t>та інші.</a:t>
            </a:r>
          </a:p>
          <a:p>
            <a:pPr algn="just"/>
            <a:r>
              <a:rPr lang="uk-UA" b="1" dirty="0"/>
              <a:t>Поширені послідовності </a:t>
            </a:r>
            <a:r>
              <a:rPr lang="uk-UA" dirty="0"/>
              <a:t>на клавіатурі: «</a:t>
            </a:r>
            <a:r>
              <a:rPr lang="en-US" dirty="0"/>
              <a:t>qwerty», «12345», «</a:t>
            </a:r>
            <a:r>
              <a:rPr lang="en-US" dirty="0" err="1"/>
              <a:t>asdfgh</a:t>
            </a:r>
            <a:r>
              <a:rPr lang="en-US" dirty="0"/>
              <a:t>», «</a:t>
            </a:r>
            <a:r>
              <a:rPr lang="en-US" dirty="0" err="1"/>
              <a:t>fred</a:t>
            </a:r>
            <a:r>
              <a:rPr lang="en-US" dirty="0"/>
              <a:t>» </a:t>
            </a:r>
            <a:r>
              <a:rPr lang="uk-UA" dirty="0"/>
              <a:t>та інші.</a:t>
            </a:r>
          </a:p>
          <a:p>
            <a:pPr algn="just"/>
            <a:r>
              <a:rPr lang="uk-UA" b="1" dirty="0"/>
              <a:t>Широко відомі набори цифр</a:t>
            </a:r>
            <a:r>
              <a:rPr lang="uk-UA" dirty="0"/>
              <a:t>: «911», «271828…», «112358…» та інші.</a:t>
            </a:r>
          </a:p>
          <a:p>
            <a:pPr algn="just"/>
            <a:r>
              <a:rPr lang="uk-UA" b="1" dirty="0"/>
              <a:t>Особисті дані</a:t>
            </a:r>
            <a:r>
              <a:rPr lang="uk-UA" dirty="0"/>
              <a:t>: «</a:t>
            </a:r>
            <a:r>
              <a:rPr lang="en-US" dirty="0"/>
              <a:t>ivpetrov123», «1/1/1970», </a:t>
            </a:r>
            <a:r>
              <a:rPr lang="uk-UA" dirty="0"/>
              <a:t>номер телефону, ім'я користувача, ІПН, адреса та інші.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45831F-89E8-4680-AD69-9BA11AF984FD}"/>
              </a:ext>
            </a:extLst>
          </p:cNvPr>
          <p:cNvSpPr/>
          <p:nvPr/>
        </p:nvSpPr>
        <p:spPr>
          <a:xfrm>
            <a:off x="2054762" y="4670568"/>
            <a:ext cx="102854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https://www.grc.com/haystack.htm</a:t>
            </a:r>
            <a:endParaRPr lang="uk-UA" dirty="0"/>
          </a:p>
          <a:p>
            <a:r>
              <a:rPr lang="uk-UA" dirty="0"/>
              <a:t>інтерактивний калькулятор дозволяє експериментувати з довжиною і складністю пароля, для визначення безпечного паролю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en-US" dirty="0">
                <a:hlinkClick r:id="rId3"/>
              </a:rPr>
              <a:t>https://passwordsgenerator.net/</a:t>
            </a:r>
            <a:endParaRPr lang="uk-UA" dirty="0"/>
          </a:p>
          <a:p>
            <a:r>
              <a:rPr lang="uk-UA" dirty="0"/>
              <a:t>є найпопулярнішим в Інтернеті генератором паролів для створення випадкових паролів. </a:t>
            </a:r>
          </a:p>
        </p:txBody>
      </p:sp>
    </p:spTree>
    <p:extLst>
      <p:ext uri="{BB962C8B-B14F-4D97-AF65-F5344CB8AC3E}">
        <p14:creationId xmlns:p14="http://schemas.microsoft.com/office/powerpoint/2010/main" val="2286920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DCCBB0-5BD8-402D-B9C9-930CF1DC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1075888"/>
          </a:xfrm>
        </p:spPr>
        <p:txBody>
          <a:bodyPr>
            <a:normAutofit/>
          </a:bodyPr>
          <a:lstStyle/>
          <a:p>
            <a:r>
              <a:rPr lang="en-US" dirty="0"/>
              <a:t>It’s Python Time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856445-5724-4726-A5E5-ABC93A8505BB}"/>
              </a:ext>
            </a:extLst>
          </p:cNvPr>
          <p:cNvSpPr/>
          <p:nvPr/>
        </p:nvSpPr>
        <p:spPr>
          <a:xfrm>
            <a:off x="1775288" y="1985986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pip install captcha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93F0E3-AC4F-4CDE-A237-69776697E93E}"/>
              </a:ext>
            </a:extLst>
          </p:cNvPr>
          <p:cNvSpPr/>
          <p:nvPr/>
        </p:nvSpPr>
        <p:spPr>
          <a:xfrm>
            <a:off x="1775288" y="2579616"/>
            <a:ext cx="17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pip install Pillow</a:t>
            </a:r>
          </a:p>
        </p:txBody>
      </p:sp>
    </p:spTree>
    <p:extLst>
      <p:ext uri="{BB962C8B-B14F-4D97-AF65-F5344CB8AC3E}">
        <p14:creationId xmlns:p14="http://schemas.microsoft.com/office/powerpoint/2010/main" val="828310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B215-B595-4E67-AE07-C8668156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000" dirty="0"/>
              <a:t>Дякую!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9953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98300-CD81-463C-98EC-185C2E720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8976" y="304799"/>
            <a:ext cx="9336947" cy="3302467"/>
          </a:xfrm>
        </p:spPr>
        <p:txBody>
          <a:bodyPr>
            <a:normAutofit/>
          </a:bodyPr>
          <a:lstStyle/>
          <a:p>
            <a:pPr algn="just"/>
            <a:r>
              <a:rPr lang="uk-UA" b="1" dirty="0"/>
              <a:t>Повний перебір </a:t>
            </a:r>
            <a:r>
              <a:rPr lang="uk-UA" dirty="0"/>
              <a:t>(або метод «грубої сили», </a:t>
            </a:r>
            <a:r>
              <a:rPr lang="uk-UA" dirty="0" err="1"/>
              <a:t>англ</a:t>
            </a:r>
            <a:r>
              <a:rPr lang="uk-UA" dirty="0"/>
              <a:t>. </a:t>
            </a:r>
            <a:r>
              <a:rPr lang="en-US" b="1" dirty="0"/>
              <a:t>Brute force</a:t>
            </a:r>
            <a:r>
              <a:rPr lang="en-US" dirty="0"/>
              <a:t>) - </a:t>
            </a:r>
            <a:r>
              <a:rPr lang="uk-UA" dirty="0"/>
              <a:t>метод вирішення математичних задач. Відноситься до класу методів пошуку рішення перевіркою різних варіантів</a:t>
            </a:r>
            <a:r>
              <a:rPr lang="en-US" dirty="0"/>
              <a:t>.</a:t>
            </a:r>
            <a:endParaRPr lang="uk-UA" dirty="0"/>
          </a:p>
          <a:p>
            <a:pPr algn="just"/>
            <a:endParaRPr lang="en-US" dirty="0"/>
          </a:p>
          <a:p>
            <a:pPr algn="just"/>
            <a:r>
              <a:rPr lang="uk-UA" dirty="0"/>
              <a:t>У криптографії на повному переборі ґрунтується атака методом «грубої сили» ( </a:t>
            </a:r>
            <a:r>
              <a:rPr lang="en-US" b="1" dirty="0"/>
              <a:t>Brute-force attack</a:t>
            </a:r>
            <a:r>
              <a:rPr lang="en-US" dirty="0"/>
              <a:t>) - </a:t>
            </a:r>
            <a:r>
              <a:rPr lang="uk-UA" dirty="0"/>
              <a:t>злом пароля шляхом перебору всіх можливих варіантів ключа.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0A76F4-65ED-4F14-B5F4-97A28F086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2" y="3698934"/>
            <a:ext cx="53244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5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B8245-6639-4452-9F98-3BE237FD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646" y="368415"/>
            <a:ext cx="10018713" cy="19050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Brute</a:t>
            </a:r>
            <a:r>
              <a:rPr lang="uk-UA" dirty="0"/>
              <a:t> </a:t>
            </a:r>
            <a:r>
              <a:rPr lang="en-US" dirty="0"/>
              <a:t>force</a:t>
            </a:r>
            <a:r>
              <a:rPr lang="uk-UA" dirty="0"/>
              <a:t> атаки є найбільш універсальними, але в той же час найбільш повільними. 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Brute force </a:t>
            </a:r>
            <a:r>
              <a:rPr lang="uk-UA" dirty="0"/>
              <a:t>атаки</a:t>
            </a:r>
            <a:r>
              <a:rPr lang="en-US" dirty="0"/>
              <a:t> </a:t>
            </a:r>
            <a:r>
              <a:rPr lang="uk-UA" dirty="0"/>
              <a:t>- це  добре чи погано залежно від того, хто її використовує. Це може бути 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99FD21-105E-4586-A447-7CD562FE2C32}"/>
              </a:ext>
            </a:extLst>
          </p:cNvPr>
          <p:cNvSpPr/>
          <p:nvPr/>
        </p:nvSpPr>
        <p:spPr>
          <a:xfrm>
            <a:off x="1090569" y="2273417"/>
            <a:ext cx="712225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400" dirty="0" err="1"/>
              <a:t>кіберзлочинець</a:t>
            </a:r>
            <a:r>
              <a:rPr lang="uk-UA" sz="2400" dirty="0"/>
              <a:t>, який намагається зламати мережевий сервер, або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400" dirty="0"/>
              <a:t>адміністратор мережі, який намагається зрозуміти, наскільки захищена його мережа. Деякі користувачі комп'ютерів також використовують атаки грубої сили для відновлення забутих паролів.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20E28-C473-4CE1-A31E-C77807CAB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522" y="2273417"/>
            <a:ext cx="3629448" cy="34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4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140C-B421-40C2-A144-CE866BE7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850"/>
            <a:ext cx="10018713" cy="614494"/>
          </a:xfrm>
        </p:spPr>
        <p:txBody>
          <a:bodyPr>
            <a:normAutofit fontScale="90000"/>
          </a:bodyPr>
          <a:lstStyle/>
          <a:p>
            <a:r>
              <a:rPr lang="uk-UA" dirty="0"/>
              <a:t>Приклад атаки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2ECAC-15C8-45C7-A9F8-DC170FF9E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5305338"/>
            <a:ext cx="10018713" cy="1716248"/>
          </a:xfrm>
        </p:spPr>
        <p:txBody>
          <a:bodyPr/>
          <a:lstStyle/>
          <a:p>
            <a:r>
              <a:rPr lang="ru-RU" u="sng" dirty="0">
                <a:hlinkClick r:id="rId2"/>
              </a:rPr>
              <a:t>https://youtu.be/IXglwbyMydM?t=491</a:t>
            </a:r>
            <a:endParaRPr lang="en-US" dirty="0"/>
          </a:p>
          <a:p>
            <a:r>
              <a:rPr lang="ru-RU" u="sng" dirty="0">
                <a:hlinkClick r:id="rId3"/>
              </a:rPr>
              <a:t>https://www.dailymail.co.uk/sciencetech/article-5613597/Police-claim-unlock-iPhone-using-mysterious-10-000-GrayKey-box.html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B646B-2321-41E3-AB62-35739C9B9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471" y="958902"/>
            <a:ext cx="7507145" cy="420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2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E71C-1560-4CDC-908E-2069AEF9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75409"/>
            <a:ext cx="10018713" cy="857774"/>
          </a:xfrm>
        </p:spPr>
        <p:txBody>
          <a:bodyPr/>
          <a:lstStyle/>
          <a:p>
            <a:r>
              <a:rPr lang="uk-UA" dirty="0"/>
              <a:t>Повний перебір. Елементи математики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8ABE2D-3CC9-4DAE-AD8B-62B9C142A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08" y="1576387"/>
            <a:ext cx="6257925" cy="3705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97F81A-C8B7-4FA3-8628-D3582FF11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173" y="1475587"/>
            <a:ext cx="41338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537D-88DD-46E5-B819-500D2669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851"/>
            <a:ext cx="10018713" cy="463492"/>
          </a:xfrm>
        </p:spPr>
        <p:txBody>
          <a:bodyPr>
            <a:normAutofit fontScale="90000"/>
          </a:bodyPr>
          <a:lstStyle/>
          <a:p>
            <a:r>
              <a:rPr lang="uk-UA" dirty="0"/>
              <a:t>Проблема атаки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D7A6D-9CFF-44F6-B87F-475E266E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533" y="863367"/>
            <a:ext cx="10018713" cy="7859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/>
              <a:t>Проблема атаки грубої сили полягає в тому, що зі збільшенням складності пароля збільшується і час, необхідний для злому пароля.</a:t>
            </a:r>
          </a:p>
        </p:txBody>
      </p:sp>
      <p:pic>
        <p:nvPicPr>
          <p:cNvPr id="4" name="Picture 3" descr="http://1.bp.blogspot.com/-9H63bqcnjJA/T2rXty57J0I/AAAAAAAAB2o/Prov0bjJU-Y/s640/image_6.png">
            <a:extLst>
              <a:ext uri="{FF2B5EF4-FFF2-40B4-BE49-F238E27FC236}">
                <a16:creationId xmlns:a16="http://schemas.microsoft.com/office/drawing/2014/main" id="{95229B72-42D0-4F53-995A-C43BFEB56E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618" y="1726644"/>
            <a:ext cx="7022128" cy="38337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3B80C4-BE05-4714-9CDE-86BC1A78909F}"/>
              </a:ext>
            </a:extLst>
          </p:cNvPr>
          <p:cNvSpPr/>
          <p:nvPr/>
        </p:nvSpPr>
        <p:spPr>
          <a:xfrm>
            <a:off x="8990396" y="3548544"/>
            <a:ext cx="29974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Brute force </a:t>
            </a:r>
            <a:r>
              <a:rPr lang="uk-UA" dirty="0"/>
              <a:t>ефективний для нескладних алгоритмів шифрування і ключів довжиною до 64 біт. Для сучасних ключів довжиною від 128 біт - неефективний.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1097A-C4D2-4973-B54D-5635D9EB3BD0}"/>
              </a:ext>
            </a:extLst>
          </p:cNvPr>
          <p:cNvSpPr/>
          <p:nvPr/>
        </p:nvSpPr>
        <p:spPr>
          <a:xfrm>
            <a:off x="1761619" y="5575462"/>
            <a:ext cx="7022128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Вищенаведена діаграма ілюструє приблизний час, який комп'ютер витрачає для того, щоб підібрати пароль, припускаючи, що він здатний перевірити 10000 паролів в секунду.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63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4CCDC-6385-4A0A-A04E-C905099B7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0328" y="212268"/>
            <a:ext cx="8198071" cy="8173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/>
              <a:t>Для збільшення швидкості підбору ключа використовується </a:t>
            </a:r>
            <a:r>
              <a:rPr lang="uk-UA" dirty="0" err="1"/>
              <a:t>розпаралелювання</a:t>
            </a:r>
            <a:r>
              <a:rPr lang="uk-UA" dirty="0"/>
              <a:t> обчислень.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5B1C3-A8A0-4CDA-8AC3-FBB920BEA05C}"/>
              </a:ext>
            </a:extLst>
          </p:cNvPr>
          <p:cNvSpPr/>
          <p:nvPr/>
        </p:nvSpPr>
        <p:spPr>
          <a:xfrm>
            <a:off x="1626922" y="1377880"/>
            <a:ext cx="81189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/>
              <a:t>графічні процесор</a:t>
            </a:r>
            <a:r>
              <a:rPr lang="ru-RU" b="1" dirty="0"/>
              <a:t>ы</a:t>
            </a:r>
            <a:r>
              <a:rPr lang="uk-UA" b="1" dirty="0"/>
              <a:t> (</a:t>
            </a:r>
            <a:r>
              <a:rPr lang="en-US" b="1" dirty="0"/>
              <a:t>GPU)</a:t>
            </a:r>
            <a:r>
              <a:rPr lang="uk-UA" b="1" dirty="0"/>
              <a:t> </a:t>
            </a:r>
            <a:r>
              <a:rPr lang="uk-UA" dirty="0"/>
              <a:t>- широкодоступні та порівняно низька ціна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ПЛ</a:t>
            </a:r>
            <a:r>
              <a:rPr lang="uk-UA" b="1" dirty="0"/>
              <a:t>ІС (</a:t>
            </a:r>
            <a:r>
              <a:rPr lang="en-US" b="1" dirty="0"/>
              <a:t>FPGA</a:t>
            </a:r>
            <a:r>
              <a:rPr lang="uk-UA" b="1" dirty="0"/>
              <a:t>)</a:t>
            </a:r>
            <a:r>
              <a:rPr lang="en-US" b="1" dirty="0"/>
              <a:t> </a:t>
            </a:r>
            <a:r>
              <a:rPr lang="uk-UA" dirty="0"/>
              <a:t>– краща енергоефективність на одну криптографічну операцію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9FF46-9D0B-4709-9049-DD3807228E8F}"/>
              </a:ext>
            </a:extLst>
          </p:cNvPr>
          <p:cNvSpPr/>
          <p:nvPr/>
        </p:nvSpPr>
        <p:spPr>
          <a:xfrm>
            <a:off x="1474435" y="2336616"/>
            <a:ext cx="10018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Cluster</a:t>
            </a:r>
            <a:r>
              <a:rPr lang="uk-UA" dirty="0">
                <a:hlinkClick r:id="rId2"/>
              </a:rPr>
              <a:t> </a:t>
            </a:r>
            <a:r>
              <a:rPr lang="en-US" dirty="0">
                <a:hlinkClick r:id="rId2"/>
              </a:rPr>
              <a:t> COPACOBANA FPGA </a:t>
            </a:r>
            <a:r>
              <a:rPr lang="uk-UA" dirty="0"/>
              <a:t>споживає таку ж саму енергію, що й один ПК (</a:t>
            </a:r>
            <a:r>
              <a:rPr lang="en-US" dirty="0"/>
              <a:t>~</a:t>
            </a:r>
            <a:r>
              <a:rPr lang="uk-UA" dirty="0"/>
              <a:t>600 Вт), але дає результати на певних алгоритмах як 2500 ПК.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EC4FE4-C51F-4F82-ADF2-DDF41DD5B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7" y="3429000"/>
            <a:ext cx="3386926" cy="29753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6DEB8B-7771-466A-B828-50C1EC081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661" y="3067845"/>
            <a:ext cx="4683199" cy="26449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5602FE-B6CB-4BBD-B4E1-01957860C0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668" y="4568934"/>
            <a:ext cx="3611449" cy="21523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006EE6-79B9-40B4-A587-DAAC27EADF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77" y="5797658"/>
            <a:ext cx="4388991" cy="93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4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7468-D891-4EC1-992E-ADF1DED0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075"/>
            <a:ext cx="10018713" cy="463492"/>
          </a:xfrm>
        </p:spPr>
        <p:txBody>
          <a:bodyPr>
            <a:normAutofit fontScale="90000"/>
          </a:bodyPr>
          <a:lstStyle/>
          <a:p>
            <a:r>
              <a:rPr lang="uk-UA" dirty="0"/>
              <a:t>Типи атак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632F3-247C-4DFB-BC5F-4EF095A13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182848"/>
            <a:ext cx="10411280" cy="3970789"/>
          </a:xfrm>
        </p:spPr>
        <p:txBody>
          <a:bodyPr>
            <a:normAutofit fontScale="92500" lnSpcReduction="10000"/>
          </a:bodyPr>
          <a:lstStyle/>
          <a:p>
            <a:r>
              <a:rPr lang="uk-UA" b="1" dirty="0"/>
              <a:t>Вичерпний пошук ключів </a:t>
            </a:r>
            <a:r>
              <a:rPr lang="uk-UA" dirty="0"/>
              <a:t>(</a:t>
            </a:r>
            <a:r>
              <a:rPr lang="en-US" dirty="0"/>
              <a:t>Exhaustive key search) – </a:t>
            </a:r>
            <a:r>
              <a:rPr lang="uk-UA" dirty="0"/>
              <a:t>перебір всіх можливих поєднань всіх можливих символів для пошуку правильної комбінації.</a:t>
            </a:r>
          </a:p>
          <a:p>
            <a:r>
              <a:rPr lang="uk-UA" b="1" dirty="0"/>
              <a:t>Атака зі словника </a:t>
            </a:r>
            <a:r>
              <a:rPr lang="uk-UA" dirty="0"/>
              <a:t>– використання словника можливих паролів. </a:t>
            </a:r>
          </a:p>
          <a:p>
            <a:r>
              <a:rPr lang="uk-UA" b="1" dirty="0"/>
              <a:t>Повторне використання облікових даних </a:t>
            </a:r>
            <a:r>
              <a:rPr lang="uk-UA" dirty="0"/>
              <a:t>(</a:t>
            </a:r>
            <a:r>
              <a:rPr lang="en-US" dirty="0"/>
              <a:t>Credential recycling</a:t>
            </a:r>
            <a:r>
              <a:rPr lang="uk-UA" dirty="0"/>
              <a:t>) - відноситься до </a:t>
            </a:r>
            <a:r>
              <a:rPr lang="uk-UA" dirty="0" err="1"/>
              <a:t>хакерської</a:t>
            </a:r>
            <a:r>
              <a:rPr lang="uk-UA" dirty="0"/>
              <a:t> практики повторного використання комбінацій імені користувача і пароля, зібраних в ході попередніх атак методом перебору.</a:t>
            </a:r>
          </a:p>
          <a:p>
            <a:r>
              <a:rPr lang="ru-RU" b="1" dirty="0"/>
              <a:t>Зворотна атака </a:t>
            </a:r>
            <a:r>
              <a:rPr lang="uk-UA" b="1" dirty="0"/>
              <a:t>грубої сили </a:t>
            </a:r>
            <a:r>
              <a:rPr lang="ru-RU" dirty="0"/>
              <a:t>(</a:t>
            </a:r>
            <a:r>
              <a:rPr lang="en-US" dirty="0"/>
              <a:t>Reverse brute-force attack</a:t>
            </a:r>
            <a:r>
              <a:rPr lang="ru-RU" dirty="0"/>
              <a:t>) - один пароль (напр., "</a:t>
            </a:r>
            <a:r>
              <a:rPr lang="en-US" i="1" dirty="0"/>
              <a:t>password</a:t>
            </a:r>
            <a:r>
              <a:rPr lang="en-US" dirty="0"/>
              <a:t>"</a:t>
            </a:r>
            <a:r>
              <a:rPr lang="ru-RU" dirty="0"/>
              <a:t>) </a:t>
            </a:r>
            <a:r>
              <a:rPr lang="uk-UA" dirty="0"/>
              <a:t>перевіряється на кілька імен користувачів. У такій стратегії зловмисник</a:t>
            </a:r>
            <a:r>
              <a:rPr lang="ru-RU" dirty="0"/>
              <a:t> </a:t>
            </a:r>
            <a:r>
              <a:rPr lang="uk-UA" dirty="0"/>
              <a:t>намагається зламати акаунт декількох користувачів.  Проти зворотних атак встановлюється політика паролів, яка забороняє використання однакових паролів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510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9542-4126-4BF9-82CB-C08E277B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422" y="236479"/>
            <a:ext cx="10018713" cy="912813"/>
          </a:xfrm>
        </p:spPr>
        <p:txBody>
          <a:bodyPr>
            <a:normAutofit/>
          </a:bodyPr>
          <a:lstStyle/>
          <a:p>
            <a:r>
              <a:rPr lang="en-US" dirty="0"/>
              <a:t>It’s Python Time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B1571A-8917-449D-9891-6DB31B79F3A1}"/>
              </a:ext>
            </a:extLst>
          </p:cNvPr>
          <p:cNvSpPr/>
          <p:nvPr/>
        </p:nvSpPr>
        <p:spPr>
          <a:xfrm>
            <a:off x="2283521" y="889967"/>
            <a:ext cx="928661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https://www.python.org/downloads/windows/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https://github.com/matiasb/python-unrar</a:t>
            </a:r>
            <a:endParaRPr lang="en-US" dirty="0"/>
          </a:p>
          <a:p>
            <a:endParaRPr lang="en-US" dirty="0"/>
          </a:p>
          <a:p>
            <a:r>
              <a:rPr lang="en-US" dirty="0"/>
              <a:t>pip install </a:t>
            </a:r>
            <a:r>
              <a:rPr lang="en-US" dirty="0" err="1"/>
              <a:t>unrar</a:t>
            </a:r>
            <a:endParaRPr lang="en-US" dirty="0"/>
          </a:p>
          <a:p>
            <a:endParaRPr lang="uk-UA" dirty="0"/>
          </a:p>
          <a:p>
            <a:r>
              <a:rPr lang="en-US" dirty="0">
                <a:hlinkClick r:id="rId4"/>
              </a:rPr>
              <a:t>https://www.rarlab.com/rar_add.htm</a:t>
            </a:r>
            <a:endParaRPr lang="en-US" dirty="0"/>
          </a:p>
          <a:p>
            <a:r>
              <a:rPr lang="en-US" dirty="0"/>
              <a:t>1.	download the </a:t>
            </a:r>
            <a:r>
              <a:rPr lang="en-US" dirty="0" err="1"/>
              <a:t>libfile</a:t>
            </a:r>
            <a:r>
              <a:rPr lang="en-US" dirty="0"/>
              <a:t>, http://www.rarlab.com/rar/UnRARDLL.exe, install it;</a:t>
            </a:r>
          </a:p>
          <a:p>
            <a:r>
              <a:rPr lang="en-US" dirty="0"/>
              <a:t>2.	you'd better choose the default path, C:\Program Files (x86)\</a:t>
            </a:r>
            <a:r>
              <a:rPr lang="en-US" dirty="0" err="1"/>
              <a:t>UnrarDLL</a:t>
            </a:r>
            <a:r>
              <a:rPr lang="en-US" dirty="0"/>
              <a:t>\</a:t>
            </a:r>
          </a:p>
          <a:p>
            <a:r>
              <a:rPr lang="en-US" dirty="0"/>
              <a:t>the most important is add the environment path, the </a:t>
            </a:r>
            <a:r>
              <a:rPr lang="en-US" dirty="0" err="1"/>
              <a:t>varname</a:t>
            </a:r>
            <a:r>
              <a:rPr lang="en-US" dirty="0"/>
              <a:t> enter UNRAR_LIB_PATH, pay attention, it must be!!!. then if your system is 64bit enter C:\Program Files (x86)\</a:t>
            </a:r>
            <a:r>
              <a:rPr lang="en-US" dirty="0" err="1"/>
              <a:t>UnrarDLL</a:t>
            </a:r>
            <a:r>
              <a:rPr lang="en-US" dirty="0"/>
              <a:t>\x64\UnRAR64.dll, if your system is 32bit enter C:\Program Files (x86)\</a:t>
            </a:r>
            <a:r>
              <a:rPr lang="en-US" dirty="0" err="1"/>
              <a:t>UnrarDLL</a:t>
            </a:r>
            <a:r>
              <a:rPr lang="en-US" dirty="0"/>
              <a:t>\UnRAR.dll. </a:t>
            </a:r>
          </a:p>
          <a:p>
            <a:r>
              <a:rPr lang="en-US" dirty="0">
                <a:hlinkClick r:id="rId5"/>
              </a:rPr>
              <a:t>https://geek-university.com/python/add-python-to-the-windows-path/</a:t>
            </a:r>
            <a:endParaRPr lang="en-US" dirty="0"/>
          </a:p>
          <a:p>
            <a:r>
              <a:rPr lang="en-US" dirty="0"/>
              <a:t>3.	after save the environment path, rerun your cmd.</a:t>
            </a:r>
          </a:p>
          <a:p>
            <a:endParaRPr lang="en-US" dirty="0"/>
          </a:p>
          <a:p>
            <a:r>
              <a:rPr lang="en-US" dirty="0">
                <a:hlinkClick r:id="rId6"/>
              </a:rPr>
              <a:t>https://github.com/rdegges/brute</a:t>
            </a:r>
            <a:endParaRPr lang="uk-UA" dirty="0"/>
          </a:p>
          <a:p>
            <a:endParaRPr lang="uk-UA" dirty="0"/>
          </a:p>
          <a:p>
            <a:r>
              <a:rPr lang="en-US" dirty="0"/>
              <a:t>pip install brute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96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552</TotalTime>
  <Words>808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Corbel</vt:lpstr>
      <vt:lpstr>Times New Roman</vt:lpstr>
      <vt:lpstr>Parallax</vt:lpstr>
      <vt:lpstr>Основи захисту від brute force атак на Python</vt:lpstr>
      <vt:lpstr>PowerPoint Presentation</vt:lpstr>
      <vt:lpstr>PowerPoint Presentation</vt:lpstr>
      <vt:lpstr>Приклад атаки</vt:lpstr>
      <vt:lpstr>Повний перебір. Елементи математики</vt:lpstr>
      <vt:lpstr>Проблема атаки</vt:lpstr>
      <vt:lpstr>PowerPoint Presentation</vt:lpstr>
      <vt:lpstr>Типи атак</vt:lpstr>
      <vt:lpstr>It’s Python Time </vt:lpstr>
      <vt:lpstr>Способи захисту</vt:lpstr>
      <vt:lpstr>PowerPoint Presentation</vt:lpstr>
      <vt:lpstr>Приклади слабких паролів</vt:lpstr>
      <vt:lpstr>It’s Python Time </vt:lpstr>
      <vt:lpstr>Дякую!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захисту від brute force атак на Python</dc:title>
  <dc:creator>Oleksandr Neuimin</dc:creator>
  <cp:lastModifiedBy>Oleksandr Neuimin</cp:lastModifiedBy>
  <cp:revision>35</cp:revision>
  <dcterms:created xsi:type="dcterms:W3CDTF">2019-12-04T08:33:27Z</dcterms:created>
  <dcterms:modified xsi:type="dcterms:W3CDTF">2019-12-05T15:35:44Z</dcterms:modified>
</cp:coreProperties>
</file>