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61" r:id="rId4"/>
    <p:sldId id="265" r:id="rId5"/>
    <p:sldId id="266" r:id="rId6"/>
    <p:sldId id="262" r:id="rId7"/>
    <p:sldId id="267" r:id="rId8"/>
    <p:sldId id="268" r:id="rId9"/>
    <p:sldId id="270" r:id="rId10"/>
    <p:sldId id="271" r:id="rId11"/>
    <p:sldId id="263" r:id="rId12"/>
    <p:sldId id="272" r:id="rId13"/>
    <p:sldId id="258" r:id="rId14"/>
    <p:sldId id="259" r:id="rId15"/>
    <p:sldId id="282" r:id="rId16"/>
    <p:sldId id="260" r:id="rId17"/>
    <p:sldId id="283" r:id="rId18"/>
    <p:sldId id="284" r:id="rId19"/>
    <p:sldId id="285" r:id="rId20"/>
    <p:sldId id="286" r:id="rId21"/>
    <p:sldId id="287" r:id="rId22"/>
    <p:sldId id="269" r:id="rId23"/>
    <p:sldId id="264"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A296E-343C-47E4-8F6B-1B4969D665B3}" type="datetimeFigureOut">
              <a:rPr lang="en-US" smtClean="0"/>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DE220-271D-4EE4-BC93-2E11F5DA06D7}" type="slidenum">
              <a:rPr lang="en-US" smtClean="0"/>
              <a:t>‹N°›</a:t>
            </a:fld>
            <a:endParaRPr lang="en-US"/>
          </a:p>
        </p:txBody>
      </p:sp>
    </p:spTree>
    <p:extLst>
      <p:ext uri="{BB962C8B-B14F-4D97-AF65-F5344CB8AC3E}">
        <p14:creationId xmlns:p14="http://schemas.microsoft.com/office/powerpoint/2010/main" val="411955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0DE220-271D-4EE4-BC93-2E11F5DA06D7}" type="slidenum">
              <a:rPr lang="en-US" smtClean="0"/>
              <a:t>11</a:t>
            </a:fld>
            <a:endParaRPr lang="en-US"/>
          </a:p>
        </p:txBody>
      </p:sp>
    </p:spTree>
    <p:extLst>
      <p:ext uri="{BB962C8B-B14F-4D97-AF65-F5344CB8AC3E}">
        <p14:creationId xmlns:p14="http://schemas.microsoft.com/office/powerpoint/2010/main" val="137938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0DE220-271D-4EE4-BC93-2E11F5DA06D7}" type="slidenum">
              <a:rPr lang="en-US" smtClean="0"/>
              <a:t>12</a:t>
            </a:fld>
            <a:endParaRPr lang="en-US"/>
          </a:p>
        </p:txBody>
      </p:sp>
    </p:spTree>
    <p:extLst>
      <p:ext uri="{BB962C8B-B14F-4D97-AF65-F5344CB8AC3E}">
        <p14:creationId xmlns:p14="http://schemas.microsoft.com/office/powerpoint/2010/main" val="293874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79E651-68BF-487B-AC3C-3F76D4B8882A}" type="datetime1">
              <a:rPr lang="en-US" smtClean="0"/>
              <a:t>10/16/2021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Mohamed Amine MEZGHICH</a:t>
            </a:r>
          </a:p>
        </p:txBody>
      </p:sp>
      <p:sp>
        <p:nvSpPr>
          <p:cNvPr id="6" name="Slide Number Placeholder 5"/>
          <p:cNvSpPr>
            <a:spLocks noGrp="1"/>
          </p:cNvSpPr>
          <p:nvPr>
            <p:ph type="sldNum" sz="quarter" idx="12"/>
          </p:nvPr>
        </p:nvSpPr>
        <p:spPr>
          <a:xfrm>
            <a:off x="8956900" y="5037663"/>
            <a:ext cx="551167" cy="279400"/>
          </a:xfrm>
        </p:spPr>
        <p:txBody>
          <a:bodyPr/>
          <a:lstStyle/>
          <a:p>
            <a:fld id="{7BC79CCA-7463-42A4-ACFA-8B1305B84C38}" type="slidenum">
              <a:rPr lang="en-US" smtClean="0"/>
              <a:t>‹N°›</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69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72BA1-516F-45A2-92F0-DD5DEB179A7B}" type="datetime1">
              <a:rPr lang="en-US" smtClean="0"/>
              <a:t>10/16/2021</a:t>
            </a:fld>
            <a:endParaRPr lang="en-US"/>
          </a:p>
        </p:txBody>
      </p:sp>
      <p:sp>
        <p:nvSpPr>
          <p:cNvPr id="6" name="Footer Placeholder 5"/>
          <p:cNvSpPr>
            <a:spLocks noGrp="1"/>
          </p:cNvSpPr>
          <p:nvPr>
            <p:ph type="ftr" sz="quarter" idx="11"/>
          </p:nvPr>
        </p:nvSpPr>
        <p:spPr/>
        <p:txBody>
          <a:bodyPr/>
          <a:lstStyle/>
          <a:p>
            <a:r>
              <a:rPr lang="en-US"/>
              <a:t>Mohamed Amine MEZGHICH</a:t>
            </a:r>
          </a:p>
        </p:txBody>
      </p:sp>
      <p:sp>
        <p:nvSpPr>
          <p:cNvPr id="7" name="Slide Number Placeholder 6"/>
          <p:cNvSpPr>
            <a:spLocks noGrp="1"/>
          </p:cNvSpPr>
          <p:nvPr>
            <p:ph type="sldNum" sz="quarter" idx="12"/>
          </p:nvPr>
        </p:nvSpPr>
        <p:spPr/>
        <p:txBody>
          <a:bodyPr/>
          <a:lstStyle/>
          <a:p>
            <a:fld id="{7BC79CCA-7463-42A4-ACFA-8B1305B84C38}" type="slidenum">
              <a:rPr lang="en-US" smtClean="0"/>
              <a:t>‹N°›</a:t>
            </a:fld>
            <a:endParaRPr lang="en-US"/>
          </a:p>
        </p:txBody>
      </p:sp>
    </p:spTree>
    <p:extLst>
      <p:ext uri="{BB962C8B-B14F-4D97-AF65-F5344CB8AC3E}">
        <p14:creationId xmlns:p14="http://schemas.microsoft.com/office/powerpoint/2010/main" val="178603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B6B154-C2DC-4C2F-92CA-0B4603CC1E63}"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845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64175-0849-41E7-92A4-423ED75E2DBA}"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340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EC4CC-04E5-4E19-A501-F46DCB234C5A}"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spTree>
    <p:extLst>
      <p:ext uri="{BB962C8B-B14F-4D97-AF65-F5344CB8AC3E}">
        <p14:creationId xmlns:p14="http://schemas.microsoft.com/office/powerpoint/2010/main" val="778672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7F25B-BCBD-4B96-89F9-65776C71C97D}"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3776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7273B-3EEE-45A2-B8C1-BB834D292DC3}"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047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A2650-C061-44FA-BCA4-D24F10FD8C1A}"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016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03798-1A42-4818-9EF0-8871DD995382}"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07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42C5D-99D4-44E5-B5CB-B6A5B57E8BB5}"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spTree>
    <p:extLst>
      <p:ext uri="{BB962C8B-B14F-4D97-AF65-F5344CB8AC3E}">
        <p14:creationId xmlns:p14="http://schemas.microsoft.com/office/powerpoint/2010/main" val="307682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AE7B-87A4-499A-B6D6-B887FB7FE41B}" type="datetime1">
              <a:rPr lang="en-US" smtClean="0"/>
              <a:t>10/16/2021</a:t>
            </a:fld>
            <a:endParaRPr lang="en-US"/>
          </a:p>
        </p:txBody>
      </p:sp>
      <p:sp>
        <p:nvSpPr>
          <p:cNvPr id="5" name="Footer Placeholder 4"/>
          <p:cNvSpPr>
            <a:spLocks noGrp="1"/>
          </p:cNvSpPr>
          <p:nvPr>
            <p:ph type="ftr" sz="quarter" idx="11"/>
          </p:nvPr>
        </p:nvSpPr>
        <p:spPr/>
        <p:txBody>
          <a:bodyPr/>
          <a:lstStyle/>
          <a:p>
            <a:r>
              <a:rPr lang="en-US"/>
              <a:t>Mohamed Amine MEZGHICH</a:t>
            </a:r>
          </a:p>
        </p:txBody>
      </p:sp>
      <p:sp>
        <p:nvSpPr>
          <p:cNvPr id="6" name="Slide Number Placeholder 5"/>
          <p:cNvSpPr>
            <a:spLocks noGrp="1"/>
          </p:cNvSpPr>
          <p:nvPr>
            <p:ph type="sldNum" sz="quarter" idx="12"/>
          </p:nvPr>
        </p:nvSpPr>
        <p:spPr/>
        <p:txBody>
          <a:bodyPr/>
          <a:lstStyle/>
          <a:p>
            <a:fld id="{7BC79CCA-7463-42A4-ACFA-8B1305B84C38}" type="slidenum">
              <a:rPr lang="en-US" smtClean="0"/>
              <a:t>‹N°›</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78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930103-487A-414E-A5BC-473B78FCFC6C}" type="datetime1">
              <a:rPr lang="en-US" smtClean="0"/>
              <a:t>10/16/2021</a:t>
            </a:fld>
            <a:endParaRPr lang="en-US"/>
          </a:p>
        </p:txBody>
      </p:sp>
      <p:sp>
        <p:nvSpPr>
          <p:cNvPr id="6" name="Footer Placeholder 5"/>
          <p:cNvSpPr>
            <a:spLocks noGrp="1"/>
          </p:cNvSpPr>
          <p:nvPr>
            <p:ph type="ftr" sz="quarter" idx="11"/>
          </p:nvPr>
        </p:nvSpPr>
        <p:spPr/>
        <p:txBody>
          <a:bodyPr/>
          <a:lstStyle/>
          <a:p>
            <a:r>
              <a:rPr lang="en-US"/>
              <a:t>Mohamed Amine MEZGHICH</a:t>
            </a:r>
          </a:p>
        </p:txBody>
      </p:sp>
      <p:sp>
        <p:nvSpPr>
          <p:cNvPr id="7" name="Slide Number Placeholder 6"/>
          <p:cNvSpPr>
            <a:spLocks noGrp="1"/>
          </p:cNvSpPr>
          <p:nvPr>
            <p:ph type="sldNum" sz="quarter" idx="12"/>
          </p:nvPr>
        </p:nvSpPr>
        <p:spPr/>
        <p:txBody>
          <a:bodyPr/>
          <a:lstStyle/>
          <a:p>
            <a:fld id="{7BC79CCA-7463-42A4-ACFA-8B1305B84C38}" type="slidenum">
              <a:rPr lang="en-US" smtClean="0"/>
              <a:t>‹N°›</a:t>
            </a:fld>
            <a:endParaRPr lang="en-US"/>
          </a:p>
        </p:txBody>
      </p:sp>
    </p:spTree>
    <p:extLst>
      <p:ext uri="{BB962C8B-B14F-4D97-AF65-F5344CB8AC3E}">
        <p14:creationId xmlns:p14="http://schemas.microsoft.com/office/powerpoint/2010/main" val="992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6BEF8-5675-457E-A287-CC45A2F0FE6B}" type="datetime1">
              <a:rPr lang="en-US" smtClean="0"/>
              <a:t>10/16/2021</a:t>
            </a:fld>
            <a:endParaRPr lang="en-US"/>
          </a:p>
        </p:txBody>
      </p:sp>
      <p:sp>
        <p:nvSpPr>
          <p:cNvPr id="8" name="Footer Placeholder 7"/>
          <p:cNvSpPr>
            <a:spLocks noGrp="1"/>
          </p:cNvSpPr>
          <p:nvPr>
            <p:ph type="ftr" sz="quarter" idx="11"/>
          </p:nvPr>
        </p:nvSpPr>
        <p:spPr/>
        <p:txBody>
          <a:bodyPr/>
          <a:lstStyle/>
          <a:p>
            <a:r>
              <a:rPr lang="en-US"/>
              <a:t>Mohamed Amine MEZGHICH</a:t>
            </a:r>
          </a:p>
        </p:txBody>
      </p:sp>
      <p:sp>
        <p:nvSpPr>
          <p:cNvPr id="9" name="Slide Number Placeholder 8"/>
          <p:cNvSpPr>
            <a:spLocks noGrp="1"/>
          </p:cNvSpPr>
          <p:nvPr>
            <p:ph type="sldNum" sz="quarter" idx="12"/>
          </p:nvPr>
        </p:nvSpPr>
        <p:spPr/>
        <p:txBody>
          <a:bodyPr/>
          <a:lstStyle/>
          <a:p>
            <a:fld id="{7BC79CCA-7463-42A4-ACFA-8B1305B84C38}" type="slidenum">
              <a:rPr lang="en-US" smtClean="0"/>
              <a:t>‹N°›</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3373D-1EC3-4DB6-987A-150488729F2A}" type="datetime1">
              <a:rPr lang="en-US" smtClean="0"/>
              <a:t>10/16/2021</a:t>
            </a:fld>
            <a:endParaRPr lang="en-US"/>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‹N°›</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695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60112-7960-4BC4-9622-F5E480215F41}" type="datetime1">
              <a:rPr lang="en-US" smtClean="0"/>
              <a:t>10/16/2021</a:t>
            </a:fld>
            <a:endParaRPr lang="en-US"/>
          </a:p>
        </p:txBody>
      </p:sp>
      <p:sp>
        <p:nvSpPr>
          <p:cNvPr id="3" name="Footer Placeholder 2"/>
          <p:cNvSpPr>
            <a:spLocks noGrp="1"/>
          </p:cNvSpPr>
          <p:nvPr>
            <p:ph type="ftr" sz="quarter" idx="11"/>
          </p:nvPr>
        </p:nvSpPr>
        <p:spPr/>
        <p:txBody>
          <a:bodyPr/>
          <a:lstStyle/>
          <a:p>
            <a:r>
              <a:rPr lang="en-US"/>
              <a:t>Mohamed Amine MEZGHICH</a:t>
            </a:r>
          </a:p>
        </p:txBody>
      </p:sp>
      <p:sp>
        <p:nvSpPr>
          <p:cNvPr id="4" name="Slide Number Placeholder 3"/>
          <p:cNvSpPr>
            <a:spLocks noGrp="1"/>
          </p:cNvSpPr>
          <p:nvPr>
            <p:ph type="sldNum" sz="quarter" idx="12"/>
          </p:nvPr>
        </p:nvSpPr>
        <p:spPr/>
        <p:txBody>
          <a:bodyPr/>
          <a:lstStyle/>
          <a:p>
            <a:fld id="{7BC79CCA-7463-42A4-ACFA-8B1305B84C38}" type="slidenum">
              <a:rPr lang="en-US" smtClean="0"/>
              <a:t>‹N°›</a:t>
            </a:fld>
            <a:endParaRPr lang="en-US"/>
          </a:p>
        </p:txBody>
      </p:sp>
    </p:spTree>
    <p:extLst>
      <p:ext uri="{BB962C8B-B14F-4D97-AF65-F5344CB8AC3E}">
        <p14:creationId xmlns:p14="http://schemas.microsoft.com/office/powerpoint/2010/main" val="37296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D81EB-28B1-4203-81F7-EA91869A2176}" type="datetime1">
              <a:rPr lang="en-US" smtClean="0"/>
              <a:t>10/16/2021</a:t>
            </a:fld>
            <a:endParaRPr lang="en-US"/>
          </a:p>
        </p:txBody>
      </p:sp>
      <p:sp>
        <p:nvSpPr>
          <p:cNvPr id="6" name="Footer Placeholder 5"/>
          <p:cNvSpPr>
            <a:spLocks noGrp="1"/>
          </p:cNvSpPr>
          <p:nvPr>
            <p:ph type="ftr" sz="quarter" idx="11"/>
          </p:nvPr>
        </p:nvSpPr>
        <p:spPr/>
        <p:txBody>
          <a:bodyPr/>
          <a:lstStyle/>
          <a:p>
            <a:r>
              <a:rPr lang="en-US"/>
              <a:t>Mohamed Amine MEZGHICH</a:t>
            </a:r>
          </a:p>
        </p:txBody>
      </p:sp>
      <p:sp>
        <p:nvSpPr>
          <p:cNvPr id="7" name="Slide Number Placeholder 6"/>
          <p:cNvSpPr>
            <a:spLocks noGrp="1"/>
          </p:cNvSpPr>
          <p:nvPr>
            <p:ph type="sldNum" sz="quarter" idx="12"/>
          </p:nvPr>
        </p:nvSpPr>
        <p:spPr/>
        <p:txBody>
          <a:bodyPr/>
          <a:lstStyle/>
          <a:p>
            <a:fld id="{7BC79CCA-7463-42A4-ACFA-8B1305B84C38}" type="slidenum">
              <a:rPr lang="en-US" smtClean="0"/>
              <a:t>‹N°›</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93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9430B-A0B4-45AC-89A2-6B178DE9C32F}" type="datetime1">
              <a:rPr lang="en-US" smtClean="0"/>
              <a:t>10/16/2021</a:t>
            </a:fld>
            <a:endParaRPr lang="en-US"/>
          </a:p>
        </p:txBody>
      </p:sp>
      <p:sp>
        <p:nvSpPr>
          <p:cNvPr id="6" name="Footer Placeholder 5"/>
          <p:cNvSpPr>
            <a:spLocks noGrp="1"/>
          </p:cNvSpPr>
          <p:nvPr>
            <p:ph type="ftr" sz="quarter" idx="11"/>
          </p:nvPr>
        </p:nvSpPr>
        <p:spPr/>
        <p:txBody>
          <a:bodyPr/>
          <a:lstStyle/>
          <a:p>
            <a:r>
              <a:rPr lang="en-US"/>
              <a:t>Mohamed Amine MEZGHICH</a:t>
            </a:r>
          </a:p>
        </p:txBody>
      </p:sp>
      <p:sp>
        <p:nvSpPr>
          <p:cNvPr id="7" name="Slide Number Placeholder 6"/>
          <p:cNvSpPr>
            <a:spLocks noGrp="1"/>
          </p:cNvSpPr>
          <p:nvPr>
            <p:ph type="sldNum" sz="quarter" idx="12"/>
          </p:nvPr>
        </p:nvSpPr>
        <p:spPr/>
        <p:txBody>
          <a:bodyPr/>
          <a:lstStyle/>
          <a:p>
            <a:fld id="{7BC79CCA-7463-42A4-ACFA-8B1305B84C38}" type="slidenum">
              <a:rPr lang="en-US" smtClean="0"/>
              <a:t>‹N°›</a:t>
            </a:fld>
            <a:endParaRPr lang="en-US"/>
          </a:p>
        </p:txBody>
      </p:sp>
    </p:spTree>
    <p:extLst>
      <p:ext uri="{BB962C8B-B14F-4D97-AF65-F5344CB8AC3E}">
        <p14:creationId xmlns:p14="http://schemas.microsoft.com/office/powerpoint/2010/main" val="132343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BFAC2E-3971-44DB-A607-60E15490B555}" type="datetime1">
              <a:rPr lang="en-US" smtClean="0"/>
              <a:t>10/16/2021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Mohamed Amine MEZGHICH</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C79CCA-7463-42A4-ACFA-8B1305B84C38}" type="slidenum">
              <a:rPr lang="en-US" smtClean="0"/>
              <a:t>‹N°›</a:t>
            </a:fld>
            <a:endParaRPr lang="en-US"/>
          </a:p>
        </p:txBody>
      </p:sp>
    </p:spTree>
    <p:extLst>
      <p:ext uri="{BB962C8B-B14F-4D97-AF65-F5344CB8AC3E}">
        <p14:creationId xmlns:p14="http://schemas.microsoft.com/office/powerpoint/2010/main" val="1234830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SCRUM</a:t>
            </a:r>
            <a:endParaRPr lang="en-US" dirty="0"/>
          </a:p>
        </p:txBody>
      </p:sp>
      <p:sp>
        <p:nvSpPr>
          <p:cNvPr id="3" name="Subtitle 2"/>
          <p:cNvSpPr>
            <a:spLocks noGrp="1"/>
          </p:cNvSpPr>
          <p:nvPr>
            <p:ph type="subTitle" idx="1"/>
          </p:nvPr>
        </p:nvSpPr>
        <p:spPr/>
        <p:txBody>
          <a:bodyPr>
            <a:normAutofit fontScale="77500" lnSpcReduction="20000"/>
          </a:bodyPr>
          <a:lstStyle/>
          <a:p>
            <a:r>
              <a:rPr lang="fr-FR" b="1" dirty="0"/>
              <a:t>Mohamed Amine MEZGHICH</a:t>
            </a:r>
          </a:p>
          <a:p>
            <a:r>
              <a:rPr lang="fr-FR" b="1" dirty="0"/>
              <a:t>Scrum Master &amp; Product </a:t>
            </a:r>
            <a:r>
              <a:rPr lang="fr-FR" b="1" dirty="0" err="1"/>
              <a:t>Owner</a:t>
            </a:r>
            <a:r>
              <a:rPr lang="fr-FR" b="1" dirty="0"/>
              <a:t> </a:t>
            </a:r>
            <a:r>
              <a:rPr lang="fr-FR" b="1" dirty="0" err="1"/>
              <a:t>Certfied</a:t>
            </a:r>
            <a:endParaRPr lang="fr-FR" b="1" dirty="0"/>
          </a:p>
          <a:p>
            <a:r>
              <a:rPr lang="fr-FR" b="1" dirty="0" err="1"/>
              <a:t>Scrum</a:t>
            </a:r>
            <a:r>
              <a:rPr lang="fr-FR" b="1" dirty="0"/>
              <a:t> </a:t>
            </a:r>
            <a:r>
              <a:rPr lang="fr-FR" b="1" dirty="0" err="1"/>
              <a:t>Foundation</a:t>
            </a:r>
            <a:r>
              <a:rPr lang="fr-FR" b="1" dirty="0"/>
              <a:t> </a:t>
            </a:r>
            <a:r>
              <a:rPr lang="fr-FR" b="1" dirty="0" err="1"/>
              <a:t>Professionl</a:t>
            </a:r>
            <a:r>
              <a:rPr lang="fr-FR" b="1" dirty="0"/>
              <a:t> &amp; </a:t>
            </a:r>
            <a:r>
              <a:rPr lang="fr-FR" b="1" dirty="0" err="1"/>
              <a:t>Scrum</a:t>
            </a:r>
            <a:r>
              <a:rPr lang="fr-FR" b="1" dirty="0"/>
              <a:t> Master </a:t>
            </a:r>
            <a:r>
              <a:rPr lang="fr-FR" b="1" dirty="0" err="1"/>
              <a:t>Certified</a:t>
            </a:r>
            <a:endParaRPr lang="fr-FR" b="1" dirty="0"/>
          </a:p>
          <a:p>
            <a:r>
              <a:rPr lang="fr-FR" dirty="0"/>
              <a:t>ma.mezghich@smart-it-partner.com</a:t>
            </a:r>
            <a:endParaRPr lang="en-US" dirty="0"/>
          </a:p>
        </p:txBody>
      </p:sp>
      <p:pic>
        <p:nvPicPr>
          <p:cNvPr id="4" name="Picture 4" descr="International Scrum Institute | Official Scrum Certif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50" y="5180433"/>
            <a:ext cx="1529691" cy="1556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Scrum Foundation Certificate (SFC) - (EN/SP) | CertiPro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7" y="121505"/>
            <a:ext cx="1861278" cy="17248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ofessional Scrum Master | Calendrier de formation | Pyxis">
            <a:extLst>
              <a:ext uri="{FF2B5EF4-FFF2-40B4-BE49-F238E27FC236}">
                <a16:creationId xmlns:a16="http://schemas.microsoft.com/office/drawing/2014/main" id="{1217BCC5-EB0B-4777-8A07-103704BD6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578" y="146262"/>
            <a:ext cx="2064865" cy="22805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essional Scrum Master et Product Owner (PSMPO) | Calendrier de  formation | Pyxis">
            <a:extLst>
              <a:ext uri="{FF2B5EF4-FFF2-40B4-BE49-F238E27FC236}">
                <a16:creationId xmlns:a16="http://schemas.microsoft.com/office/drawing/2014/main" id="{AFB5AFD9-7AD4-4A6D-89B8-BEC57B57AB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0201" y="4735616"/>
            <a:ext cx="1993242" cy="212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3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solidFill>
                  <a:srgbClr val="FF0000"/>
                </a:solidFill>
              </a:rPr>
              <a:t>Uses of SCRUM</a:t>
            </a:r>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0070C0"/>
                </a:solidFill>
              </a:rPr>
              <a:t>Adaptation </a:t>
            </a:r>
            <a:r>
              <a:rPr lang="en-US" dirty="0">
                <a:solidFill>
                  <a:srgbClr val="0070C0"/>
                </a:solidFill>
              </a:rPr>
              <a:t>: </a:t>
            </a:r>
            <a:r>
              <a:rPr lang="en-US" dirty="0"/>
              <a:t>If an inspector determines that one or more aspects of a process deviate outside acceptable limits, and that the resulting product will be unacceptable, the process or the material being processed must be adjusted. An adjustment must be made as soon as possible to minimize further deviation.</a:t>
            </a:r>
          </a:p>
          <a:p>
            <a:pPr algn="just"/>
            <a:r>
              <a:rPr lang="en-US" dirty="0"/>
              <a:t>Scrum prescribes </a:t>
            </a:r>
            <a:r>
              <a:rPr lang="en-US" b="1" dirty="0">
                <a:solidFill>
                  <a:srgbClr val="FF0000"/>
                </a:solidFill>
              </a:rPr>
              <a:t>four</a:t>
            </a:r>
            <a:r>
              <a:rPr lang="en-US" dirty="0"/>
              <a:t> formal events for inspection and adaptation:</a:t>
            </a:r>
          </a:p>
          <a:p>
            <a:pPr marL="0" indent="0">
              <a:buNone/>
            </a:pPr>
            <a:r>
              <a:rPr lang="en-US" sz="2100" b="1" dirty="0">
                <a:solidFill>
                  <a:srgbClr val="FF0000"/>
                </a:solidFill>
              </a:rPr>
              <a:t>• Sprint Planning </a:t>
            </a:r>
          </a:p>
          <a:p>
            <a:pPr marL="0" indent="0">
              <a:buNone/>
            </a:pPr>
            <a:r>
              <a:rPr lang="en-US" sz="2100" b="1" dirty="0">
                <a:solidFill>
                  <a:srgbClr val="FF0000"/>
                </a:solidFill>
              </a:rPr>
              <a:t>• Daily Scrum </a:t>
            </a:r>
          </a:p>
          <a:p>
            <a:pPr marL="0" indent="0">
              <a:buNone/>
            </a:pPr>
            <a:r>
              <a:rPr lang="en-US" sz="2100" b="1" dirty="0">
                <a:solidFill>
                  <a:srgbClr val="FF0000"/>
                </a:solidFill>
              </a:rPr>
              <a:t>• Sprint Review </a:t>
            </a:r>
          </a:p>
          <a:p>
            <a:pPr marL="0" indent="0">
              <a:buNone/>
            </a:pPr>
            <a:r>
              <a:rPr lang="en-US" sz="2100" b="1" dirty="0">
                <a:solidFill>
                  <a:srgbClr val="FF0000"/>
                </a:solidFill>
              </a:rPr>
              <a:t>• Sprint Retrospective </a:t>
            </a:r>
          </a:p>
          <a:p>
            <a:pPr algn="just"/>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10</a:t>
            </a:fld>
            <a:endParaRPr lang="en-US"/>
          </a:p>
        </p:txBody>
      </p:sp>
    </p:spTree>
    <p:extLst>
      <p:ext uri="{BB962C8B-B14F-4D97-AF65-F5344CB8AC3E}">
        <p14:creationId xmlns:p14="http://schemas.microsoft.com/office/powerpoint/2010/main" val="42616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solidFill>
                  <a:srgbClr val="FF0000"/>
                </a:solidFill>
              </a:rPr>
              <a:t>Scrum</a:t>
            </a:r>
            <a:r>
              <a:rPr lang="fr-FR" b="1" dirty="0">
                <a:solidFill>
                  <a:srgbClr val="FF0000"/>
                </a:solidFill>
              </a:rPr>
              <a:t> Values</a:t>
            </a:r>
          </a:p>
        </p:txBody>
      </p:sp>
      <p:sp>
        <p:nvSpPr>
          <p:cNvPr id="3" name="Content Placeholder 2"/>
          <p:cNvSpPr>
            <a:spLocks noGrp="1"/>
          </p:cNvSpPr>
          <p:nvPr>
            <p:ph idx="1"/>
          </p:nvPr>
        </p:nvSpPr>
        <p:spPr/>
        <p:txBody>
          <a:bodyPr/>
          <a:lstStyle/>
          <a:p>
            <a:pPr algn="just"/>
            <a:r>
              <a:rPr lang="en-US" dirty="0"/>
              <a:t>When the </a:t>
            </a:r>
            <a:r>
              <a:rPr lang="en-US" b="1" dirty="0">
                <a:solidFill>
                  <a:srgbClr val="FF0000"/>
                </a:solidFill>
              </a:rPr>
              <a:t>values</a:t>
            </a:r>
            <a:r>
              <a:rPr lang="en-US" dirty="0"/>
              <a:t> of </a:t>
            </a:r>
            <a:r>
              <a:rPr lang="en-US" b="1" dirty="0">
                <a:solidFill>
                  <a:srgbClr val="0070C0"/>
                </a:solidFill>
              </a:rPr>
              <a:t>commitment [1]</a:t>
            </a:r>
            <a:r>
              <a:rPr lang="en-US" dirty="0"/>
              <a:t>, </a:t>
            </a:r>
            <a:r>
              <a:rPr lang="en-US" b="1" dirty="0">
                <a:solidFill>
                  <a:srgbClr val="0070C0"/>
                </a:solidFill>
              </a:rPr>
              <a:t>courage [2]</a:t>
            </a:r>
            <a:r>
              <a:rPr lang="en-US" dirty="0"/>
              <a:t>, </a:t>
            </a:r>
            <a:r>
              <a:rPr lang="en-US" b="1" dirty="0">
                <a:solidFill>
                  <a:srgbClr val="0070C0"/>
                </a:solidFill>
              </a:rPr>
              <a:t>focus [3]</a:t>
            </a:r>
            <a:r>
              <a:rPr lang="en-US" dirty="0"/>
              <a:t>, </a:t>
            </a:r>
            <a:r>
              <a:rPr lang="en-US" b="1" dirty="0">
                <a:solidFill>
                  <a:srgbClr val="0070C0"/>
                </a:solidFill>
              </a:rPr>
              <a:t>openness[4]</a:t>
            </a:r>
            <a:r>
              <a:rPr lang="en-US" dirty="0"/>
              <a:t> and </a:t>
            </a:r>
            <a:r>
              <a:rPr lang="en-US" b="1" dirty="0">
                <a:solidFill>
                  <a:srgbClr val="0070C0"/>
                </a:solidFill>
              </a:rPr>
              <a:t>respect[5] </a:t>
            </a:r>
            <a:r>
              <a:rPr lang="en-US" dirty="0"/>
              <a:t>are embodied and lived by the Scrum Team, the Scrum pillars of transparency, inspection, and adaptation come to life and build trust for everyone. </a:t>
            </a:r>
          </a:p>
          <a:p>
            <a:pPr algn="just"/>
            <a:r>
              <a:rPr lang="en-US" dirty="0"/>
              <a:t>The Scrum Team members learn and explore those values as they work with the Scrum roles, events, and artifacts.</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11</a:t>
            </a:fld>
            <a:endParaRPr lang="en-US"/>
          </a:p>
        </p:txBody>
      </p:sp>
    </p:spTree>
    <p:extLst>
      <p:ext uri="{BB962C8B-B14F-4D97-AF65-F5344CB8AC3E}">
        <p14:creationId xmlns:p14="http://schemas.microsoft.com/office/powerpoint/2010/main" val="239838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solidFill>
                  <a:srgbClr val="FF0000"/>
                </a:solidFill>
              </a:rPr>
              <a:t>Scrum</a:t>
            </a:r>
            <a:r>
              <a:rPr lang="fr-FR" b="1" dirty="0">
                <a:solidFill>
                  <a:srgbClr val="FF0000"/>
                </a:solidFill>
              </a:rPr>
              <a:t> Values</a:t>
            </a:r>
          </a:p>
        </p:txBody>
      </p:sp>
      <p:sp>
        <p:nvSpPr>
          <p:cNvPr id="3" name="Content Placeholder 2"/>
          <p:cNvSpPr>
            <a:spLocks noGrp="1"/>
          </p:cNvSpPr>
          <p:nvPr>
            <p:ph idx="1"/>
          </p:nvPr>
        </p:nvSpPr>
        <p:spPr/>
        <p:txBody>
          <a:bodyPr/>
          <a:lstStyle/>
          <a:p>
            <a:pPr algn="just"/>
            <a:r>
              <a:rPr lang="en-US" dirty="0"/>
              <a:t>Successful use of Scrum depends on people becoming more proficient in living these </a:t>
            </a:r>
            <a:r>
              <a:rPr lang="en-US" b="1" dirty="0">
                <a:solidFill>
                  <a:srgbClr val="0070C0"/>
                </a:solidFill>
              </a:rPr>
              <a:t>five values</a:t>
            </a:r>
            <a:r>
              <a:rPr lang="en-US" dirty="0"/>
              <a:t>. People personally </a:t>
            </a:r>
            <a:r>
              <a:rPr lang="en-US" b="1" dirty="0">
                <a:solidFill>
                  <a:srgbClr val="FF0000"/>
                </a:solidFill>
              </a:rPr>
              <a:t>commit to achieving the goals </a:t>
            </a:r>
            <a:r>
              <a:rPr lang="en-US" dirty="0"/>
              <a:t>of the Scrum Team. The Scrum Team members </a:t>
            </a:r>
            <a:r>
              <a:rPr lang="en-US" b="1" dirty="0">
                <a:solidFill>
                  <a:srgbClr val="FF0000"/>
                </a:solidFill>
              </a:rPr>
              <a:t>have courage to do the right </a:t>
            </a:r>
            <a:r>
              <a:rPr lang="en-US" dirty="0"/>
              <a:t>thing and work on tough problems. Everyone </a:t>
            </a:r>
            <a:r>
              <a:rPr lang="en-US" b="1" dirty="0">
                <a:solidFill>
                  <a:srgbClr val="FF0000"/>
                </a:solidFill>
              </a:rPr>
              <a:t>focuses on the work of the Sprint</a:t>
            </a:r>
            <a:r>
              <a:rPr lang="en-US" dirty="0"/>
              <a:t> and the goals of the Scrum Team. The Scrum Team and its stakeholders </a:t>
            </a:r>
            <a:r>
              <a:rPr lang="en-US" b="1" dirty="0">
                <a:solidFill>
                  <a:srgbClr val="FF0000"/>
                </a:solidFill>
              </a:rPr>
              <a:t>agree to be open about all the work </a:t>
            </a:r>
            <a:r>
              <a:rPr lang="en-US" dirty="0"/>
              <a:t>and the challenges with performing the work. Scrum Team members </a:t>
            </a:r>
            <a:r>
              <a:rPr lang="en-US" b="1" dirty="0">
                <a:solidFill>
                  <a:srgbClr val="FF0000"/>
                </a:solidFill>
              </a:rPr>
              <a:t>respect each other</a:t>
            </a:r>
            <a:r>
              <a:rPr lang="en-US" dirty="0"/>
              <a:t> to be capable, independent people. </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12</a:t>
            </a:fld>
            <a:endParaRPr lang="en-US"/>
          </a:p>
        </p:txBody>
      </p:sp>
    </p:spTree>
    <p:extLst>
      <p:ext uri="{BB962C8B-B14F-4D97-AF65-F5344CB8AC3E}">
        <p14:creationId xmlns:p14="http://schemas.microsoft.com/office/powerpoint/2010/main" val="48703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SCRUM Team</a:t>
            </a:r>
            <a:endParaRPr lang="en-US" b="1" dirty="0">
              <a:solidFill>
                <a:srgbClr val="FF0000"/>
              </a:solidFill>
            </a:endParaRPr>
          </a:p>
        </p:txBody>
      </p:sp>
      <p:sp>
        <p:nvSpPr>
          <p:cNvPr id="3" name="Content Placeholder 2"/>
          <p:cNvSpPr>
            <a:spLocks noGrp="1"/>
          </p:cNvSpPr>
          <p:nvPr>
            <p:ph idx="1"/>
          </p:nvPr>
        </p:nvSpPr>
        <p:spPr/>
        <p:txBody>
          <a:bodyPr/>
          <a:lstStyle/>
          <a:p>
            <a:r>
              <a:rPr lang="en-US" dirty="0"/>
              <a:t>The Product Owner </a:t>
            </a:r>
          </a:p>
          <a:p>
            <a:r>
              <a:rPr lang="en-US" dirty="0"/>
              <a:t>The Development Team </a:t>
            </a:r>
          </a:p>
          <a:p>
            <a:r>
              <a:rPr lang="en-US" dirty="0"/>
              <a:t>The Scrum Master(</a:t>
            </a:r>
            <a:r>
              <a:rPr lang="en-US" dirty="0" err="1"/>
              <a:t>Garant</a:t>
            </a:r>
            <a:r>
              <a:rPr lang="en-US" dirty="0"/>
              <a:t>) </a:t>
            </a:r>
            <a:endParaRPr lang="fr-FR"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13</a:t>
            </a:fld>
            <a:endParaRPr lang="en-US"/>
          </a:p>
        </p:txBody>
      </p:sp>
      <p:pic>
        <p:nvPicPr>
          <p:cNvPr id="6" name="Picture 5"/>
          <p:cNvPicPr>
            <a:picLocks noChangeAspect="1"/>
          </p:cNvPicPr>
          <p:nvPr/>
        </p:nvPicPr>
        <p:blipFill>
          <a:blip r:embed="rId2"/>
          <a:stretch>
            <a:fillRect/>
          </a:stretch>
        </p:blipFill>
        <p:spPr>
          <a:xfrm>
            <a:off x="6095999" y="2479636"/>
            <a:ext cx="4257902" cy="3768764"/>
          </a:xfrm>
          <a:prstGeom prst="rect">
            <a:avLst/>
          </a:prstGeom>
        </p:spPr>
      </p:pic>
    </p:spTree>
    <p:extLst>
      <p:ext uri="{BB962C8B-B14F-4D97-AF65-F5344CB8AC3E}">
        <p14:creationId xmlns:p14="http://schemas.microsoft.com/office/powerpoint/2010/main" val="361448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Events</a:t>
            </a:r>
          </a:p>
        </p:txBody>
      </p:sp>
      <p:sp>
        <p:nvSpPr>
          <p:cNvPr id="3" name="Content Placeholder 2"/>
          <p:cNvSpPr>
            <a:spLocks noGrp="1"/>
          </p:cNvSpPr>
          <p:nvPr>
            <p:ph idx="1"/>
          </p:nvPr>
        </p:nvSpPr>
        <p:spPr>
          <a:xfrm>
            <a:off x="1295401" y="2556108"/>
            <a:ext cx="9601196" cy="3318936"/>
          </a:xfrm>
        </p:spPr>
        <p:txBody>
          <a:bodyPr/>
          <a:lstStyle/>
          <a:p>
            <a:r>
              <a:rPr lang="en-US" dirty="0"/>
              <a:t>The Sprint</a:t>
            </a:r>
          </a:p>
          <a:p>
            <a:r>
              <a:rPr lang="en-US" dirty="0"/>
              <a:t>Sprint Planning </a:t>
            </a:r>
          </a:p>
          <a:p>
            <a:r>
              <a:rPr lang="en-US" dirty="0"/>
              <a:t>Daily Scrum </a:t>
            </a:r>
          </a:p>
          <a:p>
            <a:r>
              <a:rPr lang="en-US" dirty="0"/>
              <a:t>Sprint Review </a:t>
            </a:r>
          </a:p>
          <a:p>
            <a:r>
              <a:rPr lang="en-US" dirty="0"/>
              <a:t>Sprint Retrospective</a:t>
            </a:r>
            <a:endParaRPr lang="fr-FR"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14</a:t>
            </a:fld>
            <a:endParaRPr lang="en-US"/>
          </a:p>
        </p:txBody>
      </p:sp>
      <p:pic>
        <p:nvPicPr>
          <p:cNvPr id="6" name="Picture 5"/>
          <p:cNvPicPr>
            <a:picLocks noChangeAspect="1"/>
          </p:cNvPicPr>
          <p:nvPr/>
        </p:nvPicPr>
        <p:blipFill>
          <a:blip r:embed="rId2"/>
          <a:stretch>
            <a:fillRect/>
          </a:stretch>
        </p:blipFill>
        <p:spPr>
          <a:xfrm>
            <a:off x="5729513" y="1901169"/>
            <a:ext cx="4397125" cy="4207531"/>
          </a:xfrm>
          <a:prstGeom prst="rect">
            <a:avLst/>
          </a:prstGeom>
        </p:spPr>
      </p:pic>
    </p:spTree>
    <p:extLst>
      <p:ext uri="{BB962C8B-B14F-4D97-AF65-F5344CB8AC3E}">
        <p14:creationId xmlns:p14="http://schemas.microsoft.com/office/powerpoint/2010/main" val="190957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Events</a:t>
            </a:r>
          </a:p>
        </p:txBody>
      </p:sp>
      <p:sp>
        <p:nvSpPr>
          <p:cNvPr id="3" name="Content Placeholder 2"/>
          <p:cNvSpPr>
            <a:spLocks noGrp="1"/>
          </p:cNvSpPr>
          <p:nvPr>
            <p:ph idx="1"/>
          </p:nvPr>
        </p:nvSpPr>
        <p:spPr>
          <a:xfrm>
            <a:off x="1295401" y="2556108"/>
            <a:ext cx="9601196" cy="3318936"/>
          </a:xfrm>
        </p:spPr>
        <p:txBody>
          <a:bodyPr/>
          <a:lstStyle/>
          <a:p>
            <a:r>
              <a:rPr lang="en-US" dirty="0"/>
              <a:t>The Sprint</a:t>
            </a:r>
          </a:p>
          <a:p>
            <a:r>
              <a:rPr lang="en-US" dirty="0"/>
              <a:t>Sprint Planning </a:t>
            </a:r>
          </a:p>
          <a:p>
            <a:r>
              <a:rPr lang="en-US" dirty="0"/>
              <a:t>Daily Scrum </a:t>
            </a:r>
          </a:p>
          <a:p>
            <a:r>
              <a:rPr lang="en-US" dirty="0"/>
              <a:t>Sprint Review </a:t>
            </a:r>
          </a:p>
          <a:p>
            <a:r>
              <a:rPr lang="en-US" dirty="0"/>
              <a:t>Sprint </a:t>
            </a:r>
            <a:r>
              <a:rPr lang="en-US" dirty="0" err="1"/>
              <a:t>Retrespective</a:t>
            </a:r>
            <a:r>
              <a:rPr lang="en-US" dirty="0"/>
              <a:t> </a:t>
            </a:r>
            <a:endParaRPr lang="fr-FR"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15</a:t>
            </a:fld>
            <a:endParaRPr lang="en-US"/>
          </a:p>
        </p:txBody>
      </p:sp>
      <p:pic>
        <p:nvPicPr>
          <p:cNvPr id="7" name="Picture 6"/>
          <p:cNvPicPr>
            <a:picLocks noChangeAspect="1"/>
          </p:cNvPicPr>
          <p:nvPr/>
        </p:nvPicPr>
        <p:blipFill>
          <a:blip r:embed="rId2"/>
          <a:stretch>
            <a:fillRect/>
          </a:stretch>
        </p:blipFill>
        <p:spPr>
          <a:xfrm>
            <a:off x="4200522" y="535531"/>
            <a:ext cx="6696075" cy="5648325"/>
          </a:xfrm>
          <a:prstGeom prst="rect">
            <a:avLst/>
          </a:prstGeom>
        </p:spPr>
      </p:pic>
    </p:spTree>
    <p:extLst>
      <p:ext uri="{BB962C8B-B14F-4D97-AF65-F5344CB8AC3E}">
        <p14:creationId xmlns:p14="http://schemas.microsoft.com/office/powerpoint/2010/main" val="364293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a:t>
            </a:r>
            <a:r>
              <a:rPr lang="fr-FR" b="1" dirty="0" err="1">
                <a:solidFill>
                  <a:srgbClr val="FF0000"/>
                </a:solidFill>
              </a:rPr>
              <a:t>Artifacts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Product Backlog </a:t>
            </a:r>
          </a:p>
          <a:p>
            <a:r>
              <a:rPr lang="en-US" dirty="0"/>
              <a:t>Sprint Backlog </a:t>
            </a:r>
          </a:p>
          <a:p>
            <a:r>
              <a:rPr lang="en-US" dirty="0"/>
              <a:t>Increment </a:t>
            </a:r>
          </a:p>
          <a:p>
            <a:r>
              <a:rPr lang="fr-FR" dirty="0" err="1"/>
              <a:t>Definition</a:t>
            </a:r>
            <a:r>
              <a:rPr lang="fr-FR" dirty="0"/>
              <a:t> of </a:t>
            </a:r>
            <a:r>
              <a:rPr lang="fr-FR" dirty="0" err="1"/>
              <a:t>Done</a:t>
            </a:r>
            <a:r>
              <a:rPr lang="fr-FR" dirty="0"/>
              <a:t> (</a:t>
            </a:r>
            <a:r>
              <a:rPr lang="fr-FR" dirty="0" err="1"/>
              <a:t>DoD</a:t>
            </a:r>
            <a:r>
              <a:rPr lang="fr-FR" dirty="0"/>
              <a:t>)</a:t>
            </a:r>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16</a:t>
            </a:fld>
            <a:endParaRPr lang="en-US"/>
          </a:p>
        </p:txBody>
      </p:sp>
    </p:spTree>
    <p:extLst>
      <p:ext uri="{BB962C8B-B14F-4D97-AF65-F5344CB8AC3E}">
        <p14:creationId xmlns:p14="http://schemas.microsoft.com/office/powerpoint/2010/main" val="314658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a:t>
            </a:r>
            <a:r>
              <a:rPr lang="fr-FR" b="1" dirty="0" err="1">
                <a:solidFill>
                  <a:srgbClr val="FF0000"/>
                </a:solidFill>
              </a:rPr>
              <a:t>Artifacts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Product Backlog </a:t>
            </a:r>
          </a:p>
          <a:p>
            <a:r>
              <a:rPr lang="en-US" dirty="0"/>
              <a:t>Sprint Backlog </a:t>
            </a:r>
          </a:p>
          <a:p>
            <a:r>
              <a:rPr lang="en-US" dirty="0"/>
              <a:t>Increment </a:t>
            </a:r>
          </a:p>
          <a:p>
            <a:r>
              <a:rPr lang="fr-FR" dirty="0" err="1"/>
              <a:t>Definition</a:t>
            </a:r>
            <a:r>
              <a:rPr lang="fr-FR" dirty="0"/>
              <a:t> of </a:t>
            </a:r>
            <a:r>
              <a:rPr lang="fr-FR" dirty="0" err="1"/>
              <a:t>Done</a:t>
            </a:r>
            <a:r>
              <a:rPr lang="fr-FR" dirty="0"/>
              <a:t> (</a:t>
            </a:r>
            <a:r>
              <a:rPr lang="fr-FR" dirty="0" err="1"/>
              <a:t>DoD</a:t>
            </a:r>
            <a:r>
              <a:rPr lang="fr-FR" dirty="0"/>
              <a:t>)</a:t>
            </a:r>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17</a:t>
            </a:fld>
            <a:endParaRPr lang="en-US"/>
          </a:p>
        </p:txBody>
      </p:sp>
      <p:pic>
        <p:nvPicPr>
          <p:cNvPr id="6" name="Picture 5"/>
          <p:cNvPicPr>
            <a:picLocks noChangeAspect="1"/>
          </p:cNvPicPr>
          <p:nvPr/>
        </p:nvPicPr>
        <p:blipFill>
          <a:blip r:embed="rId2"/>
          <a:stretch>
            <a:fillRect/>
          </a:stretch>
        </p:blipFill>
        <p:spPr>
          <a:xfrm>
            <a:off x="1295401" y="1146175"/>
            <a:ext cx="8543925" cy="4962525"/>
          </a:xfrm>
          <a:prstGeom prst="rect">
            <a:avLst/>
          </a:prstGeom>
        </p:spPr>
      </p:pic>
    </p:spTree>
    <p:extLst>
      <p:ext uri="{BB962C8B-B14F-4D97-AF65-F5344CB8AC3E}">
        <p14:creationId xmlns:p14="http://schemas.microsoft.com/office/powerpoint/2010/main" val="210788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a:t>
            </a:r>
            <a:r>
              <a:rPr lang="fr-FR" b="1" dirty="0" err="1">
                <a:solidFill>
                  <a:srgbClr val="FF0000"/>
                </a:solidFill>
              </a:rPr>
              <a:t>Artifacts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Product Backlog </a:t>
            </a:r>
          </a:p>
          <a:p>
            <a:r>
              <a:rPr lang="en-US" dirty="0"/>
              <a:t>Sprint Backlog </a:t>
            </a:r>
          </a:p>
          <a:p>
            <a:r>
              <a:rPr lang="en-US" dirty="0"/>
              <a:t>Increment </a:t>
            </a:r>
          </a:p>
          <a:p>
            <a:r>
              <a:rPr lang="fr-FR" dirty="0" err="1"/>
              <a:t>Definition</a:t>
            </a:r>
            <a:r>
              <a:rPr lang="fr-FR" dirty="0"/>
              <a:t> of </a:t>
            </a:r>
            <a:r>
              <a:rPr lang="fr-FR" dirty="0" err="1"/>
              <a:t>Done</a:t>
            </a:r>
            <a:r>
              <a:rPr lang="fr-FR" dirty="0"/>
              <a:t> (</a:t>
            </a:r>
            <a:r>
              <a:rPr lang="fr-FR" dirty="0" err="1"/>
              <a:t>DoD</a:t>
            </a:r>
            <a:r>
              <a:rPr lang="fr-FR" dirty="0"/>
              <a:t>)</a:t>
            </a:r>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18</a:t>
            </a:fld>
            <a:endParaRPr lang="en-US"/>
          </a:p>
        </p:txBody>
      </p:sp>
      <p:pic>
        <p:nvPicPr>
          <p:cNvPr id="7" name="Picture 6"/>
          <p:cNvPicPr>
            <a:picLocks noChangeAspect="1"/>
          </p:cNvPicPr>
          <p:nvPr/>
        </p:nvPicPr>
        <p:blipFill>
          <a:blip r:embed="rId2"/>
          <a:stretch>
            <a:fillRect/>
          </a:stretch>
        </p:blipFill>
        <p:spPr>
          <a:xfrm>
            <a:off x="5386387" y="669925"/>
            <a:ext cx="5076825" cy="5438775"/>
          </a:xfrm>
          <a:prstGeom prst="rect">
            <a:avLst/>
          </a:prstGeom>
        </p:spPr>
      </p:pic>
    </p:spTree>
    <p:extLst>
      <p:ext uri="{BB962C8B-B14F-4D97-AF65-F5344CB8AC3E}">
        <p14:creationId xmlns:p14="http://schemas.microsoft.com/office/powerpoint/2010/main" val="27886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a:t>
            </a:r>
            <a:r>
              <a:rPr lang="fr-FR" b="1" dirty="0" err="1">
                <a:solidFill>
                  <a:srgbClr val="FF0000"/>
                </a:solidFill>
              </a:rPr>
              <a:t>Artifacts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Product Backlog </a:t>
            </a:r>
          </a:p>
          <a:p>
            <a:r>
              <a:rPr lang="en-US" dirty="0"/>
              <a:t>Sprint Backlog </a:t>
            </a:r>
          </a:p>
          <a:p>
            <a:r>
              <a:rPr lang="en-US" dirty="0"/>
              <a:t>Increment </a:t>
            </a:r>
          </a:p>
          <a:p>
            <a:r>
              <a:rPr lang="fr-FR" dirty="0" err="1"/>
              <a:t>Definition</a:t>
            </a:r>
            <a:r>
              <a:rPr lang="fr-FR" dirty="0"/>
              <a:t> of </a:t>
            </a:r>
            <a:r>
              <a:rPr lang="fr-FR" dirty="0" err="1"/>
              <a:t>Done</a:t>
            </a:r>
            <a:r>
              <a:rPr lang="fr-FR" dirty="0"/>
              <a:t> (</a:t>
            </a:r>
            <a:r>
              <a:rPr lang="fr-FR" dirty="0" err="1"/>
              <a:t>DoD</a:t>
            </a:r>
            <a:r>
              <a:rPr lang="fr-FR" dirty="0"/>
              <a:t>)</a:t>
            </a:r>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19</a:t>
            </a:fld>
            <a:endParaRPr lang="en-US"/>
          </a:p>
        </p:txBody>
      </p:sp>
      <p:pic>
        <p:nvPicPr>
          <p:cNvPr id="6" name="Picture 5"/>
          <p:cNvPicPr>
            <a:picLocks noChangeAspect="1"/>
          </p:cNvPicPr>
          <p:nvPr/>
        </p:nvPicPr>
        <p:blipFill>
          <a:blip r:embed="rId2"/>
          <a:stretch>
            <a:fillRect/>
          </a:stretch>
        </p:blipFill>
        <p:spPr>
          <a:xfrm>
            <a:off x="5510324" y="783038"/>
            <a:ext cx="5114925" cy="2143125"/>
          </a:xfrm>
          <a:prstGeom prst="rect">
            <a:avLst/>
          </a:prstGeom>
        </p:spPr>
      </p:pic>
      <p:pic>
        <p:nvPicPr>
          <p:cNvPr id="8" name="Picture 7"/>
          <p:cNvPicPr>
            <a:picLocks noChangeAspect="1"/>
          </p:cNvPicPr>
          <p:nvPr/>
        </p:nvPicPr>
        <p:blipFill>
          <a:blip r:embed="rId3"/>
          <a:stretch>
            <a:fillRect/>
          </a:stretch>
        </p:blipFill>
        <p:spPr>
          <a:xfrm>
            <a:off x="5510324" y="2906712"/>
            <a:ext cx="5210175" cy="2619375"/>
          </a:xfrm>
          <a:prstGeom prst="rect">
            <a:avLst/>
          </a:prstGeom>
        </p:spPr>
      </p:pic>
    </p:spTree>
    <p:extLst>
      <p:ext uri="{BB962C8B-B14F-4D97-AF65-F5344CB8AC3E}">
        <p14:creationId xmlns:p14="http://schemas.microsoft.com/office/powerpoint/2010/main" val="28653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Outlines</a:t>
            </a:r>
            <a:endParaRPr lang="en-US" b="1" dirty="0">
              <a:solidFill>
                <a:srgbClr val="FF0000"/>
              </a:solidFill>
            </a:endParaRPr>
          </a:p>
        </p:txBody>
      </p:sp>
      <p:sp>
        <p:nvSpPr>
          <p:cNvPr id="3" name="Content Placeholder 2"/>
          <p:cNvSpPr>
            <a:spLocks noGrp="1"/>
          </p:cNvSpPr>
          <p:nvPr>
            <p:ph idx="1"/>
          </p:nvPr>
        </p:nvSpPr>
        <p:spPr/>
        <p:txBody>
          <a:bodyPr/>
          <a:lstStyle/>
          <a:p>
            <a:r>
              <a:rPr lang="fr-FR" b="1" i="1" dirty="0" err="1">
                <a:solidFill>
                  <a:srgbClr val="0070C0"/>
                </a:solidFill>
              </a:rPr>
              <a:t>Definition</a:t>
            </a:r>
            <a:r>
              <a:rPr lang="fr-FR" b="1" i="1" dirty="0">
                <a:solidFill>
                  <a:srgbClr val="0070C0"/>
                </a:solidFill>
              </a:rPr>
              <a:t> of SCRUM</a:t>
            </a:r>
          </a:p>
          <a:p>
            <a:r>
              <a:rPr lang="fr-FR" b="1" i="1" dirty="0">
                <a:solidFill>
                  <a:srgbClr val="0070C0"/>
                </a:solidFill>
              </a:rPr>
              <a:t>Uses of SCRUM</a:t>
            </a:r>
          </a:p>
          <a:p>
            <a:r>
              <a:rPr lang="fr-FR" b="1" i="1" dirty="0" err="1">
                <a:solidFill>
                  <a:srgbClr val="0070C0"/>
                </a:solidFill>
              </a:rPr>
              <a:t>Scrum</a:t>
            </a:r>
            <a:r>
              <a:rPr lang="fr-FR" b="1" i="1" dirty="0">
                <a:solidFill>
                  <a:srgbClr val="0070C0"/>
                </a:solidFill>
              </a:rPr>
              <a:t> Values</a:t>
            </a:r>
          </a:p>
          <a:p>
            <a:r>
              <a:rPr lang="fr-FR" b="1" i="1" dirty="0" err="1">
                <a:solidFill>
                  <a:srgbClr val="0070C0"/>
                </a:solidFill>
              </a:rPr>
              <a:t>Scrum</a:t>
            </a:r>
            <a:r>
              <a:rPr lang="fr-FR" b="1" i="1" dirty="0">
                <a:solidFill>
                  <a:srgbClr val="0070C0"/>
                </a:solidFill>
              </a:rPr>
              <a:t> Team</a:t>
            </a:r>
          </a:p>
          <a:p>
            <a:r>
              <a:rPr lang="fr-FR" b="1" i="1" dirty="0" err="1">
                <a:solidFill>
                  <a:srgbClr val="0070C0"/>
                </a:solidFill>
              </a:rPr>
              <a:t>Scrum</a:t>
            </a:r>
            <a:r>
              <a:rPr lang="fr-FR" b="1" i="1" dirty="0">
                <a:solidFill>
                  <a:srgbClr val="0070C0"/>
                </a:solidFill>
              </a:rPr>
              <a:t> Events</a:t>
            </a:r>
          </a:p>
          <a:p>
            <a:r>
              <a:rPr lang="fr-FR" b="1" i="1" dirty="0" err="1">
                <a:solidFill>
                  <a:srgbClr val="0070C0"/>
                </a:solidFill>
              </a:rPr>
              <a:t>Scrum</a:t>
            </a:r>
            <a:r>
              <a:rPr lang="fr-FR" b="1" i="1" dirty="0">
                <a:solidFill>
                  <a:srgbClr val="0070C0"/>
                </a:solidFill>
              </a:rPr>
              <a:t> </a:t>
            </a:r>
            <a:r>
              <a:rPr lang="fr-FR" b="1" i="1" dirty="0" err="1">
                <a:solidFill>
                  <a:srgbClr val="0070C0"/>
                </a:solidFill>
              </a:rPr>
              <a:t>Artifacts</a:t>
            </a:r>
            <a:endParaRPr lang="en-US" b="1" i="1" dirty="0">
              <a:solidFill>
                <a:srgbClr val="0070C0"/>
              </a:solidFill>
            </a:endParaRP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a:t>
            </a:fld>
            <a:endParaRPr lang="en-US"/>
          </a:p>
        </p:txBody>
      </p:sp>
    </p:spTree>
    <p:extLst>
      <p:ext uri="{BB962C8B-B14F-4D97-AF65-F5344CB8AC3E}">
        <p14:creationId xmlns:p14="http://schemas.microsoft.com/office/powerpoint/2010/main" val="88139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Scrum</a:t>
            </a:r>
            <a:r>
              <a:rPr lang="fr-FR" b="1" dirty="0">
                <a:solidFill>
                  <a:srgbClr val="FF0000"/>
                </a:solidFill>
              </a:rPr>
              <a:t> </a:t>
            </a:r>
            <a:r>
              <a:rPr lang="fr-FR" b="1" dirty="0" err="1">
                <a:solidFill>
                  <a:srgbClr val="FF0000"/>
                </a:solidFill>
              </a:rPr>
              <a:t>Artifacts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Product Backlog </a:t>
            </a:r>
          </a:p>
          <a:p>
            <a:r>
              <a:rPr lang="en-US" dirty="0"/>
              <a:t>Sprint Backlog </a:t>
            </a:r>
          </a:p>
          <a:p>
            <a:r>
              <a:rPr lang="en-US" dirty="0"/>
              <a:t>Increment </a:t>
            </a:r>
          </a:p>
          <a:p>
            <a:r>
              <a:rPr lang="fr-FR" dirty="0" err="1"/>
              <a:t>Definition</a:t>
            </a:r>
            <a:r>
              <a:rPr lang="fr-FR" dirty="0"/>
              <a:t> of </a:t>
            </a:r>
            <a:r>
              <a:rPr lang="fr-FR" dirty="0" err="1"/>
              <a:t>Done</a:t>
            </a:r>
            <a:r>
              <a:rPr lang="fr-FR" dirty="0"/>
              <a:t> (</a:t>
            </a:r>
            <a:r>
              <a:rPr lang="fr-FR" dirty="0" err="1"/>
              <a:t>DoD</a:t>
            </a:r>
            <a:r>
              <a:rPr lang="fr-FR" dirty="0"/>
              <a:t>)</a:t>
            </a:r>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20</a:t>
            </a:fld>
            <a:endParaRPr lang="en-US"/>
          </a:p>
        </p:txBody>
      </p:sp>
      <p:pic>
        <p:nvPicPr>
          <p:cNvPr id="7" name="Picture 6"/>
          <p:cNvPicPr>
            <a:picLocks noChangeAspect="1"/>
          </p:cNvPicPr>
          <p:nvPr/>
        </p:nvPicPr>
        <p:blipFill>
          <a:blip r:embed="rId2"/>
          <a:stretch>
            <a:fillRect/>
          </a:stretch>
        </p:blipFill>
        <p:spPr>
          <a:xfrm>
            <a:off x="5348003" y="2693029"/>
            <a:ext cx="5885264" cy="2315699"/>
          </a:xfrm>
          <a:prstGeom prst="rect">
            <a:avLst/>
          </a:prstGeom>
        </p:spPr>
      </p:pic>
    </p:spTree>
    <p:extLst>
      <p:ext uri="{BB962C8B-B14F-4D97-AF65-F5344CB8AC3E}">
        <p14:creationId xmlns:p14="http://schemas.microsoft.com/office/powerpoint/2010/main" val="31361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Burndown</a:t>
            </a:r>
            <a:r>
              <a:rPr lang="fr-FR" b="1" dirty="0">
                <a:solidFill>
                  <a:srgbClr val="FF0000"/>
                </a:solidFill>
              </a:rPr>
              <a:t> Scrum chart</a:t>
            </a:r>
            <a:endParaRPr lang="en-US" b="1" dirty="0">
              <a:solidFill>
                <a:srgbClr val="FF0000"/>
              </a:solidFill>
            </a:endParaRPr>
          </a:p>
        </p:txBody>
      </p:sp>
      <p:pic>
        <p:nvPicPr>
          <p:cNvPr id="8" name="Espace réservé du contenu 7">
            <a:extLst>
              <a:ext uri="{FF2B5EF4-FFF2-40B4-BE49-F238E27FC236}">
                <a16:creationId xmlns:a16="http://schemas.microsoft.com/office/drawing/2014/main" id="{15997AAB-3C06-4D26-A855-613BF9D00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242" y="2498925"/>
            <a:ext cx="7232949" cy="3613944"/>
          </a:xfrm>
        </p:spPr>
      </p:pic>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21</a:t>
            </a:fld>
            <a:endParaRPr lang="en-US"/>
          </a:p>
        </p:txBody>
      </p:sp>
    </p:spTree>
    <p:extLst>
      <p:ext uri="{BB962C8B-B14F-4D97-AF65-F5344CB8AC3E}">
        <p14:creationId xmlns:p14="http://schemas.microsoft.com/office/powerpoint/2010/main" val="129495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solidFill>
                  <a:srgbClr val="FF0000"/>
                </a:solidFill>
              </a:rPr>
              <a:t>References</a:t>
            </a:r>
            <a:endParaRPr lang="en-US" b="1" dirty="0">
              <a:solidFill>
                <a:srgbClr val="FF0000"/>
              </a:solidFill>
            </a:endParaRPr>
          </a:p>
        </p:txBody>
      </p:sp>
      <p:sp>
        <p:nvSpPr>
          <p:cNvPr id="3" name="Content Placeholder 2"/>
          <p:cNvSpPr>
            <a:spLocks noGrp="1"/>
          </p:cNvSpPr>
          <p:nvPr>
            <p:ph idx="1"/>
          </p:nvPr>
        </p:nvSpPr>
        <p:spPr/>
        <p:txBody>
          <a:bodyPr/>
          <a:lstStyle/>
          <a:p>
            <a:pPr lvl="1"/>
            <a:endParaRPr lang="en-US" b="1" dirty="0">
              <a:solidFill>
                <a:srgbClr val="0070C0"/>
              </a:solidFill>
            </a:endParaRPr>
          </a:p>
          <a:p>
            <a:pPr lvl="1"/>
            <a:r>
              <a:rPr lang="en-US" b="1" dirty="0">
                <a:solidFill>
                  <a:srgbClr val="0070C0"/>
                </a:solidFill>
              </a:rPr>
              <a:t>Book [1] </a:t>
            </a:r>
            <a:r>
              <a:rPr lang="en-US" dirty="0"/>
              <a:t>: The Scrum Guide :  </a:t>
            </a:r>
            <a:r>
              <a:rPr lang="en-US" b="1" i="1" dirty="0"/>
              <a:t>The Definitive Guide to Scrum: The Rules of the Game ;  </a:t>
            </a:r>
            <a:r>
              <a:rPr lang="en-US" i="1" dirty="0"/>
              <a:t>Developed and sustained by Scrum creators: Ken </a:t>
            </a:r>
            <a:r>
              <a:rPr lang="en-US" i="1" dirty="0" err="1"/>
              <a:t>Schwaber</a:t>
            </a:r>
            <a:r>
              <a:rPr lang="en-US" i="1" dirty="0"/>
              <a:t> and Jeff Sutherland</a:t>
            </a:r>
          </a:p>
          <a:p>
            <a:pPr lvl="2"/>
            <a:r>
              <a:rPr lang="en-US" b="1" dirty="0">
                <a:solidFill>
                  <a:schemeClr val="tx1"/>
                </a:solidFill>
              </a:rPr>
              <a:t>https://www.scrumguides.org/docs/scrumguide/v2017/2017-Scrum-Guide-US.pdf</a:t>
            </a:r>
            <a:endParaRPr lang="en-US" dirty="0"/>
          </a:p>
          <a:p>
            <a:pPr lvl="1"/>
            <a:r>
              <a:rPr lang="fr-FR" b="1" dirty="0">
                <a:solidFill>
                  <a:srgbClr val="0070C0"/>
                </a:solidFill>
              </a:rPr>
              <a:t>Book [2] :</a:t>
            </a:r>
            <a:r>
              <a:rPr lang="en-US" dirty="0"/>
              <a:t>The Scrum framework training Book</a:t>
            </a:r>
            <a:r>
              <a:rPr lang="en-US" b="1" i="1" dirty="0"/>
              <a:t> ; Third Edition By International Scrum Institute™</a:t>
            </a:r>
          </a:p>
          <a:p>
            <a:pPr lvl="2"/>
            <a:r>
              <a:rPr lang="en-US" b="1" dirty="0"/>
              <a:t>www.scrum-institute.org</a:t>
            </a:r>
            <a:endParaRPr lang="en-US" b="1" i="1" dirty="0"/>
          </a:p>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22</a:t>
            </a:fld>
            <a:endParaRPr lang="en-US"/>
          </a:p>
        </p:txBody>
      </p:sp>
    </p:spTree>
    <p:extLst>
      <p:ext uri="{BB962C8B-B14F-4D97-AF65-F5344CB8AC3E}">
        <p14:creationId xmlns:p14="http://schemas.microsoft.com/office/powerpoint/2010/main" val="324288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23</a:t>
            </a:fld>
            <a:endParaRPr lang="en-US"/>
          </a:p>
        </p:txBody>
      </p:sp>
      <p:pic>
        <p:nvPicPr>
          <p:cNvPr id="6" name="Picture 5"/>
          <p:cNvPicPr>
            <a:picLocks noChangeAspect="1"/>
          </p:cNvPicPr>
          <p:nvPr/>
        </p:nvPicPr>
        <p:blipFill>
          <a:blip r:embed="rId2"/>
          <a:stretch>
            <a:fillRect/>
          </a:stretch>
        </p:blipFill>
        <p:spPr>
          <a:xfrm>
            <a:off x="1528691" y="2673326"/>
            <a:ext cx="9081444" cy="1939617"/>
          </a:xfrm>
          <a:prstGeom prst="rect">
            <a:avLst/>
          </a:prstGeom>
        </p:spPr>
      </p:pic>
      <p:pic>
        <p:nvPicPr>
          <p:cNvPr id="7" name="Picture 6"/>
          <p:cNvPicPr>
            <a:picLocks noChangeAspect="1"/>
          </p:cNvPicPr>
          <p:nvPr/>
        </p:nvPicPr>
        <p:blipFill>
          <a:blip r:embed="rId3"/>
          <a:stretch>
            <a:fillRect/>
          </a:stretch>
        </p:blipFill>
        <p:spPr>
          <a:xfrm>
            <a:off x="5142932" y="767819"/>
            <a:ext cx="6361028" cy="526188"/>
          </a:xfrm>
          <a:prstGeom prst="rect">
            <a:avLst/>
          </a:prstGeom>
        </p:spPr>
      </p:pic>
    </p:spTree>
    <p:extLst>
      <p:ext uri="{BB962C8B-B14F-4D97-AF65-F5344CB8AC3E}">
        <p14:creationId xmlns:p14="http://schemas.microsoft.com/office/powerpoint/2010/main" val="34842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24</a:t>
            </a:fld>
            <a:endParaRPr lang="en-US"/>
          </a:p>
        </p:txBody>
      </p:sp>
      <p:pic>
        <p:nvPicPr>
          <p:cNvPr id="7" name="Picture 6"/>
          <p:cNvPicPr>
            <a:picLocks noChangeAspect="1"/>
          </p:cNvPicPr>
          <p:nvPr/>
        </p:nvPicPr>
        <p:blipFill>
          <a:blip r:embed="rId2"/>
          <a:stretch>
            <a:fillRect/>
          </a:stretch>
        </p:blipFill>
        <p:spPr>
          <a:xfrm>
            <a:off x="1588187" y="2673326"/>
            <a:ext cx="8765714" cy="2855873"/>
          </a:xfrm>
          <a:prstGeom prst="rect">
            <a:avLst/>
          </a:prstGeom>
        </p:spPr>
      </p:pic>
      <p:pic>
        <p:nvPicPr>
          <p:cNvPr id="8" name="Picture 7"/>
          <p:cNvPicPr>
            <a:picLocks noChangeAspect="1"/>
          </p:cNvPicPr>
          <p:nvPr/>
        </p:nvPicPr>
        <p:blipFill>
          <a:blip r:embed="rId3"/>
          <a:stretch>
            <a:fillRect/>
          </a:stretch>
        </p:blipFill>
        <p:spPr>
          <a:xfrm>
            <a:off x="6095998" y="763057"/>
            <a:ext cx="5144841" cy="574424"/>
          </a:xfrm>
          <a:prstGeom prst="rect">
            <a:avLst/>
          </a:prstGeom>
        </p:spPr>
      </p:pic>
    </p:spTree>
    <p:extLst>
      <p:ext uri="{BB962C8B-B14F-4D97-AF65-F5344CB8AC3E}">
        <p14:creationId xmlns:p14="http://schemas.microsoft.com/office/powerpoint/2010/main" val="89682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25</a:t>
            </a:fld>
            <a:endParaRPr lang="en-US"/>
          </a:p>
        </p:txBody>
      </p:sp>
      <p:pic>
        <p:nvPicPr>
          <p:cNvPr id="6" name="Picture 5"/>
          <p:cNvPicPr>
            <a:picLocks noChangeAspect="1"/>
          </p:cNvPicPr>
          <p:nvPr/>
        </p:nvPicPr>
        <p:blipFill>
          <a:blip r:embed="rId2"/>
          <a:stretch>
            <a:fillRect/>
          </a:stretch>
        </p:blipFill>
        <p:spPr>
          <a:xfrm>
            <a:off x="1639934" y="2652570"/>
            <a:ext cx="3996591" cy="3006499"/>
          </a:xfrm>
          <a:prstGeom prst="rect">
            <a:avLst/>
          </a:prstGeom>
        </p:spPr>
      </p:pic>
      <p:pic>
        <p:nvPicPr>
          <p:cNvPr id="8" name="Picture 7"/>
          <p:cNvPicPr>
            <a:picLocks noChangeAspect="1"/>
          </p:cNvPicPr>
          <p:nvPr/>
        </p:nvPicPr>
        <p:blipFill>
          <a:blip r:embed="rId3"/>
          <a:stretch>
            <a:fillRect/>
          </a:stretch>
        </p:blipFill>
        <p:spPr>
          <a:xfrm>
            <a:off x="7208163" y="889000"/>
            <a:ext cx="4188737" cy="641952"/>
          </a:xfrm>
          <a:prstGeom prst="rect">
            <a:avLst/>
          </a:prstGeom>
        </p:spPr>
      </p:pic>
    </p:spTree>
    <p:extLst>
      <p:ext uri="{BB962C8B-B14F-4D97-AF65-F5344CB8AC3E}">
        <p14:creationId xmlns:p14="http://schemas.microsoft.com/office/powerpoint/2010/main" val="27194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26</a:t>
            </a:fld>
            <a:endParaRPr lang="en-US"/>
          </a:p>
        </p:txBody>
      </p:sp>
      <p:pic>
        <p:nvPicPr>
          <p:cNvPr id="7" name="Picture 6"/>
          <p:cNvPicPr>
            <a:picLocks noChangeAspect="1"/>
          </p:cNvPicPr>
          <p:nvPr/>
        </p:nvPicPr>
        <p:blipFill>
          <a:blip r:embed="rId2"/>
          <a:stretch>
            <a:fillRect/>
          </a:stretch>
        </p:blipFill>
        <p:spPr>
          <a:xfrm>
            <a:off x="1582216" y="2652467"/>
            <a:ext cx="8285115" cy="2962556"/>
          </a:xfrm>
          <a:prstGeom prst="rect">
            <a:avLst/>
          </a:prstGeom>
        </p:spPr>
      </p:pic>
      <p:pic>
        <p:nvPicPr>
          <p:cNvPr id="8" name="Picture 7"/>
          <p:cNvPicPr>
            <a:picLocks noChangeAspect="1"/>
          </p:cNvPicPr>
          <p:nvPr/>
        </p:nvPicPr>
        <p:blipFill>
          <a:blip r:embed="rId3"/>
          <a:stretch>
            <a:fillRect/>
          </a:stretch>
        </p:blipFill>
        <p:spPr>
          <a:xfrm>
            <a:off x="6601051" y="753531"/>
            <a:ext cx="4793248" cy="583949"/>
          </a:xfrm>
          <a:prstGeom prst="rect">
            <a:avLst/>
          </a:prstGeom>
        </p:spPr>
      </p:pic>
    </p:spTree>
    <p:extLst>
      <p:ext uri="{BB962C8B-B14F-4D97-AF65-F5344CB8AC3E}">
        <p14:creationId xmlns:p14="http://schemas.microsoft.com/office/powerpoint/2010/main" val="260895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27</a:t>
            </a:fld>
            <a:endParaRPr lang="en-US"/>
          </a:p>
        </p:txBody>
      </p:sp>
      <p:pic>
        <p:nvPicPr>
          <p:cNvPr id="6" name="Picture 5"/>
          <p:cNvPicPr>
            <a:picLocks noChangeAspect="1"/>
          </p:cNvPicPr>
          <p:nvPr/>
        </p:nvPicPr>
        <p:blipFill>
          <a:blip r:embed="rId2"/>
          <a:stretch>
            <a:fillRect/>
          </a:stretch>
        </p:blipFill>
        <p:spPr>
          <a:xfrm>
            <a:off x="1561460" y="2556932"/>
            <a:ext cx="6326946" cy="3290898"/>
          </a:xfrm>
          <a:prstGeom prst="rect">
            <a:avLst/>
          </a:prstGeom>
        </p:spPr>
      </p:pic>
      <p:pic>
        <p:nvPicPr>
          <p:cNvPr id="8" name="Picture 7"/>
          <p:cNvPicPr>
            <a:picLocks noChangeAspect="1"/>
          </p:cNvPicPr>
          <p:nvPr/>
        </p:nvPicPr>
        <p:blipFill>
          <a:blip r:embed="rId3"/>
          <a:stretch>
            <a:fillRect/>
          </a:stretch>
        </p:blipFill>
        <p:spPr>
          <a:xfrm>
            <a:off x="7468536" y="1291780"/>
            <a:ext cx="4055283" cy="753124"/>
          </a:xfrm>
          <a:prstGeom prst="rect">
            <a:avLst/>
          </a:prstGeom>
        </p:spPr>
      </p:pic>
    </p:spTree>
    <p:extLst>
      <p:ext uri="{BB962C8B-B14F-4D97-AF65-F5344CB8AC3E}">
        <p14:creationId xmlns:p14="http://schemas.microsoft.com/office/powerpoint/2010/main" val="245827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28</a:t>
            </a:fld>
            <a:endParaRPr lang="en-US"/>
          </a:p>
        </p:txBody>
      </p:sp>
      <p:pic>
        <p:nvPicPr>
          <p:cNvPr id="7" name="Picture 6"/>
          <p:cNvPicPr>
            <a:picLocks noChangeAspect="1"/>
          </p:cNvPicPr>
          <p:nvPr/>
        </p:nvPicPr>
        <p:blipFill>
          <a:blip r:embed="rId2"/>
          <a:stretch>
            <a:fillRect/>
          </a:stretch>
        </p:blipFill>
        <p:spPr>
          <a:xfrm>
            <a:off x="1610648" y="2708274"/>
            <a:ext cx="6111968" cy="3167594"/>
          </a:xfrm>
          <a:prstGeom prst="rect">
            <a:avLst/>
          </a:prstGeom>
        </p:spPr>
      </p:pic>
      <p:pic>
        <p:nvPicPr>
          <p:cNvPr id="8" name="Picture 7"/>
          <p:cNvPicPr>
            <a:picLocks noChangeAspect="1"/>
          </p:cNvPicPr>
          <p:nvPr/>
        </p:nvPicPr>
        <p:blipFill>
          <a:blip r:embed="rId3"/>
          <a:stretch>
            <a:fillRect/>
          </a:stretch>
        </p:blipFill>
        <p:spPr>
          <a:xfrm>
            <a:off x="7523369" y="952276"/>
            <a:ext cx="3749840" cy="681789"/>
          </a:xfrm>
          <a:prstGeom prst="rect">
            <a:avLst/>
          </a:prstGeom>
        </p:spPr>
      </p:pic>
    </p:spTree>
    <p:extLst>
      <p:ext uri="{BB962C8B-B14F-4D97-AF65-F5344CB8AC3E}">
        <p14:creationId xmlns:p14="http://schemas.microsoft.com/office/powerpoint/2010/main" val="139240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29</a:t>
            </a:fld>
            <a:endParaRPr lang="en-US"/>
          </a:p>
        </p:txBody>
      </p:sp>
      <p:pic>
        <p:nvPicPr>
          <p:cNvPr id="6" name="Picture 5"/>
          <p:cNvPicPr>
            <a:picLocks noChangeAspect="1"/>
          </p:cNvPicPr>
          <p:nvPr/>
        </p:nvPicPr>
        <p:blipFill>
          <a:blip r:embed="rId2"/>
          <a:stretch>
            <a:fillRect/>
          </a:stretch>
        </p:blipFill>
        <p:spPr>
          <a:xfrm>
            <a:off x="1612142" y="2693409"/>
            <a:ext cx="6362238" cy="2588274"/>
          </a:xfrm>
          <a:prstGeom prst="rect">
            <a:avLst/>
          </a:prstGeom>
        </p:spPr>
      </p:pic>
      <p:pic>
        <p:nvPicPr>
          <p:cNvPr id="8" name="Picture 7"/>
          <p:cNvPicPr>
            <a:picLocks noChangeAspect="1"/>
          </p:cNvPicPr>
          <p:nvPr/>
        </p:nvPicPr>
        <p:blipFill>
          <a:blip r:embed="rId3"/>
          <a:stretch>
            <a:fillRect/>
          </a:stretch>
        </p:blipFill>
        <p:spPr>
          <a:xfrm>
            <a:off x="6183569" y="735963"/>
            <a:ext cx="4978829" cy="596350"/>
          </a:xfrm>
          <a:prstGeom prst="rect">
            <a:avLst/>
          </a:prstGeom>
        </p:spPr>
      </p:pic>
    </p:spTree>
    <p:extLst>
      <p:ext uri="{BB962C8B-B14F-4D97-AF65-F5344CB8AC3E}">
        <p14:creationId xmlns:p14="http://schemas.microsoft.com/office/powerpoint/2010/main" val="375658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Purpose of the Scrum Guide </a:t>
            </a:r>
          </a:p>
        </p:txBody>
      </p:sp>
      <p:sp>
        <p:nvSpPr>
          <p:cNvPr id="3" name="Content Placeholder 2"/>
          <p:cNvSpPr>
            <a:spLocks noGrp="1"/>
          </p:cNvSpPr>
          <p:nvPr>
            <p:ph idx="1"/>
          </p:nvPr>
        </p:nvSpPr>
        <p:spPr/>
        <p:txBody>
          <a:bodyPr/>
          <a:lstStyle/>
          <a:p>
            <a:pPr algn="just"/>
            <a:r>
              <a:rPr lang="en-US" dirty="0"/>
              <a:t>Scrum is a </a:t>
            </a:r>
            <a:r>
              <a:rPr lang="en-US" b="1" i="1" dirty="0">
                <a:solidFill>
                  <a:srgbClr val="FF0000"/>
                </a:solidFill>
              </a:rPr>
              <a:t>framework for developing, delivering, and sustaining </a:t>
            </a:r>
            <a:r>
              <a:rPr lang="en-US" dirty="0"/>
              <a:t>complex products. </a:t>
            </a:r>
          </a:p>
          <a:p>
            <a:pPr algn="just"/>
            <a:r>
              <a:rPr lang="en-US" dirty="0"/>
              <a:t>The definition of Scrum  consists of Scrum’s </a:t>
            </a:r>
            <a:r>
              <a:rPr lang="en-US" b="1" i="1" dirty="0">
                <a:solidFill>
                  <a:srgbClr val="FF0000"/>
                </a:solidFill>
              </a:rPr>
              <a:t>roles, events, artifacts, and the rules </a:t>
            </a:r>
            <a:r>
              <a:rPr lang="en-US" dirty="0"/>
              <a:t>that bind them together. Ken </a:t>
            </a:r>
            <a:r>
              <a:rPr lang="en-US" dirty="0" err="1"/>
              <a:t>Schwaber</a:t>
            </a:r>
            <a:r>
              <a:rPr lang="en-US" dirty="0"/>
              <a:t> and Jeff Sutherland developed Scrum; the Scrum Guide is written and provided by them. Together, they stand behind the Scrum Guide. </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3</a:t>
            </a:fld>
            <a:endParaRPr lang="en-US"/>
          </a:p>
        </p:txBody>
      </p:sp>
    </p:spTree>
    <p:extLst>
      <p:ext uri="{BB962C8B-B14F-4D97-AF65-F5344CB8AC3E}">
        <p14:creationId xmlns:p14="http://schemas.microsoft.com/office/powerpoint/2010/main" val="274435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30</a:t>
            </a:fld>
            <a:endParaRPr lang="en-US"/>
          </a:p>
        </p:txBody>
      </p:sp>
      <p:pic>
        <p:nvPicPr>
          <p:cNvPr id="7" name="Picture 6"/>
          <p:cNvPicPr>
            <a:picLocks noChangeAspect="1"/>
          </p:cNvPicPr>
          <p:nvPr/>
        </p:nvPicPr>
        <p:blipFill>
          <a:blip r:embed="rId2"/>
          <a:stretch>
            <a:fillRect/>
          </a:stretch>
        </p:blipFill>
        <p:spPr>
          <a:xfrm>
            <a:off x="1625362" y="2674109"/>
            <a:ext cx="3410661" cy="2997906"/>
          </a:xfrm>
          <a:prstGeom prst="rect">
            <a:avLst/>
          </a:prstGeom>
        </p:spPr>
      </p:pic>
      <p:pic>
        <p:nvPicPr>
          <p:cNvPr id="8" name="Picture 7"/>
          <p:cNvPicPr>
            <a:picLocks noChangeAspect="1"/>
          </p:cNvPicPr>
          <p:nvPr/>
        </p:nvPicPr>
        <p:blipFill>
          <a:blip r:embed="rId3"/>
          <a:stretch>
            <a:fillRect/>
          </a:stretch>
        </p:blipFill>
        <p:spPr>
          <a:xfrm>
            <a:off x="6523272" y="3098183"/>
            <a:ext cx="4277122" cy="818723"/>
          </a:xfrm>
          <a:prstGeom prst="rect">
            <a:avLst/>
          </a:prstGeom>
        </p:spPr>
      </p:pic>
    </p:spTree>
    <p:extLst>
      <p:ext uri="{BB962C8B-B14F-4D97-AF65-F5344CB8AC3E}">
        <p14:creationId xmlns:p14="http://schemas.microsoft.com/office/powerpoint/2010/main" val="118581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31</a:t>
            </a:fld>
            <a:endParaRPr lang="en-US"/>
          </a:p>
        </p:txBody>
      </p:sp>
      <p:pic>
        <p:nvPicPr>
          <p:cNvPr id="6" name="Picture 5"/>
          <p:cNvPicPr>
            <a:picLocks noChangeAspect="1"/>
          </p:cNvPicPr>
          <p:nvPr/>
        </p:nvPicPr>
        <p:blipFill>
          <a:blip r:embed="rId2"/>
          <a:stretch>
            <a:fillRect/>
          </a:stretch>
        </p:blipFill>
        <p:spPr>
          <a:xfrm>
            <a:off x="1555631" y="2638060"/>
            <a:ext cx="8729753" cy="2902931"/>
          </a:xfrm>
          <a:prstGeom prst="rect">
            <a:avLst/>
          </a:prstGeom>
        </p:spPr>
      </p:pic>
      <p:pic>
        <p:nvPicPr>
          <p:cNvPr id="8" name="Picture 7"/>
          <p:cNvPicPr>
            <a:picLocks noChangeAspect="1"/>
          </p:cNvPicPr>
          <p:nvPr/>
        </p:nvPicPr>
        <p:blipFill>
          <a:blip r:embed="rId3"/>
          <a:stretch>
            <a:fillRect/>
          </a:stretch>
        </p:blipFill>
        <p:spPr>
          <a:xfrm>
            <a:off x="7610701" y="1262590"/>
            <a:ext cx="3677324" cy="497971"/>
          </a:xfrm>
          <a:prstGeom prst="rect">
            <a:avLst/>
          </a:prstGeom>
        </p:spPr>
      </p:pic>
    </p:spTree>
    <p:extLst>
      <p:ext uri="{BB962C8B-B14F-4D97-AF65-F5344CB8AC3E}">
        <p14:creationId xmlns:p14="http://schemas.microsoft.com/office/powerpoint/2010/main" val="392440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FF0000"/>
                </a:solidFill>
              </a:rPr>
              <a:t>Questions</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32</a:t>
            </a:fld>
            <a:endParaRPr lang="en-US"/>
          </a:p>
        </p:txBody>
      </p:sp>
      <p:pic>
        <p:nvPicPr>
          <p:cNvPr id="7" name="Picture 6"/>
          <p:cNvPicPr>
            <a:picLocks noChangeAspect="1"/>
          </p:cNvPicPr>
          <p:nvPr/>
        </p:nvPicPr>
        <p:blipFill>
          <a:blip r:embed="rId2"/>
          <a:stretch>
            <a:fillRect/>
          </a:stretch>
        </p:blipFill>
        <p:spPr>
          <a:xfrm>
            <a:off x="1525524" y="2556932"/>
            <a:ext cx="9371073" cy="2104670"/>
          </a:xfrm>
          <a:prstGeom prst="rect">
            <a:avLst/>
          </a:prstGeom>
        </p:spPr>
      </p:pic>
      <p:pic>
        <p:nvPicPr>
          <p:cNvPr id="8" name="Picture 7"/>
          <p:cNvPicPr>
            <a:picLocks noChangeAspect="1"/>
          </p:cNvPicPr>
          <p:nvPr/>
        </p:nvPicPr>
        <p:blipFill>
          <a:blip r:embed="rId3"/>
          <a:stretch>
            <a:fillRect/>
          </a:stretch>
        </p:blipFill>
        <p:spPr>
          <a:xfrm>
            <a:off x="2988716" y="5028275"/>
            <a:ext cx="7118207" cy="596106"/>
          </a:xfrm>
          <a:prstGeom prst="rect">
            <a:avLst/>
          </a:prstGeom>
        </p:spPr>
      </p:pic>
    </p:spTree>
    <p:extLst>
      <p:ext uri="{BB962C8B-B14F-4D97-AF65-F5344CB8AC3E}">
        <p14:creationId xmlns:p14="http://schemas.microsoft.com/office/powerpoint/2010/main" val="254933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solidFill>
                  <a:srgbClr val="FF0000"/>
                </a:solidFill>
              </a:rPr>
              <a:t>Definition</a:t>
            </a:r>
            <a:r>
              <a:rPr lang="fr-FR" b="1" dirty="0">
                <a:solidFill>
                  <a:srgbClr val="FF0000"/>
                </a:solidFill>
              </a:rPr>
              <a:t> of SCRUM</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A framework within which people can address complex adaptive problems, while productively and creatively delivering products of the highest possible value. </a:t>
            </a:r>
          </a:p>
          <a:p>
            <a:r>
              <a:rPr lang="en-US" dirty="0"/>
              <a:t>Scrum is: </a:t>
            </a:r>
          </a:p>
          <a:p>
            <a:pPr marL="0" indent="0">
              <a:buNone/>
            </a:pPr>
            <a:r>
              <a:rPr lang="en-US" b="1" dirty="0">
                <a:solidFill>
                  <a:srgbClr val="FF0000"/>
                </a:solidFill>
              </a:rPr>
              <a:t>• Lightweight </a:t>
            </a:r>
          </a:p>
          <a:p>
            <a:pPr marL="0" indent="0">
              <a:buNone/>
            </a:pPr>
            <a:r>
              <a:rPr lang="en-US" b="1" dirty="0">
                <a:solidFill>
                  <a:srgbClr val="FF0000"/>
                </a:solidFill>
              </a:rPr>
              <a:t>• Simple to understand </a:t>
            </a:r>
          </a:p>
          <a:p>
            <a:pPr marL="0" indent="0">
              <a:buNone/>
            </a:pPr>
            <a:r>
              <a:rPr lang="en-US" b="1" dirty="0">
                <a:solidFill>
                  <a:srgbClr val="FF0000"/>
                </a:solidFill>
              </a:rPr>
              <a:t>• Difficult to master </a:t>
            </a:r>
          </a:p>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4</a:t>
            </a:fld>
            <a:endParaRPr lang="en-US"/>
          </a:p>
        </p:txBody>
      </p:sp>
    </p:spTree>
    <p:extLst>
      <p:ext uri="{BB962C8B-B14F-4D97-AF65-F5344CB8AC3E}">
        <p14:creationId xmlns:p14="http://schemas.microsoft.com/office/powerpoint/2010/main" val="283778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solidFill>
                  <a:srgbClr val="FF0000"/>
                </a:solidFill>
              </a:rPr>
              <a:t>Definition</a:t>
            </a:r>
            <a:r>
              <a:rPr lang="fr-FR" b="1" dirty="0">
                <a:solidFill>
                  <a:srgbClr val="FF0000"/>
                </a:solidFill>
              </a:rPr>
              <a:t> of SCRUM</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Scrum is </a:t>
            </a:r>
            <a:r>
              <a:rPr lang="en-US" b="1" dirty="0"/>
              <a:t>a process framework </a:t>
            </a:r>
            <a:r>
              <a:rPr lang="en-US" dirty="0"/>
              <a:t>that has been used to manage work on complex products since the early </a:t>
            </a:r>
            <a:r>
              <a:rPr lang="en-US" b="1" dirty="0"/>
              <a:t>1990s</a:t>
            </a:r>
            <a:r>
              <a:rPr lang="en-US" dirty="0"/>
              <a:t>. </a:t>
            </a:r>
          </a:p>
          <a:p>
            <a:pPr algn="just"/>
            <a:r>
              <a:rPr lang="en-US" b="1" dirty="0">
                <a:solidFill>
                  <a:srgbClr val="FF0000"/>
                </a:solidFill>
              </a:rPr>
              <a:t>Scrum is not a process, technique, or definitive method. </a:t>
            </a:r>
            <a:r>
              <a:rPr lang="en-US" dirty="0"/>
              <a:t>Rather, </a:t>
            </a:r>
            <a:r>
              <a:rPr lang="en-US" b="1" dirty="0">
                <a:solidFill>
                  <a:srgbClr val="FF0000"/>
                </a:solidFill>
              </a:rPr>
              <a:t>it is a framework within which you can employ various processes and techniques</a:t>
            </a:r>
            <a:r>
              <a:rPr lang="en-US" dirty="0"/>
              <a:t>. Scrum makes clear the relative efficacy of your product management and work techniques so that you can continuously improve the product, the team, and the working environment.</a:t>
            </a:r>
          </a:p>
          <a:p>
            <a:pPr algn="just"/>
            <a:r>
              <a:rPr lang="en-US" dirty="0"/>
              <a:t>The </a:t>
            </a:r>
            <a:r>
              <a:rPr lang="en-US" b="1" dirty="0">
                <a:solidFill>
                  <a:srgbClr val="FF0000"/>
                </a:solidFill>
              </a:rPr>
              <a:t>Scrum framework consists of Scrum Teams and their associated roles, events, artifacts, and rules.</a:t>
            </a:r>
            <a:r>
              <a:rPr lang="en-US" dirty="0"/>
              <a:t> Each component within the framework serves a specific purpose and is essential to Scrum’s success and usage.</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5</a:t>
            </a:fld>
            <a:endParaRPr lang="en-US"/>
          </a:p>
        </p:txBody>
      </p:sp>
    </p:spTree>
    <p:extLst>
      <p:ext uri="{BB962C8B-B14F-4D97-AF65-F5344CB8AC3E}">
        <p14:creationId xmlns:p14="http://schemas.microsoft.com/office/powerpoint/2010/main" val="298588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solidFill>
                  <a:srgbClr val="FF0000"/>
                </a:solidFill>
              </a:rPr>
              <a:t>Uses of SCRUM</a:t>
            </a:r>
          </a:p>
        </p:txBody>
      </p:sp>
      <p:sp>
        <p:nvSpPr>
          <p:cNvPr id="3" name="Content Placeholder 2"/>
          <p:cNvSpPr>
            <a:spLocks noGrp="1"/>
          </p:cNvSpPr>
          <p:nvPr>
            <p:ph idx="1"/>
          </p:nvPr>
        </p:nvSpPr>
        <p:spPr/>
        <p:txBody>
          <a:bodyPr>
            <a:normAutofit fontScale="92500" lnSpcReduction="10000"/>
          </a:bodyPr>
          <a:lstStyle/>
          <a:p>
            <a:r>
              <a:rPr lang="en-US" dirty="0"/>
              <a:t>Scrum was initially developed for managing and developing products. Starting in the early 1990s, Scrum has been used extensively, worldwide, to: </a:t>
            </a:r>
          </a:p>
          <a:p>
            <a:pPr marL="0" indent="0">
              <a:buNone/>
            </a:pPr>
            <a:r>
              <a:rPr lang="en-US" dirty="0"/>
              <a:t>1. Research and identify viable markets, technologies, and product capabilities; </a:t>
            </a:r>
          </a:p>
          <a:p>
            <a:pPr marL="0" indent="0">
              <a:buNone/>
            </a:pPr>
            <a:r>
              <a:rPr lang="en-US" dirty="0"/>
              <a:t>2. Develop products and enhancements; </a:t>
            </a:r>
          </a:p>
          <a:p>
            <a:pPr marL="0" indent="0">
              <a:buNone/>
            </a:pPr>
            <a:r>
              <a:rPr lang="en-US" dirty="0"/>
              <a:t>3. Release products and enhancements, as frequently as many times per day; </a:t>
            </a:r>
          </a:p>
          <a:p>
            <a:pPr marL="0" indent="0">
              <a:buNone/>
            </a:pPr>
            <a:r>
              <a:rPr lang="en-US" dirty="0"/>
              <a:t>4. Develop and sustain Cloud (online, secure, on-demand) and other operational environments for product use; and, </a:t>
            </a:r>
          </a:p>
          <a:p>
            <a:pPr marL="0" indent="0">
              <a:buNone/>
            </a:pPr>
            <a:r>
              <a:rPr lang="en-US" dirty="0"/>
              <a:t>5. Sustain and renew products. </a:t>
            </a:r>
          </a:p>
          <a:p>
            <a:endParaRPr lang="en-US" dirty="0"/>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6</a:t>
            </a:fld>
            <a:endParaRPr lang="en-US"/>
          </a:p>
        </p:txBody>
      </p:sp>
    </p:spTree>
    <p:extLst>
      <p:ext uri="{BB962C8B-B14F-4D97-AF65-F5344CB8AC3E}">
        <p14:creationId xmlns:p14="http://schemas.microsoft.com/office/powerpoint/2010/main" val="313599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solidFill>
                  <a:srgbClr val="FF0000"/>
                </a:solidFill>
              </a:rPr>
              <a:t>Uses of SCRUM</a:t>
            </a:r>
          </a:p>
        </p:txBody>
      </p:sp>
      <p:sp>
        <p:nvSpPr>
          <p:cNvPr id="3" name="Content Placeholder 2"/>
          <p:cNvSpPr>
            <a:spLocks noGrp="1"/>
          </p:cNvSpPr>
          <p:nvPr>
            <p:ph idx="1"/>
          </p:nvPr>
        </p:nvSpPr>
        <p:spPr/>
        <p:txBody>
          <a:bodyPr>
            <a:normAutofit/>
          </a:bodyPr>
          <a:lstStyle/>
          <a:p>
            <a:pPr algn="just"/>
            <a:r>
              <a:rPr lang="en-US" dirty="0"/>
              <a:t>Scrum has been used to develop software, hardware, embedded software, networks of interacting function, autonomous vehicles, schools, government, marketing, managing the operation of organizations and almost everything we use in our daily lives, as individuals and societies.</a:t>
            </a:r>
          </a:p>
          <a:p>
            <a:pPr algn="just"/>
            <a:r>
              <a:rPr lang="en-US" dirty="0"/>
              <a:t>Scrum employs an </a:t>
            </a:r>
            <a:r>
              <a:rPr lang="en-US" b="1" dirty="0">
                <a:solidFill>
                  <a:srgbClr val="FF0000"/>
                </a:solidFill>
              </a:rPr>
              <a:t>iterative, incremental approach</a:t>
            </a:r>
            <a:r>
              <a:rPr lang="en-US" dirty="0"/>
              <a:t> to optimize predictability and control risk.</a:t>
            </a:r>
          </a:p>
          <a:p>
            <a:pPr algn="just"/>
            <a:r>
              <a:rPr lang="en-US" dirty="0"/>
              <a:t>Three pillars uphold every implementation of empirical process control: </a:t>
            </a:r>
            <a:r>
              <a:rPr lang="en-US" b="1" dirty="0">
                <a:solidFill>
                  <a:srgbClr val="FF0000"/>
                </a:solidFill>
              </a:rPr>
              <a:t>transparency, inspection, and adaptation</a:t>
            </a:r>
            <a:r>
              <a:rPr lang="en-US" dirty="0"/>
              <a:t>.</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7</a:t>
            </a:fld>
            <a:endParaRPr lang="en-US"/>
          </a:p>
        </p:txBody>
      </p:sp>
    </p:spTree>
    <p:extLst>
      <p:ext uri="{BB962C8B-B14F-4D97-AF65-F5344CB8AC3E}">
        <p14:creationId xmlns:p14="http://schemas.microsoft.com/office/powerpoint/2010/main" val="334976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solidFill>
                  <a:srgbClr val="FF0000"/>
                </a:solidFill>
              </a:rPr>
              <a:t>Uses of SCRUM</a:t>
            </a:r>
          </a:p>
        </p:txBody>
      </p:sp>
      <p:sp>
        <p:nvSpPr>
          <p:cNvPr id="3" name="Content Placeholder 2"/>
          <p:cNvSpPr>
            <a:spLocks noGrp="1"/>
          </p:cNvSpPr>
          <p:nvPr>
            <p:ph idx="1"/>
          </p:nvPr>
        </p:nvSpPr>
        <p:spPr/>
        <p:txBody>
          <a:bodyPr>
            <a:normAutofit fontScale="92500"/>
          </a:bodyPr>
          <a:lstStyle/>
          <a:p>
            <a:pPr marL="0" indent="0" algn="just">
              <a:buNone/>
            </a:pPr>
            <a:r>
              <a:rPr lang="en-US" b="1" dirty="0">
                <a:solidFill>
                  <a:srgbClr val="0070C0"/>
                </a:solidFill>
              </a:rPr>
              <a:t>Transparency  : </a:t>
            </a:r>
            <a:r>
              <a:rPr lang="en-US" dirty="0"/>
              <a:t>Significant aspects of the process must be visible to those responsible for the outcome. Transparency requires those aspects be defined by a common standard so observers share a common understanding of what is being seen. </a:t>
            </a:r>
          </a:p>
          <a:p>
            <a:r>
              <a:rPr lang="en-US" dirty="0"/>
              <a:t>For example </a:t>
            </a:r>
          </a:p>
          <a:p>
            <a:pPr marL="0" indent="0">
              <a:buNone/>
            </a:pPr>
            <a:r>
              <a:rPr lang="en-US" dirty="0"/>
              <a:t>• A common language referring to the process must be shared by all participants; and, </a:t>
            </a:r>
          </a:p>
          <a:p>
            <a:pPr marL="0" indent="0">
              <a:buNone/>
            </a:pPr>
            <a:r>
              <a:rPr lang="en-US" dirty="0"/>
              <a:t>• Those performing the work and those inspecting the resulting increment must share a common definition of “Done”. </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8</a:t>
            </a:fld>
            <a:endParaRPr lang="en-US"/>
          </a:p>
        </p:txBody>
      </p:sp>
    </p:spTree>
    <p:extLst>
      <p:ext uri="{BB962C8B-B14F-4D97-AF65-F5344CB8AC3E}">
        <p14:creationId xmlns:p14="http://schemas.microsoft.com/office/powerpoint/2010/main" val="70276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solidFill>
                  <a:srgbClr val="FF0000"/>
                </a:solidFill>
              </a:rPr>
              <a:t>Uses of SCRUM</a:t>
            </a:r>
          </a:p>
        </p:txBody>
      </p:sp>
      <p:sp>
        <p:nvSpPr>
          <p:cNvPr id="3" name="Content Placeholder 2"/>
          <p:cNvSpPr>
            <a:spLocks noGrp="1"/>
          </p:cNvSpPr>
          <p:nvPr>
            <p:ph idx="1"/>
          </p:nvPr>
        </p:nvSpPr>
        <p:spPr/>
        <p:txBody>
          <a:bodyPr>
            <a:normAutofit/>
          </a:bodyPr>
          <a:lstStyle/>
          <a:p>
            <a:pPr algn="just"/>
            <a:r>
              <a:rPr lang="en-US" b="1" dirty="0">
                <a:solidFill>
                  <a:srgbClr val="0070C0"/>
                </a:solidFill>
              </a:rPr>
              <a:t>Inspection</a:t>
            </a:r>
            <a:r>
              <a:rPr lang="en-US" b="1" dirty="0"/>
              <a:t> </a:t>
            </a:r>
            <a:r>
              <a:rPr lang="en-US" dirty="0"/>
              <a:t> : Scrum users must frequently inspect Scrum artifacts and progress toward a Sprint Goal to detect undesirable variances. Their inspection should not be so frequent that inspection gets in the way of the work. </a:t>
            </a:r>
          </a:p>
          <a:p>
            <a:pPr algn="just"/>
            <a:r>
              <a:rPr lang="en-US" dirty="0"/>
              <a:t>Inspections are most beneficial when diligently performed by skilled inspectors at the point of work.</a:t>
            </a:r>
          </a:p>
        </p:txBody>
      </p:sp>
      <p:sp>
        <p:nvSpPr>
          <p:cNvPr id="4" name="Footer Placeholder 3"/>
          <p:cNvSpPr>
            <a:spLocks noGrp="1"/>
          </p:cNvSpPr>
          <p:nvPr>
            <p:ph type="ftr" sz="quarter" idx="11"/>
          </p:nvPr>
        </p:nvSpPr>
        <p:spPr/>
        <p:txBody>
          <a:bodyPr/>
          <a:lstStyle/>
          <a:p>
            <a:r>
              <a:rPr lang="en-US"/>
              <a:t>Mohamed Amine MEZGHICH</a:t>
            </a:r>
          </a:p>
        </p:txBody>
      </p:sp>
      <p:sp>
        <p:nvSpPr>
          <p:cNvPr id="5" name="Slide Number Placeholder 4"/>
          <p:cNvSpPr>
            <a:spLocks noGrp="1"/>
          </p:cNvSpPr>
          <p:nvPr>
            <p:ph type="sldNum" sz="quarter" idx="12"/>
          </p:nvPr>
        </p:nvSpPr>
        <p:spPr/>
        <p:txBody>
          <a:bodyPr/>
          <a:lstStyle/>
          <a:p>
            <a:fld id="{7BC79CCA-7463-42A4-ACFA-8B1305B84C38}" type="slidenum">
              <a:rPr lang="en-US" smtClean="0"/>
              <a:t>9</a:t>
            </a:fld>
            <a:endParaRPr lang="en-US"/>
          </a:p>
        </p:txBody>
      </p:sp>
    </p:spTree>
    <p:extLst>
      <p:ext uri="{BB962C8B-B14F-4D97-AF65-F5344CB8AC3E}">
        <p14:creationId xmlns:p14="http://schemas.microsoft.com/office/powerpoint/2010/main" val="27397298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519</TotalTime>
  <Words>1143</Words>
  <Application>Microsoft Office PowerPoint</Application>
  <PresentationFormat>Grand écran</PresentationFormat>
  <Paragraphs>178</Paragraphs>
  <Slides>32</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Garamond</vt:lpstr>
      <vt:lpstr>Organic</vt:lpstr>
      <vt:lpstr>SCRUM</vt:lpstr>
      <vt:lpstr>Outlines</vt:lpstr>
      <vt:lpstr>Purpose of the Scrum Guide </vt:lpstr>
      <vt:lpstr>Definition of SCRUM</vt:lpstr>
      <vt:lpstr>Definition of SCRUM</vt:lpstr>
      <vt:lpstr>Uses of SCRUM</vt:lpstr>
      <vt:lpstr>Uses of SCRUM</vt:lpstr>
      <vt:lpstr>Uses of SCRUM</vt:lpstr>
      <vt:lpstr>Uses of SCRUM</vt:lpstr>
      <vt:lpstr>Uses of SCRUM</vt:lpstr>
      <vt:lpstr>Scrum Values</vt:lpstr>
      <vt:lpstr>Scrum Values</vt:lpstr>
      <vt:lpstr>SCRUM Team</vt:lpstr>
      <vt:lpstr>Scrum Events</vt:lpstr>
      <vt:lpstr>Scrum Events</vt:lpstr>
      <vt:lpstr>Scrum Artifacts</vt:lpstr>
      <vt:lpstr>Scrum Artifacts</vt:lpstr>
      <vt:lpstr>Scrum Artifacts</vt:lpstr>
      <vt:lpstr>Scrum Artifacts</vt:lpstr>
      <vt:lpstr>Scrum Artifacts</vt:lpstr>
      <vt:lpstr>Burndown Scrum chart</vt:lpstr>
      <vt:lpstr>References</vt:lpstr>
      <vt:lpstr>Questions</vt:lpstr>
      <vt:lpstr>Questions</vt:lpstr>
      <vt:lpstr>Questions</vt:lpstr>
      <vt:lpstr>Questions</vt:lpstr>
      <vt:lpstr>Questions</vt:lpstr>
      <vt:lpstr>Questions</vt:lpstr>
      <vt:lpstr>Questions</vt:lpstr>
      <vt:lpstr>Questions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Amine-PC</dc:creator>
  <cp:lastModifiedBy>MEZGHICH MOHAMED AMINE</cp:lastModifiedBy>
  <cp:revision>68</cp:revision>
  <dcterms:created xsi:type="dcterms:W3CDTF">2020-08-23T05:12:15Z</dcterms:created>
  <dcterms:modified xsi:type="dcterms:W3CDTF">2021-10-16T11:01:58Z</dcterms:modified>
</cp:coreProperties>
</file>