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26DDC-1C8F-41F8-B214-AE0BAA1BE332}" v="70" dt="2021-04-12T00:42:48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3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8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6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2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3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7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4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2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0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157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agit.fr/definition/Linu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magit.fr/definition/Uni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unet.fr/web-tech/dictionnaire-du-webmastering/1203603-sql-structured-query-language-definition-traduction-et-acteu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unet.fr/web-tech/dictionnaire-du-webmastering/1203603-sql-structured-query-language-definition-traduction-et-acteu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A7A12-8F1B-4B07-A3A3-EA4CCAA2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4329" y="1604411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US" sz="6600" b="0" i="0">
                <a:solidFill>
                  <a:srgbClr val="1F2D29"/>
                </a:solidFill>
                <a:effectLst/>
                <a:latin typeface="Montserrat"/>
              </a:rPr>
              <a:t>MySQL, PostgreSQL and SQL SERVER </a:t>
            </a:r>
            <a:endParaRPr lang="fr-TN" sz="6600">
              <a:solidFill>
                <a:srgbClr val="1F2D2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50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724F12-2FE9-4D52-9461-7D2DF5C6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58" y="605635"/>
            <a:ext cx="9002730" cy="5336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fr-FR" sz="2400" dirty="0">
              <a:solidFill>
                <a:srgbClr val="1F2D29"/>
              </a:solidFill>
              <a:cs typeface="Arial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1F2D29"/>
                </a:solidFill>
                <a:latin typeface="Roboto"/>
              </a:rPr>
              <a:t>MySQL </a:t>
            </a:r>
          </a:p>
          <a:p>
            <a:pPr marL="344170" indent="-344170"/>
            <a:r>
              <a:rPr lang="fr-FR" sz="24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(</a:t>
            </a:r>
            <a:r>
              <a:rPr lang="fr-FR" sz="2400" b="0" i="0" dirty="0" err="1">
                <a:solidFill>
                  <a:srgbClr val="1F2D29"/>
                </a:solidFill>
                <a:effectLst/>
                <a:latin typeface="Arial"/>
                <a:cs typeface="Arial"/>
              </a:rPr>
              <a:t>Structured</a:t>
            </a:r>
            <a:r>
              <a:rPr lang="fr-FR" sz="24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 </a:t>
            </a:r>
            <a:r>
              <a:rPr lang="fr-FR" sz="2400" b="0" i="0" dirty="0" err="1">
                <a:solidFill>
                  <a:srgbClr val="1F2D29"/>
                </a:solidFill>
                <a:effectLst/>
                <a:latin typeface="Arial"/>
                <a:cs typeface="Arial"/>
              </a:rPr>
              <a:t>Query</a:t>
            </a:r>
            <a:r>
              <a:rPr lang="fr-FR" sz="24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 </a:t>
            </a:r>
            <a:r>
              <a:rPr lang="fr-FR" sz="2400" b="0" i="0" dirty="0" err="1">
                <a:solidFill>
                  <a:srgbClr val="1F2D29"/>
                </a:solidFill>
                <a:effectLst/>
                <a:latin typeface="Arial"/>
                <a:cs typeface="Arial"/>
              </a:rPr>
              <a:t>Language</a:t>
            </a:r>
            <a:r>
              <a:rPr lang="fr-FR" sz="24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)</a:t>
            </a:r>
            <a:r>
              <a:rPr lang="fr-FR" sz="2400" b="0" i="0" dirty="0">
                <a:solidFill>
                  <a:srgbClr val="1F2D29"/>
                </a:solidFill>
                <a:effectLst/>
                <a:latin typeface="Roboto"/>
              </a:rPr>
              <a:t> est un système de gestion de bases de données relationnelles SQL open source développé et supporté par Oracle</a:t>
            </a:r>
          </a:p>
          <a:p>
            <a:pPr marL="344170" indent="-344170"/>
            <a:r>
              <a:rPr lang="fr-FR" sz="24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Il est compatible avec presque toutes les plateformes notamment </a:t>
            </a:r>
            <a:r>
              <a:rPr lang="fr-FR" sz="2400" b="0" i="0" u="sng" dirty="0">
                <a:solidFill>
                  <a:srgbClr val="1F2D29"/>
                </a:solidFill>
                <a:effectLst/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fr-FR" sz="24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, </a:t>
            </a:r>
            <a:r>
              <a:rPr lang="fr-FR" sz="2400" b="0" i="0" u="sng" dirty="0">
                <a:solidFill>
                  <a:srgbClr val="1F2D29"/>
                </a:solidFill>
                <a:effectLst/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UNIX</a:t>
            </a:r>
            <a:r>
              <a:rPr lang="fr-FR" sz="24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 et Windows.</a:t>
            </a:r>
          </a:p>
          <a:p>
            <a:pPr marL="344170" indent="-344170"/>
            <a:r>
              <a:rPr lang="fr-FR" sz="24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 il est le plus souvent associé aux applications Web et à la publication de contenus en ligne.</a:t>
            </a:r>
            <a:endParaRPr lang="fr-TN" sz="2400">
              <a:solidFill>
                <a:srgbClr val="1F2D2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071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EFF618-1D3B-41F4-BD98-9AA627C1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964" y="248642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fr-FR" sz="4400" i="0">
                <a:solidFill>
                  <a:srgbClr val="1F2D29"/>
                </a:solidFill>
                <a:effectLst/>
                <a:latin typeface="Arial" panose="020B0604020202020204" pitchFamily="34" charset="0"/>
              </a:rPr>
              <a:t>Principales fonctionnalités offertes par MySQL </a:t>
            </a:r>
            <a:endParaRPr lang="fr-TN" sz="4400">
              <a:solidFill>
                <a:srgbClr val="1F2D29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51F78-3838-4B71-9E50-72869CDB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9121793" cy="35502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4170" indent="-344170"/>
            <a:r>
              <a:rPr lang="fr-FR" sz="24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MySQL permet de stocker des données sur plusieurs moteurs de stockage notamment </a:t>
            </a:r>
            <a:r>
              <a:rPr lang="fr-FR" sz="2400" b="0" i="0" dirty="0" err="1">
                <a:solidFill>
                  <a:srgbClr val="1F2D29"/>
                </a:solidFill>
                <a:effectLst/>
                <a:latin typeface="Arial"/>
                <a:cs typeface="Arial"/>
              </a:rPr>
              <a:t>InnoDB</a:t>
            </a:r>
            <a:r>
              <a:rPr lang="fr-FR" sz="24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, CSV et NDB, et d'y accéder.</a:t>
            </a:r>
            <a:r>
              <a:rPr lang="fr-FR" sz="2400" dirty="0">
                <a:solidFill>
                  <a:srgbClr val="1F2D29"/>
                </a:solidFill>
                <a:latin typeface="Arial"/>
                <a:cs typeface="Arial"/>
              </a:rPr>
              <a:t> </a:t>
            </a:r>
            <a:endParaRPr lang="fr-FR" sz="2400" b="0" i="0" dirty="0">
              <a:solidFill>
                <a:srgbClr val="1F2D29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344170" indent="-344170"/>
            <a:r>
              <a:rPr lang="fr-FR" sz="24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Il sait également répliquer les données et fractionner les tables pour améliorer les performances et la durabilité.</a:t>
            </a:r>
          </a:p>
          <a:p>
            <a:pPr marL="344170" indent="-344170"/>
            <a:r>
              <a:rPr lang="fr-FR" sz="2400" dirty="0">
                <a:solidFill>
                  <a:srgbClr val="1F2D29"/>
                </a:solidFill>
                <a:latin typeface="Arial"/>
                <a:cs typeface="Arial"/>
              </a:rPr>
              <a:t> </a:t>
            </a:r>
            <a:r>
              <a:rPr lang="fr-FR" sz="24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Les utilisateurs de MySQL n'ont aucune nouvelle commande à apprendre : les données sont accessibles par les commandes SQL standard</a:t>
            </a:r>
          </a:p>
          <a:p>
            <a:pPr marL="344170" indent="-344170"/>
            <a:endParaRPr lang="fr-TN" sz="1600">
              <a:solidFill>
                <a:srgbClr val="1F2D29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42247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6" y="0"/>
            <a:ext cx="1090609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D5F858-3F0D-46A6-90F0-7C57840E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1" y="808056"/>
            <a:ext cx="8006760" cy="1518934"/>
          </a:xfrm>
        </p:spPr>
        <p:txBody>
          <a:bodyPr anchor="t">
            <a:normAutofit/>
          </a:bodyPr>
          <a:lstStyle/>
          <a:p>
            <a:pPr algn="l"/>
            <a:r>
              <a:rPr lang="fr-FR" sz="5000" b="0" i="0">
                <a:solidFill>
                  <a:schemeClr val="tx2"/>
                </a:solidFill>
                <a:effectLst/>
                <a:latin typeface="OracleSansVF"/>
              </a:rPr>
              <a:t>PostgreSQL</a:t>
            </a:r>
            <a:endParaRPr lang="fr-TN" sz="5000">
              <a:solidFill>
                <a:schemeClr val="tx2"/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09734" y="80805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635926-0A76-4AD7-B8B7-8DFE3D0E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080" y="1714270"/>
            <a:ext cx="9137853" cy="4514266"/>
          </a:xfrm>
        </p:spPr>
        <p:txBody>
          <a:bodyPr anchor="ctr">
            <a:normAutofit/>
          </a:bodyPr>
          <a:lstStyle/>
          <a:p>
            <a:endParaRPr lang="fr-FR" sz="2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sz="2400" b="0" i="0">
                <a:solidFill>
                  <a:schemeClr val="tx2"/>
                </a:solidFill>
                <a:effectLst/>
                <a:latin typeface="OracleSansVF"/>
              </a:rPr>
              <a:t>PostgreSQL </a:t>
            </a:r>
          </a:p>
          <a:p>
            <a:r>
              <a:rPr lang="fr-FR" sz="2400" i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C’est un système de gestion de base de données relationnelle orienté objet puissant</a:t>
            </a:r>
          </a:p>
          <a:p>
            <a:r>
              <a:rPr lang="fr-FR" sz="2400" i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source développé et supporté par Oracle</a:t>
            </a:r>
          </a:p>
          <a:p>
            <a:r>
              <a:rPr lang="fr-FR" sz="2400" b="0" i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capable de prendre en charge en toute sécurité les charges de travail de données les plus complexes.</a:t>
            </a:r>
            <a:endParaRPr lang="fr-TN" sz="2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1960" y="0"/>
            <a:ext cx="320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474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B4E6AB8-6250-41D9-94AF-ED446C5C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fr-FR" sz="2800" b="1" i="0">
                <a:solidFill>
                  <a:srgbClr val="1F2D29"/>
                </a:solidFill>
                <a:effectLst/>
                <a:latin typeface="Times New Roman" panose="02020603050405020304" pitchFamily="18" charset="0"/>
              </a:rPr>
              <a:t>Principales fonctionnalités offertes par PostgreSQL </a:t>
            </a:r>
            <a:br>
              <a:rPr lang="fr-FR" sz="2800" b="1" i="0">
                <a:solidFill>
                  <a:srgbClr val="1F2D29"/>
                </a:solidFill>
                <a:effectLst/>
                <a:latin typeface="Times New Roman" panose="02020603050405020304" pitchFamily="18" charset="0"/>
              </a:rPr>
            </a:br>
            <a:endParaRPr lang="fr-TN" sz="2800">
              <a:solidFill>
                <a:srgbClr val="1F2D29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28DCC-BCAA-433F-9500-76AE45DF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34" y="915199"/>
            <a:ext cx="9562323" cy="51933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rtl="0">
              <a:lnSpc>
                <a:spcPct val="110000"/>
              </a:lnSpc>
              <a:buNone/>
            </a:pPr>
            <a:endParaRPr lang="fr-FR" sz="1800" b="0" i="0" dirty="0">
              <a:solidFill>
                <a:srgbClr val="1F2D29"/>
              </a:solidFill>
              <a:effectLst/>
              <a:latin typeface="Times New Roman" panose="02020603050405020304" pitchFamily="18" charset="0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800" b="1" i="0" dirty="0">
              <a:solidFill>
                <a:srgbClr val="1F2D29"/>
              </a:solidFill>
              <a:effectLst/>
              <a:latin typeface="Arial Black"/>
              <a:cs typeface="Arial" panose="020B0604020202020204" pitchFamily="34" charset="0"/>
            </a:endParaRPr>
          </a:p>
          <a:p>
            <a:pPr marL="344170" indent="-34417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1F2D29"/>
                </a:solidFill>
                <a:effectLst/>
                <a:latin typeface="Arial Black"/>
                <a:cs typeface="Arial"/>
              </a:rPr>
              <a:t>Import et Export de données très simple..</a:t>
            </a:r>
          </a:p>
          <a:p>
            <a:pPr marL="344170" indent="-34417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1F2D29"/>
                </a:solidFill>
                <a:effectLst/>
                <a:latin typeface="Arial Black"/>
                <a:cs typeface="Arial"/>
              </a:rPr>
              <a:t>Gestion de XML.</a:t>
            </a:r>
          </a:p>
          <a:p>
            <a:pPr marL="344170" indent="-34417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1F2D29"/>
                </a:solidFill>
                <a:effectLst/>
                <a:latin typeface="Arial Black"/>
                <a:cs typeface="Arial"/>
              </a:rPr>
              <a:t>Index partiels et indexes sur les fonctions..</a:t>
            </a:r>
          </a:p>
          <a:p>
            <a:pPr marL="344170" indent="-34417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1F2D29"/>
                </a:solidFill>
                <a:effectLst/>
                <a:latin typeface="Arial Black"/>
                <a:cs typeface="Arial"/>
              </a:rPr>
              <a:t>Procédures stockées.</a:t>
            </a:r>
          </a:p>
          <a:p>
            <a:pPr marL="344170" indent="-34417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1F2D29"/>
                </a:solidFill>
                <a:effectLst/>
                <a:latin typeface="Arial Black"/>
                <a:cs typeface="Arial"/>
              </a:rPr>
              <a:t>Jointures externes.</a:t>
            </a:r>
          </a:p>
          <a:p>
            <a:pPr marL="344170" indent="-34417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1F2D29"/>
                </a:solidFill>
                <a:effectLst/>
                <a:latin typeface="Arial Black"/>
                <a:cs typeface="Arial"/>
              </a:rPr>
              <a:t>Requêtes imbriquées.</a:t>
            </a:r>
          </a:p>
          <a:p>
            <a:pPr marL="344170" indent="-34417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1F2D29"/>
                </a:solidFill>
                <a:effectLst/>
                <a:latin typeface="Arial Black"/>
                <a:cs typeface="Arial"/>
              </a:rPr>
              <a:t>Transactions imbriquées.</a:t>
            </a:r>
          </a:p>
          <a:p>
            <a:pPr marL="344170" indent="-34417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1F2D29"/>
                </a:solidFill>
                <a:effectLst/>
                <a:latin typeface="Arial Black"/>
                <a:cs typeface="Arial"/>
              </a:rPr>
              <a:t>Intégrité référentielle (</a:t>
            </a:r>
            <a:r>
              <a:rPr lang="fr-FR" sz="1800" b="1" i="0" dirty="0" err="1">
                <a:solidFill>
                  <a:srgbClr val="1F2D29"/>
                </a:solidFill>
                <a:effectLst/>
                <a:latin typeface="Arial Black"/>
                <a:cs typeface="Arial"/>
              </a:rPr>
              <a:t>foreign</a:t>
            </a:r>
            <a:r>
              <a:rPr lang="fr-FR" sz="1800" b="1" i="0" dirty="0">
                <a:solidFill>
                  <a:srgbClr val="1F2D29"/>
                </a:solidFill>
                <a:effectLst/>
                <a:latin typeface="Arial Black"/>
                <a:cs typeface="Arial"/>
              </a:rPr>
              <a:t> keys).</a:t>
            </a:r>
          </a:p>
          <a:p>
            <a:pPr marL="344170" indent="-34417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1F2D29"/>
                </a:solidFill>
                <a:effectLst/>
                <a:latin typeface="Arial Black"/>
                <a:cs typeface="Arial"/>
              </a:rPr>
              <a:t>Support pour les requêtes de type UNION, UNION ALL et EXCEPT</a:t>
            </a:r>
            <a:r>
              <a:rPr lang="fr-FR" sz="18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.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fr-FR" sz="1800" b="0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.</a:t>
            </a:r>
          </a:p>
          <a:p>
            <a:pPr marL="344170" indent="-344170">
              <a:lnSpc>
                <a:spcPct val="110000"/>
              </a:lnSpc>
            </a:pPr>
            <a:endParaRPr lang="fr-TN" sz="1800" dirty="0">
              <a:solidFill>
                <a:srgbClr val="1F2D29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294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1332FD1-3117-4BB2-8DE6-E186D8F0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fr-FR" sz="4400" b="1" i="0">
                <a:solidFill>
                  <a:srgbClr val="1F2D29"/>
                </a:solidFill>
                <a:effectLst/>
                <a:latin typeface="Poppins"/>
              </a:rPr>
              <a:t>SQL Server</a:t>
            </a:r>
            <a:br>
              <a:rPr lang="fr-FR" sz="4400" b="1" i="0">
                <a:solidFill>
                  <a:srgbClr val="1F2D29"/>
                </a:solidFill>
                <a:effectLst/>
                <a:latin typeface="Poppins"/>
              </a:rPr>
            </a:br>
            <a:endParaRPr lang="fr-TN" sz="4400">
              <a:solidFill>
                <a:srgbClr val="1F2D29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E1B31-E75A-4389-99FC-5E8D331CD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027" y="2046293"/>
            <a:ext cx="9002730" cy="44075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1F2D29"/>
                </a:solidFill>
                <a:latin typeface="Arial Black"/>
              </a:rPr>
              <a:t> </a:t>
            </a:r>
            <a:r>
              <a:rPr lang="fr-FR" sz="1800" i="0" dirty="0">
                <a:solidFill>
                  <a:srgbClr val="1F2D29"/>
                </a:solidFill>
                <a:effectLst/>
                <a:latin typeface="Arial Black"/>
              </a:rPr>
              <a:t>SQL Server (</a:t>
            </a:r>
            <a:r>
              <a:rPr lang="fr-FR" sz="1800" i="0" dirty="0">
                <a:solidFill>
                  <a:srgbClr val="1F2D29"/>
                </a:solidFill>
                <a:effectLst/>
                <a:latin typeface="Arial Black"/>
                <a:hlinkClick r:id="rId3" tooltip="SQ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Structured Query Language</a:t>
            </a:r>
            <a:r>
              <a:rPr lang="fr-FR" sz="1800" i="0" dirty="0">
                <a:solidFill>
                  <a:srgbClr val="1F2D29"/>
                </a:solidFill>
                <a:effectLst/>
                <a:latin typeface="Arial Black"/>
              </a:rPr>
              <a:t>)</a:t>
            </a:r>
          </a:p>
          <a:p>
            <a:pPr marL="344170" indent="-344170"/>
            <a:endParaRPr lang="fr-FR" sz="1800" dirty="0">
              <a:solidFill>
                <a:srgbClr val="1F2D29"/>
              </a:solidFill>
              <a:latin typeface="Arial Black"/>
            </a:endParaRPr>
          </a:p>
          <a:p>
            <a:pPr marL="344170" indent="-344170"/>
            <a:r>
              <a:rPr lang="fr-FR" sz="1800" b="0" i="0" dirty="0">
                <a:solidFill>
                  <a:srgbClr val="1F2D29"/>
                </a:solidFill>
                <a:effectLst/>
                <a:latin typeface="Arial Black"/>
                <a:cs typeface="Arial"/>
              </a:rPr>
              <a:t>un langage informatique permettant d'exploiter des bases de données.</a:t>
            </a:r>
          </a:p>
          <a:p>
            <a:pPr marL="344170" indent="-344170"/>
            <a:r>
              <a:rPr lang="fr-FR" sz="1800" b="0" i="0" dirty="0">
                <a:solidFill>
                  <a:srgbClr val="1F2D29"/>
                </a:solidFill>
                <a:effectLst/>
                <a:latin typeface="Arial Black"/>
                <a:cs typeface="Arial"/>
              </a:rPr>
              <a:t>est un outil qui possède toutes les caractéristiques pour pouvoir accompagner l'utilisateur dans la manipulation, le contrôle, le tri, la mise à jour, et bien d'autres actions encore, de bases de données grâce au langage SQL.</a:t>
            </a:r>
            <a:endParaRPr lang="fr-TN" sz="1800">
              <a:solidFill>
                <a:srgbClr val="1F2D29"/>
              </a:solidFill>
              <a:latin typeface="Arial Blac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384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74EFBDE-FED4-4109-BDD8-9A401B4D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fr-FR" sz="2800" i="0">
                <a:solidFill>
                  <a:srgbClr val="1F2D29"/>
                </a:solidFill>
                <a:effectLst/>
                <a:latin typeface="Poppins"/>
              </a:rPr>
              <a:t> </a:t>
            </a:r>
            <a:r>
              <a:rPr lang="fr-FR" sz="2800" i="0">
                <a:solidFill>
                  <a:srgbClr val="1F2D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Principales fonctionnalités offertes par SQL Server (</a:t>
            </a:r>
            <a:r>
              <a:rPr lang="fr-FR" sz="2800" i="0">
                <a:solidFill>
                  <a:srgbClr val="1F2D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SQ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Structured Query Language</a:t>
            </a:r>
            <a:r>
              <a:rPr lang="fr-FR" sz="2800" i="0">
                <a:solidFill>
                  <a:srgbClr val="1F2D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fr-FR" sz="2800" i="0">
                <a:solidFill>
                  <a:srgbClr val="1F2D29"/>
                </a:solidFill>
                <a:effectLst/>
                <a:latin typeface="Poppins"/>
              </a:rPr>
            </a:br>
            <a:endParaRPr lang="fr-TN" sz="2800">
              <a:solidFill>
                <a:srgbClr val="1F2D29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5427E-A388-4EAD-BD86-697D7208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9550418" cy="4050325"/>
          </a:xfrm>
        </p:spPr>
        <p:txBody>
          <a:bodyPr anchor="t">
            <a:normAutofit/>
          </a:bodyPr>
          <a:lstStyle/>
          <a:p>
            <a:pPr marL="344170" indent="-344170"/>
            <a:endParaRPr lang="fr-FR" sz="1800" b="1" dirty="0">
              <a:solidFill>
                <a:srgbClr val="1F2D29"/>
              </a:solidFill>
              <a:cs typeface="Arial"/>
            </a:endParaRPr>
          </a:p>
          <a:p>
            <a:pPr marL="344170" indent="-344170"/>
            <a:r>
              <a:rPr lang="fr-FR" sz="1800" b="1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Base de données : Ajout de Python au moteur de prédiction</a:t>
            </a:r>
            <a:endParaRPr lang="fr-FR" sz="1800" b="1" dirty="0">
              <a:solidFill>
                <a:srgbClr val="1F2D29"/>
              </a:solidFill>
              <a:latin typeface="Arial"/>
              <a:cs typeface="Arial"/>
            </a:endParaRPr>
          </a:p>
          <a:p>
            <a:pPr marL="344170" indent="-344170"/>
            <a:r>
              <a:rPr lang="fr-FR" sz="1800" b="1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Base de données : Compatible Linux pour le moteur de Base de donnée et SSIS</a:t>
            </a:r>
          </a:p>
          <a:p>
            <a:pPr marL="344170" indent="-344170"/>
            <a:r>
              <a:rPr lang="fr-FR" sz="1800" b="1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Base de données : Solution de Big Data scalable</a:t>
            </a:r>
          </a:p>
          <a:p>
            <a:pPr marL="344170" indent="-344170"/>
            <a:r>
              <a:rPr lang="fr-FR" sz="1800" b="1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Base de données : Ouverture sur Java avec un SDK (Kit de Développement Logiciel)</a:t>
            </a:r>
          </a:p>
          <a:p>
            <a:pPr marL="344170" indent="-344170"/>
            <a:r>
              <a:rPr lang="fr-FR" sz="1800" b="1" i="0" dirty="0">
                <a:solidFill>
                  <a:srgbClr val="1F2D29"/>
                </a:solidFill>
                <a:effectLst/>
                <a:latin typeface="Arial"/>
                <a:cs typeface="Arial"/>
              </a:rPr>
              <a:t> Base de données : gestion des langages externes (Ex Java)</a:t>
            </a:r>
            <a:b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TN" sz="1500">
              <a:solidFill>
                <a:srgbClr val="1F2D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63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63AFE0-48A7-4419-A13E-F6942FDC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br>
              <a:rPr lang="fr-FR" sz="2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600">
                <a:latin typeface="Arial" panose="020B0604020202020204" pitchFamily="34" charset="0"/>
                <a:cs typeface="Arial" panose="020B0604020202020204" pitchFamily="34" charset="0"/>
              </a:rPr>
              <a:t>déférence</a:t>
            </a:r>
            <a:r>
              <a:rPr lang="fr-FR" sz="2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600" b="0" i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2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600" b="0" i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fr-FR" sz="2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fr-FR" sz="2600" b="0" i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fr-FR" sz="2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600" b="0" i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fr-FR" sz="2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fr-TN"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02D3AC6-288F-4538-9588-8EEF208C6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106602"/>
              </p:ext>
            </p:extLst>
          </p:nvPr>
        </p:nvGraphicFramePr>
        <p:xfrm>
          <a:off x="2611807" y="2379163"/>
          <a:ext cx="7958333" cy="334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499">
                  <a:extLst>
                    <a:ext uri="{9D8B030D-6E8A-4147-A177-3AD203B41FA5}">
                      <a16:colId xmlns:a16="http://schemas.microsoft.com/office/drawing/2014/main" val="1043714686"/>
                    </a:ext>
                  </a:extLst>
                </a:gridCol>
                <a:gridCol w="2370735">
                  <a:extLst>
                    <a:ext uri="{9D8B030D-6E8A-4147-A177-3AD203B41FA5}">
                      <a16:colId xmlns:a16="http://schemas.microsoft.com/office/drawing/2014/main" val="2492731765"/>
                    </a:ext>
                  </a:extLst>
                </a:gridCol>
                <a:gridCol w="1759314">
                  <a:extLst>
                    <a:ext uri="{9D8B030D-6E8A-4147-A177-3AD203B41FA5}">
                      <a16:colId xmlns:a16="http://schemas.microsoft.com/office/drawing/2014/main" val="2458275897"/>
                    </a:ext>
                  </a:extLst>
                </a:gridCol>
                <a:gridCol w="2794785">
                  <a:extLst>
                    <a:ext uri="{9D8B030D-6E8A-4147-A177-3AD203B41FA5}">
                      <a16:colId xmlns:a16="http://schemas.microsoft.com/office/drawing/2014/main" val="3639075571"/>
                    </a:ext>
                  </a:extLst>
                </a:gridCol>
              </a:tblGrid>
              <a:tr h="300583">
                <a:tc>
                  <a:txBody>
                    <a:bodyPr/>
                    <a:lstStyle/>
                    <a:p>
                      <a:endParaRPr lang="fr-TN" sz="1400"/>
                    </a:p>
                  </a:txBody>
                  <a:tcPr marL="71004" marR="71004" marT="35502" marB="35502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>
                          <a:solidFill>
                            <a:srgbClr val="222222"/>
                          </a:solidFill>
                          <a:effectLst/>
                        </a:rPr>
                        <a:t>MySQL</a:t>
                      </a:r>
                    </a:p>
                  </a:txBody>
                  <a:tcPr marL="29585" marR="29585" marT="29585" marB="295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>
                          <a:solidFill>
                            <a:srgbClr val="222222"/>
                          </a:solidFill>
                          <a:effectLst/>
                        </a:rPr>
                        <a:t>PostgreSQL</a:t>
                      </a:r>
                    </a:p>
                  </a:txBody>
                  <a:tcPr marL="29585" marR="29585" marT="29585" marB="295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>
                          <a:solidFill>
                            <a:srgbClr val="222222"/>
                          </a:solidFill>
                          <a:effectLst/>
                        </a:rPr>
                        <a:t>SQL Server</a:t>
                      </a:r>
                    </a:p>
                  </a:txBody>
                  <a:tcPr marL="29585" marR="29585" marT="29585" marB="29585" anchor="ctr"/>
                </a:tc>
                <a:extLst>
                  <a:ext uri="{0D108BD9-81ED-4DB2-BD59-A6C34878D82A}">
                    <a16:rowId xmlns:a16="http://schemas.microsoft.com/office/drawing/2014/main" val="1523479799"/>
                  </a:ext>
                </a:extLst>
              </a:tr>
              <a:tr h="1578649">
                <a:tc>
                  <a:txBody>
                    <a:bodyPr/>
                    <a:lstStyle/>
                    <a:p>
                      <a:pPr algn="ctr"/>
                      <a:endParaRPr lang="fr-F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Maturity</a:t>
                      </a:r>
                      <a:endParaRPr lang="fr-TN" sz="1400"/>
                    </a:p>
                  </a:txBody>
                  <a:tcPr marL="71004" marR="71004" marT="35502" marB="3550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</a:rPr>
                        <a:t>Initial release was in 1995</a:t>
                      </a:r>
                    </a:p>
                  </a:txBody>
                  <a:tcPr marL="29585" marR="29585" marT="29585" marB="295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</a:rPr>
                        <a:t>Initial release was in 1989</a:t>
                      </a:r>
                    </a:p>
                  </a:txBody>
                  <a:tcPr marL="29585" marR="29585" marT="29585" marB="295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</a:rPr>
                        <a:t>MSMS SQL Server for OS/2 was released in 1989 (together with Sybase)</a:t>
                      </a:r>
                      <a:br>
                        <a:rPr lang="en-US" sz="1400">
                          <a:solidFill>
                            <a:srgbClr val="222222"/>
                          </a:solidFill>
                          <a:effectLst/>
                        </a:rPr>
                      </a:br>
                      <a:br>
                        <a:rPr lang="en-US" sz="1400">
                          <a:solidFill>
                            <a:srgbClr val="222222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</a:rPr>
                        <a:t>SQL Server 6.0 was released in 1995 marking the end of collaboration with Sybase.</a:t>
                      </a:r>
                    </a:p>
                  </a:txBody>
                  <a:tcPr marL="29585" marR="29585" marT="29585" marB="29585" anchor="ctr"/>
                </a:tc>
                <a:extLst>
                  <a:ext uri="{0D108BD9-81ED-4DB2-BD59-A6C34878D82A}">
                    <a16:rowId xmlns:a16="http://schemas.microsoft.com/office/drawing/2014/main" val="516360605"/>
                  </a:ext>
                </a:extLst>
              </a:tr>
              <a:tr h="525428">
                <a:tc>
                  <a:txBody>
                    <a:bodyPr/>
                    <a:lstStyle/>
                    <a:p>
                      <a:pPr algn="ctr"/>
                      <a:endParaRPr lang="fr-F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fr-TN" sz="1400"/>
                    </a:p>
                  </a:txBody>
                  <a:tcPr marL="71004" marR="71004" marT="35502" marB="3550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</a:rPr>
                        <a:t>Written in C, has a few C++ modules</a:t>
                      </a:r>
                    </a:p>
                  </a:txBody>
                  <a:tcPr marL="29585" marR="29585" marT="29585" marB="295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solidFill>
                            <a:srgbClr val="222222"/>
                          </a:solidFill>
                          <a:effectLst/>
                        </a:rPr>
                        <a:t>Written in C</a:t>
                      </a:r>
                    </a:p>
                  </a:txBody>
                  <a:tcPr marL="29585" marR="29585" marT="29585" marB="295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</a:rPr>
                        <a:t>Mostly C++ with a few exceptions</a:t>
                      </a:r>
                    </a:p>
                  </a:txBody>
                  <a:tcPr marL="29585" marR="29585" marT="29585" marB="29585" anchor="ctr"/>
                </a:tc>
                <a:extLst>
                  <a:ext uri="{0D108BD9-81ED-4DB2-BD59-A6C34878D82A}">
                    <a16:rowId xmlns:a16="http://schemas.microsoft.com/office/drawing/2014/main" val="2524424109"/>
                  </a:ext>
                </a:extLst>
              </a:tr>
              <a:tr h="939616">
                <a:tc>
                  <a:txBody>
                    <a:bodyPr/>
                    <a:lstStyle/>
                    <a:p>
                      <a:pPr algn="ctr"/>
                      <a:endParaRPr lang="fr-F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fr-TN" sz="1400"/>
                    </a:p>
                  </a:txBody>
                  <a:tcPr marL="71004" marR="71004" marT="35502" marB="3550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</a:rPr>
                        <a:t>Open source / Owned by Oracle and has several paid editions</a:t>
                      </a:r>
                    </a:p>
                  </a:txBody>
                  <a:tcPr marL="29585" marR="29585" marT="29585" marB="295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solidFill>
                            <a:srgbClr val="222222"/>
                          </a:solidFill>
                          <a:effectLst/>
                        </a:rPr>
                        <a:t>Completely free / Open source</a:t>
                      </a:r>
                    </a:p>
                  </a:txBody>
                  <a:tcPr marL="29585" marR="29585" marT="29585" marB="295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</a:rPr>
                        <a:t>SQL Server Express is a free edition, but it is limited to using 1 processor, 1 GB memory and 10 GB database files.</a:t>
                      </a:r>
                    </a:p>
                  </a:txBody>
                  <a:tcPr marL="29585" marR="29585" marT="29585" marB="29585" anchor="ctr"/>
                </a:tc>
                <a:extLst>
                  <a:ext uri="{0D108BD9-81ED-4DB2-BD59-A6C34878D82A}">
                    <a16:rowId xmlns:a16="http://schemas.microsoft.com/office/drawing/2014/main" val="70509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642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{8D07213E-7031-4AC6-A8F7-A6E9ACEBA711}tf10001114</Template>
  <TotalTime>48</TotalTime>
  <Words>497</Words>
  <Application>Microsoft Office PowerPoint</Application>
  <PresentationFormat>Grand écran</PresentationFormat>
  <Paragraphs>71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Madison</vt:lpstr>
      <vt:lpstr>MySQL, PostgreSQL and SQL SERVER </vt:lpstr>
      <vt:lpstr>Présentation PowerPoint</vt:lpstr>
      <vt:lpstr>Principales fonctionnalités offertes par MySQL </vt:lpstr>
      <vt:lpstr>PostgreSQL</vt:lpstr>
      <vt:lpstr>Principales fonctionnalités offertes par PostgreSQL  </vt:lpstr>
      <vt:lpstr>SQL Server </vt:lpstr>
      <vt:lpstr> Principales fonctionnalités offertes par SQL Server (Structured Query Language) </vt:lpstr>
      <vt:lpstr> déférence between mysql ,postgresql and sql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Ideal-Info</dc:creator>
  <cp:lastModifiedBy>Ideal-Info</cp:lastModifiedBy>
  <cp:revision>35</cp:revision>
  <dcterms:created xsi:type="dcterms:W3CDTF">2021-03-23T14:13:26Z</dcterms:created>
  <dcterms:modified xsi:type="dcterms:W3CDTF">2021-04-12T00:43:23Z</dcterms:modified>
</cp:coreProperties>
</file>