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97" r:id="rId4"/>
    <p:sldId id="299" r:id="rId5"/>
    <p:sldId id="309" r:id="rId6"/>
    <p:sldId id="316" r:id="rId7"/>
    <p:sldId id="305" r:id="rId8"/>
    <p:sldId id="306" r:id="rId9"/>
    <p:sldId id="307" r:id="rId10"/>
    <p:sldId id="285" r:id="rId11"/>
    <p:sldId id="264" r:id="rId12"/>
    <p:sldId id="314" r:id="rId13"/>
    <p:sldId id="317" r:id="rId14"/>
    <p:sldId id="318" r:id="rId15"/>
    <p:sldId id="319" r:id="rId16"/>
    <p:sldId id="287" r:id="rId17"/>
    <p:sldId id="294" r:id="rId18"/>
    <p:sldId id="313" r:id="rId19"/>
    <p:sldId id="310" r:id="rId20"/>
    <p:sldId id="31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6F8E0-D1D6-446F-BC85-0E7FF7323D69}" type="doc">
      <dgm:prSet loTypeId="urn:microsoft.com/office/officeart/2005/8/layout/default#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F5369D41-8D3F-4143-9C12-72CA4DCB0390}">
      <dgm:prSet custT="1"/>
      <dgm:spPr/>
      <dgm:t>
        <a:bodyPr/>
        <a:lstStyle/>
        <a:p>
          <a:pPr algn="l" rtl="0"/>
          <a:r>
            <a:rPr lang="en-GB" sz="2000" b="1" dirty="0"/>
            <a:t>Economy is in expansion cycle that usually lasts for 10-12 years.</a:t>
          </a:r>
        </a:p>
      </dgm:t>
    </dgm:pt>
    <dgm:pt modelId="{FE82C31D-08D4-417B-85F8-15C443938B02}" type="parTrans" cxnId="{4F674930-D26D-4CE4-A890-8A3614A77A18}">
      <dgm:prSet/>
      <dgm:spPr/>
      <dgm:t>
        <a:bodyPr/>
        <a:lstStyle/>
        <a:p>
          <a:endParaRPr lang="en-GB"/>
        </a:p>
      </dgm:t>
    </dgm:pt>
    <dgm:pt modelId="{F6549649-8CBC-4677-ADAE-CE42DCD36203}" type="sibTrans" cxnId="{4F674930-D26D-4CE4-A890-8A3614A77A18}">
      <dgm:prSet/>
      <dgm:spPr/>
      <dgm:t>
        <a:bodyPr/>
        <a:lstStyle/>
        <a:p>
          <a:endParaRPr lang="en-GB"/>
        </a:p>
      </dgm:t>
    </dgm:pt>
    <dgm:pt modelId="{A1324B5A-815D-4133-9AF3-AEA822CCAA8C}">
      <dgm:prSet custT="1"/>
      <dgm:spPr/>
      <dgm:t>
        <a:bodyPr/>
        <a:lstStyle/>
        <a:p>
          <a:pPr algn="just" rtl="0"/>
          <a:r>
            <a:rPr lang="en-GB" sz="2000" b="1" dirty="0"/>
            <a:t>Government is lowering interest rate which indicates expansionary monetary policy.</a:t>
          </a:r>
        </a:p>
      </dgm:t>
    </dgm:pt>
    <dgm:pt modelId="{76057DE2-D59A-4051-876A-424697EE202C}" type="parTrans" cxnId="{7538E626-3169-4628-A1E1-A6203588FC88}">
      <dgm:prSet/>
      <dgm:spPr/>
      <dgm:t>
        <a:bodyPr/>
        <a:lstStyle/>
        <a:p>
          <a:endParaRPr lang="en-GB"/>
        </a:p>
      </dgm:t>
    </dgm:pt>
    <dgm:pt modelId="{67A506B2-70F0-4FC6-B840-3ECB39C8A75B}" type="sibTrans" cxnId="{7538E626-3169-4628-A1E1-A6203588FC88}">
      <dgm:prSet/>
      <dgm:spPr/>
      <dgm:t>
        <a:bodyPr/>
        <a:lstStyle/>
        <a:p>
          <a:endParaRPr lang="en-GB"/>
        </a:p>
      </dgm:t>
    </dgm:pt>
    <dgm:pt modelId="{D774118C-7580-43C0-8184-0DCF05DAF566}">
      <dgm:prSet custT="1"/>
      <dgm:spPr/>
      <dgm:t>
        <a:bodyPr/>
        <a:lstStyle/>
        <a:p>
          <a:pPr algn="just" rtl="0"/>
          <a:r>
            <a:rPr lang="en-GB" sz="2000" b="1" dirty="0"/>
            <a:t>UNIHOST has a better record than industry average.</a:t>
          </a:r>
        </a:p>
      </dgm:t>
    </dgm:pt>
    <dgm:pt modelId="{9C8633CF-9348-419D-9EFB-45AE44502C41}" type="parTrans" cxnId="{1434C070-1D48-43A2-8B45-56245F714F67}">
      <dgm:prSet/>
      <dgm:spPr/>
      <dgm:t>
        <a:bodyPr/>
        <a:lstStyle/>
        <a:p>
          <a:endParaRPr lang="en-GB"/>
        </a:p>
      </dgm:t>
    </dgm:pt>
    <dgm:pt modelId="{76B0A842-1B78-48CD-AD86-2DB8F2F694F6}" type="sibTrans" cxnId="{1434C070-1D48-43A2-8B45-56245F714F67}">
      <dgm:prSet/>
      <dgm:spPr/>
      <dgm:t>
        <a:bodyPr/>
        <a:lstStyle/>
        <a:p>
          <a:endParaRPr lang="en-GB"/>
        </a:p>
      </dgm:t>
    </dgm:pt>
    <dgm:pt modelId="{62860E9E-5B40-43BE-9AC1-7C5CAEFDDC22}">
      <dgm:prSet custT="1"/>
      <dgm:spPr/>
      <dgm:t>
        <a:bodyPr/>
        <a:lstStyle/>
        <a:p>
          <a:pPr algn="l"/>
          <a:r>
            <a:rPr lang="en-GB" sz="2000" b="1" dirty="0"/>
            <a:t>Hotel industry is positively related  with the economic cycle.</a:t>
          </a:r>
        </a:p>
      </dgm:t>
    </dgm:pt>
    <dgm:pt modelId="{07ABA3B5-C016-4FBA-AB85-42CCC01D63FB}" type="parTrans" cxnId="{47744AC5-8DEB-4150-86D6-805229052E29}">
      <dgm:prSet/>
      <dgm:spPr/>
      <dgm:t>
        <a:bodyPr/>
        <a:lstStyle/>
        <a:p>
          <a:endParaRPr lang="en-US"/>
        </a:p>
      </dgm:t>
    </dgm:pt>
    <dgm:pt modelId="{9CC7E49B-B2FE-4C8F-B219-1BF53ACFFA55}" type="sibTrans" cxnId="{47744AC5-8DEB-4150-86D6-805229052E29}">
      <dgm:prSet/>
      <dgm:spPr/>
      <dgm:t>
        <a:bodyPr/>
        <a:lstStyle/>
        <a:p>
          <a:endParaRPr lang="en-US"/>
        </a:p>
      </dgm:t>
    </dgm:pt>
    <dgm:pt modelId="{CCB0FBF1-AFAE-4595-9040-93D9C219D5FA}" type="pres">
      <dgm:prSet presAssocID="{37A6F8E0-D1D6-446F-BC85-0E7FF7323D69}" presName="diagram" presStyleCnt="0">
        <dgm:presLayoutVars>
          <dgm:dir/>
          <dgm:resizeHandles val="exact"/>
        </dgm:presLayoutVars>
      </dgm:prSet>
      <dgm:spPr/>
    </dgm:pt>
    <dgm:pt modelId="{6E75D13D-7589-484E-A47F-1F9096925BCF}" type="pres">
      <dgm:prSet presAssocID="{F5369D41-8D3F-4143-9C12-72CA4DCB0390}" presName="node" presStyleLbl="node1" presStyleIdx="0" presStyleCnt="4" custScaleX="130363" custLinFactNeighborX="-6086" custLinFactNeighborY="4260">
        <dgm:presLayoutVars>
          <dgm:bulletEnabled val="1"/>
        </dgm:presLayoutVars>
      </dgm:prSet>
      <dgm:spPr/>
    </dgm:pt>
    <dgm:pt modelId="{3FA4EB42-E064-48E7-8B3D-16C865A588B9}" type="pres">
      <dgm:prSet presAssocID="{F6549649-8CBC-4677-ADAE-CE42DCD36203}" presName="sibTrans" presStyleCnt="0"/>
      <dgm:spPr/>
    </dgm:pt>
    <dgm:pt modelId="{5C650427-9500-4FEE-B130-1676F598E27F}" type="pres">
      <dgm:prSet presAssocID="{62860E9E-5B40-43BE-9AC1-7C5CAEFDDC22}" presName="node" presStyleLbl="node1" presStyleIdx="1" presStyleCnt="4" custScaleX="122042" custLinFactNeighborX="1342" custLinFactNeighborY="5216">
        <dgm:presLayoutVars>
          <dgm:bulletEnabled val="1"/>
        </dgm:presLayoutVars>
      </dgm:prSet>
      <dgm:spPr/>
    </dgm:pt>
    <dgm:pt modelId="{DA861554-C704-4C9D-B6B8-64601A67E072}" type="pres">
      <dgm:prSet presAssocID="{9CC7E49B-B2FE-4C8F-B219-1BF53ACFFA55}" presName="sibTrans" presStyleCnt="0"/>
      <dgm:spPr/>
    </dgm:pt>
    <dgm:pt modelId="{0373A558-85A0-4A33-9585-6591E693F8BF}" type="pres">
      <dgm:prSet presAssocID="{A1324B5A-815D-4133-9AF3-AEA822CCAA8C}" presName="node" presStyleLbl="node1" presStyleIdx="2" presStyleCnt="4" custScaleX="139120" custScaleY="99023" custLinFactNeighborX="262" custLinFactNeighborY="-16969">
        <dgm:presLayoutVars>
          <dgm:bulletEnabled val="1"/>
        </dgm:presLayoutVars>
      </dgm:prSet>
      <dgm:spPr/>
    </dgm:pt>
    <dgm:pt modelId="{ED47AEEA-61AA-4252-8094-64701F80640B}" type="pres">
      <dgm:prSet presAssocID="{67A506B2-70F0-4FC6-B840-3ECB39C8A75B}" presName="sibTrans" presStyleCnt="0"/>
      <dgm:spPr/>
    </dgm:pt>
    <dgm:pt modelId="{7C4A8169-0626-41EC-B6A6-E9A58BC18FD1}" type="pres">
      <dgm:prSet presAssocID="{D774118C-7580-43C0-8184-0DCF05DAF566}" presName="node" presStyleLbl="node1" presStyleIdx="3" presStyleCnt="4" custScaleX="131393" custScaleY="116890" custLinFactNeighborX="8042" custLinFactNeighborY="-3951">
        <dgm:presLayoutVars>
          <dgm:bulletEnabled val="1"/>
        </dgm:presLayoutVars>
      </dgm:prSet>
      <dgm:spPr/>
    </dgm:pt>
  </dgm:ptLst>
  <dgm:cxnLst>
    <dgm:cxn modelId="{764CFD24-80A2-424E-B5BC-9E6EB47EC442}" type="presOf" srcId="{37A6F8E0-D1D6-446F-BC85-0E7FF7323D69}" destId="{CCB0FBF1-AFAE-4595-9040-93D9C219D5FA}" srcOrd="0" destOrd="0" presId="urn:microsoft.com/office/officeart/2005/8/layout/default#1"/>
    <dgm:cxn modelId="{7538E626-3169-4628-A1E1-A6203588FC88}" srcId="{37A6F8E0-D1D6-446F-BC85-0E7FF7323D69}" destId="{A1324B5A-815D-4133-9AF3-AEA822CCAA8C}" srcOrd="2" destOrd="0" parTransId="{76057DE2-D59A-4051-876A-424697EE202C}" sibTransId="{67A506B2-70F0-4FC6-B840-3ECB39C8A75B}"/>
    <dgm:cxn modelId="{4F674930-D26D-4CE4-A890-8A3614A77A18}" srcId="{37A6F8E0-D1D6-446F-BC85-0E7FF7323D69}" destId="{F5369D41-8D3F-4143-9C12-72CA4DCB0390}" srcOrd="0" destOrd="0" parTransId="{FE82C31D-08D4-417B-85F8-15C443938B02}" sibTransId="{F6549649-8CBC-4677-ADAE-CE42DCD36203}"/>
    <dgm:cxn modelId="{1434C070-1D48-43A2-8B45-56245F714F67}" srcId="{37A6F8E0-D1D6-446F-BC85-0E7FF7323D69}" destId="{D774118C-7580-43C0-8184-0DCF05DAF566}" srcOrd="3" destOrd="0" parTransId="{9C8633CF-9348-419D-9EFB-45AE44502C41}" sibTransId="{76B0A842-1B78-48CD-AD86-2DB8F2F694F6}"/>
    <dgm:cxn modelId="{F90F5057-B0C5-4A35-BBCD-0009B8B55762}" type="presOf" srcId="{A1324B5A-815D-4133-9AF3-AEA822CCAA8C}" destId="{0373A558-85A0-4A33-9585-6591E693F8BF}" srcOrd="0" destOrd="0" presId="urn:microsoft.com/office/officeart/2005/8/layout/default#1"/>
    <dgm:cxn modelId="{633F8DBB-32D6-441D-94D2-7B8BA3CFDDF9}" type="presOf" srcId="{62860E9E-5B40-43BE-9AC1-7C5CAEFDDC22}" destId="{5C650427-9500-4FEE-B130-1676F598E27F}" srcOrd="0" destOrd="0" presId="urn:microsoft.com/office/officeart/2005/8/layout/default#1"/>
    <dgm:cxn modelId="{47744AC5-8DEB-4150-86D6-805229052E29}" srcId="{37A6F8E0-D1D6-446F-BC85-0E7FF7323D69}" destId="{62860E9E-5B40-43BE-9AC1-7C5CAEFDDC22}" srcOrd="1" destOrd="0" parTransId="{07ABA3B5-C016-4FBA-AB85-42CCC01D63FB}" sibTransId="{9CC7E49B-B2FE-4C8F-B219-1BF53ACFFA55}"/>
    <dgm:cxn modelId="{0CCD77D3-C618-4F14-A8A3-8E51C7E2A967}" type="presOf" srcId="{D774118C-7580-43C0-8184-0DCF05DAF566}" destId="{7C4A8169-0626-41EC-B6A6-E9A58BC18FD1}" srcOrd="0" destOrd="0" presId="urn:microsoft.com/office/officeart/2005/8/layout/default#1"/>
    <dgm:cxn modelId="{2E648BE5-61B7-4D24-981C-F15506DD2A3E}" type="presOf" srcId="{F5369D41-8D3F-4143-9C12-72CA4DCB0390}" destId="{6E75D13D-7589-484E-A47F-1F9096925BCF}" srcOrd="0" destOrd="0" presId="urn:microsoft.com/office/officeart/2005/8/layout/default#1"/>
    <dgm:cxn modelId="{1C80F8DF-043B-4A23-A382-2186F8FDB6B3}" type="presParOf" srcId="{CCB0FBF1-AFAE-4595-9040-93D9C219D5FA}" destId="{6E75D13D-7589-484E-A47F-1F9096925BCF}" srcOrd="0" destOrd="0" presId="urn:microsoft.com/office/officeart/2005/8/layout/default#1"/>
    <dgm:cxn modelId="{14B00039-3076-4A0C-A88A-B189A8B55EC2}" type="presParOf" srcId="{CCB0FBF1-AFAE-4595-9040-93D9C219D5FA}" destId="{3FA4EB42-E064-48E7-8B3D-16C865A588B9}" srcOrd="1" destOrd="0" presId="urn:microsoft.com/office/officeart/2005/8/layout/default#1"/>
    <dgm:cxn modelId="{2C63DC4E-8E60-4970-B587-E55DDB7CCDC7}" type="presParOf" srcId="{CCB0FBF1-AFAE-4595-9040-93D9C219D5FA}" destId="{5C650427-9500-4FEE-B130-1676F598E27F}" srcOrd="2" destOrd="0" presId="urn:microsoft.com/office/officeart/2005/8/layout/default#1"/>
    <dgm:cxn modelId="{6CF38554-E2F7-4C2D-963F-AA1F91589670}" type="presParOf" srcId="{CCB0FBF1-AFAE-4595-9040-93D9C219D5FA}" destId="{DA861554-C704-4C9D-B6B8-64601A67E072}" srcOrd="3" destOrd="0" presId="urn:microsoft.com/office/officeart/2005/8/layout/default#1"/>
    <dgm:cxn modelId="{AE5E1242-C170-48A7-94B1-1DB9EDE413EE}" type="presParOf" srcId="{CCB0FBF1-AFAE-4595-9040-93D9C219D5FA}" destId="{0373A558-85A0-4A33-9585-6591E693F8BF}" srcOrd="4" destOrd="0" presId="urn:microsoft.com/office/officeart/2005/8/layout/default#1"/>
    <dgm:cxn modelId="{6620F883-8637-4B7D-ADCB-BA26017ADE3C}" type="presParOf" srcId="{CCB0FBF1-AFAE-4595-9040-93D9C219D5FA}" destId="{ED47AEEA-61AA-4252-8094-64701F80640B}" srcOrd="5" destOrd="0" presId="urn:microsoft.com/office/officeart/2005/8/layout/default#1"/>
    <dgm:cxn modelId="{0DE6C9A3-53E5-4616-9F9E-23724555D5AC}" type="presParOf" srcId="{CCB0FBF1-AFAE-4595-9040-93D9C219D5FA}" destId="{7C4A8169-0626-41EC-B6A6-E9A58BC18FD1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248136-3CDE-4AEA-8F6E-BFEEBFC448D3}" type="doc">
      <dgm:prSet loTypeId="urn:microsoft.com/office/officeart/2005/8/layout/vList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4EB78B7E-6A16-41AF-93EF-36541EA770D5}">
      <dgm:prSet phldrT="[Text]"/>
      <dgm:spPr/>
      <dgm:t>
        <a:bodyPr/>
        <a:lstStyle/>
        <a:p>
          <a:r>
            <a:rPr lang="en-GB" dirty="0"/>
            <a:t>Bargaining power of suppliers (High)</a:t>
          </a:r>
        </a:p>
      </dgm:t>
    </dgm:pt>
    <dgm:pt modelId="{077826D2-54BC-4DA3-B7B1-B834014C1464}" type="parTrans" cxnId="{F1E82745-4E7D-4F21-A63A-9940DB7840E9}">
      <dgm:prSet/>
      <dgm:spPr/>
      <dgm:t>
        <a:bodyPr/>
        <a:lstStyle/>
        <a:p>
          <a:endParaRPr lang="en-GB"/>
        </a:p>
      </dgm:t>
    </dgm:pt>
    <dgm:pt modelId="{F4A732DC-9D5C-4583-B759-330CAEADDD84}" type="sibTrans" cxnId="{F1E82745-4E7D-4F21-A63A-9940DB7840E9}">
      <dgm:prSet/>
      <dgm:spPr/>
      <dgm:t>
        <a:bodyPr/>
        <a:lstStyle/>
        <a:p>
          <a:endParaRPr lang="en-GB"/>
        </a:p>
      </dgm:t>
    </dgm:pt>
    <dgm:pt modelId="{06737BE8-BA48-4045-89CD-3D97BC7F816C}">
      <dgm:prSet phldrT="[Text]"/>
      <dgm:spPr/>
      <dgm:t>
        <a:bodyPr/>
        <a:lstStyle/>
        <a:p>
          <a:r>
            <a:rPr lang="en-GB" dirty="0"/>
            <a:t>For this reason the company had to pay more for its primary raw material.</a:t>
          </a:r>
        </a:p>
      </dgm:t>
    </dgm:pt>
    <dgm:pt modelId="{9692104F-A625-49F1-BE71-6EDFAB5585A7}" type="parTrans" cxnId="{654ECD8A-1833-4085-8945-D5C3CB265A7A}">
      <dgm:prSet/>
      <dgm:spPr/>
      <dgm:t>
        <a:bodyPr/>
        <a:lstStyle/>
        <a:p>
          <a:endParaRPr lang="en-GB"/>
        </a:p>
      </dgm:t>
    </dgm:pt>
    <dgm:pt modelId="{EF05BF42-850E-4520-8E51-AE7325F184C5}" type="sibTrans" cxnId="{654ECD8A-1833-4085-8945-D5C3CB265A7A}">
      <dgm:prSet/>
      <dgm:spPr/>
      <dgm:t>
        <a:bodyPr/>
        <a:lstStyle/>
        <a:p>
          <a:endParaRPr lang="en-GB"/>
        </a:p>
      </dgm:t>
    </dgm:pt>
    <dgm:pt modelId="{0D027C67-7132-481C-B520-106F23DF82F7}">
      <dgm:prSet phldrT="[Text]"/>
      <dgm:spPr/>
      <dgm:t>
        <a:bodyPr/>
        <a:lstStyle/>
        <a:p>
          <a:r>
            <a:rPr lang="en-GB" dirty="0"/>
            <a:t>Bargaining power of Buyers (High)</a:t>
          </a:r>
        </a:p>
      </dgm:t>
    </dgm:pt>
    <dgm:pt modelId="{592AF346-4591-449E-B2F2-6080645CEE8A}" type="parTrans" cxnId="{8823FCF2-DAB8-4C1A-B29A-7AD25111787E}">
      <dgm:prSet/>
      <dgm:spPr/>
      <dgm:t>
        <a:bodyPr/>
        <a:lstStyle/>
        <a:p>
          <a:endParaRPr lang="en-GB"/>
        </a:p>
      </dgm:t>
    </dgm:pt>
    <dgm:pt modelId="{9F3E603B-2636-42A7-8403-ADE0EEA30153}" type="sibTrans" cxnId="{8823FCF2-DAB8-4C1A-B29A-7AD25111787E}">
      <dgm:prSet/>
      <dgm:spPr/>
      <dgm:t>
        <a:bodyPr/>
        <a:lstStyle/>
        <a:p>
          <a:endParaRPr lang="en-GB"/>
        </a:p>
      </dgm:t>
    </dgm:pt>
    <dgm:pt modelId="{4361417F-C6A9-4487-880D-3EB3D8D1D923}">
      <dgm:prSet phldrT="[Text]"/>
      <dgm:spPr/>
      <dgm:t>
        <a:bodyPr/>
        <a:lstStyle/>
        <a:p>
          <a:r>
            <a:rPr lang="en-US" dirty="0"/>
            <a:t>Customer have the power over the product and service provider of this industry.</a:t>
          </a:r>
          <a:endParaRPr lang="en-GB" dirty="0"/>
        </a:p>
      </dgm:t>
    </dgm:pt>
    <dgm:pt modelId="{ACBD1557-4882-43AA-91FA-6E05F5AA582A}" type="parTrans" cxnId="{877666A5-8D2F-4EE1-AD83-050575BEE567}">
      <dgm:prSet/>
      <dgm:spPr/>
      <dgm:t>
        <a:bodyPr/>
        <a:lstStyle/>
        <a:p>
          <a:endParaRPr lang="en-GB"/>
        </a:p>
      </dgm:t>
    </dgm:pt>
    <dgm:pt modelId="{8670B434-BF09-4D72-BBEE-400F4157E4C1}" type="sibTrans" cxnId="{877666A5-8D2F-4EE1-AD83-050575BEE567}">
      <dgm:prSet/>
      <dgm:spPr/>
      <dgm:t>
        <a:bodyPr/>
        <a:lstStyle/>
        <a:p>
          <a:endParaRPr lang="en-GB"/>
        </a:p>
      </dgm:t>
    </dgm:pt>
    <dgm:pt modelId="{F4908C26-2CCD-45EF-B2EF-98574A1EFC7F}">
      <dgm:prSet phldrT="[Text]"/>
      <dgm:spPr/>
      <dgm:t>
        <a:bodyPr/>
        <a:lstStyle/>
        <a:p>
          <a:r>
            <a:rPr lang="en-GB" dirty="0"/>
            <a:t>Threat of existing competitors (HIGH)</a:t>
          </a:r>
        </a:p>
      </dgm:t>
    </dgm:pt>
    <dgm:pt modelId="{CA816FEB-1B43-4399-9615-41434E693EF6}" type="parTrans" cxnId="{A2CA16E2-4A81-4BB4-885C-79CF141ED60E}">
      <dgm:prSet/>
      <dgm:spPr/>
      <dgm:t>
        <a:bodyPr/>
        <a:lstStyle/>
        <a:p>
          <a:endParaRPr lang="en-GB"/>
        </a:p>
      </dgm:t>
    </dgm:pt>
    <dgm:pt modelId="{435E8BA4-EBDB-4792-9942-C701DD45DCDE}" type="sibTrans" cxnId="{A2CA16E2-4A81-4BB4-885C-79CF141ED60E}">
      <dgm:prSet/>
      <dgm:spPr/>
      <dgm:t>
        <a:bodyPr/>
        <a:lstStyle/>
        <a:p>
          <a:endParaRPr lang="en-GB"/>
        </a:p>
      </dgm:t>
    </dgm:pt>
    <dgm:pt modelId="{295A1212-C1FB-431C-9212-798117C1E42A}">
      <dgm:prSet phldrT="[Text]"/>
      <dgm:spPr/>
      <dgm:t>
        <a:bodyPr/>
        <a:lstStyle/>
        <a:p>
          <a:r>
            <a:rPr lang="en-GB" dirty="0"/>
            <a:t>Compete  for the same customers daily and for the retention of the existing customers.</a:t>
          </a:r>
        </a:p>
      </dgm:t>
    </dgm:pt>
    <dgm:pt modelId="{8BCADF38-AF28-493E-88D3-753F716E7F4A}" type="parTrans" cxnId="{2487D6EC-7948-49F6-A086-1AED5E41EAB8}">
      <dgm:prSet/>
      <dgm:spPr/>
      <dgm:t>
        <a:bodyPr/>
        <a:lstStyle/>
        <a:p>
          <a:endParaRPr lang="en-GB"/>
        </a:p>
      </dgm:t>
    </dgm:pt>
    <dgm:pt modelId="{E7DF134C-24D0-4E4C-9B06-C0813725415C}" type="sibTrans" cxnId="{2487D6EC-7948-49F6-A086-1AED5E41EAB8}">
      <dgm:prSet/>
      <dgm:spPr/>
      <dgm:t>
        <a:bodyPr/>
        <a:lstStyle/>
        <a:p>
          <a:endParaRPr lang="en-GB"/>
        </a:p>
      </dgm:t>
    </dgm:pt>
    <dgm:pt modelId="{2B9DF7AA-DFEE-44B2-A627-2EFA37147F4D}">
      <dgm:prSet/>
      <dgm:spPr/>
      <dgm:t>
        <a:bodyPr/>
        <a:lstStyle/>
        <a:p>
          <a:r>
            <a:rPr lang="en-GB" dirty="0"/>
            <a:t>Threat of new entrants (Low)</a:t>
          </a:r>
        </a:p>
      </dgm:t>
    </dgm:pt>
    <dgm:pt modelId="{A87BD093-4DB6-4B6B-BE39-E3ED0431FEFE}" type="parTrans" cxnId="{A7D23DA4-1025-4F0D-9BDF-20220CD87D03}">
      <dgm:prSet/>
      <dgm:spPr/>
      <dgm:t>
        <a:bodyPr/>
        <a:lstStyle/>
        <a:p>
          <a:endParaRPr lang="en-GB"/>
        </a:p>
      </dgm:t>
    </dgm:pt>
    <dgm:pt modelId="{116A99EA-8D61-40A8-8F98-C62B6EFFCF56}" type="sibTrans" cxnId="{A7D23DA4-1025-4F0D-9BDF-20220CD87D03}">
      <dgm:prSet/>
      <dgm:spPr/>
      <dgm:t>
        <a:bodyPr/>
        <a:lstStyle/>
        <a:p>
          <a:endParaRPr lang="en-GB"/>
        </a:p>
      </dgm:t>
    </dgm:pt>
    <dgm:pt modelId="{D14698CA-AA2A-4C4D-B7A5-341854C8CE06}">
      <dgm:prSet/>
      <dgm:spPr/>
      <dgm:t>
        <a:bodyPr/>
        <a:lstStyle/>
        <a:p>
          <a:r>
            <a:rPr lang="en-GB" dirty="0"/>
            <a:t>Higher level of Fixed  Costs.</a:t>
          </a:r>
        </a:p>
      </dgm:t>
    </dgm:pt>
    <dgm:pt modelId="{50ED9090-B8E1-40F9-94D9-B87A56227E2B}" type="parTrans" cxnId="{AA3B5277-F996-4860-B248-3341A6D9BC7B}">
      <dgm:prSet/>
      <dgm:spPr/>
      <dgm:t>
        <a:bodyPr/>
        <a:lstStyle/>
        <a:p>
          <a:endParaRPr lang="en-GB"/>
        </a:p>
      </dgm:t>
    </dgm:pt>
    <dgm:pt modelId="{86913CDA-0FA6-457D-A09F-A8DB39899AB6}" type="sibTrans" cxnId="{AA3B5277-F996-4860-B248-3341A6D9BC7B}">
      <dgm:prSet/>
      <dgm:spPr/>
      <dgm:t>
        <a:bodyPr/>
        <a:lstStyle/>
        <a:p>
          <a:endParaRPr lang="en-GB"/>
        </a:p>
      </dgm:t>
    </dgm:pt>
    <dgm:pt modelId="{E10E76FD-A5CB-43B8-8D12-367326F0A8AF}">
      <dgm:prSet/>
      <dgm:spPr/>
      <dgm:t>
        <a:bodyPr/>
        <a:lstStyle/>
        <a:p>
          <a:r>
            <a:rPr lang="en-GB" dirty="0"/>
            <a:t>Substitute Product </a:t>
          </a:r>
        </a:p>
        <a:p>
          <a:r>
            <a:rPr lang="en-GB" dirty="0"/>
            <a:t>( High)</a:t>
          </a:r>
        </a:p>
      </dgm:t>
    </dgm:pt>
    <dgm:pt modelId="{52B99418-04A7-4D82-877D-34C5C4A8FACC}" type="parTrans" cxnId="{E6D0B701-878F-4656-BC18-90C3AE01A9E3}">
      <dgm:prSet/>
      <dgm:spPr/>
      <dgm:t>
        <a:bodyPr/>
        <a:lstStyle/>
        <a:p>
          <a:endParaRPr lang="en-GB"/>
        </a:p>
      </dgm:t>
    </dgm:pt>
    <dgm:pt modelId="{4EB02A84-06E4-46DB-9B86-FA840B487AFA}" type="sibTrans" cxnId="{E6D0B701-878F-4656-BC18-90C3AE01A9E3}">
      <dgm:prSet/>
      <dgm:spPr/>
      <dgm:t>
        <a:bodyPr/>
        <a:lstStyle/>
        <a:p>
          <a:endParaRPr lang="en-GB"/>
        </a:p>
      </dgm:t>
    </dgm:pt>
    <dgm:pt modelId="{E782438D-ED43-4AC1-8C56-2815DAA21A42}">
      <dgm:prSet/>
      <dgm:spPr/>
      <dgm:t>
        <a:bodyPr/>
        <a:lstStyle/>
        <a:p>
          <a:r>
            <a:rPr lang="en-GB" dirty="0"/>
            <a:t>Switching cost is significantly lower for the customers.</a:t>
          </a:r>
        </a:p>
      </dgm:t>
    </dgm:pt>
    <dgm:pt modelId="{9654A961-0802-4454-B5C7-800CFE4E491B}" type="parTrans" cxnId="{869C41BB-3CFD-4C89-9A18-51993ED7AFDE}">
      <dgm:prSet/>
      <dgm:spPr/>
      <dgm:t>
        <a:bodyPr/>
        <a:lstStyle/>
        <a:p>
          <a:endParaRPr lang="en-GB"/>
        </a:p>
      </dgm:t>
    </dgm:pt>
    <dgm:pt modelId="{AC674DFC-8DD7-424C-9A2D-CBAABAC7E700}" type="sibTrans" cxnId="{869C41BB-3CFD-4C89-9A18-51993ED7AFDE}">
      <dgm:prSet/>
      <dgm:spPr/>
      <dgm:t>
        <a:bodyPr/>
        <a:lstStyle/>
        <a:p>
          <a:endParaRPr lang="en-GB"/>
        </a:p>
      </dgm:t>
    </dgm:pt>
    <dgm:pt modelId="{8D953C3C-81DD-45B3-951D-2C66E5A5E3CE}" type="pres">
      <dgm:prSet presAssocID="{06248136-3CDE-4AEA-8F6E-BFEEBFC448D3}" presName="Name0" presStyleCnt="0">
        <dgm:presLayoutVars>
          <dgm:dir/>
          <dgm:animLvl val="lvl"/>
          <dgm:resizeHandles/>
        </dgm:presLayoutVars>
      </dgm:prSet>
      <dgm:spPr/>
    </dgm:pt>
    <dgm:pt modelId="{BD7926B7-5681-4FB5-B7AF-009C4BD89007}" type="pres">
      <dgm:prSet presAssocID="{E10E76FD-A5CB-43B8-8D12-367326F0A8AF}" presName="linNode" presStyleCnt="0"/>
      <dgm:spPr/>
    </dgm:pt>
    <dgm:pt modelId="{061C3C7C-99EF-45DB-9295-4F4138AE70E2}" type="pres">
      <dgm:prSet presAssocID="{E10E76FD-A5CB-43B8-8D12-367326F0A8AF}" presName="parentShp" presStyleLbl="node1" presStyleIdx="0" presStyleCnt="5">
        <dgm:presLayoutVars>
          <dgm:bulletEnabled val="1"/>
        </dgm:presLayoutVars>
      </dgm:prSet>
      <dgm:spPr/>
    </dgm:pt>
    <dgm:pt modelId="{5B58911B-BC24-4A67-A758-EE28D9D6E43F}" type="pres">
      <dgm:prSet presAssocID="{E10E76FD-A5CB-43B8-8D12-367326F0A8AF}" presName="childShp" presStyleLbl="bgAccFollowNode1" presStyleIdx="0" presStyleCnt="5">
        <dgm:presLayoutVars>
          <dgm:bulletEnabled val="1"/>
        </dgm:presLayoutVars>
      </dgm:prSet>
      <dgm:spPr/>
    </dgm:pt>
    <dgm:pt modelId="{1CD9114E-711B-43E0-8427-047546143CB6}" type="pres">
      <dgm:prSet presAssocID="{4EB02A84-06E4-46DB-9B86-FA840B487AFA}" presName="spacing" presStyleCnt="0"/>
      <dgm:spPr/>
    </dgm:pt>
    <dgm:pt modelId="{5A1436FF-4E93-401A-AD08-781BB08E0DD5}" type="pres">
      <dgm:prSet presAssocID="{4EB78B7E-6A16-41AF-93EF-36541EA770D5}" presName="linNode" presStyleCnt="0"/>
      <dgm:spPr/>
    </dgm:pt>
    <dgm:pt modelId="{E31E0D07-26B5-4D98-9A67-94D7500C172A}" type="pres">
      <dgm:prSet presAssocID="{4EB78B7E-6A16-41AF-93EF-36541EA770D5}" presName="parentShp" presStyleLbl="node1" presStyleIdx="1" presStyleCnt="5">
        <dgm:presLayoutVars>
          <dgm:bulletEnabled val="1"/>
        </dgm:presLayoutVars>
      </dgm:prSet>
      <dgm:spPr/>
    </dgm:pt>
    <dgm:pt modelId="{685AB063-4714-4535-B22E-A996A6A30F55}" type="pres">
      <dgm:prSet presAssocID="{4EB78B7E-6A16-41AF-93EF-36541EA770D5}" presName="childShp" presStyleLbl="bgAccFollowNode1" presStyleIdx="1" presStyleCnt="5">
        <dgm:presLayoutVars>
          <dgm:bulletEnabled val="1"/>
        </dgm:presLayoutVars>
      </dgm:prSet>
      <dgm:spPr/>
    </dgm:pt>
    <dgm:pt modelId="{3BFD5FD4-272D-48C5-ABDB-FFED2730A474}" type="pres">
      <dgm:prSet presAssocID="{F4A732DC-9D5C-4583-B759-330CAEADDD84}" presName="spacing" presStyleCnt="0"/>
      <dgm:spPr/>
    </dgm:pt>
    <dgm:pt modelId="{3DDA4924-7986-4C29-B7F8-F7DB92AA5A7E}" type="pres">
      <dgm:prSet presAssocID="{0D027C67-7132-481C-B520-106F23DF82F7}" presName="linNode" presStyleCnt="0"/>
      <dgm:spPr/>
    </dgm:pt>
    <dgm:pt modelId="{A101701C-25D6-4963-B3F8-7279B7765BE8}" type="pres">
      <dgm:prSet presAssocID="{0D027C67-7132-481C-B520-106F23DF82F7}" presName="parentShp" presStyleLbl="node1" presStyleIdx="2" presStyleCnt="5">
        <dgm:presLayoutVars>
          <dgm:bulletEnabled val="1"/>
        </dgm:presLayoutVars>
      </dgm:prSet>
      <dgm:spPr/>
    </dgm:pt>
    <dgm:pt modelId="{784C22E8-604F-43CE-A77D-472436960A6F}" type="pres">
      <dgm:prSet presAssocID="{0D027C67-7132-481C-B520-106F23DF82F7}" presName="childShp" presStyleLbl="bgAccFollowNode1" presStyleIdx="2" presStyleCnt="5">
        <dgm:presLayoutVars>
          <dgm:bulletEnabled val="1"/>
        </dgm:presLayoutVars>
      </dgm:prSet>
      <dgm:spPr/>
    </dgm:pt>
    <dgm:pt modelId="{8BC14258-62C0-4590-B84E-96E525CF2ECB}" type="pres">
      <dgm:prSet presAssocID="{9F3E603B-2636-42A7-8403-ADE0EEA30153}" presName="spacing" presStyleCnt="0"/>
      <dgm:spPr/>
    </dgm:pt>
    <dgm:pt modelId="{A81FB534-B296-49EC-AFEB-71830FDFA2E7}" type="pres">
      <dgm:prSet presAssocID="{2B9DF7AA-DFEE-44B2-A627-2EFA37147F4D}" presName="linNode" presStyleCnt="0"/>
      <dgm:spPr/>
    </dgm:pt>
    <dgm:pt modelId="{06958A6E-9C36-4F7B-BF12-82F9A0C6AAEC}" type="pres">
      <dgm:prSet presAssocID="{2B9DF7AA-DFEE-44B2-A627-2EFA37147F4D}" presName="parentShp" presStyleLbl="node1" presStyleIdx="3" presStyleCnt="5">
        <dgm:presLayoutVars>
          <dgm:bulletEnabled val="1"/>
        </dgm:presLayoutVars>
      </dgm:prSet>
      <dgm:spPr/>
    </dgm:pt>
    <dgm:pt modelId="{07B24859-31BD-41D8-A192-453E2DABA67D}" type="pres">
      <dgm:prSet presAssocID="{2B9DF7AA-DFEE-44B2-A627-2EFA37147F4D}" presName="childShp" presStyleLbl="bgAccFollowNode1" presStyleIdx="3" presStyleCnt="5">
        <dgm:presLayoutVars>
          <dgm:bulletEnabled val="1"/>
        </dgm:presLayoutVars>
      </dgm:prSet>
      <dgm:spPr/>
    </dgm:pt>
    <dgm:pt modelId="{D69FF7B8-8444-4298-9780-CF002653B06F}" type="pres">
      <dgm:prSet presAssocID="{116A99EA-8D61-40A8-8F98-C62B6EFFCF56}" presName="spacing" presStyleCnt="0"/>
      <dgm:spPr/>
    </dgm:pt>
    <dgm:pt modelId="{D630705C-849B-4EAD-8F83-651701ABA29E}" type="pres">
      <dgm:prSet presAssocID="{F4908C26-2CCD-45EF-B2EF-98574A1EFC7F}" presName="linNode" presStyleCnt="0"/>
      <dgm:spPr/>
    </dgm:pt>
    <dgm:pt modelId="{F57CC02B-2802-4D5A-B350-CD5B928F5C70}" type="pres">
      <dgm:prSet presAssocID="{F4908C26-2CCD-45EF-B2EF-98574A1EFC7F}" presName="parentShp" presStyleLbl="node1" presStyleIdx="4" presStyleCnt="5">
        <dgm:presLayoutVars>
          <dgm:bulletEnabled val="1"/>
        </dgm:presLayoutVars>
      </dgm:prSet>
      <dgm:spPr/>
    </dgm:pt>
    <dgm:pt modelId="{BB197A91-AC56-4B1D-B6DF-2DBDF9B13A3C}" type="pres">
      <dgm:prSet presAssocID="{F4908C26-2CCD-45EF-B2EF-98574A1EFC7F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E6D0B701-878F-4656-BC18-90C3AE01A9E3}" srcId="{06248136-3CDE-4AEA-8F6E-BFEEBFC448D3}" destId="{E10E76FD-A5CB-43B8-8D12-367326F0A8AF}" srcOrd="0" destOrd="0" parTransId="{52B99418-04A7-4D82-877D-34C5C4A8FACC}" sibTransId="{4EB02A84-06E4-46DB-9B86-FA840B487AFA}"/>
    <dgm:cxn modelId="{9109F107-1B12-48F0-B953-905676A763A1}" type="presOf" srcId="{295A1212-C1FB-431C-9212-798117C1E42A}" destId="{BB197A91-AC56-4B1D-B6DF-2DBDF9B13A3C}" srcOrd="0" destOrd="0" presId="urn:microsoft.com/office/officeart/2005/8/layout/vList6"/>
    <dgm:cxn modelId="{D47F8314-615A-419C-95D2-870ACDDFD095}" type="presOf" srcId="{0D027C67-7132-481C-B520-106F23DF82F7}" destId="{A101701C-25D6-4963-B3F8-7279B7765BE8}" srcOrd="0" destOrd="0" presId="urn:microsoft.com/office/officeart/2005/8/layout/vList6"/>
    <dgm:cxn modelId="{39599914-ADA1-48C0-8A4E-EF02379DCFFF}" type="presOf" srcId="{06737BE8-BA48-4045-89CD-3D97BC7F816C}" destId="{685AB063-4714-4535-B22E-A996A6A30F55}" srcOrd="0" destOrd="0" presId="urn:microsoft.com/office/officeart/2005/8/layout/vList6"/>
    <dgm:cxn modelId="{CA3DC318-0DD1-4D2F-8F44-0E34B6EDE1BB}" type="presOf" srcId="{06248136-3CDE-4AEA-8F6E-BFEEBFC448D3}" destId="{8D953C3C-81DD-45B3-951D-2C66E5A5E3CE}" srcOrd="0" destOrd="0" presId="urn:microsoft.com/office/officeart/2005/8/layout/vList6"/>
    <dgm:cxn modelId="{6F326C3B-FD06-451B-AB7A-9D7D356A3C82}" type="presOf" srcId="{4361417F-C6A9-4487-880D-3EB3D8D1D923}" destId="{784C22E8-604F-43CE-A77D-472436960A6F}" srcOrd="0" destOrd="0" presId="urn:microsoft.com/office/officeart/2005/8/layout/vList6"/>
    <dgm:cxn modelId="{F1E82745-4E7D-4F21-A63A-9940DB7840E9}" srcId="{06248136-3CDE-4AEA-8F6E-BFEEBFC448D3}" destId="{4EB78B7E-6A16-41AF-93EF-36541EA770D5}" srcOrd="1" destOrd="0" parTransId="{077826D2-54BC-4DA3-B7B1-B834014C1464}" sibTransId="{F4A732DC-9D5C-4583-B759-330CAEADDD84}"/>
    <dgm:cxn modelId="{EF1B3150-6894-4176-9741-1C3AC168E72D}" type="presOf" srcId="{E782438D-ED43-4AC1-8C56-2815DAA21A42}" destId="{5B58911B-BC24-4A67-A758-EE28D9D6E43F}" srcOrd="0" destOrd="0" presId="urn:microsoft.com/office/officeart/2005/8/layout/vList6"/>
    <dgm:cxn modelId="{AA3B5277-F996-4860-B248-3341A6D9BC7B}" srcId="{2B9DF7AA-DFEE-44B2-A627-2EFA37147F4D}" destId="{D14698CA-AA2A-4C4D-B7A5-341854C8CE06}" srcOrd="0" destOrd="0" parTransId="{50ED9090-B8E1-40F9-94D9-B87A56227E2B}" sibTransId="{86913CDA-0FA6-457D-A09F-A8DB39899AB6}"/>
    <dgm:cxn modelId="{F5FEBF8A-5123-4D98-B437-1CCBB2035248}" type="presOf" srcId="{4EB78B7E-6A16-41AF-93EF-36541EA770D5}" destId="{E31E0D07-26B5-4D98-9A67-94D7500C172A}" srcOrd="0" destOrd="0" presId="urn:microsoft.com/office/officeart/2005/8/layout/vList6"/>
    <dgm:cxn modelId="{654ECD8A-1833-4085-8945-D5C3CB265A7A}" srcId="{4EB78B7E-6A16-41AF-93EF-36541EA770D5}" destId="{06737BE8-BA48-4045-89CD-3D97BC7F816C}" srcOrd="0" destOrd="0" parTransId="{9692104F-A625-49F1-BE71-6EDFAB5585A7}" sibTransId="{EF05BF42-850E-4520-8E51-AE7325F184C5}"/>
    <dgm:cxn modelId="{A73C6E94-E7FA-4B9A-9CC8-98AF735B0CB2}" type="presOf" srcId="{E10E76FD-A5CB-43B8-8D12-367326F0A8AF}" destId="{061C3C7C-99EF-45DB-9295-4F4138AE70E2}" srcOrd="0" destOrd="0" presId="urn:microsoft.com/office/officeart/2005/8/layout/vList6"/>
    <dgm:cxn modelId="{A7D23DA4-1025-4F0D-9BDF-20220CD87D03}" srcId="{06248136-3CDE-4AEA-8F6E-BFEEBFC448D3}" destId="{2B9DF7AA-DFEE-44B2-A627-2EFA37147F4D}" srcOrd="3" destOrd="0" parTransId="{A87BD093-4DB6-4B6B-BE39-E3ED0431FEFE}" sibTransId="{116A99EA-8D61-40A8-8F98-C62B6EFFCF56}"/>
    <dgm:cxn modelId="{877666A5-8D2F-4EE1-AD83-050575BEE567}" srcId="{0D027C67-7132-481C-B520-106F23DF82F7}" destId="{4361417F-C6A9-4487-880D-3EB3D8D1D923}" srcOrd="0" destOrd="0" parTransId="{ACBD1557-4882-43AA-91FA-6E05F5AA582A}" sibTransId="{8670B434-BF09-4D72-BBEE-400F4157E4C1}"/>
    <dgm:cxn modelId="{869C41BB-3CFD-4C89-9A18-51993ED7AFDE}" srcId="{E10E76FD-A5CB-43B8-8D12-367326F0A8AF}" destId="{E782438D-ED43-4AC1-8C56-2815DAA21A42}" srcOrd="0" destOrd="0" parTransId="{9654A961-0802-4454-B5C7-800CFE4E491B}" sibTransId="{AC674DFC-8DD7-424C-9A2D-CBAABAC7E700}"/>
    <dgm:cxn modelId="{1FAB2FBC-3420-4552-A0F9-8E6BA6FD9197}" type="presOf" srcId="{F4908C26-2CCD-45EF-B2EF-98574A1EFC7F}" destId="{F57CC02B-2802-4D5A-B350-CD5B928F5C70}" srcOrd="0" destOrd="0" presId="urn:microsoft.com/office/officeart/2005/8/layout/vList6"/>
    <dgm:cxn modelId="{920742D3-4BF9-417F-A4EC-648F8F55D654}" type="presOf" srcId="{2B9DF7AA-DFEE-44B2-A627-2EFA37147F4D}" destId="{06958A6E-9C36-4F7B-BF12-82F9A0C6AAEC}" srcOrd="0" destOrd="0" presId="urn:microsoft.com/office/officeart/2005/8/layout/vList6"/>
    <dgm:cxn modelId="{A2CA16E2-4A81-4BB4-885C-79CF141ED60E}" srcId="{06248136-3CDE-4AEA-8F6E-BFEEBFC448D3}" destId="{F4908C26-2CCD-45EF-B2EF-98574A1EFC7F}" srcOrd="4" destOrd="0" parTransId="{CA816FEB-1B43-4399-9615-41434E693EF6}" sibTransId="{435E8BA4-EBDB-4792-9942-C701DD45DCDE}"/>
    <dgm:cxn modelId="{2487D6EC-7948-49F6-A086-1AED5E41EAB8}" srcId="{F4908C26-2CCD-45EF-B2EF-98574A1EFC7F}" destId="{295A1212-C1FB-431C-9212-798117C1E42A}" srcOrd="0" destOrd="0" parTransId="{8BCADF38-AF28-493E-88D3-753F716E7F4A}" sibTransId="{E7DF134C-24D0-4E4C-9B06-C0813725415C}"/>
    <dgm:cxn modelId="{578A02ED-8872-4B61-9FDE-0C2D3DBDF9BC}" type="presOf" srcId="{D14698CA-AA2A-4C4D-B7A5-341854C8CE06}" destId="{07B24859-31BD-41D8-A192-453E2DABA67D}" srcOrd="0" destOrd="0" presId="urn:microsoft.com/office/officeart/2005/8/layout/vList6"/>
    <dgm:cxn modelId="{8823FCF2-DAB8-4C1A-B29A-7AD25111787E}" srcId="{06248136-3CDE-4AEA-8F6E-BFEEBFC448D3}" destId="{0D027C67-7132-481C-B520-106F23DF82F7}" srcOrd="2" destOrd="0" parTransId="{592AF346-4591-449E-B2F2-6080645CEE8A}" sibTransId="{9F3E603B-2636-42A7-8403-ADE0EEA30153}"/>
    <dgm:cxn modelId="{5E00FBEA-8E28-463C-B8CF-7B5F29A237AC}" type="presParOf" srcId="{8D953C3C-81DD-45B3-951D-2C66E5A5E3CE}" destId="{BD7926B7-5681-4FB5-B7AF-009C4BD89007}" srcOrd="0" destOrd="0" presId="urn:microsoft.com/office/officeart/2005/8/layout/vList6"/>
    <dgm:cxn modelId="{29E6CA3C-4DAC-4EB2-82DF-66B49F3D5893}" type="presParOf" srcId="{BD7926B7-5681-4FB5-B7AF-009C4BD89007}" destId="{061C3C7C-99EF-45DB-9295-4F4138AE70E2}" srcOrd="0" destOrd="0" presId="urn:microsoft.com/office/officeart/2005/8/layout/vList6"/>
    <dgm:cxn modelId="{B8C1A57E-A244-4E35-8174-BA08B4C2FE88}" type="presParOf" srcId="{BD7926B7-5681-4FB5-B7AF-009C4BD89007}" destId="{5B58911B-BC24-4A67-A758-EE28D9D6E43F}" srcOrd="1" destOrd="0" presId="urn:microsoft.com/office/officeart/2005/8/layout/vList6"/>
    <dgm:cxn modelId="{5CC3F969-051D-460A-B862-37DFDCA926C6}" type="presParOf" srcId="{8D953C3C-81DD-45B3-951D-2C66E5A5E3CE}" destId="{1CD9114E-711B-43E0-8427-047546143CB6}" srcOrd="1" destOrd="0" presId="urn:microsoft.com/office/officeart/2005/8/layout/vList6"/>
    <dgm:cxn modelId="{82DD39F8-9BA3-4904-B16C-E42DED77603A}" type="presParOf" srcId="{8D953C3C-81DD-45B3-951D-2C66E5A5E3CE}" destId="{5A1436FF-4E93-401A-AD08-781BB08E0DD5}" srcOrd="2" destOrd="0" presId="urn:microsoft.com/office/officeart/2005/8/layout/vList6"/>
    <dgm:cxn modelId="{42A3494C-40EB-4F41-BB23-B9B2A27F3925}" type="presParOf" srcId="{5A1436FF-4E93-401A-AD08-781BB08E0DD5}" destId="{E31E0D07-26B5-4D98-9A67-94D7500C172A}" srcOrd="0" destOrd="0" presId="urn:microsoft.com/office/officeart/2005/8/layout/vList6"/>
    <dgm:cxn modelId="{5A7B0FC7-6F3B-42D0-94FF-9081CB042E42}" type="presParOf" srcId="{5A1436FF-4E93-401A-AD08-781BB08E0DD5}" destId="{685AB063-4714-4535-B22E-A996A6A30F55}" srcOrd="1" destOrd="0" presId="urn:microsoft.com/office/officeart/2005/8/layout/vList6"/>
    <dgm:cxn modelId="{E70624CC-5192-402D-92D3-DA5DB0A0285A}" type="presParOf" srcId="{8D953C3C-81DD-45B3-951D-2C66E5A5E3CE}" destId="{3BFD5FD4-272D-48C5-ABDB-FFED2730A474}" srcOrd="3" destOrd="0" presId="urn:microsoft.com/office/officeart/2005/8/layout/vList6"/>
    <dgm:cxn modelId="{E08F3356-6DAC-4E59-A1FA-08BC682CF0E0}" type="presParOf" srcId="{8D953C3C-81DD-45B3-951D-2C66E5A5E3CE}" destId="{3DDA4924-7986-4C29-B7F8-F7DB92AA5A7E}" srcOrd="4" destOrd="0" presId="urn:microsoft.com/office/officeart/2005/8/layout/vList6"/>
    <dgm:cxn modelId="{0843987E-3B4D-4936-9441-50B4CBE454F2}" type="presParOf" srcId="{3DDA4924-7986-4C29-B7F8-F7DB92AA5A7E}" destId="{A101701C-25D6-4963-B3F8-7279B7765BE8}" srcOrd="0" destOrd="0" presId="urn:microsoft.com/office/officeart/2005/8/layout/vList6"/>
    <dgm:cxn modelId="{A29437CA-3FDF-4D52-93F4-1C1369C044A9}" type="presParOf" srcId="{3DDA4924-7986-4C29-B7F8-F7DB92AA5A7E}" destId="{784C22E8-604F-43CE-A77D-472436960A6F}" srcOrd="1" destOrd="0" presId="urn:microsoft.com/office/officeart/2005/8/layout/vList6"/>
    <dgm:cxn modelId="{94A7CCFC-62B2-433F-ACD5-C9FEE72856AA}" type="presParOf" srcId="{8D953C3C-81DD-45B3-951D-2C66E5A5E3CE}" destId="{8BC14258-62C0-4590-B84E-96E525CF2ECB}" srcOrd="5" destOrd="0" presId="urn:microsoft.com/office/officeart/2005/8/layout/vList6"/>
    <dgm:cxn modelId="{0F87F715-3ACA-47D3-B74F-D497ED444C3B}" type="presParOf" srcId="{8D953C3C-81DD-45B3-951D-2C66E5A5E3CE}" destId="{A81FB534-B296-49EC-AFEB-71830FDFA2E7}" srcOrd="6" destOrd="0" presId="urn:microsoft.com/office/officeart/2005/8/layout/vList6"/>
    <dgm:cxn modelId="{5A954CED-FCCA-4E3A-9249-DF1109DA9A9A}" type="presParOf" srcId="{A81FB534-B296-49EC-AFEB-71830FDFA2E7}" destId="{06958A6E-9C36-4F7B-BF12-82F9A0C6AAEC}" srcOrd="0" destOrd="0" presId="urn:microsoft.com/office/officeart/2005/8/layout/vList6"/>
    <dgm:cxn modelId="{4D7C698C-7184-47FA-9622-AF2B9D1F89AC}" type="presParOf" srcId="{A81FB534-B296-49EC-AFEB-71830FDFA2E7}" destId="{07B24859-31BD-41D8-A192-453E2DABA67D}" srcOrd="1" destOrd="0" presId="urn:microsoft.com/office/officeart/2005/8/layout/vList6"/>
    <dgm:cxn modelId="{A0B0EDE3-85FF-4F7E-833F-826BEECBE3D4}" type="presParOf" srcId="{8D953C3C-81DD-45B3-951D-2C66E5A5E3CE}" destId="{D69FF7B8-8444-4298-9780-CF002653B06F}" srcOrd="7" destOrd="0" presId="urn:microsoft.com/office/officeart/2005/8/layout/vList6"/>
    <dgm:cxn modelId="{9545163C-93EF-410C-8AF3-3F952928F312}" type="presParOf" srcId="{8D953C3C-81DD-45B3-951D-2C66E5A5E3CE}" destId="{D630705C-849B-4EAD-8F83-651701ABA29E}" srcOrd="8" destOrd="0" presId="urn:microsoft.com/office/officeart/2005/8/layout/vList6"/>
    <dgm:cxn modelId="{85E7C50B-8250-4B0D-AE52-C510046D89EB}" type="presParOf" srcId="{D630705C-849B-4EAD-8F83-651701ABA29E}" destId="{F57CC02B-2802-4D5A-B350-CD5B928F5C70}" srcOrd="0" destOrd="0" presId="urn:microsoft.com/office/officeart/2005/8/layout/vList6"/>
    <dgm:cxn modelId="{2888FBB1-8354-4F1B-ACB7-EECC1421DE4E}" type="presParOf" srcId="{D630705C-849B-4EAD-8F83-651701ABA29E}" destId="{BB197A91-AC56-4B1D-B6DF-2DBDF9B13A3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A6EFF7-4125-4703-AF1A-63F22FED91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C99919-022B-45A6-B2A6-8C18B85926C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Issue new equity</a:t>
          </a:r>
        </a:p>
      </dgm:t>
    </dgm:pt>
    <dgm:pt modelId="{34185E74-992E-45EC-A719-813AA24C4252}" type="parTrans" cxnId="{3A0FE239-1DF0-42FC-9F98-D64B55CD3910}">
      <dgm:prSet/>
      <dgm:spPr/>
      <dgm:t>
        <a:bodyPr/>
        <a:lstStyle/>
        <a:p>
          <a:endParaRPr lang="en-US"/>
        </a:p>
      </dgm:t>
    </dgm:pt>
    <dgm:pt modelId="{4B7D206E-7754-4DC5-9B96-02EF7E739394}" type="sibTrans" cxnId="{3A0FE239-1DF0-42FC-9F98-D64B55CD3910}">
      <dgm:prSet/>
      <dgm:spPr/>
      <dgm:t>
        <a:bodyPr/>
        <a:lstStyle/>
        <a:p>
          <a:endParaRPr lang="en-US"/>
        </a:p>
      </dgm:t>
    </dgm:pt>
    <dgm:pt modelId="{7DC7D70B-CC2E-47E9-ADE3-1164CF6E0CFD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Issue convertible debentures</a:t>
          </a:r>
        </a:p>
      </dgm:t>
    </dgm:pt>
    <dgm:pt modelId="{A7DF2E20-E37B-439F-AAEB-658C3C94EA9A}" type="parTrans" cxnId="{0D4C969D-0BAB-4BA2-B950-1F54B99FB695}">
      <dgm:prSet/>
      <dgm:spPr/>
      <dgm:t>
        <a:bodyPr/>
        <a:lstStyle/>
        <a:p>
          <a:endParaRPr lang="en-US"/>
        </a:p>
      </dgm:t>
    </dgm:pt>
    <dgm:pt modelId="{2F4C95D3-7D4F-428D-99E3-9CB1DF970B9E}" type="sibTrans" cxnId="{0D4C969D-0BAB-4BA2-B950-1F54B99FB695}">
      <dgm:prSet/>
      <dgm:spPr/>
      <dgm:t>
        <a:bodyPr/>
        <a:lstStyle/>
        <a:p>
          <a:endParaRPr lang="en-US"/>
        </a:p>
      </dgm:t>
    </dgm:pt>
    <dgm:pt modelId="{1D6CD939-58B2-455C-8196-7A42B6990DA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Issue high yield debt</a:t>
          </a:r>
        </a:p>
      </dgm:t>
    </dgm:pt>
    <dgm:pt modelId="{9026F081-D04D-49D7-89DA-2BBDA7D33E10}" type="parTrans" cxnId="{C6375044-9E83-41E8-A364-6CAFB7E8E577}">
      <dgm:prSet/>
      <dgm:spPr/>
      <dgm:t>
        <a:bodyPr/>
        <a:lstStyle/>
        <a:p>
          <a:endParaRPr lang="en-US"/>
        </a:p>
      </dgm:t>
    </dgm:pt>
    <dgm:pt modelId="{C34F2D10-4654-4487-B2DE-425ADBCE2151}" type="sibTrans" cxnId="{C6375044-9E83-41E8-A364-6CAFB7E8E577}">
      <dgm:prSet/>
      <dgm:spPr/>
      <dgm:t>
        <a:bodyPr/>
        <a:lstStyle/>
        <a:p>
          <a:endParaRPr lang="en-US"/>
        </a:p>
      </dgm:t>
    </dgm:pt>
    <dgm:pt modelId="{0EF9C32C-8CF4-4FB0-BC41-8A81F79E31B6}" type="pres">
      <dgm:prSet presAssocID="{0AA6EFF7-4125-4703-AF1A-63F22FED91A0}" presName="linear" presStyleCnt="0">
        <dgm:presLayoutVars>
          <dgm:dir/>
          <dgm:animLvl val="lvl"/>
          <dgm:resizeHandles val="exact"/>
        </dgm:presLayoutVars>
      </dgm:prSet>
      <dgm:spPr/>
    </dgm:pt>
    <dgm:pt modelId="{94F26541-54B5-4294-9A28-D0007A2C110B}" type="pres">
      <dgm:prSet presAssocID="{2CC99919-022B-45A6-B2A6-8C18B85926C8}" presName="parentLin" presStyleCnt="0"/>
      <dgm:spPr/>
    </dgm:pt>
    <dgm:pt modelId="{1FCD126F-5A34-4D52-9060-DDCA6E857EFE}" type="pres">
      <dgm:prSet presAssocID="{2CC99919-022B-45A6-B2A6-8C18B85926C8}" presName="parentLeftMargin" presStyleLbl="node1" presStyleIdx="0" presStyleCnt="3"/>
      <dgm:spPr/>
    </dgm:pt>
    <dgm:pt modelId="{B4F967CF-4524-4ACC-9E4C-83B6483F6C43}" type="pres">
      <dgm:prSet presAssocID="{2CC99919-022B-45A6-B2A6-8C18B85926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931BE5-F061-4F61-B7B0-04BC2F3C7344}" type="pres">
      <dgm:prSet presAssocID="{2CC99919-022B-45A6-B2A6-8C18B85926C8}" presName="negativeSpace" presStyleCnt="0"/>
      <dgm:spPr/>
    </dgm:pt>
    <dgm:pt modelId="{B6AEC8A1-3411-4185-9F29-1892F0A2D415}" type="pres">
      <dgm:prSet presAssocID="{2CC99919-022B-45A6-B2A6-8C18B85926C8}" presName="childText" presStyleLbl="conFgAcc1" presStyleIdx="0" presStyleCnt="3">
        <dgm:presLayoutVars>
          <dgm:bulletEnabled val="1"/>
        </dgm:presLayoutVars>
      </dgm:prSet>
      <dgm:spPr/>
    </dgm:pt>
    <dgm:pt modelId="{3613EF9D-2F49-415E-8D79-CA4D3837307E}" type="pres">
      <dgm:prSet presAssocID="{4B7D206E-7754-4DC5-9B96-02EF7E739394}" presName="spaceBetweenRectangles" presStyleCnt="0"/>
      <dgm:spPr/>
    </dgm:pt>
    <dgm:pt modelId="{3438F2BF-BE50-484B-B48F-2B82DAACDEC3}" type="pres">
      <dgm:prSet presAssocID="{7DC7D70B-CC2E-47E9-ADE3-1164CF6E0CFD}" presName="parentLin" presStyleCnt="0"/>
      <dgm:spPr/>
    </dgm:pt>
    <dgm:pt modelId="{376E777E-9F91-467C-AFC1-29FAEE056E22}" type="pres">
      <dgm:prSet presAssocID="{7DC7D70B-CC2E-47E9-ADE3-1164CF6E0CFD}" presName="parentLeftMargin" presStyleLbl="node1" presStyleIdx="0" presStyleCnt="3"/>
      <dgm:spPr/>
    </dgm:pt>
    <dgm:pt modelId="{062E3F0C-BC2C-4CB6-BD74-B627F3CE4EE3}" type="pres">
      <dgm:prSet presAssocID="{7DC7D70B-CC2E-47E9-ADE3-1164CF6E0C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815F7-B130-4B36-B453-9E2D21A67E3D}" type="pres">
      <dgm:prSet presAssocID="{7DC7D70B-CC2E-47E9-ADE3-1164CF6E0CFD}" presName="negativeSpace" presStyleCnt="0"/>
      <dgm:spPr/>
    </dgm:pt>
    <dgm:pt modelId="{9CD4354B-330C-4E6B-9182-5492221B219B}" type="pres">
      <dgm:prSet presAssocID="{7DC7D70B-CC2E-47E9-ADE3-1164CF6E0CFD}" presName="childText" presStyleLbl="conFgAcc1" presStyleIdx="1" presStyleCnt="3">
        <dgm:presLayoutVars>
          <dgm:bulletEnabled val="1"/>
        </dgm:presLayoutVars>
      </dgm:prSet>
      <dgm:spPr/>
    </dgm:pt>
    <dgm:pt modelId="{E168EE6D-6DE4-43C5-904B-9D429A48494A}" type="pres">
      <dgm:prSet presAssocID="{2F4C95D3-7D4F-428D-99E3-9CB1DF970B9E}" presName="spaceBetweenRectangles" presStyleCnt="0"/>
      <dgm:spPr/>
    </dgm:pt>
    <dgm:pt modelId="{02442CA7-A16B-47B4-A839-EE447736F8DD}" type="pres">
      <dgm:prSet presAssocID="{1D6CD939-58B2-455C-8196-7A42B6990DAB}" presName="parentLin" presStyleCnt="0"/>
      <dgm:spPr/>
    </dgm:pt>
    <dgm:pt modelId="{347D699D-FAF6-44E2-A0DC-7F569052E2B1}" type="pres">
      <dgm:prSet presAssocID="{1D6CD939-58B2-455C-8196-7A42B6990DAB}" presName="parentLeftMargin" presStyleLbl="node1" presStyleIdx="1" presStyleCnt="3"/>
      <dgm:spPr/>
    </dgm:pt>
    <dgm:pt modelId="{E19BADC6-9DD2-489C-A8EC-4BCB24EA74CB}" type="pres">
      <dgm:prSet presAssocID="{1D6CD939-58B2-455C-8196-7A42B6990DA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A949E-482C-4489-8BF8-8C9471B85AF4}" type="pres">
      <dgm:prSet presAssocID="{1D6CD939-58B2-455C-8196-7A42B6990DAB}" presName="negativeSpace" presStyleCnt="0"/>
      <dgm:spPr/>
    </dgm:pt>
    <dgm:pt modelId="{FB0A5992-25AC-4D24-AE77-E95B2A4A9168}" type="pres">
      <dgm:prSet presAssocID="{1D6CD939-58B2-455C-8196-7A42B6990DA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F22992F-5B6B-415E-9B24-4A5485FEAD7C}" type="presOf" srcId="{2CC99919-022B-45A6-B2A6-8C18B85926C8}" destId="{1FCD126F-5A34-4D52-9060-DDCA6E857EFE}" srcOrd="0" destOrd="0" presId="urn:microsoft.com/office/officeart/2005/8/layout/list1"/>
    <dgm:cxn modelId="{3A0FE239-1DF0-42FC-9F98-D64B55CD3910}" srcId="{0AA6EFF7-4125-4703-AF1A-63F22FED91A0}" destId="{2CC99919-022B-45A6-B2A6-8C18B85926C8}" srcOrd="0" destOrd="0" parTransId="{34185E74-992E-45EC-A719-813AA24C4252}" sibTransId="{4B7D206E-7754-4DC5-9B96-02EF7E739394}"/>
    <dgm:cxn modelId="{2032F960-A6D7-41C7-AA1C-0C756AE6AB9F}" type="presOf" srcId="{0AA6EFF7-4125-4703-AF1A-63F22FED91A0}" destId="{0EF9C32C-8CF4-4FB0-BC41-8A81F79E31B6}" srcOrd="0" destOrd="0" presId="urn:microsoft.com/office/officeart/2005/8/layout/list1"/>
    <dgm:cxn modelId="{C6375044-9E83-41E8-A364-6CAFB7E8E577}" srcId="{0AA6EFF7-4125-4703-AF1A-63F22FED91A0}" destId="{1D6CD939-58B2-455C-8196-7A42B6990DAB}" srcOrd="2" destOrd="0" parTransId="{9026F081-D04D-49D7-89DA-2BBDA7D33E10}" sibTransId="{C34F2D10-4654-4487-B2DE-425ADBCE2151}"/>
    <dgm:cxn modelId="{931EB469-49C6-4F2C-8892-7565AEBBFC2D}" type="presOf" srcId="{1D6CD939-58B2-455C-8196-7A42B6990DAB}" destId="{347D699D-FAF6-44E2-A0DC-7F569052E2B1}" srcOrd="0" destOrd="0" presId="urn:microsoft.com/office/officeart/2005/8/layout/list1"/>
    <dgm:cxn modelId="{2ECBF74D-EA8F-4E02-AC7A-20F45DB561FB}" type="presOf" srcId="{7DC7D70B-CC2E-47E9-ADE3-1164CF6E0CFD}" destId="{062E3F0C-BC2C-4CB6-BD74-B627F3CE4EE3}" srcOrd="1" destOrd="0" presId="urn:microsoft.com/office/officeart/2005/8/layout/list1"/>
    <dgm:cxn modelId="{E774B97A-03F3-429A-A4F9-2F2D0CE74F20}" type="presOf" srcId="{1D6CD939-58B2-455C-8196-7A42B6990DAB}" destId="{E19BADC6-9DD2-489C-A8EC-4BCB24EA74CB}" srcOrd="1" destOrd="0" presId="urn:microsoft.com/office/officeart/2005/8/layout/list1"/>
    <dgm:cxn modelId="{0D4C969D-0BAB-4BA2-B950-1F54B99FB695}" srcId="{0AA6EFF7-4125-4703-AF1A-63F22FED91A0}" destId="{7DC7D70B-CC2E-47E9-ADE3-1164CF6E0CFD}" srcOrd="1" destOrd="0" parTransId="{A7DF2E20-E37B-439F-AAEB-658C3C94EA9A}" sibTransId="{2F4C95D3-7D4F-428D-99E3-9CB1DF970B9E}"/>
    <dgm:cxn modelId="{A90EC2D7-AC7C-4E01-B155-12B1F0D5B8B3}" type="presOf" srcId="{7DC7D70B-CC2E-47E9-ADE3-1164CF6E0CFD}" destId="{376E777E-9F91-467C-AFC1-29FAEE056E22}" srcOrd="0" destOrd="0" presId="urn:microsoft.com/office/officeart/2005/8/layout/list1"/>
    <dgm:cxn modelId="{6C0640F6-6E32-47F5-8910-6FAFB4C8A573}" type="presOf" srcId="{2CC99919-022B-45A6-B2A6-8C18B85926C8}" destId="{B4F967CF-4524-4ACC-9E4C-83B6483F6C43}" srcOrd="1" destOrd="0" presId="urn:microsoft.com/office/officeart/2005/8/layout/list1"/>
    <dgm:cxn modelId="{EFA0BF37-8787-4F04-87A9-73186FC287FC}" type="presParOf" srcId="{0EF9C32C-8CF4-4FB0-BC41-8A81F79E31B6}" destId="{94F26541-54B5-4294-9A28-D0007A2C110B}" srcOrd="0" destOrd="0" presId="urn:microsoft.com/office/officeart/2005/8/layout/list1"/>
    <dgm:cxn modelId="{08004766-4445-4E6C-97AB-70B092453357}" type="presParOf" srcId="{94F26541-54B5-4294-9A28-D0007A2C110B}" destId="{1FCD126F-5A34-4D52-9060-DDCA6E857EFE}" srcOrd="0" destOrd="0" presId="urn:microsoft.com/office/officeart/2005/8/layout/list1"/>
    <dgm:cxn modelId="{FAB4C75B-AA5B-4BDB-8542-ADAB3AA80CFE}" type="presParOf" srcId="{94F26541-54B5-4294-9A28-D0007A2C110B}" destId="{B4F967CF-4524-4ACC-9E4C-83B6483F6C43}" srcOrd="1" destOrd="0" presId="urn:microsoft.com/office/officeart/2005/8/layout/list1"/>
    <dgm:cxn modelId="{0D55577F-D707-4FC3-9C20-773570D13DA4}" type="presParOf" srcId="{0EF9C32C-8CF4-4FB0-BC41-8A81F79E31B6}" destId="{8E931BE5-F061-4F61-B7B0-04BC2F3C7344}" srcOrd="1" destOrd="0" presId="urn:microsoft.com/office/officeart/2005/8/layout/list1"/>
    <dgm:cxn modelId="{A9BE6114-AE49-4C38-B2EF-8D137B6003CE}" type="presParOf" srcId="{0EF9C32C-8CF4-4FB0-BC41-8A81F79E31B6}" destId="{B6AEC8A1-3411-4185-9F29-1892F0A2D415}" srcOrd="2" destOrd="0" presId="urn:microsoft.com/office/officeart/2005/8/layout/list1"/>
    <dgm:cxn modelId="{9C281B13-4D0D-4B5C-BDB2-3A027F795F6F}" type="presParOf" srcId="{0EF9C32C-8CF4-4FB0-BC41-8A81F79E31B6}" destId="{3613EF9D-2F49-415E-8D79-CA4D3837307E}" srcOrd="3" destOrd="0" presId="urn:microsoft.com/office/officeart/2005/8/layout/list1"/>
    <dgm:cxn modelId="{E8C72F05-56E0-4CAC-8A70-F49925E16181}" type="presParOf" srcId="{0EF9C32C-8CF4-4FB0-BC41-8A81F79E31B6}" destId="{3438F2BF-BE50-484B-B48F-2B82DAACDEC3}" srcOrd="4" destOrd="0" presId="urn:microsoft.com/office/officeart/2005/8/layout/list1"/>
    <dgm:cxn modelId="{02949FC9-E0C2-43D2-9BFB-CE7618FD5AB1}" type="presParOf" srcId="{3438F2BF-BE50-484B-B48F-2B82DAACDEC3}" destId="{376E777E-9F91-467C-AFC1-29FAEE056E22}" srcOrd="0" destOrd="0" presId="urn:microsoft.com/office/officeart/2005/8/layout/list1"/>
    <dgm:cxn modelId="{70C42763-4355-4326-A53B-79926B192254}" type="presParOf" srcId="{3438F2BF-BE50-484B-B48F-2B82DAACDEC3}" destId="{062E3F0C-BC2C-4CB6-BD74-B627F3CE4EE3}" srcOrd="1" destOrd="0" presId="urn:microsoft.com/office/officeart/2005/8/layout/list1"/>
    <dgm:cxn modelId="{66A712B3-B3E0-4F4F-B8B8-A6ECE4400291}" type="presParOf" srcId="{0EF9C32C-8CF4-4FB0-BC41-8A81F79E31B6}" destId="{B49815F7-B130-4B36-B453-9E2D21A67E3D}" srcOrd="5" destOrd="0" presId="urn:microsoft.com/office/officeart/2005/8/layout/list1"/>
    <dgm:cxn modelId="{6A01047F-5649-43CE-8ACE-3A2E651F2586}" type="presParOf" srcId="{0EF9C32C-8CF4-4FB0-BC41-8A81F79E31B6}" destId="{9CD4354B-330C-4E6B-9182-5492221B219B}" srcOrd="6" destOrd="0" presId="urn:microsoft.com/office/officeart/2005/8/layout/list1"/>
    <dgm:cxn modelId="{2E313E25-0D29-41D9-B731-E712951D9A81}" type="presParOf" srcId="{0EF9C32C-8CF4-4FB0-BC41-8A81F79E31B6}" destId="{E168EE6D-6DE4-43C5-904B-9D429A48494A}" srcOrd="7" destOrd="0" presId="urn:microsoft.com/office/officeart/2005/8/layout/list1"/>
    <dgm:cxn modelId="{DD0EB71D-5166-4229-8BB9-F21943279D86}" type="presParOf" srcId="{0EF9C32C-8CF4-4FB0-BC41-8A81F79E31B6}" destId="{02442CA7-A16B-47B4-A839-EE447736F8DD}" srcOrd="8" destOrd="0" presId="urn:microsoft.com/office/officeart/2005/8/layout/list1"/>
    <dgm:cxn modelId="{E73D1A71-BF86-491C-9FD6-78F405406AE3}" type="presParOf" srcId="{02442CA7-A16B-47B4-A839-EE447736F8DD}" destId="{347D699D-FAF6-44E2-A0DC-7F569052E2B1}" srcOrd="0" destOrd="0" presId="urn:microsoft.com/office/officeart/2005/8/layout/list1"/>
    <dgm:cxn modelId="{4344771B-787E-4C61-BF6C-70851747EDB4}" type="presParOf" srcId="{02442CA7-A16B-47B4-A839-EE447736F8DD}" destId="{E19BADC6-9DD2-489C-A8EC-4BCB24EA74CB}" srcOrd="1" destOrd="0" presId="urn:microsoft.com/office/officeart/2005/8/layout/list1"/>
    <dgm:cxn modelId="{AA7DA53D-31FF-43C2-A860-EB1327669296}" type="presParOf" srcId="{0EF9C32C-8CF4-4FB0-BC41-8A81F79E31B6}" destId="{57EA949E-482C-4489-8BF8-8C9471B85AF4}" srcOrd="9" destOrd="0" presId="urn:microsoft.com/office/officeart/2005/8/layout/list1"/>
    <dgm:cxn modelId="{EF72A42E-5058-449D-B9F0-69665733AED1}" type="presParOf" srcId="{0EF9C32C-8CF4-4FB0-BC41-8A81F79E31B6}" destId="{FB0A5992-25AC-4D24-AE77-E95B2A4A916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5D13D-7589-484E-A47F-1F9096925BCF}">
      <dsp:nvSpPr>
        <dsp:cNvPr id="0" name=""/>
        <dsp:cNvSpPr/>
      </dsp:nvSpPr>
      <dsp:spPr>
        <a:xfrm>
          <a:off x="88232" y="267773"/>
          <a:ext cx="3852724" cy="17732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Economy is in expansion cycle that usually lasts for 10-12 years.</a:t>
          </a:r>
        </a:p>
      </dsp:txBody>
      <dsp:txXfrm>
        <a:off x="88232" y="267773"/>
        <a:ext cx="3852724" cy="1773229"/>
      </dsp:txXfrm>
    </dsp:sp>
    <dsp:sp modelId="{5C650427-9500-4FEE-B130-1676F598E27F}">
      <dsp:nvSpPr>
        <dsp:cNvPr id="0" name=""/>
        <dsp:cNvSpPr/>
      </dsp:nvSpPr>
      <dsp:spPr>
        <a:xfrm>
          <a:off x="4456021" y="284725"/>
          <a:ext cx="3606807" cy="1773229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Hotel industry is positively related  with the economic cycle.</a:t>
          </a:r>
        </a:p>
      </dsp:txBody>
      <dsp:txXfrm>
        <a:off x="4456021" y="284725"/>
        <a:ext cx="3606807" cy="1773229"/>
      </dsp:txXfrm>
    </dsp:sp>
    <dsp:sp modelId="{0373A558-85A0-4A33-9585-6591E693F8BF}">
      <dsp:nvSpPr>
        <dsp:cNvPr id="0" name=""/>
        <dsp:cNvSpPr/>
      </dsp:nvSpPr>
      <dsp:spPr>
        <a:xfrm>
          <a:off x="8259" y="2118513"/>
          <a:ext cx="4111527" cy="1755904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Government is lowering interest rate which indicates expansionary monetary policy.</a:t>
          </a:r>
        </a:p>
      </dsp:txBody>
      <dsp:txXfrm>
        <a:off x="8259" y="2118513"/>
        <a:ext cx="4111527" cy="1755904"/>
      </dsp:txXfrm>
    </dsp:sp>
    <dsp:sp modelId="{7C4A8169-0626-41EC-B6A6-E9A58BC18FD1}">
      <dsp:nvSpPr>
        <dsp:cNvPr id="0" name=""/>
        <dsp:cNvSpPr/>
      </dsp:nvSpPr>
      <dsp:spPr>
        <a:xfrm>
          <a:off x="4408098" y="2190941"/>
          <a:ext cx="3883165" cy="2072727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UNIHOST has a better record than industry average.</a:t>
          </a:r>
        </a:p>
      </dsp:txBody>
      <dsp:txXfrm>
        <a:off x="4408098" y="2190941"/>
        <a:ext cx="3883165" cy="2072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8911B-BC24-4A67-A758-EE28D9D6E43F}">
      <dsp:nvSpPr>
        <dsp:cNvPr id="0" name=""/>
        <dsp:cNvSpPr/>
      </dsp:nvSpPr>
      <dsp:spPr>
        <a:xfrm>
          <a:off x="3291839" y="1546"/>
          <a:ext cx="493776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Switching cost is significantly lower for the customers.</a:t>
          </a:r>
        </a:p>
      </dsp:txBody>
      <dsp:txXfrm>
        <a:off x="3291839" y="106242"/>
        <a:ext cx="4623672" cy="628176"/>
      </dsp:txXfrm>
    </dsp:sp>
    <dsp:sp modelId="{061C3C7C-99EF-45DB-9295-4F4138AE70E2}">
      <dsp:nvSpPr>
        <dsp:cNvPr id="0" name=""/>
        <dsp:cNvSpPr/>
      </dsp:nvSpPr>
      <dsp:spPr>
        <a:xfrm>
          <a:off x="0" y="1546"/>
          <a:ext cx="3291840" cy="8375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Substitute Product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( High)</a:t>
          </a:r>
        </a:p>
      </dsp:txBody>
      <dsp:txXfrm>
        <a:off x="40887" y="42433"/>
        <a:ext cx="3210066" cy="755794"/>
      </dsp:txXfrm>
    </dsp:sp>
    <dsp:sp modelId="{685AB063-4714-4535-B22E-A996A6A30F55}">
      <dsp:nvSpPr>
        <dsp:cNvPr id="0" name=""/>
        <dsp:cNvSpPr/>
      </dsp:nvSpPr>
      <dsp:spPr>
        <a:xfrm>
          <a:off x="3291839" y="922872"/>
          <a:ext cx="493776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2679213"/>
            <a:satOff val="-3448"/>
            <a:lumOff val="-26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679213"/>
              <a:satOff val="-3448"/>
              <a:lumOff val="-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For this reason the company had to pay more for its primary raw material.</a:t>
          </a:r>
        </a:p>
      </dsp:txBody>
      <dsp:txXfrm>
        <a:off x="3291839" y="1027568"/>
        <a:ext cx="4623672" cy="628176"/>
      </dsp:txXfrm>
    </dsp:sp>
    <dsp:sp modelId="{E31E0D07-26B5-4D98-9A67-94D7500C172A}">
      <dsp:nvSpPr>
        <dsp:cNvPr id="0" name=""/>
        <dsp:cNvSpPr/>
      </dsp:nvSpPr>
      <dsp:spPr>
        <a:xfrm>
          <a:off x="0" y="922872"/>
          <a:ext cx="3291840" cy="837568"/>
        </a:xfrm>
        <a:prstGeom prst="roundRect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Bargaining power of suppliers (High)</a:t>
          </a:r>
        </a:p>
      </dsp:txBody>
      <dsp:txXfrm>
        <a:off x="40887" y="963759"/>
        <a:ext cx="3210066" cy="755794"/>
      </dsp:txXfrm>
    </dsp:sp>
    <dsp:sp modelId="{784C22E8-604F-43CE-A77D-472436960A6F}">
      <dsp:nvSpPr>
        <dsp:cNvPr id="0" name=""/>
        <dsp:cNvSpPr/>
      </dsp:nvSpPr>
      <dsp:spPr>
        <a:xfrm>
          <a:off x="3291839" y="1844197"/>
          <a:ext cx="493776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 have the power over the product and service provider of this industry.</a:t>
          </a:r>
          <a:endParaRPr lang="en-GB" sz="1900" kern="1200" dirty="0"/>
        </a:p>
      </dsp:txBody>
      <dsp:txXfrm>
        <a:off x="3291839" y="1948893"/>
        <a:ext cx="4623672" cy="628176"/>
      </dsp:txXfrm>
    </dsp:sp>
    <dsp:sp modelId="{A101701C-25D6-4963-B3F8-7279B7765BE8}">
      <dsp:nvSpPr>
        <dsp:cNvPr id="0" name=""/>
        <dsp:cNvSpPr/>
      </dsp:nvSpPr>
      <dsp:spPr>
        <a:xfrm>
          <a:off x="0" y="1844197"/>
          <a:ext cx="3291840" cy="837568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Bargaining power of Buyers (High)</a:t>
          </a:r>
        </a:p>
      </dsp:txBody>
      <dsp:txXfrm>
        <a:off x="40887" y="1885084"/>
        <a:ext cx="3210066" cy="755794"/>
      </dsp:txXfrm>
    </dsp:sp>
    <dsp:sp modelId="{07B24859-31BD-41D8-A192-453E2DABA67D}">
      <dsp:nvSpPr>
        <dsp:cNvPr id="0" name=""/>
        <dsp:cNvSpPr/>
      </dsp:nvSpPr>
      <dsp:spPr>
        <a:xfrm>
          <a:off x="3291839" y="2765522"/>
          <a:ext cx="493776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8037640"/>
            <a:satOff val="-10345"/>
            <a:lumOff val="-80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8037640"/>
              <a:satOff val="-10345"/>
              <a:lumOff val="-8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Higher level of Fixed  Costs.</a:t>
          </a:r>
        </a:p>
      </dsp:txBody>
      <dsp:txXfrm>
        <a:off x="3291839" y="2870218"/>
        <a:ext cx="4623672" cy="628176"/>
      </dsp:txXfrm>
    </dsp:sp>
    <dsp:sp modelId="{06958A6E-9C36-4F7B-BF12-82F9A0C6AAEC}">
      <dsp:nvSpPr>
        <dsp:cNvPr id="0" name=""/>
        <dsp:cNvSpPr/>
      </dsp:nvSpPr>
      <dsp:spPr>
        <a:xfrm>
          <a:off x="0" y="2765522"/>
          <a:ext cx="3291840" cy="837568"/>
        </a:xfrm>
        <a:prstGeom prst="roundRect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Threat of new entrants (Low)</a:t>
          </a:r>
        </a:p>
      </dsp:txBody>
      <dsp:txXfrm>
        <a:off x="40887" y="2806409"/>
        <a:ext cx="3210066" cy="755794"/>
      </dsp:txXfrm>
    </dsp:sp>
    <dsp:sp modelId="{BB197A91-AC56-4B1D-B6DF-2DBDF9B13A3C}">
      <dsp:nvSpPr>
        <dsp:cNvPr id="0" name=""/>
        <dsp:cNvSpPr/>
      </dsp:nvSpPr>
      <dsp:spPr>
        <a:xfrm>
          <a:off x="3291839" y="3686847"/>
          <a:ext cx="493776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Compete  for the same customers daily and for the retention of the existing customers.</a:t>
          </a:r>
        </a:p>
      </dsp:txBody>
      <dsp:txXfrm>
        <a:off x="3291839" y="3791543"/>
        <a:ext cx="4623672" cy="628176"/>
      </dsp:txXfrm>
    </dsp:sp>
    <dsp:sp modelId="{F57CC02B-2802-4D5A-B350-CD5B928F5C70}">
      <dsp:nvSpPr>
        <dsp:cNvPr id="0" name=""/>
        <dsp:cNvSpPr/>
      </dsp:nvSpPr>
      <dsp:spPr>
        <a:xfrm>
          <a:off x="0" y="3686847"/>
          <a:ext cx="3291840" cy="837568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Threat of existing competitors (HIGH)</a:t>
          </a:r>
        </a:p>
      </dsp:txBody>
      <dsp:txXfrm>
        <a:off x="40887" y="3727734"/>
        <a:ext cx="3210066" cy="755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EC8A1-3411-4185-9F29-1892F0A2D415}">
      <dsp:nvSpPr>
        <dsp:cNvPr id="0" name=""/>
        <dsp:cNvSpPr/>
      </dsp:nvSpPr>
      <dsp:spPr>
        <a:xfrm>
          <a:off x="0" y="716919"/>
          <a:ext cx="6096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967CF-4524-4ACC-9E4C-83B6483F6C43}">
      <dsp:nvSpPr>
        <dsp:cNvPr id="0" name=""/>
        <dsp:cNvSpPr/>
      </dsp:nvSpPr>
      <dsp:spPr>
        <a:xfrm>
          <a:off x="304800" y="333159"/>
          <a:ext cx="4267200" cy="767520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7030A0"/>
              </a:solidFill>
            </a:rPr>
            <a:t>Issue new equity</a:t>
          </a:r>
        </a:p>
      </dsp:txBody>
      <dsp:txXfrm>
        <a:off x="342267" y="370626"/>
        <a:ext cx="4192266" cy="692586"/>
      </dsp:txXfrm>
    </dsp:sp>
    <dsp:sp modelId="{9CD4354B-330C-4E6B-9182-5492221B219B}">
      <dsp:nvSpPr>
        <dsp:cNvPr id="0" name=""/>
        <dsp:cNvSpPr/>
      </dsp:nvSpPr>
      <dsp:spPr>
        <a:xfrm>
          <a:off x="0" y="1896280"/>
          <a:ext cx="6096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E3F0C-BC2C-4CB6-BD74-B627F3CE4EE3}">
      <dsp:nvSpPr>
        <dsp:cNvPr id="0" name=""/>
        <dsp:cNvSpPr/>
      </dsp:nvSpPr>
      <dsp:spPr>
        <a:xfrm>
          <a:off x="304800" y="1512520"/>
          <a:ext cx="4267200" cy="767520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Issue convertible debentures</a:t>
          </a:r>
        </a:p>
      </dsp:txBody>
      <dsp:txXfrm>
        <a:off x="342267" y="1549987"/>
        <a:ext cx="4192266" cy="692586"/>
      </dsp:txXfrm>
    </dsp:sp>
    <dsp:sp modelId="{FB0A5992-25AC-4D24-AE77-E95B2A4A9168}">
      <dsp:nvSpPr>
        <dsp:cNvPr id="0" name=""/>
        <dsp:cNvSpPr/>
      </dsp:nvSpPr>
      <dsp:spPr>
        <a:xfrm>
          <a:off x="0" y="3075639"/>
          <a:ext cx="60960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BADC6-9DD2-489C-A8EC-4BCB24EA74CB}">
      <dsp:nvSpPr>
        <dsp:cNvPr id="0" name=""/>
        <dsp:cNvSpPr/>
      </dsp:nvSpPr>
      <dsp:spPr>
        <a:xfrm>
          <a:off x="304800" y="2691880"/>
          <a:ext cx="4267200" cy="76752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Issue high yield debt</a:t>
          </a:r>
        </a:p>
      </dsp:txBody>
      <dsp:txXfrm>
        <a:off x="342267" y="2729347"/>
        <a:ext cx="41922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61FC6-9EC2-4716-AB94-6D9419057C61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EDDA2-C0AA-4596-9858-31D024C6ED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9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28DA-C561-48C5-89B3-312EE1B79FB9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C80-6615-41BB-8AD3-476D9A5E1C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28DA-C561-48C5-89B3-312EE1B79FB9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C80-6615-41BB-8AD3-476D9A5E1C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28DA-C561-48C5-89B3-312EE1B79FB9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C80-6615-41BB-8AD3-476D9A5E1C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28DA-C561-48C5-89B3-312EE1B79FB9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C80-6615-41BB-8AD3-476D9A5E1C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28DA-C561-48C5-89B3-312EE1B79FB9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C80-6615-41BB-8AD3-476D9A5E1C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28DA-C561-48C5-89B3-312EE1B79FB9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C80-6615-41BB-8AD3-476D9A5E1C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28DA-C561-48C5-89B3-312EE1B79FB9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C80-6615-41BB-8AD3-476D9A5E1C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28DA-C561-48C5-89B3-312EE1B79FB9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C80-6615-41BB-8AD3-476D9A5E1C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28DA-C561-48C5-89B3-312EE1B79FB9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C80-6615-41BB-8AD3-476D9A5E1C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28DA-C561-48C5-89B3-312EE1B79FB9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C80-6615-41BB-8AD3-476D9A5E1C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28DA-C561-48C5-89B3-312EE1B79FB9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DC80-6615-41BB-8AD3-476D9A5E1C9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28DA-C561-48C5-89B3-312EE1B79FB9}" type="datetimeFigureOut">
              <a:rPr lang="en-US" smtClean="0"/>
              <a:pPr/>
              <a:t>1/17/2021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DC80-6615-41BB-8AD3-476D9A5E1C9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Case%201-Group%2063.xls.xls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Case%201-Group%2063.xls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772400" cy="457203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GB" dirty="0"/>
              <a:t>WELCOME TO THE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ASSUMPTIONS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Income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Capital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3.5% of revenue</a:t>
                      </a:r>
                      <a:r>
                        <a:rPr lang="en-US" baseline="0" dirty="0"/>
                        <a:t> each 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Terminal growth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Depreciation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2.5%(straight line method)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4724400"/>
          <a:ext cx="6553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2400" dirty="0"/>
                        <a:t>Occupancy rate taken as the</a:t>
                      </a:r>
                      <a:r>
                        <a:rPr lang="en-US" sz="2400" baseline="0" dirty="0"/>
                        <a:t> proxy variable of return in order to measure risk(beta).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1700808"/>
            <a:ext cx="8064896" cy="4514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/>
              <a:t>Identifying the appropriate strategy as to how </a:t>
            </a:r>
            <a:r>
              <a:rPr lang="en-US" sz="2400" dirty="0" err="1"/>
              <a:t>UniHost</a:t>
            </a:r>
            <a:r>
              <a:rPr lang="en-US" sz="2400" dirty="0"/>
              <a:t> corporation can manage the growth so that the value of the shares is maximized.</a:t>
            </a:r>
          </a:p>
          <a:p>
            <a:pPr algn="just"/>
            <a:endParaRPr 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828800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Country risk analysis according to ICRG Methodology</a:t>
            </a:r>
            <a:br>
              <a:rPr lang="en-US" sz="2400" dirty="0"/>
            </a:br>
            <a:r>
              <a:rPr lang="en-US" sz="2400" dirty="0"/>
              <a:t>(Political Risk)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53130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Country risk analysis according to ICRG Methodology</a:t>
            </a:r>
            <a:br>
              <a:rPr lang="en-US" sz="2400" dirty="0"/>
            </a:br>
            <a:r>
              <a:rPr lang="en-US" sz="2400" dirty="0"/>
              <a:t>(Economic Risk)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7387648" cy="3182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Country risk analysis according to ICRG Methodology</a:t>
            </a:r>
            <a:br>
              <a:rPr lang="en-US" sz="2400" dirty="0"/>
            </a:br>
            <a:r>
              <a:rPr lang="en-US" sz="2400" dirty="0"/>
              <a:t>(Financial Risk)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77938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581400"/>
            <a:ext cx="6705600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525780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 added 10 basis point to the WACC</a:t>
                      </a:r>
                      <a:r>
                        <a:rPr lang="en-US" baseline="0" dirty="0"/>
                        <a:t> to </a:t>
                      </a:r>
                      <a:r>
                        <a:rPr lang="en-US" dirty="0"/>
                        <a:t>compensate for this low risk of Caribbean</a:t>
                      </a:r>
                      <a:r>
                        <a:rPr lang="en-US" baseline="0" dirty="0"/>
                        <a:t> region.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144826"/>
              </p:ext>
            </p:extLst>
          </p:nvPr>
        </p:nvGraphicFramePr>
        <p:xfrm>
          <a:off x="533400" y="1828800"/>
          <a:ext cx="8229600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Enterprise Value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897,212,158.12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Add:Cash and Marketable Securities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  6,051,726.39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Less: Interest Bearing Debt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412,890,000.00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Equity Value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505,373,884.51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number of shares Outstanding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 38,944,681.84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 per Share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12.9767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ALTERNATIVE-1</a:t>
            </a:r>
            <a:br>
              <a:rPr lang="en-GB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(Issue New Equity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Rectangle 8">
            <a:hlinkClick r:id="rId2" action="ppaction://hlinkfile"/>
          </p:cNvPr>
          <p:cNvSpPr/>
          <p:nvPr/>
        </p:nvSpPr>
        <p:spPr>
          <a:xfrm>
            <a:off x="762000" y="4572000"/>
            <a:ext cx="76962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WACC is 5.89</a:t>
            </a:r>
            <a:r>
              <a:rPr lang="en-US" sz="2400" dirty="0"/>
              <a:t> </a:t>
            </a:r>
            <a:r>
              <a:rPr lang="en-US" sz="2400" b="1" i="1" dirty="0"/>
              <a:t>%  if the company issues new equity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0" y="6172200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file"/>
                        </a:rPr>
                        <a:t>Case 1-Group 63. </a:t>
                      </a:r>
                      <a:r>
                        <a:rPr lang="en-US" dirty="0" err="1">
                          <a:hlinkClick r:id="rId2" action="ppaction://hlinkfile"/>
                        </a:rPr>
                        <a:t>xlsx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(ALTERNATIVE 1): NEW ISSUE</a:t>
            </a:r>
            <a:br>
              <a:rPr lang="en-GB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SIMULATION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5334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4950" y="1676400"/>
            <a:ext cx="38290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900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ALTERNATIVE -02</a:t>
            </a:r>
            <a:br>
              <a:rPr lang="en-GB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(Convertible Debentures Simulation)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33950" y="1828800"/>
            <a:ext cx="42100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495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885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ALTERNATIVE-03</a:t>
            </a:r>
            <a:br>
              <a:rPr lang="en-GB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(High yield Debt Issues)</a:t>
            </a:r>
          </a:p>
        </p:txBody>
      </p:sp>
      <p:sp>
        <p:nvSpPr>
          <p:cNvPr id="8" name="Oval 7"/>
          <p:cNvSpPr/>
          <p:nvPr/>
        </p:nvSpPr>
        <p:spPr>
          <a:xfrm>
            <a:off x="5791200" y="2996952"/>
            <a:ext cx="3352800" cy="27432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i="1" dirty="0"/>
          </a:p>
          <a:p>
            <a:pPr algn="ctr"/>
            <a:r>
              <a:rPr lang="en-US" sz="2000" b="1" i="1" dirty="0"/>
              <a:t>As debt level has increased WACC has also increased from 7.12% to  8.46% after adjusting for risk premium.</a:t>
            </a:r>
          </a:p>
          <a:p>
            <a:pPr algn="ctr"/>
            <a:endParaRPr lang="en-US" sz="2000" b="1" i="1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24004"/>
              </p:ext>
            </p:extLst>
          </p:nvPr>
        </p:nvGraphicFramePr>
        <p:xfrm>
          <a:off x="107504" y="2276874"/>
          <a:ext cx="5688632" cy="388843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844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Enterprise Value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407,988,602.25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Add:Cash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and Marketable Securities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6,051,726.39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Less: Interest Bearing Debt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412,890,000.00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Equity Value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  1,150,328.64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Total number of shares Outstanding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 37,299,945.00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Value per Share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0.0308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00800" y="6172200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file"/>
                        </a:rPr>
                        <a:t>Case 1-Group 63. </a:t>
                      </a:r>
                      <a:r>
                        <a:rPr lang="en-US" dirty="0" err="1">
                          <a:hlinkClick r:id="rId2" action="ppaction://hlinkfile"/>
                        </a:rPr>
                        <a:t>xlsx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74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288"/>
            <a:ext cx="9140825" cy="684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z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z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guang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2612" y="-590550"/>
            <a:ext cx="466090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guang-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-1800000">
            <a:off x="1240654" y="-1064180"/>
            <a:ext cx="7026275" cy="684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xi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6021388"/>
            <a:ext cx="91440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19200" y="1905000"/>
            <a:ext cx="70294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0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CASE-01</a:t>
            </a:r>
          </a:p>
          <a:p>
            <a:pPr>
              <a:spcBef>
                <a:spcPct val="50000"/>
              </a:spcBef>
              <a:defRPr/>
            </a:pPr>
            <a:endParaRPr 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971800"/>
            <a:ext cx="7268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UNIHOST CORPORATION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ALTERNATIVE-03</a:t>
            </a:r>
            <a:br>
              <a:rPr lang="en-GB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(High yield Debt Issues)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4876800" cy="408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133600"/>
            <a:ext cx="426720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276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4071942"/>
            <a:ext cx="7429552" cy="178595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>
              <a:buNone/>
            </a:pPr>
            <a:r>
              <a:rPr lang="en-GB" sz="2600" b="1" i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sz="2600" b="1" dirty="0">
                <a:latin typeface="+mj-lt"/>
                <a:cs typeface="Times New Roman" pitchFamily="18" charset="0"/>
              </a:rPr>
              <a:t>The firm should go for </a:t>
            </a:r>
            <a:r>
              <a:rPr lang="en-US" sz="2800" b="1" dirty="0">
                <a:latin typeface="+mj-lt"/>
              </a:rPr>
              <a:t>Equity </a:t>
            </a:r>
            <a:r>
              <a:rPr lang="en-GB" sz="2600" b="1" dirty="0">
                <a:latin typeface="+mj-lt"/>
                <a:cs typeface="Times New Roman" pitchFamily="18" charset="0"/>
              </a:rPr>
              <a:t>Issue as intrinsic value of the firm is higher among the three alternatives. The firm is familiar with this type of issuance and has a “POP” status too</a:t>
            </a:r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85477"/>
              </p:ext>
            </p:extLst>
          </p:nvPr>
        </p:nvGraphicFramePr>
        <p:xfrm>
          <a:off x="1000100" y="1857364"/>
          <a:ext cx="6929486" cy="1584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64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Alternatives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Value Per Share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Equity</a:t>
                      </a:r>
                      <a:r>
                        <a:rPr lang="en-US" sz="2000" b="1" i="1" baseline="0" dirty="0"/>
                        <a:t> Issue</a:t>
                      </a:r>
                      <a:endParaRPr lang="en-US" sz="20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12.97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latin typeface="+mn-lt"/>
                          <a:cs typeface="Times New Roman" pitchFamily="18" charset="0"/>
                        </a:rPr>
                        <a:t>Convertible Debentures </a:t>
                      </a:r>
                      <a:r>
                        <a:rPr lang="en-US" sz="2000" b="1" i="1" dirty="0">
                          <a:latin typeface="+mn-lt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3.3083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1" dirty="0">
                          <a:latin typeface="+mn-lt"/>
                          <a:cs typeface="Times New Roman" pitchFamily="18" charset="0"/>
                        </a:rPr>
                        <a:t>High yield Debt Issue</a:t>
                      </a:r>
                      <a:endParaRPr lang="en-US" sz="2000" b="1" i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0.0308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724128" y="2204864"/>
            <a:ext cx="93610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89886" y="2967335"/>
            <a:ext cx="39642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QUERIES????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6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ECONOMIC 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230847"/>
              </p:ext>
            </p:extLst>
          </p:nvPr>
        </p:nvGraphicFramePr>
        <p:xfrm>
          <a:off x="457200" y="1600200"/>
          <a:ext cx="829126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8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Porters 5 force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7935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743450-F58D-4D05-BFE5-F142841D2A9D}" type="datetime1">
              <a:rPr lang="en-US" smtClean="0"/>
              <a:pPr>
                <a:defRPr/>
              </a:pPr>
              <a:t>1/17/2021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B76A6D-13F1-4E64-9273-E206CB2FE92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Ratio Analysis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479902"/>
              </p:ext>
            </p:extLst>
          </p:nvPr>
        </p:nvGraphicFramePr>
        <p:xfrm>
          <a:off x="755578" y="1600197"/>
          <a:ext cx="7550222" cy="3917034"/>
        </p:xfrm>
        <a:graphic>
          <a:graphicData uri="http://schemas.openxmlformats.org/drawingml/2006/table">
            <a:tbl>
              <a:tblPr/>
              <a:tblGrid>
                <a:gridCol w="387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Key Ratios: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1996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1997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Operating profit margin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 profit margin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Revenue growth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8.04%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Return on equity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8.88%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 interest coverage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08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haroni" pitchFamily="2" charset="-79"/>
                <a:cs typeface="Aharoni" pitchFamily="2" charset="-79"/>
              </a:rPr>
              <a:t>DU </a:t>
            </a:r>
            <a:r>
              <a:rPr lang="en-US" sz="3200" dirty="0" err="1">
                <a:latin typeface="Aharoni" pitchFamily="2" charset="-79"/>
                <a:cs typeface="Aharoni" pitchFamily="2" charset="-79"/>
              </a:rPr>
              <a:t>pont</a:t>
            </a:r>
            <a:r>
              <a:rPr lang="en-US" sz="3200" dirty="0">
                <a:latin typeface="Aharoni" pitchFamily="2" charset="-79"/>
                <a:cs typeface="Aharoni" pitchFamily="2" charset="-79"/>
              </a:rPr>
              <a:t> analysis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719750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4114800"/>
            <a:ext cx="8510081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rame 9"/>
          <p:cNvSpPr/>
          <p:nvPr/>
        </p:nvSpPr>
        <p:spPr>
          <a:xfrm>
            <a:off x="4724400" y="3124200"/>
            <a:ext cx="1143000" cy="304800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1550" y="0"/>
            <a:ext cx="8172450" cy="102076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Risk Analysis (Business Risk)</a:t>
            </a:r>
            <a:br>
              <a:rPr lang="en-GB" sz="3200" dirty="0"/>
            </a:br>
            <a:endParaRPr lang="en-GB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47504"/>
              </p:ext>
            </p:extLst>
          </p:nvPr>
        </p:nvGraphicFramePr>
        <p:xfrm>
          <a:off x="571472" y="1428736"/>
          <a:ext cx="8001000" cy="90069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221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/>
                        <a:t>Operating Income Variability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40%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97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/>
                        <a:t>Sales Variability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5%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14546" y="428604"/>
            <a:ext cx="4929222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BUSINESS RISK</a:t>
            </a:r>
            <a:endParaRPr lang="en-US" sz="3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5201" y="2819400"/>
            <a:ext cx="868444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018749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/>
              <a:t>Financial Risk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605235" y="5229200"/>
            <a:ext cx="457200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Higher the degree of debt use, higher the financial risk.</a:t>
            </a:r>
          </a:p>
        </p:txBody>
      </p:sp>
      <p:pic>
        <p:nvPicPr>
          <p:cNvPr id="61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557948" cy="309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159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Z SCORE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882463"/>
              </p:ext>
            </p:extLst>
          </p:nvPr>
        </p:nvGraphicFramePr>
        <p:xfrm>
          <a:off x="428596" y="1500174"/>
          <a:ext cx="8215370" cy="179361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10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681">
                <a:tc>
                  <a:txBody>
                    <a:bodyPr/>
                    <a:lstStyle/>
                    <a:p>
                      <a:pPr algn="l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81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Working Capital/Total Asset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0.0099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Retained Earnings/Total Asset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EBIT/Total Asset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77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Market Value of Equity/Book value of debt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6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Sales/Total Asset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0034" y="4286256"/>
            <a:ext cx="5000660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 = 1.2X1 + 1.4X2 + 3.3X3 + 0.6X4 + 1X5</a:t>
            </a:r>
            <a:endParaRPr lang="en-GB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Value is lower than 1.81. So the company is in Distress zone. According to the category firm has higher bankruptcy cost in near future. </a:t>
            </a:r>
            <a:endParaRPr lang="en-GB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 rot="20917188">
            <a:off x="5700405" y="4031338"/>
            <a:ext cx="2914472" cy="2260856"/>
          </a:xfrm>
          <a:prstGeom prst="triangle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Distress Zone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40428"/>
              </p:ext>
            </p:extLst>
          </p:nvPr>
        </p:nvGraphicFramePr>
        <p:xfrm>
          <a:off x="5357818" y="3714752"/>
          <a:ext cx="3238500" cy="25336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Z Score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0.88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23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650</Words>
  <Application>Microsoft Office PowerPoint</Application>
  <PresentationFormat>On-screen Show (4:3)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Aharoni</vt:lpstr>
      <vt:lpstr>Arial</vt:lpstr>
      <vt:lpstr>Calibri</vt:lpstr>
      <vt:lpstr>Times New Roman</vt:lpstr>
      <vt:lpstr>Office Theme</vt:lpstr>
      <vt:lpstr>WELCOME TO THE PRESENTATION</vt:lpstr>
      <vt:lpstr>PowerPoint Presentation</vt:lpstr>
      <vt:lpstr>ECONOMIC ANALYSIS</vt:lpstr>
      <vt:lpstr>Porters 5 force model</vt:lpstr>
      <vt:lpstr>Ratio Analysis </vt:lpstr>
      <vt:lpstr>DU pont analysis</vt:lpstr>
      <vt:lpstr> Risk Analysis (Business Risk) </vt:lpstr>
      <vt:lpstr>Financial Risk</vt:lpstr>
      <vt:lpstr>Z SCORE MODEL</vt:lpstr>
      <vt:lpstr>ASSUMPTIONS</vt:lpstr>
      <vt:lpstr>PROBLEM STATEMENT</vt:lpstr>
      <vt:lpstr>Alternatives </vt:lpstr>
      <vt:lpstr>Country risk analysis according to ICRG Methodology (Political Risk)</vt:lpstr>
      <vt:lpstr>Country risk analysis according to ICRG Methodology (Economic Risk)</vt:lpstr>
      <vt:lpstr>Country risk analysis according to ICRG Methodology (Financial Risk)</vt:lpstr>
      <vt:lpstr>ALTERNATIVE-1 (Issue New Equity )</vt:lpstr>
      <vt:lpstr>(ALTERNATIVE 1): NEW ISSUE SIMULATION</vt:lpstr>
      <vt:lpstr>ALTERNATIVE -02 (Convertible Debentures Simulation)</vt:lpstr>
      <vt:lpstr>ALTERNATIVE-03 (High yield Debt Issues)</vt:lpstr>
      <vt:lpstr>ALTERNATIVE-03 (High yield Debt Issues)</vt:lpstr>
      <vt:lpstr>Recommendation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PRESENTATION</dc:title>
  <dc:creator>Farha Farzana</dc:creator>
  <cp:lastModifiedBy>Sayed Tarif Ishtiaque</cp:lastModifiedBy>
  <cp:revision>116</cp:revision>
  <dcterms:created xsi:type="dcterms:W3CDTF">2015-04-13T10:22:36Z</dcterms:created>
  <dcterms:modified xsi:type="dcterms:W3CDTF">2021-01-17T10:37:59Z</dcterms:modified>
</cp:coreProperties>
</file>