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2" r:id="rId2"/>
    <p:sldId id="258" r:id="rId3"/>
    <p:sldId id="297" r:id="rId4"/>
    <p:sldId id="299" r:id="rId5"/>
    <p:sldId id="323" r:id="rId6"/>
    <p:sldId id="305" r:id="rId7"/>
    <p:sldId id="306" r:id="rId8"/>
    <p:sldId id="307" r:id="rId9"/>
    <p:sldId id="264" r:id="rId10"/>
    <p:sldId id="291" r:id="rId11"/>
    <p:sldId id="328" r:id="rId12"/>
    <p:sldId id="327" r:id="rId13"/>
    <p:sldId id="329" r:id="rId14"/>
    <p:sldId id="325" r:id="rId15"/>
    <p:sldId id="333" r:id="rId16"/>
    <p:sldId id="282" r:id="rId17"/>
    <p:sldId id="324" r:id="rId18"/>
    <p:sldId id="283" r:id="rId19"/>
    <p:sldId id="28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6666FF"/>
    <a:srgbClr val="FF99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A6F8E0-D1D6-446F-BC85-0E7FF7323D69}" type="doc">
      <dgm:prSet loTypeId="urn:microsoft.com/office/officeart/2005/8/layout/default#1" loCatId="list" qsTypeId="urn:microsoft.com/office/officeart/2005/8/quickstyle/simple1" qsCatId="simple" csTypeId="urn:microsoft.com/office/officeart/2005/8/colors/colorful3" csCatId="colorful" phldr="1"/>
      <dgm:spPr/>
      <dgm:t>
        <a:bodyPr/>
        <a:lstStyle/>
        <a:p>
          <a:endParaRPr lang="en-GB"/>
        </a:p>
      </dgm:t>
    </dgm:pt>
    <dgm:pt modelId="{F5369D41-8D3F-4143-9C12-72CA4DCB0390}">
      <dgm:prSet custT="1"/>
      <dgm:spPr/>
      <dgm:t>
        <a:bodyPr/>
        <a:lstStyle/>
        <a:p>
          <a:pPr algn="l" rtl="0"/>
          <a:r>
            <a:rPr lang="en-GB" sz="2000" b="1" dirty="0"/>
            <a:t>Cable industry in growing at a very good rate.</a:t>
          </a:r>
        </a:p>
      </dgm:t>
    </dgm:pt>
    <dgm:pt modelId="{FE82C31D-08D4-417B-85F8-15C443938B02}" type="parTrans" cxnId="{4F674930-D26D-4CE4-A890-8A3614A77A18}">
      <dgm:prSet/>
      <dgm:spPr/>
      <dgm:t>
        <a:bodyPr/>
        <a:lstStyle/>
        <a:p>
          <a:endParaRPr lang="en-GB"/>
        </a:p>
      </dgm:t>
    </dgm:pt>
    <dgm:pt modelId="{F6549649-8CBC-4677-ADAE-CE42DCD36203}" type="sibTrans" cxnId="{4F674930-D26D-4CE4-A890-8A3614A77A18}">
      <dgm:prSet/>
      <dgm:spPr/>
      <dgm:t>
        <a:bodyPr/>
        <a:lstStyle/>
        <a:p>
          <a:endParaRPr lang="en-GB"/>
        </a:p>
      </dgm:t>
    </dgm:pt>
    <dgm:pt modelId="{A1324B5A-815D-4133-9AF3-AEA822CCAA8C}">
      <dgm:prSet custT="1"/>
      <dgm:spPr/>
      <dgm:t>
        <a:bodyPr/>
        <a:lstStyle/>
        <a:p>
          <a:pPr algn="just" rtl="0"/>
          <a:r>
            <a:rPr lang="en-GB" sz="2000" b="1" dirty="0"/>
            <a:t>TV produces better contents and is likely to continue enjoying  .</a:t>
          </a:r>
        </a:p>
      </dgm:t>
    </dgm:pt>
    <dgm:pt modelId="{76057DE2-D59A-4051-876A-424697EE202C}" type="parTrans" cxnId="{7538E626-3169-4628-A1E1-A6203588FC88}">
      <dgm:prSet/>
      <dgm:spPr/>
      <dgm:t>
        <a:bodyPr/>
        <a:lstStyle/>
        <a:p>
          <a:endParaRPr lang="en-GB"/>
        </a:p>
      </dgm:t>
    </dgm:pt>
    <dgm:pt modelId="{67A506B2-70F0-4FC6-B840-3ECB39C8A75B}" type="sibTrans" cxnId="{7538E626-3169-4628-A1E1-A6203588FC88}">
      <dgm:prSet/>
      <dgm:spPr/>
      <dgm:t>
        <a:bodyPr/>
        <a:lstStyle/>
        <a:p>
          <a:endParaRPr lang="en-GB"/>
        </a:p>
      </dgm:t>
    </dgm:pt>
    <dgm:pt modelId="{D774118C-7580-43C0-8184-0DCF05DAF566}">
      <dgm:prSet custT="1"/>
      <dgm:spPr/>
      <dgm:t>
        <a:bodyPr/>
        <a:lstStyle/>
        <a:p>
          <a:pPr algn="just" rtl="0"/>
          <a:r>
            <a:rPr lang="en-GB" sz="2000" b="1" dirty="0"/>
            <a:t>Big players continue to invest heavily as net profit is skyrocketing.</a:t>
          </a:r>
        </a:p>
      </dgm:t>
    </dgm:pt>
    <dgm:pt modelId="{9C8633CF-9348-419D-9EFB-45AE44502C41}" type="parTrans" cxnId="{1434C070-1D48-43A2-8B45-56245F714F67}">
      <dgm:prSet/>
      <dgm:spPr/>
      <dgm:t>
        <a:bodyPr/>
        <a:lstStyle/>
        <a:p>
          <a:endParaRPr lang="en-GB"/>
        </a:p>
      </dgm:t>
    </dgm:pt>
    <dgm:pt modelId="{76B0A842-1B78-48CD-AD86-2DB8F2F694F6}" type="sibTrans" cxnId="{1434C070-1D48-43A2-8B45-56245F714F67}">
      <dgm:prSet/>
      <dgm:spPr/>
      <dgm:t>
        <a:bodyPr/>
        <a:lstStyle/>
        <a:p>
          <a:endParaRPr lang="en-GB"/>
        </a:p>
      </dgm:t>
    </dgm:pt>
    <dgm:pt modelId="{62860E9E-5B40-43BE-9AC1-7C5CAEFDDC22}">
      <dgm:prSet custT="1"/>
      <dgm:spPr/>
      <dgm:t>
        <a:bodyPr/>
        <a:lstStyle/>
        <a:p>
          <a:pPr algn="l"/>
          <a:r>
            <a:rPr lang="en-GB" sz="2000" b="1" dirty="0"/>
            <a:t>Cable industry is positively related  with the economic cycle.</a:t>
          </a:r>
        </a:p>
      </dgm:t>
    </dgm:pt>
    <dgm:pt modelId="{07ABA3B5-C016-4FBA-AB85-42CCC01D63FB}" type="parTrans" cxnId="{47744AC5-8DEB-4150-86D6-805229052E29}">
      <dgm:prSet/>
      <dgm:spPr/>
      <dgm:t>
        <a:bodyPr/>
        <a:lstStyle/>
        <a:p>
          <a:endParaRPr lang="en-US"/>
        </a:p>
      </dgm:t>
    </dgm:pt>
    <dgm:pt modelId="{9CC7E49B-B2FE-4C8F-B219-1BF53ACFFA55}" type="sibTrans" cxnId="{47744AC5-8DEB-4150-86D6-805229052E29}">
      <dgm:prSet/>
      <dgm:spPr/>
      <dgm:t>
        <a:bodyPr/>
        <a:lstStyle/>
        <a:p>
          <a:endParaRPr lang="en-US"/>
        </a:p>
      </dgm:t>
    </dgm:pt>
    <dgm:pt modelId="{CCB0FBF1-AFAE-4595-9040-93D9C219D5FA}" type="pres">
      <dgm:prSet presAssocID="{37A6F8E0-D1D6-446F-BC85-0E7FF7323D69}" presName="diagram" presStyleCnt="0">
        <dgm:presLayoutVars>
          <dgm:dir/>
          <dgm:resizeHandles val="exact"/>
        </dgm:presLayoutVars>
      </dgm:prSet>
      <dgm:spPr/>
    </dgm:pt>
    <dgm:pt modelId="{6E75D13D-7589-484E-A47F-1F9096925BCF}" type="pres">
      <dgm:prSet presAssocID="{F5369D41-8D3F-4143-9C12-72CA4DCB0390}" presName="node" presStyleLbl="node1" presStyleIdx="0" presStyleCnt="4" custScaleX="130363" custLinFactNeighborX="-6086" custLinFactNeighborY="4260">
        <dgm:presLayoutVars>
          <dgm:bulletEnabled val="1"/>
        </dgm:presLayoutVars>
      </dgm:prSet>
      <dgm:spPr/>
    </dgm:pt>
    <dgm:pt modelId="{3FA4EB42-E064-48E7-8B3D-16C865A588B9}" type="pres">
      <dgm:prSet presAssocID="{F6549649-8CBC-4677-ADAE-CE42DCD36203}" presName="sibTrans" presStyleCnt="0"/>
      <dgm:spPr/>
    </dgm:pt>
    <dgm:pt modelId="{5C650427-9500-4FEE-B130-1676F598E27F}" type="pres">
      <dgm:prSet presAssocID="{62860E9E-5B40-43BE-9AC1-7C5CAEFDDC22}" presName="node" presStyleLbl="node1" presStyleIdx="1" presStyleCnt="4" custScaleX="122042" custLinFactNeighborX="1342" custLinFactNeighborY="5216">
        <dgm:presLayoutVars>
          <dgm:bulletEnabled val="1"/>
        </dgm:presLayoutVars>
      </dgm:prSet>
      <dgm:spPr/>
    </dgm:pt>
    <dgm:pt modelId="{DA861554-C704-4C9D-B6B8-64601A67E072}" type="pres">
      <dgm:prSet presAssocID="{9CC7E49B-B2FE-4C8F-B219-1BF53ACFFA55}" presName="sibTrans" presStyleCnt="0"/>
      <dgm:spPr/>
    </dgm:pt>
    <dgm:pt modelId="{0373A558-85A0-4A33-9585-6591E693F8BF}" type="pres">
      <dgm:prSet presAssocID="{A1324B5A-815D-4133-9AF3-AEA822CCAA8C}" presName="node" presStyleLbl="node1" presStyleIdx="2" presStyleCnt="4" custScaleX="139120" custScaleY="99023" custLinFactNeighborX="262" custLinFactNeighborY="-16969">
        <dgm:presLayoutVars>
          <dgm:bulletEnabled val="1"/>
        </dgm:presLayoutVars>
      </dgm:prSet>
      <dgm:spPr/>
    </dgm:pt>
    <dgm:pt modelId="{ED47AEEA-61AA-4252-8094-64701F80640B}" type="pres">
      <dgm:prSet presAssocID="{67A506B2-70F0-4FC6-B840-3ECB39C8A75B}" presName="sibTrans" presStyleCnt="0"/>
      <dgm:spPr/>
    </dgm:pt>
    <dgm:pt modelId="{7C4A8169-0626-41EC-B6A6-E9A58BC18FD1}" type="pres">
      <dgm:prSet presAssocID="{D774118C-7580-43C0-8184-0DCF05DAF566}" presName="node" presStyleLbl="node1" presStyleIdx="3" presStyleCnt="4" custScaleX="131393" custScaleY="116890" custLinFactNeighborX="8042" custLinFactNeighborY="-3951">
        <dgm:presLayoutVars>
          <dgm:bulletEnabled val="1"/>
        </dgm:presLayoutVars>
      </dgm:prSet>
      <dgm:spPr/>
    </dgm:pt>
  </dgm:ptLst>
  <dgm:cxnLst>
    <dgm:cxn modelId="{764CFD24-80A2-424E-B5BC-9E6EB47EC442}" type="presOf" srcId="{37A6F8E0-D1D6-446F-BC85-0E7FF7323D69}" destId="{CCB0FBF1-AFAE-4595-9040-93D9C219D5FA}" srcOrd="0" destOrd="0" presId="urn:microsoft.com/office/officeart/2005/8/layout/default#1"/>
    <dgm:cxn modelId="{7538E626-3169-4628-A1E1-A6203588FC88}" srcId="{37A6F8E0-D1D6-446F-BC85-0E7FF7323D69}" destId="{A1324B5A-815D-4133-9AF3-AEA822CCAA8C}" srcOrd="2" destOrd="0" parTransId="{76057DE2-D59A-4051-876A-424697EE202C}" sibTransId="{67A506B2-70F0-4FC6-B840-3ECB39C8A75B}"/>
    <dgm:cxn modelId="{4F674930-D26D-4CE4-A890-8A3614A77A18}" srcId="{37A6F8E0-D1D6-446F-BC85-0E7FF7323D69}" destId="{F5369D41-8D3F-4143-9C12-72CA4DCB0390}" srcOrd="0" destOrd="0" parTransId="{FE82C31D-08D4-417B-85F8-15C443938B02}" sibTransId="{F6549649-8CBC-4677-ADAE-CE42DCD36203}"/>
    <dgm:cxn modelId="{1434C070-1D48-43A2-8B45-56245F714F67}" srcId="{37A6F8E0-D1D6-446F-BC85-0E7FF7323D69}" destId="{D774118C-7580-43C0-8184-0DCF05DAF566}" srcOrd="3" destOrd="0" parTransId="{9C8633CF-9348-419D-9EFB-45AE44502C41}" sibTransId="{76B0A842-1B78-48CD-AD86-2DB8F2F694F6}"/>
    <dgm:cxn modelId="{F90F5057-B0C5-4A35-BBCD-0009B8B55762}" type="presOf" srcId="{A1324B5A-815D-4133-9AF3-AEA822CCAA8C}" destId="{0373A558-85A0-4A33-9585-6591E693F8BF}" srcOrd="0" destOrd="0" presId="urn:microsoft.com/office/officeart/2005/8/layout/default#1"/>
    <dgm:cxn modelId="{633F8DBB-32D6-441D-94D2-7B8BA3CFDDF9}" type="presOf" srcId="{62860E9E-5B40-43BE-9AC1-7C5CAEFDDC22}" destId="{5C650427-9500-4FEE-B130-1676F598E27F}" srcOrd="0" destOrd="0" presId="urn:microsoft.com/office/officeart/2005/8/layout/default#1"/>
    <dgm:cxn modelId="{47744AC5-8DEB-4150-86D6-805229052E29}" srcId="{37A6F8E0-D1D6-446F-BC85-0E7FF7323D69}" destId="{62860E9E-5B40-43BE-9AC1-7C5CAEFDDC22}" srcOrd="1" destOrd="0" parTransId="{07ABA3B5-C016-4FBA-AB85-42CCC01D63FB}" sibTransId="{9CC7E49B-B2FE-4C8F-B219-1BF53ACFFA55}"/>
    <dgm:cxn modelId="{0CCD77D3-C618-4F14-A8A3-8E51C7E2A967}" type="presOf" srcId="{D774118C-7580-43C0-8184-0DCF05DAF566}" destId="{7C4A8169-0626-41EC-B6A6-E9A58BC18FD1}" srcOrd="0" destOrd="0" presId="urn:microsoft.com/office/officeart/2005/8/layout/default#1"/>
    <dgm:cxn modelId="{2E648BE5-61B7-4D24-981C-F15506DD2A3E}" type="presOf" srcId="{F5369D41-8D3F-4143-9C12-72CA4DCB0390}" destId="{6E75D13D-7589-484E-A47F-1F9096925BCF}" srcOrd="0" destOrd="0" presId="urn:microsoft.com/office/officeart/2005/8/layout/default#1"/>
    <dgm:cxn modelId="{1C80F8DF-043B-4A23-A382-2186F8FDB6B3}" type="presParOf" srcId="{CCB0FBF1-AFAE-4595-9040-93D9C219D5FA}" destId="{6E75D13D-7589-484E-A47F-1F9096925BCF}" srcOrd="0" destOrd="0" presId="urn:microsoft.com/office/officeart/2005/8/layout/default#1"/>
    <dgm:cxn modelId="{14B00039-3076-4A0C-A88A-B189A8B55EC2}" type="presParOf" srcId="{CCB0FBF1-AFAE-4595-9040-93D9C219D5FA}" destId="{3FA4EB42-E064-48E7-8B3D-16C865A588B9}" srcOrd="1" destOrd="0" presId="urn:microsoft.com/office/officeart/2005/8/layout/default#1"/>
    <dgm:cxn modelId="{2C63DC4E-8E60-4970-B587-E55DDB7CCDC7}" type="presParOf" srcId="{CCB0FBF1-AFAE-4595-9040-93D9C219D5FA}" destId="{5C650427-9500-4FEE-B130-1676F598E27F}" srcOrd="2" destOrd="0" presId="urn:microsoft.com/office/officeart/2005/8/layout/default#1"/>
    <dgm:cxn modelId="{6CF38554-E2F7-4C2D-963F-AA1F91589670}" type="presParOf" srcId="{CCB0FBF1-AFAE-4595-9040-93D9C219D5FA}" destId="{DA861554-C704-4C9D-B6B8-64601A67E072}" srcOrd="3" destOrd="0" presId="urn:microsoft.com/office/officeart/2005/8/layout/default#1"/>
    <dgm:cxn modelId="{AE5E1242-C170-48A7-94B1-1DB9EDE413EE}" type="presParOf" srcId="{CCB0FBF1-AFAE-4595-9040-93D9C219D5FA}" destId="{0373A558-85A0-4A33-9585-6591E693F8BF}" srcOrd="4" destOrd="0" presId="urn:microsoft.com/office/officeart/2005/8/layout/default#1"/>
    <dgm:cxn modelId="{6620F883-8637-4B7D-ADCB-BA26017ADE3C}" type="presParOf" srcId="{CCB0FBF1-AFAE-4595-9040-93D9C219D5FA}" destId="{ED47AEEA-61AA-4252-8094-64701F80640B}" srcOrd="5" destOrd="0" presId="urn:microsoft.com/office/officeart/2005/8/layout/default#1"/>
    <dgm:cxn modelId="{0DE6C9A3-53E5-4616-9F9E-23724555D5AC}" type="presParOf" srcId="{CCB0FBF1-AFAE-4595-9040-93D9C219D5FA}" destId="{7C4A8169-0626-41EC-B6A6-E9A58BC18FD1}"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248136-3CDE-4AEA-8F6E-BFEEBFC448D3}"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en-GB"/>
        </a:p>
      </dgm:t>
    </dgm:pt>
    <dgm:pt modelId="{4EB78B7E-6A16-41AF-93EF-36541EA770D5}">
      <dgm:prSet phldrT="[Text]"/>
      <dgm:spPr/>
      <dgm:t>
        <a:bodyPr/>
        <a:lstStyle/>
        <a:p>
          <a:r>
            <a:rPr lang="en-GB" dirty="0"/>
            <a:t>Bargaining power of suppliers (High)</a:t>
          </a:r>
        </a:p>
      </dgm:t>
    </dgm:pt>
    <dgm:pt modelId="{077826D2-54BC-4DA3-B7B1-B834014C1464}" type="parTrans" cxnId="{F1E82745-4E7D-4F21-A63A-9940DB7840E9}">
      <dgm:prSet/>
      <dgm:spPr/>
      <dgm:t>
        <a:bodyPr/>
        <a:lstStyle/>
        <a:p>
          <a:endParaRPr lang="en-GB"/>
        </a:p>
      </dgm:t>
    </dgm:pt>
    <dgm:pt modelId="{F4A732DC-9D5C-4583-B759-330CAEADDD84}" type="sibTrans" cxnId="{F1E82745-4E7D-4F21-A63A-9940DB7840E9}">
      <dgm:prSet/>
      <dgm:spPr/>
      <dgm:t>
        <a:bodyPr/>
        <a:lstStyle/>
        <a:p>
          <a:endParaRPr lang="en-GB"/>
        </a:p>
      </dgm:t>
    </dgm:pt>
    <dgm:pt modelId="{06737BE8-BA48-4045-89CD-3D97BC7F816C}">
      <dgm:prSet phldrT="[Text]"/>
      <dgm:spPr/>
      <dgm:t>
        <a:bodyPr/>
        <a:lstStyle/>
        <a:p>
          <a:r>
            <a:rPr lang="en-GB" dirty="0"/>
            <a:t>For this reason the company had to pay more for its primary raw material.</a:t>
          </a:r>
        </a:p>
      </dgm:t>
    </dgm:pt>
    <dgm:pt modelId="{9692104F-A625-49F1-BE71-6EDFAB5585A7}" type="parTrans" cxnId="{654ECD8A-1833-4085-8945-D5C3CB265A7A}">
      <dgm:prSet/>
      <dgm:spPr/>
      <dgm:t>
        <a:bodyPr/>
        <a:lstStyle/>
        <a:p>
          <a:endParaRPr lang="en-GB"/>
        </a:p>
      </dgm:t>
    </dgm:pt>
    <dgm:pt modelId="{EF05BF42-850E-4520-8E51-AE7325F184C5}" type="sibTrans" cxnId="{654ECD8A-1833-4085-8945-D5C3CB265A7A}">
      <dgm:prSet/>
      <dgm:spPr/>
      <dgm:t>
        <a:bodyPr/>
        <a:lstStyle/>
        <a:p>
          <a:endParaRPr lang="en-GB"/>
        </a:p>
      </dgm:t>
    </dgm:pt>
    <dgm:pt modelId="{0D027C67-7132-481C-B520-106F23DF82F7}">
      <dgm:prSet phldrT="[Text]"/>
      <dgm:spPr/>
      <dgm:t>
        <a:bodyPr/>
        <a:lstStyle/>
        <a:p>
          <a:r>
            <a:rPr lang="en-GB" dirty="0"/>
            <a:t>Bargaining power of Buyers (High)</a:t>
          </a:r>
        </a:p>
      </dgm:t>
    </dgm:pt>
    <dgm:pt modelId="{592AF346-4591-449E-B2F2-6080645CEE8A}" type="parTrans" cxnId="{8823FCF2-DAB8-4C1A-B29A-7AD25111787E}">
      <dgm:prSet/>
      <dgm:spPr/>
      <dgm:t>
        <a:bodyPr/>
        <a:lstStyle/>
        <a:p>
          <a:endParaRPr lang="en-GB"/>
        </a:p>
      </dgm:t>
    </dgm:pt>
    <dgm:pt modelId="{9F3E603B-2636-42A7-8403-ADE0EEA30153}" type="sibTrans" cxnId="{8823FCF2-DAB8-4C1A-B29A-7AD25111787E}">
      <dgm:prSet/>
      <dgm:spPr/>
      <dgm:t>
        <a:bodyPr/>
        <a:lstStyle/>
        <a:p>
          <a:endParaRPr lang="en-GB"/>
        </a:p>
      </dgm:t>
    </dgm:pt>
    <dgm:pt modelId="{4361417F-C6A9-4487-880D-3EB3D8D1D923}">
      <dgm:prSet phldrT="[Text]"/>
      <dgm:spPr/>
      <dgm:t>
        <a:bodyPr/>
        <a:lstStyle/>
        <a:p>
          <a:r>
            <a:rPr lang="en-US" dirty="0"/>
            <a:t>Individual customer do not have the power over the product and service provider of this industry.</a:t>
          </a:r>
          <a:endParaRPr lang="en-GB" dirty="0"/>
        </a:p>
      </dgm:t>
    </dgm:pt>
    <dgm:pt modelId="{ACBD1557-4882-43AA-91FA-6E05F5AA582A}" type="parTrans" cxnId="{877666A5-8D2F-4EE1-AD83-050575BEE567}">
      <dgm:prSet/>
      <dgm:spPr/>
      <dgm:t>
        <a:bodyPr/>
        <a:lstStyle/>
        <a:p>
          <a:endParaRPr lang="en-GB"/>
        </a:p>
      </dgm:t>
    </dgm:pt>
    <dgm:pt modelId="{8670B434-BF09-4D72-BBEE-400F4157E4C1}" type="sibTrans" cxnId="{877666A5-8D2F-4EE1-AD83-050575BEE567}">
      <dgm:prSet/>
      <dgm:spPr/>
      <dgm:t>
        <a:bodyPr/>
        <a:lstStyle/>
        <a:p>
          <a:endParaRPr lang="en-GB"/>
        </a:p>
      </dgm:t>
    </dgm:pt>
    <dgm:pt modelId="{F4908C26-2CCD-45EF-B2EF-98574A1EFC7F}">
      <dgm:prSet phldrT="[Text]"/>
      <dgm:spPr/>
      <dgm:t>
        <a:bodyPr/>
        <a:lstStyle/>
        <a:p>
          <a:r>
            <a:rPr lang="en-GB" dirty="0"/>
            <a:t>Threat of existing competitors (HIGH)</a:t>
          </a:r>
        </a:p>
      </dgm:t>
    </dgm:pt>
    <dgm:pt modelId="{CA816FEB-1B43-4399-9615-41434E693EF6}" type="parTrans" cxnId="{A2CA16E2-4A81-4BB4-885C-79CF141ED60E}">
      <dgm:prSet/>
      <dgm:spPr/>
      <dgm:t>
        <a:bodyPr/>
        <a:lstStyle/>
        <a:p>
          <a:endParaRPr lang="en-GB"/>
        </a:p>
      </dgm:t>
    </dgm:pt>
    <dgm:pt modelId="{435E8BA4-EBDB-4792-9942-C701DD45DCDE}" type="sibTrans" cxnId="{A2CA16E2-4A81-4BB4-885C-79CF141ED60E}">
      <dgm:prSet/>
      <dgm:spPr/>
      <dgm:t>
        <a:bodyPr/>
        <a:lstStyle/>
        <a:p>
          <a:endParaRPr lang="en-GB"/>
        </a:p>
      </dgm:t>
    </dgm:pt>
    <dgm:pt modelId="{295A1212-C1FB-431C-9212-798117C1E42A}">
      <dgm:prSet phldrT="[Text]"/>
      <dgm:spPr/>
      <dgm:t>
        <a:bodyPr/>
        <a:lstStyle/>
        <a:p>
          <a:r>
            <a:rPr lang="en-GB" dirty="0"/>
            <a:t>Compete  for the same customers daily and for the retention of the existing customers.</a:t>
          </a:r>
        </a:p>
      </dgm:t>
    </dgm:pt>
    <dgm:pt modelId="{8BCADF38-AF28-493E-88D3-753F716E7F4A}" type="parTrans" cxnId="{2487D6EC-7948-49F6-A086-1AED5E41EAB8}">
      <dgm:prSet/>
      <dgm:spPr/>
      <dgm:t>
        <a:bodyPr/>
        <a:lstStyle/>
        <a:p>
          <a:endParaRPr lang="en-GB"/>
        </a:p>
      </dgm:t>
    </dgm:pt>
    <dgm:pt modelId="{E7DF134C-24D0-4E4C-9B06-C0813725415C}" type="sibTrans" cxnId="{2487D6EC-7948-49F6-A086-1AED5E41EAB8}">
      <dgm:prSet/>
      <dgm:spPr/>
      <dgm:t>
        <a:bodyPr/>
        <a:lstStyle/>
        <a:p>
          <a:endParaRPr lang="en-GB"/>
        </a:p>
      </dgm:t>
    </dgm:pt>
    <dgm:pt modelId="{2B9DF7AA-DFEE-44B2-A627-2EFA37147F4D}">
      <dgm:prSet/>
      <dgm:spPr/>
      <dgm:t>
        <a:bodyPr/>
        <a:lstStyle/>
        <a:p>
          <a:r>
            <a:rPr lang="en-GB" dirty="0"/>
            <a:t>Threat of new entrants (Low)</a:t>
          </a:r>
        </a:p>
      </dgm:t>
    </dgm:pt>
    <dgm:pt modelId="{A87BD093-4DB6-4B6B-BE39-E3ED0431FEFE}" type="parTrans" cxnId="{A7D23DA4-1025-4F0D-9BDF-20220CD87D03}">
      <dgm:prSet/>
      <dgm:spPr/>
      <dgm:t>
        <a:bodyPr/>
        <a:lstStyle/>
        <a:p>
          <a:endParaRPr lang="en-GB"/>
        </a:p>
      </dgm:t>
    </dgm:pt>
    <dgm:pt modelId="{116A99EA-8D61-40A8-8F98-C62B6EFFCF56}" type="sibTrans" cxnId="{A7D23DA4-1025-4F0D-9BDF-20220CD87D03}">
      <dgm:prSet/>
      <dgm:spPr/>
      <dgm:t>
        <a:bodyPr/>
        <a:lstStyle/>
        <a:p>
          <a:endParaRPr lang="en-GB"/>
        </a:p>
      </dgm:t>
    </dgm:pt>
    <dgm:pt modelId="{D14698CA-AA2A-4C4D-B7A5-341854C8CE06}">
      <dgm:prSet/>
      <dgm:spPr/>
      <dgm:t>
        <a:bodyPr/>
        <a:lstStyle/>
        <a:p>
          <a:r>
            <a:rPr lang="en-GB" dirty="0"/>
            <a:t>Higher level of Fixed  Costs.</a:t>
          </a:r>
        </a:p>
      </dgm:t>
    </dgm:pt>
    <dgm:pt modelId="{50ED9090-B8E1-40F9-94D9-B87A56227E2B}" type="parTrans" cxnId="{AA3B5277-F996-4860-B248-3341A6D9BC7B}">
      <dgm:prSet/>
      <dgm:spPr/>
      <dgm:t>
        <a:bodyPr/>
        <a:lstStyle/>
        <a:p>
          <a:endParaRPr lang="en-GB"/>
        </a:p>
      </dgm:t>
    </dgm:pt>
    <dgm:pt modelId="{86913CDA-0FA6-457D-A09F-A8DB39899AB6}" type="sibTrans" cxnId="{AA3B5277-F996-4860-B248-3341A6D9BC7B}">
      <dgm:prSet/>
      <dgm:spPr/>
      <dgm:t>
        <a:bodyPr/>
        <a:lstStyle/>
        <a:p>
          <a:endParaRPr lang="en-GB"/>
        </a:p>
      </dgm:t>
    </dgm:pt>
    <dgm:pt modelId="{E10E76FD-A5CB-43B8-8D12-367326F0A8AF}">
      <dgm:prSet/>
      <dgm:spPr/>
      <dgm:t>
        <a:bodyPr/>
        <a:lstStyle/>
        <a:p>
          <a:r>
            <a:rPr lang="en-GB" dirty="0"/>
            <a:t>Substitute Product </a:t>
          </a:r>
        </a:p>
        <a:p>
          <a:r>
            <a:rPr lang="en-GB" dirty="0"/>
            <a:t>( High)</a:t>
          </a:r>
        </a:p>
      </dgm:t>
    </dgm:pt>
    <dgm:pt modelId="{52B99418-04A7-4D82-877D-34C5C4A8FACC}" type="parTrans" cxnId="{E6D0B701-878F-4656-BC18-90C3AE01A9E3}">
      <dgm:prSet/>
      <dgm:spPr/>
      <dgm:t>
        <a:bodyPr/>
        <a:lstStyle/>
        <a:p>
          <a:endParaRPr lang="en-GB"/>
        </a:p>
      </dgm:t>
    </dgm:pt>
    <dgm:pt modelId="{4EB02A84-06E4-46DB-9B86-FA840B487AFA}" type="sibTrans" cxnId="{E6D0B701-878F-4656-BC18-90C3AE01A9E3}">
      <dgm:prSet/>
      <dgm:spPr/>
      <dgm:t>
        <a:bodyPr/>
        <a:lstStyle/>
        <a:p>
          <a:endParaRPr lang="en-GB"/>
        </a:p>
      </dgm:t>
    </dgm:pt>
    <dgm:pt modelId="{E782438D-ED43-4AC1-8C56-2815DAA21A42}">
      <dgm:prSet/>
      <dgm:spPr/>
      <dgm:t>
        <a:bodyPr/>
        <a:lstStyle/>
        <a:p>
          <a:r>
            <a:rPr lang="en-GB" dirty="0"/>
            <a:t>Switching cost is significantly lower for the customers.</a:t>
          </a:r>
        </a:p>
      </dgm:t>
    </dgm:pt>
    <dgm:pt modelId="{9654A961-0802-4454-B5C7-800CFE4E491B}" type="parTrans" cxnId="{869C41BB-3CFD-4C89-9A18-51993ED7AFDE}">
      <dgm:prSet/>
      <dgm:spPr/>
      <dgm:t>
        <a:bodyPr/>
        <a:lstStyle/>
        <a:p>
          <a:endParaRPr lang="en-GB"/>
        </a:p>
      </dgm:t>
    </dgm:pt>
    <dgm:pt modelId="{AC674DFC-8DD7-424C-9A2D-CBAABAC7E700}" type="sibTrans" cxnId="{869C41BB-3CFD-4C89-9A18-51993ED7AFDE}">
      <dgm:prSet/>
      <dgm:spPr/>
      <dgm:t>
        <a:bodyPr/>
        <a:lstStyle/>
        <a:p>
          <a:endParaRPr lang="en-GB"/>
        </a:p>
      </dgm:t>
    </dgm:pt>
    <dgm:pt modelId="{8D953C3C-81DD-45B3-951D-2C66E5A5E3CE}" type="pres">
      <dgm:prSet presAssocID="{06248136-3CDE-4AEA-8F6E-BFEEBFC448D3}" presName="Name0" presStyleCnt="0">
        <dgm:presLayoutVars>
          <dgm:dir/>
          <dgm:animLvl val="lvl"/>
          <dgm:resizeHandles/>
        </dgm:presLayoutVars>
      </dgm:prSet>
      <dgm:spPr/>
    </dgm:pt>
    <dgm:pt modelId="{BD7926B7-5681-4FB5-B7AF-009C4BD89007}" type="pres">
      <dgm:prSet presAssocID="{E10E76FD-A5CB-43B8-8D12-367326F0A8AF}" presName="linNode" presStyleCnt="0"/>
      <dgm:spPr/>
    </dgm:pt>
    <dgm:pt modelId="{061C3C7C-99EF-45DB-9295-4F4138AE70E2}" type="pres">
      <dgm:prSet presAssocID="{E10E76FD-A5CB-43B8-8D12-367326F0A8AF}" presName="parentShp" presStyleLbl="node1" presStyleIdx="0" presStyleCnt="5">
        <dgm:presLayoutVars>
          <dgm:bulletEnabled val="1"/>
        </dgm:presLayoutVars>
      </dgm:prSet>
      <dgm:spPr/>
    </dgm:pt>
    <dgm:pt modelId="{5B58911B-BC24-4A67-A758-EE28D9D6E43F}" type="pres">
      <dgm:prSet presAssocID="{E10E76FD-A5CB-43B8-8D12-367326F0A8AF}" presName="childShp" presStyleLbl="bgAccFollowNode1" presStyleIdx="0" presStyleCnt="5">
        <dgm:presLayoutVars>
          <dgm:bulletEnabled val="1"/>
        </dgm:presLayoutVars>
      </dgm:prSet>
      <dgm:spPr/>
    </dgm:pt>
    <dgm:pt modelId="{1CD9114E-711B-43E0-8427-047546143CB6}" type="pres">
      <dgm:prSet presAssocID="{4EB02A84-06E4-46DB-9B86-FA840B487AFA}" presName="spacing" presStyleCnt="0"/>
      <dgm:spPr/>
    </dgm:pt>
    <dgm:pt modelId="{5A1436FF-4E93-401A-AD08-781BB08E0DD5}" type="pres">
      <dgm:prSet presAssocID="{4EB78B7E-6A16-41AF-93EF-36541EA770D5}" presName="linNode" presStyleCnt="0"/>
      <dgm:spPr/>
    </dgm:pt>
    <dgm:pt modelId="{E31E0D07-26B5-4D98-9A67-94D7500C172A}" type="pres">
      <dgm:prSet presAssocID="{4EB78B7E-6A16-41AF-93EF-36541EA770D5}" presName="parentShp" presStyleLbl="node1" presStyleIdx="1" presStyleCnt="5">
        <dgm:presLayoutVars>
          <dgm:bulletEnabled val="1"/>
        </dgm:presLayoutVars>
      </dgm:prSet>
      <dgm:spPr/>
    </dgm:pt>
    <dgm:pt modelId="{685AB063-4714-4535-B22E-A996A6A30F55}" type="pres">
      <dgm:prSet presAssocID="{4EB78B7E-6A16-41AF-93EF-36541EA770D5}" presName="childShp" presStyleLbl="bgAccFollowNode1" presStyleIdx="1" presStyleCnt="5">
        <dgm:presLayoutVars>
          <dgm:bulletEnabled val="1"/>
        </dgm:presLayoutVars>
      </dgm:prSet>
      <dgm:spPr/>
    </dgm:pt>
    <dgm:pt modelId="{3BFD5FD4-272D-48C5-ABDB-FFED2730A474}" type="pres">
      <dgm:prSet presAssocID="{F4A732DC-9D5C-4583-B759-330CAEADDD84}" presName="spacing" presStyleCnt="0"/>
      <dgm:spPr/>
    </dgm:pt>
    <dgm:pt modelId="{3DDA4924-7986-4C29-B7F8-F7DB92AA5A7E}" type="pres">
      <dgm:prSet presAssocID="{0D027C67-7132-481C-B520-106F23DF82F7}" presName="linNode" presStyleCnt="0"/>
      <dgm:spPr/>
    </dgm:pt>
    <dgm:pt modelId="{A101701C-25D6-4963-B3F8-7279B7765BE8}" type="pres">
      <dgm:prSet presAssocID="{0D027C67-7132-481C-B520-106F23DF82F7}" presName="parentShp" presStyleLbl="node1" presStyleIdx="2" presStyleCnt="5">
        <dgm:presLayoutVars>
          <dgm:bulletEnabled val="1"/>
        </dgm:presLayoutVars>
      </dgm:prSet>
      <dgm:spPr/>
    </dgm:pt>
    <dgm:pt modelId="{784C22E8-604F-43CE-A77D-472436960A6F}" type="pres">
      <dgm:prSet presAssocID="{0D027C67-7132-481C-B520-106F23DF82F7}" presName="childShp" presStyleLbl="bgAccFollowNode1" presStyleIdx="2" presStyleCnt="5">
        <dgm:presLayoutVars>
          <dgm:bulletEnabled val="1"/>
        </dgm:presLayoutVars>
      </dgm:prSet>
      <dgm:spPr/>
    </dgm:pt>
    <dgm:pt modelId="{8BC14258-62C0-4590-B84E-96E525CF2ECB}" type="pres">
      <dgm:prSet presAssocID="{9F3E603B-2636-42A7-8403-ADE0EEA30153}" presName="spacing" presStyleCnt="0"/>
      <dgm:spPr/>
    </dgm:pt>
    <dgm:pt modelId="{A81FB534-B296-49EC-AFEB-71830FDFA2E7}" type="pres">
      <dgm:prSet presAssocID="{2B9DF7AA-DFEE-44B2-A627-2EFA37147F4D}" presName="linNode" presStyleCnt="0"/>
      <dgm:spPr/>
    </dgm:pt>
    <dgm:pt modelId="{06958A6E-9C36-4F7B-BF12-82F9A0C6AAEC}" type="pres">
      <dgm:prSet presAssocID="{2B9DF7AA-DFEE-44B2-A627-2EFA37147F4D}" presName="parentShp" presStyleLbl="node1" presStyleIdx="3" presStyleCnt="5">
        <dgm:presLayoutVars>
          <dgm:bulletEnabled val="1"/>
        </dgm:presLayoutVars>
      </dgm:prSet>
      <dgm:spPr/>
    </dgm:pt>
    <dgm:pt modelId="{07B24859-31BD-41D8-A192-453E2DABA67D}" type="pres">
      <dgm:prSet presAssocID="{2B9DF7AA-DFEE-44B2-A627-2EFA37147F4D}" presName="childShp" presStyleLbl="bgAccFollowNode1" presStyleIdx="3" presStyleCnt="5">
        <dgm:presLayoutVars>
          <dgm:bulletEnabled val="1"/>
        </dgm:presLayoutVars>
      </dgm:prSet>
      <dgm:spPr/>
    </dgm:pt>
    <dgm:pt modelId="{D69FF7B8-8444-4298-9780-CF002653B06F}" type="pres">
      <dgm:prSet presAssocID="{116A99EA-8D61-40A8-8F98-C62B6EFFCF56}" presName="spacing" presStyleCnt="0"/>
      <dgm:spPr/>
    </dgm:pt>
    <dgm:pt modelId="{D630705C-849B-4EAD-8F83-651701ABA29E}" type="pres">
      <dgm:prSet presAssocID="{F4908C26-2CCD-45EF-B2EF-98574A1EFC7F}" presName="linNode" presStyleCnt="0"/>
      <dgm:spPr/>
    </dgm:pt>
    <dgm:pt modelId="{F57CC02B-2802-4D5A-B350-CD5B928F5C70}" type="pres">
      <dgm:prSet presAssocID="{F4908C26-2CCD-45EF-B2EF-98574A1EFC7F}" presName="parentShp" presStyleLbl="node1" presStyleIdx="4" presStyleCnt="5">
        <dgm:presLayoutVars>
          <dgm:bulletEnabled val="1"/>
        </dgm:presLayoutVars>
      </dgm:prSet>
      <dgm:spPr/>
    </dgm:pt>
    <dgm:pt modelId="{BB197A91-AC56-4B1D-B6DF-2DBDF9B13A3C}" type="pres">
      <dgm:prSet presAssocID="{F4908C26-2CCD-45EF-B2EF-98574A1EFC7F}" presName="childShp" presStyleLbl="bgAccFollowNode1" presStyleIdx="4" presStyleCnt="5">
        <dgm:presLayoutVars>
          <dgm:bulletEnabled val="1"/>
        </dgm:presLayoutVars>
      </dgm:prSet>
      <dgm:spPr/>
    </dgm:pt>
  </dgm:ptLst>
  <dgm:cxnLst>
    <dgm:cxn modelId="{E6D0B701-878F-4656-BC18-90C3AE01A9E3}" srcId="{06248136-3CDE-4AEA-8F6E-BFEEBFC448D3}" destId="{E10E76FD-A5CB-43B8-8D12-367326F0A8AF}" srcOrd="0" destOrd="0" parTransId="{52B99418-04A7-4D82-877D-34C5C4A8FACC}" sibTransId="{4EB02A84-06E4-46DB-9B86-FA840B487AFA}"/>
    <dgm:cxn modelId="{9109F107-1B12-48F0-B953-905676A763A1}" type="presOf" srcId="{295A1212-C1FB-431C-9212-798117C1E42A}" destId="{BB197A91-AC56-4B1D-B6DF-2DBDF9B13A3C}" srcOrd="0" destOrd="0" presId="urn:microsoft.com/office/officeart/2005/8/layout/vList6"/>
    <dgm:cxn modelId="{D47F8314-615A-419C-95D2-870ACDDFD095}" type="presOf" srcId="{0D027C67-7132-481C-B520-106F23DF82F7}" destId="{A101701C-25D6-4963-B3F8-7279B7765BE8}" srcOrd="0" destOrd="0" presId="urn:microsoft.com/office/officeart/2005/8/layout/vList6"/>
    <dgm:cxn modelId="{39599914-ADA1-48C0-8A4E-EF02379DCFFF}" type="presOf" srcId="{06737BE8-BA48-4045-89CD-3D97BC7F816C}" destId="{685AB063-4714-4535-B22E-A996A6A30F55}" srcOrd="0" destOrd="0" presId="urn:microsoft.com/office/officeart/2005/8/layout/vList6"/>
    <dgm:cxn modelId="{CA3DC318-0DD1-4D2F-8F44-0E34B6EDE1BB}" type="presOf" srcId="{06248136-3CDE-4AEA-8F6E-BFEEBFC448D3}" destId="{8D953C3C-81DD-45B3-951D-2C66E5A5E3CE}" srcOrd="0" destOrd="0" presId="urn:microsoft.com/office/officeart/2005/8/layout/vList6"/>
    <dgm:cxn modelId="{6F326C3B-FD06-451B-AB7A-9D7D356A3C82}" type="presOf" srcId="{4361417F-C6A9-4487-880D-3EB3D8D1D923}" destId="{784C22E8-604F-43CE-A77D-472436960A6F}" srcOrd="0" destOrd="0" presId="urn:microsoft.com/office/officeart/2005/8/layout/vList6"/>
    <dgm:cxn modelId="{F1E82745-4E7D-4F21-A63A-9940DB7840E9}" srcId="{06248136-3CDE-4AEA-8F6E-BFEEBFC448D3}" destId="{4EB78B7E-6A16-41AF-93EF-36541EA770D5}" srcOrd="1" destOrd="0" parTransId="{077826D2-54BC-4DA3-B7B1-B834014C1464}" sibTransId="{F4A732DC-9D5C-4583-B759-330CAEADDD84}"/>
    <dgm:cxn modelId="{EF1B3150-6894-4176-9741-1C3AC168E72D}" type="presOf" srcId="{E782438D-ED43-4AC1-8C56-2815DAA21A42}" destId="{5B58911B-BC24-4A67-A758-EE28D9D6E43F}" srcOrd="0" destOrd="0" presId="urn:microsoft.com/office/officeart/2005/8/layout/vList6"/>
    <dgm:cxn modelId="{AA3B5277-F996-4860-B248-3341A6D9BC7B}" srcId="{2B9DF7AA-DFEE-44B2-A627-2EFA37147F4D}" destId="{D14698CA-AA2A-4C4D-B7A5-341854C8CE06}" srcOrd="0" destOrd="0" parTransId="{50ED9090-B8E1-40F9-94D9-B87A56227E2B}" sibTransId="{86913CDA-0FA6-457D-A09F-A8DB39899AB6}"/>
    <dgm:cxn modelId="{F5FEBF8A-5123-4D98-B437-1CCBB2035248}" type="presOf" srcId="{4EB78B7E-6A16-41AF-93EF-36541EA770D5}" destId="{E31E0D07-26B5-4D98-9A67-94D7500C172A}" srcOrd="0" destOrd="0" presId="urn:microsoft.com/office/officeart/2005/8/layout/vList6"/>
    <dgm:cxn modelId="{654ECD8A-1833-4085-8945-D5C3CB265A7A}" srcId="{4EB78B7E-6A16-41AF-93EF-36541EA770D5}" destId="{06737BE8-BA48-4045-89CD-3D97BC7F816C}" srcOrd="0" destOrd="0" parTransId="{9692104F-A625-49F1-BE71-6EDFAB5585A7}" sibTransId="{EF05BF42-850E-4520-8E51-AE7325F184C5}"/>
    <dgm:cxn modelId="{A73C6E94-E7FA-4B9A-9CC8-98AF735B0CB2}" type="presOf" srcId="{E10E76FD-A5CB-43B8-8D12-367326F0A8AF}" destId="{061C3C7C-99EF-45DB-9295-4F4138AE70E2}" srcOrd="0" destOrd="0" presId="urn:microsoft.com/office/officeart/2005/8/layout/vList6"/>
    <dgm:cxn modelId="{A7D23DA4-1025-4F0D-9BDF-20220CD87D03}" srcId="{06248136-3CDE-4AEA-8F6E-BFEEBFC448D3}" destId="{2B9DF7AA-DFEE-44B2-A627-2EFA37147F4D}" srcOrd="3" destOrd="0" parTransId="{A87BD093-4DB6-4B6B-BE39-E3ED0431FEFE}" sibTransId="{116A99EA-8D61-40A8-8F98-C62B6EFFCF56}"/>
    <dgm:cxn modelId="{877666A5-8D2F-4EE1-AD83-050575BEE567}" srcId="{0D027C67-7132-481C-B520-106F23DF82F7}" destId="{4361417F-C6A9-4487-880D-3EB3D8D1D923}" srcOrd="0" destOrd="0" parTransId="{ACBD1557-4882-43AA-91FA-6E05F5AA582A}" sibTransId="{8670B434-BF09-4D72-BBEE-400F4157E4C1}"/>
    <dgm:cxn modelId="{869C41BB-3CFD-4C89-9A18-51993ED7AFDE}" srcId="{E10E76FD-A5CB-43B8-8D12-367326F0A8AF}" destId="{E782438D-ED43-4AC1-8C56-2815DAA21A42}" srcOrd="0" destOrd="0" parTransId="{9654A961-0802-4454-B5C7-800CFE4E491B}" sibTransId="{AC674DFC-8DD7-424C-9A2D-CBAABAC7E700}"/>
    <dgm:cxn modelId="{1FAB2FBC-3420-4552-A0F9-8E6BA6FD9197}" type="presOf" srcId="{F4908C26-2CCD-45EF-B2EF-98574A1EFC7F}" destId="{F57CC02B-2802-4D5A-B350-CD5B928F5C70}" srcOrd="0" destOrd="0" presId="urn:microsoft.com/office/officeart/2005/8/layout/vList6"/>
    <dgm:cxn modelId="{920742D3-4BF9-417F-A4EC-648F8F55D654}" type="presOf" srcId="{2B9DF7AA-DFEE-44B2-A627-2EFA37147F4D}" destId="{06958A6E-9C36-4F7B-BF12-82F9A0C6AAEC}" srcOrd="0" destOrd="0" presId="urn:microsoft.com/office/officeart/2005/8/layout/vList6"/>
    <dgm:cxn modelId="{A2CA16E2-4A81-4BB4-885C-79CF141ED60E}" srcId="{06248136-3CDE-4AEA-8F6E-BFEEBFC448D3}" destId="{F4908C26-2CCD-45EF-B2EF-98574A1EFC7F}" srcOrd="4" destOrd="0" parTransId="{CA816FEB-1B43-4399-9615-41434E693EF6}" sibTransId="{435E8BA4-EBDB-4792-9942-C701DD45DCDE}"/>
    <dgm:cxn modelId="{2487D6EC-7948-49F6-A086-1AED5E41EAB8}" srcId="{F4908C26-2CCD-45EF-B2EF-98574A1EFC7F}" destId="{295A1212-C1FB-431C-9212-798117C1E42A}" srcOrd="0" destOrd="0" parTransId="{8BCADF38-AF28-493E-88D3-753F716E7F4A}" sibTransId="{E7DF134C-24D0-4E4C-9B06-C0813725415C}"/>
    <dgm:cxn modelId="{578A02ED-8872-4B61-9FDE-0C2D3DBDF9BC}" type="presOf" srcId="{D14698CA-AA2A-4C4D-B7A5-341854C8CE06}" destId="{07B24859-31BD-41D8-A192-453E2DABA67D}" srcOrd="0" destOrd="0" presId="urn:microsoft.com/office/officeart/2005/8/layout/vList6"/>
    <dgm:cxn modelId="{8823FCF2-DAB8-4C1A-B29A-7AD25111787E}" srcId="{06248136-3CDE-4AEA-8F6E-BFEEBFC448D3}" destId="{0D027C67-7132-481C-B520-106F23DF82F7}" srcOrd="2" destOrd="0" parTransId="{592AF346-4591-449E-B2F2-6080645CEE8A}" sibTransId="{9F3E603B-2636-42A7-8403-ADE0EEA30153}"/>
    <dgm:cxn modelId="{5E00FBEA-8E28-463C-B8CF-7B5F29A237AC}" type="presParOf" srcId="{8D953C3C-81DD-45B3-951D-2C66E5A5E3CE}" destId="{BD7926B7-5681-4FB5-B7AF-009C4BD89007}" srcOrd="0" destOrd="0" presId="urn:microsoft.com/office/officeart/2005/8/layout/vList6"/>
    <dgm:cxn modelId="{29E6CA3C-4DAC-4EB2-82DF-66B49F3D5893}" type="presParOf" srcId="{BD7926B7-5681-4FB5-B7AF-009C4BD89007}" destId="{061C3C7C-99EF-45DB-9295-4F4138AE70E2}" srcOrd="0" destOrd="0" presId="urn:microsoft.com/office/officeart/2005/8/layout/vList6"/>
    <dgm:cxn modelId="{B8C1A57E-A244-4E35-8174-BA08B4C2FE88}" type="presParOf" srcId="{BD7926B7-5681-4FB5-B7AF-009C4BD89007}" destId="{5B58911B-BC24-4A67-A758-EE28D9D6E43F}" srcOrd="1" destOrd="0" presId="urn:microsoft.com/office/officeart/2005/8/layout/vList6"/>
    <dgm:cxn modelId="{5CC3F969-051D-460A-B862-37DFDCA926C6}" type="presParOf" srcId="{8D953C3C-81DD-45B3-951D-2C66E5A5E3CE}" destId="{1CD9114E-711B-43E0-8427-047546143CB6}" srcOrd="1" destOrd="0" presId="urn:microsoft.com/office/officeart/2005/8/layout/vList6"/>
    <dgm:cxn modelId="{82DD39F8-9BA3-4904-B16C-E42DED77603A}" type="presParOf" srcId="{8D953C3C-81DD-45B3-951D-2C66E5A5E3CE}" destId="{5A1436FF-4E93-401A-AD08-781BB08E0DD5}" srcOrd="2" destOrd="0" presId="urn:microsoft.com/office/officeart/2005/8/layout/vList6"/>
    <dgm:cxn modelId="{42A3494C-40EB-4F41-BB23-B9B2A27F3925}" type="presParOf" srcId="{5A1436FF-4E93-401A-AD08-781BB08E0DD5}" destId="{E31E0D07-26B5-4D98-9A67-94D7500C172A}" srcOrd="0" destOrd="0" presId="urn:microsoft.com/office/officeart/2005/8/layout/vList6"/>
    <dgm:cxn modelId="{5A7B0FC7-6F3B-42D0-94FF-9081CB042E42}" type="presParOf" srcId="{5A1436FF-4E93-401A-AD08-781BB08E0DD5}" destId="{685AB063-4714-4535-B22E-A996A6A30F55}" srcOrd="1" destOrd="0" presId="urn:microsoft.com/office/officeart/2005/8/layout/vList6"/>
    <dgm:cxn modelId="{E70624CC-5192-402D-92D3-DA5DB0A0285A}" type="presParOf" srcId="{8D953C3C-81DD-45B3-951D-2C66E5A5E3CE}" destId="{3BFD5FD4-272D-48C5-ABDB-FFED2730A474}" srcOrd="3" destOrd="0" presId="urn:microsoft.com/office/officeart/2005/8/layout/vList6"/>
    <dgm:cxn modelId="{E08F3356-6DAC-4E59-A1FA-08BC682CF0E0}" type="presParOf" srcId="{8D953C3C-81DD-45B3-951D-2C66E5A5E3CE}" destId="{3DDA4924-7986-4C29-B7F8-F7DB92AA5A7E}" srcOrd="4" destOrd="0" presId="urn:microsoft.com/office/officeart/2005/8/layout/vList6"/>
    <dgm:cxn modelId="{0843987E-3B4D-4936-9441-50B4CBE454F2}" type="presParOf" srcId="{3DDA4924-7986-4C29-B7F8-F7DB92AA5A7E}" destId="{A101701C-25D6-4963-B3F8-7279B7765BE8}" srcOrd="0" destOrd="0" presId="urn:microsoft.com/office/officeart/2005/8/layout/vList6"/>
    <dgm:cxn modelId="{A29437CA-3FDF-4D52-93F4-1C1369C044A9}" type="presParOf" srcId="{3DDA4924-7986-4C29-B7F8-F7DB92AA5A7E}" destId="{784C22E8-604F-43CE-A77D-472436960A6F}" srcOrd="1" destOrd="0" presId="urn:microsoft.com/office/officeart/2005/8/layout/vList6"/>
    <dgm:cxn modelId="{94A7CCFC-62B2-433F-ACD5-C9FEE72856AA}" type="presParOf" srcId="{8D953C3C-81DD-45B3-951D-2C66E5A5E3CE}" destId="{8BC14258-62C0-4590-B84E-96E525CF2ECB}" srcOrd="5" destOrd="0" presId="urn:microsoft.com/office/officeart/2005/8/layout/vList6"/>
    <dgm:cxn modelId="{0F87F715-3ACA-47D3-B74F-D497ED444C3B}" type="presParOf" srcId="{8D953C3C-81DD-45B3-951D-2C66E5A5E3CE}" destId="{A81FB534-B296-49EC-AFEB-71830FDFA2E7}" srcOrd="6" destOrd="0" presId="urn:microsoft.com/office/officeart/2005/8/layout/vList6"/>
    <dgm:cxn modelId="{5A954CED-FCCA-4E3A-9249-DF1109DA9A9A}" type="presParOf" srcId="{A81FB534-B296-49EC-AFEB-71830FDFA2E7}" destId="{06958A6E-9C36-4F7B-BF12-82F9A0C6AAEC}" srcOrd="0" destOrd="0" presId="urn:microsoft.com/office/officeart/2005/8/layout/vList6"/>
    <dgm:cxn modelId="{4D7C698C-7184-47FA-9622-AF2B9D1F89AC}" type="presParOf" srcId="{A81FB534-B296-49EC-AFEB-71830FDFA2E7}" destId="{07B24859-31BD-41D8-A192-453E2DABA67D}" srcOrd="1" destOrd="0" presId="urn:microsoft.com/office/officeart/2005/8/layout/vList6"/>
    <dgm:cxn modelId="{A0B0EDE3-85FF-4F7E-833F-826BEECBE3D4}" type="presParOf" srcId="{8D953C3C-81DD-45B3-951D-2C66E5A5E3CE}" destId="{D69FF7B8-8444-4298-9780-CF002653B06F}" srcOrd="7" destOrd="0" presId="urn:microsoft.com/office/officeart/2005/8/layout/vList6"/>
    <dgm:cxn modelId="{9545163C-93EF-410C-8AF3-3F952928F312}" type="presParOf" srcId="{8D953C3C-81DD-45B3-951D-2C66E5A5E3CE}" destId="{D630705C-849B-4EAD-8F83-651701ABA29E}" srcOrd="8" destOrd="0" presId="urn:microsoft.com/office/officeart/2005/8/layout/vList6"/>
    <dgm:cxn modelId="{85E7C50B-8250-4B0D-AE52-C510046D89EB}" type="presParOf" srcId="{D630705C-849B-4EAD-8F83-651701ABA29E}" destId="{F57CC02B-2802-4D5A-B350-CD5B928F5C70}" srcOrd="0" destOrd="0" presId="urn:microsoft.com/office/officeart/2005/8/layout/vList6"/>
    <dgm:cxn modelId="{2888FBB1-8354-4F1B-ACB7-EECC1421DE4E}" type="presParOf" srcId="{D630705C-849B-4EAD-8F83-651701ABA29E}" destId="{BB197A91-AC56-4B1D-B6DF-2DBDF9B13A3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5D13D-7589-484E-A47F-1F9096925BCF}">
      <dsp:nvSpPr>
        <dsp:cNvPr id="0" name=""/>
        <dsp:cNvSpPr/>
      </dsp:nvSpPr>
      <dsp:spPr>
        <a:xfrm>
          <a:off x="88232" y="267773"/>
          <a:ext cx="3852724" cy="177322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GB" sz="2000" b="1" kern="1200" dirty="0"/>
            <a:t>Cable industry in growing at a very good rate.</a:t>
          </a:r>
        </a:p>
      </dsp:txBody>
      <dsp:txXfrm>
        <a:off x="88232" y="267773"/>
        <a:ext cx="3852724" cy="1773229"/>
      </dsp:txXfrm>
    </dsp:sp>
    <dsp:sp modelId="{5C650427-9500-4FEE-B130-1676F598E27F}">
      <dsp:nvSpPr>
        <dsp:cNvPr id="0" name=""/>
        <dsp:cNvSpPr/>
      </dsp:nvSpPr>
      <dsp:spPr>
        <a:xfrm>
          <a:off x="4456021" y="284725"/>
          <a:ext cx="3606807" cy="1773229"/>
        </a:xfrm>
        <a:prstGeom prst="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Cable industry is positively related  with the economic cycle.</a:t>
          </a:r>
        </a:p>
      </dsp:txBody>
      <dsp:txXfrm>
        <a:off x="4456021" y="284725"/>
        <a:ext cx="3606807" cy="1773229"/>
      </dsp:txXfrm>
    </dsp:sp>
    <dsp:sp modelId="{0373A558-85A0-4A33-9585-6591E693F8BF}">
      <dsp:nvSpPr>
        <dsp:cNvPr id="0" name=""/>
        <dsp:cNvSpPr/>
      </dsp:nvSpPr>
      <dsp:spPr>
        <a:xfrm>
          <a:off x="8259" y="2118513"/>
          <a:ext cx="4111527" cy="1755904"/>
        </a:xfrm>
        <a:prstGeom prst="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n-GB" sz="2000" b="1" kern="1200" dirty="0"/>
            <a:t>TV produces better contents and is likely to continue enjoying  .</a:t>
          </a:r>
        </a:p>
      </dsp:txBody>
      <dsp:txXfrm>
        <a:off x="8259" y="2118513"/>
        <a:ext cx="4111527" cy="1755904"/>
      </dsp:txXfrm>
    </dsp:sp>
    <dsp:sp modelId="{7C4A8169-0626-41EC-B6A6-E9A58BC18FD1}">
      <dsp:nvSpPr>
        <dsp:cNvPr id="0" name=""/>
        <dsp:cNvSpPr/>
      </dsp:nvSpPr>
      <dsp:spPr>
        <a:xfrm>
          <a:off x="4408098" y="2190941"/>
          <a:ext cx="3883165" cy="2072727"/>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n-GB" sz="2000" b="1" kern="1200" dirty="0"/>
            <a:t>Big players continue to invest heavily as net profit is skyrocketing.</a:t>
          </a:r>
        </a:p>
      </dsp:txBody>
      <dsp:txXfrm>
        <a:off x="4408098" y="2190941"/>
        <a:ext cx="3883165" cy="2072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8911B-BC24-4A67-A758-EE28D9D6E43F}">
      <dsp:nvSpPr>
        <dsp:cNvPr id="0" name=""/>
        <dsp:cNvSpPr/>
      </dsp:nvSpPr>
      <dsp:spPr>
        <a:xfrm>
          <a:off x="3291839" y="1546"/>
          <a:ext cx="4937760" cy="837568"/>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GB" sz="1700" kern="1200" dirty="0"/>
            <a:t>Switching cost is significantly lower for the customers.</a:t>
          </a:r>
        </a:p>
      </dsp:txBody>
      <dsp:txXfrm>
        <a:off x="3291839" y="106242"/>
        <a:ext cx="4623672" cy="628176"/>
      </dsp:txXfrm>
    </dsp:sp>
    <dsp:sp modelId="{061C3C7C-99EF-45DB-9295-4F4138AE70E2}">
      <dsp:nvSpPr>
        <dsp:cNvPr id="0" name=""/>
        <dsp:cNvSpPr/>
      </dsp:nvSpPr>
      <dsp:spPr>
        <a:xfrm>
          <a:off x="0" y="1546"/>
          <a:ext cx="3291840" cy="8375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Substitute Product </a:t>
          </a:r>
        </a:p>
        <a:p>
          <a:pPr marL="0" lvl="0" indent="0" algn="ctr" defTabSz="889000">
            <a:lnSpc>
              <a:spcPct val="90000"/>
            </a:lnSpc>
            <a:spcBef>
              <a:spcPct val="0"/>
            </a:spcBef>
            <a:spcAft>
              <a:spcPct val="35000"/>
            </a:spcAft>
            <a:buNone/>
          </a:pPr>
          <a:r>
            <a:rPr lang="en-GB" sz="2000" kern="1200" dirty="0"/>
            <a:t>( High)</a:t>
          </a:r>
        </a:p>
      </dsp:txBody>
      <dsp:txXfrm>
        <a:off x="40887" y="42433"/>
        <a:ext cx="3210066" cy="755794"/>
      </dsp:txXfrm>
    </dsp:sp>
    <dsp:sp modelId="{685AB063-4714-4535-B22E-A996A6A30F55}">
      <dsp:nvSpPr>
        <dsp:cNvPr id="0" name=""/>
        <dsp:cNvSpPr/>
      </dsp:nvSpPr>
      <dsp:spPr>
        <a:xfrm>
          <a:off x="3291839" y="922872"/>
          <a:ext cx="4937760" cy="837568"/>
        </a:xfrm>
        <a:prstGeom prst="rightArrow">
          <a:avLst>
            <a:gd name="adj1" fmla="val 75000"/>
            <a:gd name="adj2" fmla="val 50000"/>
          </a:avLst>
        </a:prstGeom>
        <a:solidFill>
          <a:schemeClr val="accent3">
            <a:tint val="40000"/>
            <a:alpha val="90000"/>
            <a:hueOff val="2679213"/>
            <a:satOff val="-3448"/>
            <a:lumOff val="-269"/>
            <a:alphaOff val="0"/>
          </a:schemeClr>
        </a:solidFill>
        <a:ln w="25400" cap="flat" cmpd="sng" algn="ctr">
          <a:solidFill>
            <a:schemeClr val="accent3">
              <a:tint val="40000"/>
              <a:alpha val="90000"/>
              <a:hueOff val="2679213"/>
              <a:satOff val="-3448"/>
              <a:lumOff val="-2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GB" sz="1700" kern="1200" dirty="0"/>
            <a:t>For this reason the company had to pay more for its primary raw material.</a:t>
          </a:r>
        </a:p>
      </dsp:txBody>
      <dsp:txXfrm>
        <a:off x="3291839" y="1027568"/>
        <a:ext cx="4623672" cy="628176"/>
      </dsp:txXfrm>
    </dsp:sp>
    <dsp:sp modelId="{E31E0D07-26B5-4D98-9A67-94D7500C172A}">
      <dsp:nvSpPr>
        <dsp:cNvPr id="0" name=""/>
        <dsp:cNvSpPr/>
      </dsp:nvSpPr>
      <dsp:spPr>
        <a:xfrm>
          <a:off x="0" y="922872"/>
          <a:ext cx="3291840" cy="837568"/>
        </a:xfrm>
        <a:prstGeom prst="round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Bargaining power of suppliers (High)</a:t>
          </a:r>
        </a:p>
      </dsp:txBody>
      <dsp:txXfrm>
        <a:off x="40887" y="963759"/>
        <a:ext cx="3210066" cy="755794"/>
      </dsp:txXfrm>
    </dsp:sp>
    <dsp:sp modelId="{784C22E8-604F-43CE-A77D-472436960A6F}">
      <dsp:nvSpPr>
        <dsp:cNvPr id="0" name=""/>
        <dsp:cNvSpPr/>
      </dsp:nvSpPr>
      <dsp:spPr>
        <a:xfrm>
          <a:off x="3291839" y="1844197"/>
          <a:ext cx="4937760" cy="837568"/>
        </a:xfrm>
        <a:prstGeom prst="rightArrow">
          <a:avLst>
            <a:gd name="adj1" fmla="val 75000"/>
            <a:gd name="adj2" fmla="val 50000"/>
          </a:avLst>
        </a:prstGeom>
        <a:solidFill>
          <a:schemeClr val="accent3">
            <a:tint val="40000"/>
            <a:alpha val="90000"/>
            <a:hueOff val="5358427"/>
            <a:satOff val="-6896"/>
            <a:lumOff val="-537"/>
            <a:alphaOff val="0"/>
          </a:schemeClr>
        </a:solidFill>
        <a:ln w="25400" cap="flat" cmpd="sng" algn="ctr">
          <a:solidFill>
            <a:schemeClr val="accent3">
              <a:tint val="40000"/>
              <a:alpha val="90000"/>
              <a:hueOff val="5358427"/>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Individual customer do not have the power over the product and service provider of this industry.</a:t>
          </a:r>
          <a:endParaRPr lang="en-GB" sz="1700" kern="1200" dirty="0"/>
        </a:p>
      </dsp:txBody>
      <dsp:txXfrm>
        <a:off x="3291839" y="1948893"/>
        <a:ext cx="4623672" cy="628176"/>
      </dsp:txXfrm>
    </dsp:sp>
    <dsp:sp modelId="{A101701C-25D6-4963-B3F8-7279B7765BE8}">
      <dsp:nvSpPr>
        <dsp:cNvPr id="0" name=""/>
        <dsp:cNvSpPr/>
      </dsp:nvSpPr>
      <dsp:spPr>
        <a:xfrm>
          <a:off x="0" y="1844197"/>
          <a:ext cx="3291840" cy="837568"/>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Bargaining power of Buyers (High)</a:t>
          </a:r>
        </a:p>
      </dsp:txBody>
      <dsp:txXfrm>
        <a:off x="40887" y="1885084"/>
        <a:ext cx="3210066" cy="755794"/>
      </dsp:txXfrm>
    </dsp:sp>
    <dsp:sp modelId="{07B24859-31BD-41D8-A192-453E2DABA67D}">
      <dsp:nvSpPr>
        <dsp:cNvPr id="0" name=""/>
        <dsp:cNvSpPr/>
      </dsp:nvSpPr>
      <dsp:spPr>
        <a:xfrm>
          <a:off x="3291839" y="2765522"/>
          <a:ext cx="4937760" cy="837568"/>
        </a:xfrm>
        <a:prstGeom prst="rightArrow">
          <a:avLst>
            <a:gd name="adj1" fmla="val 75000"/>
            <a:gd name="adj2" fmla="val 50000"/>
          </a:avLst>
        </a:prstGeom>
        <a:solidFill>
          <a:schemeClr val="accent3">
            <a:tint val="40000"/>
            <a:alpha val="90000"/>
            <a:hueOff val="8037640"/>
            <a:satOff val="-10345"/>
            <a:lumOff val="-806"/>
            <a:alphaOff val="0"/>
          </a:schemeClr>
        </a:solidFill>
        <a:ln w="25400" cap="flat" cmpd="sng" algn="ctr">
          <a:solidFill>
            <a:schemeClr val="accent3">
              <a:tint val="40000"/>
              <a:alpha val="90000"/>
              <a:hueOff val="8037640"/>
              <a:satOff val="-10345"/>
              <a:lumOff val="-8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GB" sz="1700" kern="1200" dirty="0"/>
            <a:t>Higher level of Fixed  Costs.</a:t>
          </a:r>
        </a:p>
      </dsp:txBody>
      <dsp:txXfrm>
        <a:off x="3291839" y="2870218"/>
        <a:ext cx="4623672" cy="628176"/>
      </dsp:txXfrm>
    </dsp:sp>
    <dsp:sp modelId="{06958A6E-9C36-4F7B-BF12-82F9A0C6AAEC}">
      <dsp:nvSpPr>
        <dsp:cNvPr id="0" name=""/>
        <dsp:cNvSpPr/>
      </dsp:nvSpPr>
      <dsp:spPr>
        <a:xfrm>
          <a:off x="0" y="2765522"/>
          <a:ext cx="3291840" cy="837568"/>
        </a:xfrm>
        <a:prstGeom prst="round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Threat of new entrants (Low)</a:t>
          </a:r>
        </a:p>
      </dsp:txBody>
      <dsp:txXfrm>
        <a:off x="40887" y="2806409"/>
        <a:ext cx="3210066" cy="755794"/>
      </dsp:txXfrm>
    </dsp:sp>
    <dsp:sp modelId="{BB197A91-AC56-4B1D-B6DF-2DBDF9B13A3C}">
      <dsp:nvSpPr>
        <dsp:cNvPr id="0" name=""/>
        <dsp:cNvSpPr/>
      </dsp:nvSpPr>
      <dsp:spPr>
        <a:xfrm>
          <a:off x="3291839" y="3686847"/>
          <a:ext cx="4937760" cy="837568"/>
        </a:xfrm>
        <a:prstGeom prst="rightArrow">
          <a:avLst>
            <a:gd name="adj1" fmla="val 75000"/>
            <a:gd name="adj2" fmla="val 50000"/>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GB" sz="1700" kern="1200" dirty="0"/>
            <a:t>Compete  for the same customers daily and for the retention of the existing customers.</a:t>
          </a:r>
        </a:p>
      </dsp:txBody>
      <dsp:txXfrm>
        <a:off x="3291839" y="3791543"/>
        <a:ext cx="4623672" cy="628176"/>
      </dsp:txXfrm>
    </dsp:sp>
    <dsp:sp modelId="{F57CC02B-2802-4D5A-B350-CD5B928F5C70}">
      <dsp:nvSpPr>
        <dsp:cNvPr id="0" name=""/>
        <dsp:cNvSpPr/>
      </dsp:nvSpPr>
      <dsp:spPr>
        <a:xfrm>
          <a:off x="0" y="3686847"/>
          <a:ext cx="3291840" cy="837568"/>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Threat of existing competitors (HIGH)</a:t>
          </a:r>
        </a:p>
      </dsp:txBody>
      <dsp:txXfrm>
        <a:off x="40887" y="3727734"/>
        <a:ext cx="3210066" cy="7557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61FC6-9EC2-4716-AB94-6D9419057C61}" type="datetimeFigureOut">
              <a:rPr lang="en-US" smtClean="0"/>
              <a:pPr/>
              <a:t>1/17/2021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2EDDA2-C0AA-4596-9858-31D024C6ED9B}" type="slidenum">
              <a:rPr lang="en-GB" smtClean="0"/>
              <a:pPr/>
              <a:t>‹#›</a:t>
            </a:fld>
            <a:endParaRPr lang="en-GB"/>
          </a:p>
        </p:txBody>
      </p:sp>
    </p:spTree>
    <p:extLst>
      <p:ext uri="{BB962C8B-B14F-4D97-AF65-F5344CB8AC3E}">
        <p14:creationId xmlns:p14="http://schemas.microsoft.com/office/powerpoint/2010/main" val="154689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2EDDA2-C0AA-4596-9858-31D024C6ED9B}"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F1428DA-C561-48C5-89B3-312EE1B79FB9}" type="datetimeFigureOut">
              <a:rPr lang="en-US" smtClean="0"/>
              <a:pPr/>
              <a:t>1/17/2021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F1428DA-C561-48C5-89B3-312EE1B79FB9}" type="datetimeFigureOut">
              <a:rPr lang="en-US" smtClean="0"/>
              <a:pPr/>
              <a:t>1/17/2021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428DA-C561-48C5-89B3-312EE1B79FB9}" type="datetimeFigureOut">
              <a:rPr lang="en-US" smtClean="0"/>
              <a:pPr/>
              <a:t>1/17/2021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428DA-C561-48C5-89B3-312EE1B79FB9}" type="datetimeFigureOut">
              <a:rPr lang="en-US" smtClean="0"/>
              <a:pPr/>
              <a:t>1/17/2021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DC80-6615-41BB-8AD3-476D9A5E1C9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654" y="2362200"/>
            <a:ext cx="9394654" cy="1754326"/>
          </a:xfrm>
          <a:prstGeom prst="rect">
            <a:avLst/>
          </a:prstGeom>
          <a:noFill/>
        </p:spPr>
        <p:txBody>
          <a:bodyPr wrap="squar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Welcome to The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305800" cy="914400"/>
          </a:xfrm>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Decision making process</a:t>
            </a:r>
          </a:p>
        </p:txBody>
      </p:sp>
      <p:graphicFrame>
        <p:nvGraphicFramePr>
          <p:cNvPr id="7" name="Content Placeholder 6"/>
          <p:cNvGraphicFramePr>
            <a:graphicFrameLocks/>
          </p:cNvGraphicFramePr>
          <p:nvPr>
            <p:extLst>
              <p:ext uri="{D42A27DB-BD31-4B8C-83A1-F6EECF244321}">
                <p14:modId xmlns:p14="http://schemas.microsoft.com/office/powerpoint/2010/main" val="2766055085"/>
              </p:ext>
            </p:extLst>
          </p:nvPr>
        </p:nvGraphicFramePr>
        <p:xfrm>
          <a:off x="304800" y="1066800"/>
          <a:ext cx="8610600" cy="1524000"/>
        </p:xfrm>
        <a:graphic>
          <a:graphicData uri="http://schemas.openxmlformats.org/drawingml/2006/table">
            <a:tbl>
              <a:tblPr firstRow="1" bandRow="1">
                <a:tableStyleId>{5DA37D80-6434-44D0-A028-1B22A696006F}</a:tableStyleId>
              </a:tblPr>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381000">
                <a:tc>
                  <a:txBody>
                    <a:bodyPr/>
                    <a:lstStyle/>
                    <a:p>
                      <a:pPr algn="l" fontAlgn="t"/>
                      <a:r>
                        <a:rPr lang="en-US" sz="1800" b="0" i="0" u="none" strike="noStrike" dirty="0">
                          <a:solidFill>
                            <a:srgbClr val="000000"/>
                          </a:solidFill>
                          <a:effectLst/>
                          <a:latin typeface="Arial"/>
                        </a:rPr>
                        <a:t>Enterprise Value</a:t>
                      </a:r>
                    </a:p>
                  </a:txBody>
                  <a:tcPr marL="9525" marR="9525" marT="9525" marB="0">
                    <a:solidFill>
                      <a:srgbClr val="92D050"/>
                    </a:solidFill>
                  </a:tcPr>
                </a:tc>
                <a:tc>
                  <a:txBody>
                    <a:bodyPr/>
                    <a:lstStyle/>
                    <a:p>
                      <a:pPr algn="ctr" fontAlgn="b"/>
                      <a:r>
                        <a:rPr lang="en-US" sz="2000" b="0" i="0" u="none" strike="noStrike" dirty="0">
                          <a:solidFill>
                            <a:srgbClr val="000000"/>
                          </a:solidFill>
                          <a:latin typeface="Arial"/>
                        </a:rPr>
                        <a:t>6,402.65 </a:t>
                      </a:r>
                    </a:p>
                  </a:txBody>
                  <a:tcPr marL="9525" marR="9525" marT="9525" marB="0" anchor="b">
                    <a:solidFill>
                      <a:srgbClr val="92D050"/>
                    </a:solidFill>
                  </a:tcPr>
                </a:tc>
                <a:extLst>
                  <a:ext uri="{0D108BD9-81ED-4DB2-BD59-A6C34878D82A}">
                    <a16:rowId xmlns:a16="http://schemas.microsoft.com/office/drawing/2014/main" val="10000"/>
                  </a:ext>
                </a:extLst>
              </a:tr>
              <a:tr h="381000">
                <a:tc>
                  <a:txBody>
                    <a:bodyPr/>
                    <a:lstStyle/>
                    <a:p>
                      <a:pPr algn="l" fontAlgn="t"/>
                      <a:r>
                        <a:rPr lang="en-US" sz="1800" b="0" i="0" u="none" strike="noStrike">
                          <a:solidFill>
                            <a:srgbClr val="000000"/>
                          </a:solidFill>
                          <a:effectLst/>
                          <a:latin typeface="Arial"/>
                        </a:rPr>
                        <a:t>Add:Cash and Marketable Securities</a:t>
                      </a:r>
                    </a:p>
                  </a:txBody>
                  <a:tcPr marL="9525" marR="9525" marT="9525" marB="0">
                    <a:solidFill>
                      <a:srgbClr val="92D050"/>
                    </a:solidFill>
                  </a:tcPr>
                </a:tc>
                <a:tc>
                  <a:txBody>
                    <a:bodyPr/>
                    <a:lstStyle/>
                    <a:p>
                      <a:pPr algn="ctr" fontAlgn="b"/>
                      <a:r>
                        <a:rPr lang="en-US" sz="2000" b="0" i="0" u="none" strike="noStrike" dirty="0">
                          <a:solidFill>
                            <a:srgbClr val="000000"/>
                          </a:solidFill>
                          <a:latin typeface="Arial"/>
                        </a:rPr>
                        <a:t>15.90 </a:t>
                      </a:r>
                    </a:p>
                  </a:txBody>
                  <a:tcPr marL="9525" marR="9525" marT="9525" marB="0" anchor="b">
                    <a:solidFill>
                      <a:srgbClr val="92D050"/>
                    </a:solidFill>
                  </a:tcPr>
                </a:tc>
                <a:extLst>
                  <a:ext uri="{0D108BD9-81ED-4DB2-BD59-A6C34878D82A}">
                    <a16:rowId xmlns:a16="http://schemas.microsoft.com/office/drawing/2014/main" val="10001"/>
                  </a:ext>
                </a:extLst>
              </a:tr>
              <a:tr h="381000">
                <a:tc>
                  <a:txBody>
                    <a:bodyPr/>
                    <a:lstStyle/>
                    <a:p>
                      <a:pPr algn="l" fontAlgn="t"/>
                      <a:r>
                        <a:rPr lang="en-US" sz="1800" b="0" i="0" u="none" strike="noStrike">
                          <a:solidFill>
                            <a:srgbClr val="000000"/>
                          </a:solidFill>
                          <a:effectLst/>
                          <a:latin typeface="Arial"/>
                        </a:rPr>
                        <a:t>Less: Interest Bearing Debt</a:t>
                      </a:r>
                    </a:p>
                  </a:txBody>
                  <a:tcPr marL="9525" marR="9525" marT="9525" marB="0">
                    <a:solidFill>
                      <a:srgbClr val="92D050"/>
                    </a:solidFill>
                  </a:tcPr>
                </a:tc>
                <a:tc>
                  <a:txBody>
                    <a:bodyPr/>
                    <a:lstStyle/>
                    <a:p>
                      <a:pPr algn="ctr" fontAlgn="b"/>
                      <a:r>
                        <a:rPr lang="en-US" sz="2000" b="0" i="0" u="none" strike="noStrike" dirty="0">
                          <a:solidFill>
                            <a:srgbClr val="000000"/>
                          </a:solidFill>
                          <a:latin typeface="Arial"/>
                        </a:rPr>
                        <a:t>2,920.00 </a:t>
                      </a:r>
                    </a:p>
                  </a:txBody>
                  <a:tcPr marL="9525" marR="9525" marT="9525" marB="0" anchor="b">
                    <a:solidFill>
                      <a:srgbClr val="92D050"/>
                    </a:solidFill>
                  </a:tcPr>
                </a:tc>
                <a:extLst>
                  <a:ext uri="{0D108BD9-81ED-4DB2-BD59-A6C34878D82A}">
                    <a16:rowId xmlns:a16="http://schemas.microsoft.com/office/drawing/2014/main" val="10002"/>
                  </a:ext>
                </a:extLst>
              </a:tr>
              <a:tr h="381000">
                <a:tc>
                  <a:txBody>
                    <a:bodyPr/>
                    <a:lstStyle/>
                    <a:p>
                      <a:pPr algn="l" fontAlgn="t"/>
                      <a:r>
                        <a:rPr lang="en-US" sz="1800" b="0" i="0" u="none" strike="noStrike">
                          <a:solidFill>
                            <a:srgbClr val="000000"/>
                          </a:solidFill>
                          <a:effectLst/>
                          <a:latin typeface="Arial"/>
                        </a:rPr>
                        <a:t>Equity Value</a:t>
                      </a:r>
                    </a:p>
                  </a:txBody>
                  <a:tcPr marL="9525" marR="9525" marT="9525" marB="0">
                    <a:solidFill>
                      <a:srgbClr val="92D050"/>
                    </a:solidFill>
                  </a:tcPr>
                </a:tc>
                <a:tc>
                  <a:txBody>
                    <a:bodyPr/>
                    <a:lstStyle/>
                    <a:p>
                      <a:pPr algn="ctr" fontAlgn="b"/>
                      <a:r>
                        <a:rPr lang="en-US" sz="2000" b="0" i="0" u="none" strike="noStrike" dirty="0">
                          <a:solidFill>
                            <a:srgbClr val="000000"/>
                          </a:solidFill>
                          <a:latin typeface="Arial"/>
                        </a:rPr>
                        <a:t>3,498.55 </a:t>
                      </a:r>
                    </a:p>
                  </a:txBody>
                  <a:tcPr marL="9525" marR="9525" marT="9525" marB="0" anchor="b">
                    <a:solidFill>
                      <a:srgbClr val="92D050"/>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1066800" y="2743200"/>
          <a:ext cx="6858000" cy="1066800"/>
        </p:xfrm>
        <a:graphic>
          <a:graphicData uri="http://schemas.openxmlformats.org/drawingml/2006/table">
            <a:tbl>
              <a:tblPr firstRow="1" bandRow="1">
                <a:tableStyleId>{5C22544A-7EE6-4342-B048-85BDC9FD1C3A}</a:tableStyleId>
              </a:tblPr>
              <a:tblGrid>
                <a:gridCol w="6858000">
                  <a:extLst>
                    <a:ext uri="{9D8B030D-6E8A-4147-A177-3AD203B41FA5}">
                      <a16:colId xmlns:a16="http://schemas.microsoft.com/office/drawing/2014/main" val="20000"/>
                    </a:ext>
                  </a:extLst>
                </a:gridCol>
              </a:tblGrid>
              <a:tr h="1066800">
                <a:tc>
                  <a:txBody>
                    <a:bodyPr/>
                    <a:lstStyle/>
                    <a:p>
                      <a:r>
                        <a:rPr lang="en-US" dirty="0"/>
                        <a:t>But the most important thing to the Managing Director in the Leveraged Finance group at STRH</a:t>
                      </a:r>
                      <a:r>
                        <a:rPr lang="en-US" baseline="0" dirty="0"/>
                        <a:t> is the cash flows of the firm</a:t>
                      </a:r>
                    </a:p>
                    <a:p>
                      <a:r>
                        <a:rPr lang="en-US" baseline="0" dirty="0"/>
                        <a:t>(WOW-KNOL combined). So, we ran simulation defining forecast on it.</a:t>
                      </a:r>
                      <a:endParaRPr lang="en-US" dirty="0"/>
                    </a:p>
                  </a:txBody>
                  <a:tcPr>
                    <a:solidFill>
                      <a:srgbClr val="7030A0"/>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228600" y="4419600"/>
          <a:ext cx="8382000" cy="12954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647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2013</a:t>
                      </a:r>
                    </a:p>
                    <a:p>
                      <a:endParaRPr lang="en-US" dirty="0"/>
                    </a:p>
                  </a:txBody>
                  <a:tcPr>
                    <a:solidFill>
                      <a:srgbClr val="FF99FF"/>
                    </a:solidFill>
                  </a:tcPr>
                </a:tc>
                <a:tc>
                  <a:txBody>
                    <a:bodyPr/>
                    <a:lstStyle/>
                    <a:p>
                      <a:r>
                        <a:rPr lang="en-US" dirty="0"/>
                        <a:t>2014</a:t>
                      </a:r>
                    </a:p>
                  </a:txBody>
                  <a:tcPr>
                    <a:solidFill>
                      <a:srgbClr val="FF99FF"/>
                    </a:solidFill>
                  </a:tcPr>
                </a:tc>
                <a:tc>
                  <a:txBody>
                    <a:bodyPr/>
                    <a:lstStyle/>
                    <a:p>
                      <a:r>
                        <a:rPr lang="en-US" dirty="0"/>
                        <a:t>2015</a:t>
                      </a:r>
                    </a:p>
                  </a:txBody>
                  <a:tcPr>
                    <a:solidFill>
                      <a:srgbClr val="FF99FF"/>
                    </a:solidFill>
                  </a:tcPr>
                </a:tc>
                <a:tc>
                  <a:txBody>
                    <a:bodyPr/>
                    <a:lstStyle/>
                    <a:p>
                      <a:r>
                        <a:rPr lang="en-US" dirty="0"/>
                        <a:t>2016</a:t>
                      </a:r>
                    </a:p>
                  </a:txBody>
                  <a:tcPr>
                    <a:solidFill>
                      <a:srgbClr val="FF99FF"/>
                    </a:solidFill>
                  </a:tcPr>
                </a:tc>
                <a:tc>
                  <a:txBody>
                    <a:bodyPr/>
                    <a:lstStyle/>
                    <a:p>
                      <a:r>
                        <a:rPr lang="en-US" dirty="0"/>
                        <a:t>2017</a:t>
                      </a:r>
                    </a:p>
                  </a:txBody>
                  <a:tcPr>
                    <a:solidFill>
                      <a:srgbClr val="FF99FF"/>
                    </a:solidFill>
                  </a:tcPr>
                </a:tc>
                <a:extLst>
                  <a:ext uri="{0D108BD9-81ED-4DB2-BD59-A6C34878D82A}">
                    <a16:rowId xmlns:a16="http://schemas.microsoft.com/office/drawing/2014/main" val="10000"/>
                  </a:ext>
                </a:extLst>
              </a:tr>
              <a:tr h="64770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mn-lt"/>
                        </a:rPr>
                        <a:t>225.68</a:t>
                      </a:r>
                    </a:p>
                    <a:p>
                      <a:pPr algn="ctr" fontAlgn="b"/>
                      <a:endParaRPr lang="en-US" sz="1800" b="1" i="0" u="none" strike="noStrike" dirty="0">
                        <a:solidFill>
                          <a:srgbClr val="000000"/>
                        </a:solidFill>
                        <a:latin typeface="Calibri"/>
                      </a:endParaRPr>
                    </a:p>
                  </a:txBody>
                  <a:tcPr marL="9525" marR="9525" marT="9525" marB="0" anchor="b">
                    <a:solidFill>
                      <a:srgbClr val="FF99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mn-lt"/>
                        </a:rPr>
                        <a:t>265.70</a:t>
                      </a:r>
                    </a:p>
                    <a:p>
                      <a:pPr algn="ctr" fontAlgn="b"/>
                      <a:endParaRPr lang="en-US" sz="1800" b="1" i="0" u="none" strike="noStrike" dirty="0">
                        <a:solidFill>
                          <a:srgbClr val="000000"/>
                        </a:solidFill>
                        <a:latin typeface="Calibri"/>
                      </a:endParaRPr>
                    </a:p>
                  </a:txBody>
                  <a:tcPr marL="9525" marR="9525" marT="9525" marB="0" anchor="b">
                    <a:solidFill>
                      <a:srgbClr val="FF99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mn-lt"/>
                        </a:rPr>
                        <a:t>285.21</a:t>
                      </a:r>
                    </a:p>
                    <a:p>
                      <a:pPr algn="ctr" fontAlgn="b"/>
                      <a:endParaRPr lang="en-US" sz="1800" b="1" i="0" u="none" strike="noStrike" dirty="0">
                        <a:solidFill>
                          <a:srgbClr val="000000"/>
                        </a:solidFill>
                        <a:latin typeface="Calibri"/>
                      </a:endParaRPr>
                    </a:p>
                  </a:txBody>
                  <a:tcPr marL="9525" marR="9525" marT="9525" marB="0" anchor="b">
                    <a:solidFill>
                      <a:srgbClr val="FF99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mn-lt"/>
                        </a:rPr>
                        <a:t>305.00</a:t>
                      </a:r>
                    </a:p>
                    <a:p>
                      <a:pPr algn="ctr" fontAlgn="b"/>
                      <a:endParaRPr lang="en-US" sz="1800" b="1" i="0" u="none" strike="noStrike" dirty="0">
                        <a:solidFill>
                          <a:srgbClr val="000000"/>
                        </a:solidFill>
                        <a:latin typeface="Calibri"/>
                      </a:endParaRPr>
                    </a:p>
                  </a:txBody>
                  <a:tcPr marL="9525" marR="9525" marT="9525" marB="0" anchor="b">
                    <a:solidFill>
                      <a:srgbClr val="FF99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mn-lt"/>
                        </a:rPr>
                        <a:t>321.81</a:t>
                      </a:r>
                    </a:p>
                    <a:p>
                      <a:pPr algn="ctr" fontAlgn="b"/>
                      <a:endParaRPr lang="en-US" sz="1800" b="1" i="0" u="none" strike="noStrike" dirty="0">
                        <a:solidFill>
                          <a:srgbClr val="000000"/>
                        </a:solidFill>
                        <a:latin typeface="Calibri"/>
                      </a:endParaRPr>
                    </a:p>
                  </a:txBody>
                  <a:tcPr marL="9525" marR="9525" marT="9525" marB="0" anchor="b">
                    <a:solidFill>
                      <a:srgbClr val="FF99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a:solidFill>
                  <a:schemeClr val="tx1"/>
                </a:solidFill>
              </a:rPr>
              <a:t>Base case  285.21</a:t>
            </a:r>
          </a:p>
        </p:txBody>
      </p:sp>
      <p:sp>
        <p:nvSpPr>
          <p:cNvPr id="4" name="Rectangle 3"/>
          <p:cNvSpPr/>
          <p:nvPr/>
        </p:nvSpPr>
        <p:spPr>
          <a:xfrm>
            <a:off x="1202359" y="2967335"/>
            <a:ext cx="6739281"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Simulation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endParaRPr lang="en-US" dirty="0"/>
          </a:p>
        </p:txBody>
      </p:sp>
      <p:pic>
        <p:nvPicPr>
          <p:cNvPr id="4100" name="Picture 4"/>
          <p:cNvPicPr>
            <a:picLocks noChangeAspect="1" noChangeArrowheads="1"/>
          </p:cNvPicPr>
          <p:nvPr/>
        </p:nvPicPr>
        <p:blipFill>
          <a:blip r:embed="rId3"/>
          <a:srcRect/>
          <a:stretch>
            <a:fillRect/>
          </a:stretch>
        </p:blipFill>
        <p:spPr bwMode="auto">
          <a:xfrm>
            <a:off x="533400" y="1219200"/>
            <a:ext cx="8085088" cy="496555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a:srcRect/>
          <a:stretch>
            <a:fillRect/>
          </a:stretch>
        </p:blipFill>
        <p:spPr bwMode="auto">
          <a:xfrm>
            <a:off x="914400" y="228600"/>
            <a:ext cx="8229600" cy="5201444"/>
          </a:xfrm>
          <a:prstGeom prst="rect">
            <a:avLst/>
          </a:prstGeom>
          <a:noFill/>
          <a:ln w="9525">
            <a:noFill/>
            <a:miter lim="800000"/>
            <a:headEnd/>
            <a:tailEnd/>
          </a:ln>
          <a:effectLst/>
        </p:spPr>
      </p:pic>
      <p:sp>
        <p:nvSpPr>
          <p:cNvPr id="5" name="Donut 4"/>
          <p:cNvSpPr/>
          <p:nvPr/>
        </p:nvSpPr>
        <p:spPr>
          <a:xfrm>
            <a:off x="609600" y="4648200"/>
            <a:ext cx="1524000" cy="1143000"/>
          </a:xfrm>
          <a:prstGeom prst="don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onut 5"/>
          <p:cNvSpPr/>
          <p:nvPr/>
        </p:nvSpPr>
        <p:spPr>
          <a:xfrm>
            <a:off x="3581400" y="4648200"/>
            <a:ext cx="2057400" cy="1143000"/>
          </a:xfrm>
          <a:prstGeom prst="don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Grp="1" noChangeAspect="1" noChangeArrowheads="1"/>
          </p:cNvPicPr>
          <p:nvPr>
            <p:ph idx="1"/>
          </p:nvPr>
        </p:nvPicPr>
        <p:blipFill>
          <a:blip r:embed="rId2"/>
          <a:srcRect/>
          <a:stretch>
            <a:fillRect/>
          </a:stretch>
        </p:blipFill>
        <p:spPr bwMode="auto">
          <a:xfrm>
            <a:off x="1295400" y="533400"/>
            <a:ext cx="6324600" cy="615289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user\Desktop\Capture.PNG"/>
          <p:cNvPicPr>
            <a:picLocks noGrp="1" noChangeAspect="1" noChangeArrowheads="1"/>
          </p:cNvPicPr>
          <p:nvPr>
            <p:ph idx="1"/>
          </p:nvPr>
        </p:nvPicPr>
        <p:blipFill>
          <a:blip r:embed="rId2"/>
          <a:srcRect/>
          <a:stretch>
            <a:fillRect/>
          </a:stretch>
        </p:blipFill>
        <p:spPr bwMode="auto">
          <a:xfrm>
            <a:off x="2286000" y="381000"/>
            <a:ext cx="4038600" cy="5008952"/>
          </a:xfrm>
          <a:prstGeom prst="rect">
            <a:avLst/>
          </a:prstGeom>
          <a:noFill/>
        </p:spPr>
      </p:pic>
      <p:graphicFrame>
        <p:nvGraphicFramePr>
          <p:cNvPr id="5" name="Table 4"/>
          <p:cNvGraphicFramePr>
            <a:graphicFrameLocks noGrp="1"/>
          </p:cNvGraphicFramePr>
          <p:nvPr/>
        </p:nvGraphicFramePr>
        <p:xfrm>
          <a:off x="3810000" y="5791200"/>
          <a:ext cx="1143000" cy="457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289559">
                <a:tc>
                  <a:txBody>
                    <a:bodyPr/>
                    <a:lstStyle/>
                    <a:p>
                      <a:r>
                        <a:rPr lang="en-US" sz="2400" dirty="0"/>
                        <a:t>HOPE</a:t>
                      </a:r>
                    </a:p>
                  </a:txBody>
                  <a:tcPr>
                    <a:solidFill>
                      <a:srgbClr val="00B05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3600" b="1" dirty="0">
                <a:latin typeface="Times New Roman" pitchFamily="18" charset="0"/>
                <a:cs typeface="Times New Roman" pitchFamily="18" charset="0"/>
              </a:rPr>
              <a:t>Recommendation</a:t>
            </a:r>
          </a:p>
        </p:txBody>
      </p:sp>
      <p:sp>
        <p:nvSpPr>
          <p:cNvPr id="6" name="Content Placeholder 5"/>
          <p:cNvSpPr>
            <a:spLocks noGrp="1"/>
          </p:cNvSpPr>
          <p:nvPr>
            <p:ph idx="1"/>
          </p:nvPr>
        </p:nvSpPr>
        <p:spPr/>
        <p:txBody>
          <a:bodyPr>
            <a:normAutofit fontScale="85000" lnSpcReduction="10000"/>
          </a:bodyPr>
          <a:lstStyle/>
          <a:p>
            <a:r>
              <a:rPr lang="en-US" dirty="0"/>
              <a:t>The firm has great potential to become a successful business. TV is going to stay for a very long time(may be for another fifty years) in future.</a:t>
            </a:r>
          </a:p>
          <a:p>
            <a:r>
              <a:rPr lang="en-US" dirty="0"/>
              <a:t>The case of WOW-KNOL looks like a LBO situation and the Job of the investment bank is actually to help projects that mainstream commercial banks can’t and make a supernormal profit in return.</a:t>
            </a:r>
          </a:p>
          <a:p>
            <a:r>
              <a:rPr lang="en-US" dirty="0"/>
              <a:t>Lot of cord cutting was because of economic downturn, if economy remains strong people will feel the urge to dive in the ocean of quality contents provided by cable TV networks.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r>
              <a:rPr lang="en-US" dirty="0"/>
              <a:t>People really do not like to ‘work’ in order to entertain themselves.</a:t>
            </a:r>
          </a:p>
          <a:p>
            <a:r>
              <a:rPr lang="en-US" dirty="0"/>
              <a:t>Risk taking investments are not new in American culture and as part of the bond is secured there may remain incentive to go with the hunch of Morgan Stanley.</a:t>
            </a:r>
          </a:p>
          <a:p>
            <a:endParaRPr lang="en-US" dirty="0"/>
          </a:p>
        </p:txBody>
      </p:sp>
      <p:graphicFrame>
        <p:nvGraphicFramePr>
          <p:cNvPr id="4" name="Table 3"/>
          <p:cNvGraphicFramePr>
            <a:graphicFrameLocks noGrp="1"/>
          </p:cNvGraphicFramePr>
          <p:nvPr/>
        </p:nvGraphicFramePr>
        <p:xfrm>
          <a:off x="2362200" y="5105400"/>
          <a:ext cx="4191000" cy="64008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tblGrid>
              <a:tr h="609600">
                <a:tc>
                  <a:txBody>
                    <a:bodyPr/>
                    <a:lstStyle/>
                    <a:p>
                      <a:pPr algn="ctr"/>
                      <a:r>
                        <a:rPr lang="en-US" sz="3600" dirty="0"/>
                        <a:t>Go for  it</a:t>
                      </a:r>
                      <a:r>
                        <a:rPr lang="en-US" dirty="0"/>
                        <a:t>.</a:t>
                      </a:r>
                    </a:p>
                  </a:txBody>
                  <a:tcPr>
                    <a:solidFill>
                      <a:srgbClr val="00B05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89886" y="2967335"/>
            <a:ext cx="3964227" cy="923330"/>
          </a:xfrm>
          <a:prstGeom prst="rect">
            <a:avLst/>
          </a:prstGeom>
          <a:noFill/>
        </p:spPr>
        <p:txBody>
          <a:bodyPr wrap="none" lIns="91440" tIns="45720" rIns="91440" bIns="45720">
            <a:spAutoFit/>
          </a:bodyPr>
          <a:lstStyle/>
          <a:p>
            <a:pPr algn="ctr"/>
            <a:r>
              <a:rPr lang="en-GB"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QUERIES????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6631" y="2967335"/>
            <a:ext cx="3630738" cy="923330"/>
          </a:xfrm>
          <a:prstGeom prst="rect">
            <a:avLst/>
          </a:prstGeom>
          <a:noFill/>
        </p:spPr>
        <p:txBody>
          <a:bodyPr wrap="none" lIns="91440" tIns="45720" rIns="91440" bIns="45720">
            <a:spAutoFit/>
          </a:bodyPr>
          <a:lstStyle/>
          <a:p>
            <a:pPr algn="ctr"/>
            <a:r>
              <a:rPr lang="en-GB"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z-3"/>
          <p:cNvPicPr>
            <a:picLocks noChangeAspect="1" noChangeArrowheads="1"/>
          </p:cNvPicPr>
          <p:nvPr/>
        </p:nvPicPr>
        <p:blipFill>
          <a:blip r:embed="rId2"/>
          <a:srcRect/>
          <a:stretch>
            <a:fillRect/>
          </a:stretch>
        </p:blipFill>
        <p:spPr bwMode="auto">
          <a:xfrm>
            <a:off x="0" y="-14288"/>
            <a:ext cx="9140825" cy="6845301"/>
          </a:xfrm>
          <a:prstGeom prst="rect">
            <a:avLst/>
          </a:prstGeom>
          <a:noFill/>
          <a:ln w="9525">
            <a:noFill/>
            <a:miter lim="800000"/>
            <a:headEnd/>
            <a:tailEnd/>
          </a:ln>
        </p:spPr>
      </p:pic>
      <p:pic>
        <p:nvPicPr>
          <p:cNvPr id="3075" name="Picture 3" descr="z-1"/>
          <p:cNvPicPr>
            <a:picLocks noChangeAspect="1" noChangeArrowheads="1"/>
          </p:cNvPicPr>
          <p:nvPr/>
        </p:nvPicPr>
        <p:blipFill>
          <a:blip r:embed="rId3"/>
          <a:srcRect/>
          <a:stretch>
            <a:fillRect/>
          </a:stretch>
        </p:blipFill>
        <p:spPr bwMode="auto">
          <a:xfrm>
            <a:off x="0" y="0"/>
            <a:ext cx="9140825" cy="6858000"/>
          </a:xfrm>
          <a:prstGeom prst="rect">
            <a:avLst/>
          </a:prstGeom>
          <a:noFill/>
          <a:ln w="9525">
            <a:noFill/>
            <a:miter lim="800000"/>
            <a:headEnd/>
            <a:tailEnd/>
          </a:ln>
        </p:spPr>
      </p:pic>
      <p:pic>
        <p:nvPicPr>
          <p:cNvPr id="3076" name="Picture 4" descr="z-2"/>
          <p:cNvPicPr>
            <a:picLocks noChangeAspect="1" noChangeArrowheads="1"/>
          </p:cNvPicPr>
          <p:nvPr/>
        </p:nvPicPr>
        <p:blipFill>
          <a:blip r:embed="rId4"/>
          <a:srcRect/>
          <a:stretch>
            <a:fillRect/>
          </a:stretch>
        </p:blipFill>
        <p:spPr bwMode="auto">
          <a:xfrm>
            <a:off x="0" y="0"/>
            <a:ext cx="9140825" cy="6858000"/>
          </a:xfrm>
          <a:prstGeom prst="rect">
            <a:avLst/>
          </a:prstGeom>
          <a:noFill/>
          <a:ln w="9525">
            <a:noFill/>
            <a:miter lim="800000"/>
            <a:headEnd/>
            <a:tailEnd/>
          </a:ln>
        </p:spPr>
      </p:pic>
      <p:pic>
        <p:nvPicPr>
          <p:cNvPr id="3077" name="Picture 5" descr="guang1"/>
          <p:cNvPicPr>
            <a:picLocks noChangeAspect="1" noChangeArrowheads="1"/>
          </p:cNvPicPr>
          <p:nvPr/>
        </p:nvPicPr>
        <p:blipFill>
          <a:blip r:embed="rId5"/>
          <a:srcRect/>
          <a:stretch>
            <a:fillRect/>
          </a:stretch>
        </p:blipFill>
        <p:spPr bwMode="auto">
          <a:xfrm>
            <a:off x="4932612" y="-590550"/>
            <a:ext cx="4660900" cy="5130800"/>
          </a:xfrm>
          <a:prstGeom prst="rect">
            <a:avLst/>
          </a:prstGeom>
          <a:noFill/>
          <a:ln w="9525">
            <a:noFill/>
            <a:miter lim="800000"/>
            <a:headEnd/>
            <a:tailEnd/>
          </a:ln>
        </p:spPr>
      </p:pic>
      <p:pic>
        <p:nvPicPr>
          <p:cNvPr id="3078" name="Picture 6" descr="guang-2"/>
          <p:cNvPicPr>
            <a:picLocks noChangeAspect="1" noChangeArrowheads="1"/>
          </p:cNvPicPr>
          <p:nvPr/>
        </p:nvPicPr>
        <p:blipFill>
          <a:blip r:embed="rId6"/>
          <a:srcRect/>
          <a:stretch>
            <a:fillRect/>
          </a:stretch>
        </p:blipFill>
        <p:spPr bwMode="auto">
          <a:xfrm rot="-1800000">
            <a:off x="1240654" y="-454579"/>
            <a:ext cx="7026275" cy="6845301"/>
          </a:xfrm>
          <a:prstGeom prst="rect">
            <a:avLst/>
          </a:prstGeom>
          <a:noFill/>
          <a:ln w="9525">
            <a:noFill/>
            <a:miter lim="800000"/>
            <a:headEnd/>
            <a:tailEnd/>
          </a:ln>
        </p:spPr>
      </p:pic>
      <p:pic>
        <p:nvPicPr>
          <p:cNvPr id="3079" name="Picture 7" descr="xia"/>
          <p:cNvPicPr>
            <a:picLocks noChangeAspect="1" noChangeArrowheads="1"/>
          </p:cNvPicPr>
          <p:nvPr/>
        </p:nvPicPr>
        <p:blipFill>
          <a:blip r:embed="rId7"/>
          <a:srcRect/>
          <a:stretch>
            <a:fillRect/>
          </a:stretch>
        </p:blipFill>
        <p:spPr bwMode="auto">
          <a:xfrm>
            <a:off x="0" y="6021388"/>
            <a:ext cx="9144000" cy="863600"/>
          </a:xfrm>
          <a:prstGeom prst="rect">
            <a:avLst/>
          </a:prstGeom>
          <a:noFill/>
          <a:ln w="9525">
            <a:noFill/>
            <a:miter lim="800000"/>
            <a:headEnd/>
            <a:tailEnd/>
          </a:ln>
        </p:spPr>
      </p:pic>
      <p:sp>
        <p:nvSpPr>
          <p:cNvPr id="11" name="Text Box 5"/>
          <p:cNvSpPr txBox="1">
            <a:spLocks noChangeArrowheads="1"/>
          </p:cNvSpPr>
          <p:nvPr/>
        </p:nvSpPr>
        <p:spPr bwMode="auto">
          <a:xfrm>
            <a:off x="1055687" y="1891549"/>
            <a:ext cx="7029450" cy="2554545"/>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defRPr/>
            </a:pPr>
            <a:r>
              <a:rPr lang="en-US" sz="4000" b="1" dirty="0">
                <a:ln w="11430"/>
                <a:effectLst>
                  <a:outerShdw blurRad="50800" dist="39000" dir="5460000" algn="tl">
                    <a:srgbClr val="000000">
                      <a:alpha val="38000"/>
                    </a:srgbClr>
                  </a:outerShdw>
                </a:effectLst>
              </a:rPr>
              <a:t>CASE TITLE</a:t>
            </a:r>
          </a:p>
          <a:p>
            <a:pPr>
              <a:spcBef>
                <a:spcPct val="50000"/>
              </a:spcBef>
              <a:defRPr/>
            </a:pP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spcBef>
                <a:spcPct val="50000"/>
              </a:spcBef>
              <a:defRPr/>
            </a:pP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p>
        </p:txBody>
      </p:sp>
      <p:sp>
        <p:nvSpPr>
          <p:cNvPr id="9" name="Rectangle 8"/>
          <p:cNvSpPr/>
          <p:nvPr/>
        </p:nvSpPr>
        <p:spPr>
          <a:xfrm>
            <a:off x="457200" y="2743200"/>
            <a:ext cx="8308428" cy="2585323"/>
          </a:xfrm>
          <a:prstGeom prst="rect">
            <a:avLst/>
          </a:prstGeom>
          <a:noFill/>
        </p:spPr>
        <p:txBody>
          <a:bodyPr wrap="none" lIns="91440" tIns="45720" rIns="91440" bIns="45720">
            <a:spAutoFit/>
          </a:bodyPr>
          <a:lstStyle/>
          <a:p>
            <a:pPr algn="ctr"/>
            <a:r>
              <a:rPr lang="en-US" sz="54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Wideopenwest</a:t>
            </a: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financing </a:t>
            </a:r>
          </a:p>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the </a:t>
            </a:r>
            <a:r>
              <a:rPr lang="en-US" sz="54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knology</a:t>
            </a: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acquisition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500"/>
                                        <p:tgtEl>
                                          <p:spTgt spid="307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75"/>
                                        </p:tgtEl>
                                        <p:attrNameLst>
                                          <p:attrName>style.visibility</p:attrName>
                                        </p:attrNameLst>
                                      </p:cBhvr>
                                      <p:to>
                                        <p:strVal val="visible"/>
                                      </p:to>
                                    </p:set>
                                    <p:animEffect transition="in" filter="fade">
                                      <p:cBhvr>
                                        <p:cTn id="15" dur="500"/>
                                        <p:tgtEl>
                                          <p:spTgt spid="307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77"/>
                                        </p:tgtEl>
                                        <p:attrNameLst>
                                          <p:attrName>style.visibility</p:attrName>
                                        </p:attrNameLst>
                                      </p:cBhvr>
                                      <p:to>
                                        <p:strVal val="visible"/>
                                      </p:to>
                                    </p:set>
                                    <p:animEffect transition="in" filter="fade">
                                      <p:cBhvr>
                                        <p:cTn id="19" dur="500"/>
                                        <p:tgtEl>
                                          <p:spTgt spid="307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79"/>
                                        </p:tgtEl>
                                        <p:attrNameLst>
                                          <p:attrName>style.visibility</p:attrName>
                                        </p:attrNameLst>
                                      </p:cBhvr>
                                      <p:to>
                                        <p:strVal val="visible"/>
                                      </p:to>
                                    </p:set>
                                    <p:animEffect transition="in" filter="fade">
                                      <p:cBhvr>
                                        <p:cTn id="23" dur="500"/>
                                        <p:tgtEl>
                                          <p:spTgt spid="307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078"/>
                                        </p:tgtEl>
                                        <p:attrNameLst>
                                          <p:attrName>style.visibility</p:attrName>
                                        </p:attrNameLst>
                                      </p:cBhvr>
                                      <p:to>
                                        <p:strVal val="visible"/>
                                      </p:to>
                                    </p:set>
                                    <p:animEffect transition="in" filter="fade">
                                      <p:cBhvr>
                                        <p:cTn id="27" dur="30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ECONOMIC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2230847"/>
              </p:ext>
            </p:extLst>
          </p:nvPr>
        </p:nvGraphicFramePr>
        <p:xfrm>
          <a:off x="457200" y="1600200"/>
          <a:ext cx="8291264"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78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GB" dirty="0"/>
              <a:t>Porters 5 force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879353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8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haroni" pitchFamily="2" charset="-79"/>
              </a:rPr>
              <a:t>DU </a:t>
            </a:r>
            <a:r>
              <a:rPr lang="en-US" b="1" dirty="0" err="1">
                <a:cs typeface="Aharoni" pitchFamily="2" charset="-79"/>
              </a:rPr>
              <a:t>pont</a:t>
            </a:r>
            <a:r>
              <a:rPr lang="en-US" b="1" dirty="0">
                <a:cs typeface="Aharoni" pitchFamily="2" charset="-79"/>
              </a:rPr>
              <a:t> analysis</a:t>
            </a:r>
            <a:endParaRPr lang="en-US" b="1" dirty="0"/>
          </a:p>
        </p:txBody>
      </p:sp>
      <p:graphicFrame>
        <p:nvGraphicFramePr>
          <p:cNvPr id="4" name="Content Placeholder 3"/>
          <p:cNvGraphicFramePr>
            <a:graphicFrameLocks noGrp="1"/>
          </p:cNvGraphicFramePr>
          <p:nvPr>
            <p:ph idx="1"/>
          </p:nvPr>
        </p:nvGraphicFramePr>
        <p:xfrm>
          <a:off x="457200" y="1600200"/>
          <a:ext cx="8305800" cy="2743200"/>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685800">
                <a:tc>
                  <a:txBody>
                    <a:bodyPr/>
                    <a:lstStyle/>
                    <a:p>
                      <a:r>
                        <a:rPr lang="en-US" sz="2400" dirty="0"/>
                        <a:t>Net profit margin</a:t>
                      </a:r>
                    </a:p>
                  </a:txBody>
                  <a:tcPr>
                    <a:solidFill>
                      <a:schemeClr val="accent3">
                        <a:lumMod val="60000"/>
                        <a:lumOff val="40000"/>
                      </a:schemeClr>
                    </a:solidFill>
                  </a:tcPr>
                </a:tc>
                <a:tc>
                  <a:txBody>
                    <a:bodyPr/>
                    <a:lstStyle/>
                    <a:p>
                      <a:pPr algn="r" fontAlgn="b"/>
                      <a:r>
                        <a:rPr lang="en-US" sz="2000" b="0" i="0" u="none" strike="noStrike" dirty="0">
                          <a:solidFill>
                            <a:srgbClr val="000000"/>
                          </a:solidFill>
                          <a:latin typeface="+mj-lt"/>
                        </a:rPr>
                        <a:t>0.036813813</a:t>
                      </a:r>
                    </a:p>
                  </a:txBody>
                  <a:tcPr marL="9525" marR="9525" marT="9525" marB="0" anchor="b">
                    <a:solidFill>
                      <a:schemeClr val="accent3">
                        <a:lumMod val="60000"/>
                        <a:lumOff val="40000"/>
                      </a:schemeClr>
                    </a:solidFill>
                  </a:tcPr>
                </a:tc>
                <a:extLst>
                  <a:ext uri="{0D108BD9-81ED-4DB2-BD59-A6C34878D82A}">
                    <a16:rowId xmlns:a16="http://schemas.microsoft.com/office/drawing/2014/main" val="10000"/>
                  </a:ext>
                </a:extLst>
              </a:tr>
              <a:tr h="685800">
                <a:tc>
                  <a:txBody>
                    <a:bodyPr/>
                    <a:lstStyle/>
                    <a:p>
                      <a:r>
                        <a:rPr lang="en-US" sz="2400" dirty="0"/>
                        <a:t>Asset turnover</a:t>
                      </a:r>
                    </a:p>
                  </a:txBody>
                  <a:tcPr>
                    <a:solidFill>
                      <a:schemeClr val="accent3">
                        <a:lumMod val="60000"/>
                        <a:lumOff val="40000"/>
                      </a:schemeClr>
                    </a:solidFill>
                  </a:tcPr>
                </a:tc>
                <a:tc>
                  <a:txBody>
                    <a:bodyPr/>
                    <a:lstStyle/>
                    <a:p>
                      <a:pPr algn="r" fontAlgn="b"/>
                      <a:r>
                        <a:rPr lang="en-US" sz="2000" b="0" i="0" u="none" strike="noStrike" dirty="0">
                          <a:solidFill>
                            <a:srgbClr val="000000"/>
                          </a:solidFill>
                          <a:latin typeface="+mj-lt"/>
                        </a:rPr>
                        <a:t>$0.73 </a:t>
                      </a:r>
                    </a:p>
                  </a:txBody>
                  <a:tcPr marL="9525" marR="9525" marT="9525" marB="0" anchor="b">
                    <a:solidFill>
                      <a:schemeClr val="accent3">
                        <a:lumMod val="60000"/>
                        <a:lumOff val="40000"/>
                      </a:schemeClr>
                    </a:solidFill>
                  </a:tcPr>
                </a:tc>
                <a:extLst>
                  <a:ext uri="{0D108BD9-81ED-4DB2-BD59-A6C34878D82A}">
                    <a16:rowId xmlns:a16="http://schemas.microsoft.com/office/drawing/2014/main" val="10001"/>
                  </a:ext>
                </a:extLst>
              </a:tr>
              <a:tr h="685800">
                <a:tc>
                  <a:txBody>
                    <a:bodyPr/>
                    <a:lstStyle/>
                    <a:p>
                      <a:r>
                        <a:rPr lang="en-US" sz="2400" dirty="0"/>
                        <a:t>Equity multiplier</a:t>
                      </a:r>
                    </a:p>
                  </a:txBody>
                  <a:tcPr>
                    <a:solidFill>
                      <a:schemeClr val="accent3">
                        <a:lumMod val="60000"/>
                        <a:lumOff val="40000"/>
                      </a:schemeClr>
                    </a:solidFill>
                  </a:tcPr>
                </a:tc>
                <a:tc>
                  <a:txBody>
                    <a:bodyPr/>
                    <a:lstStyle/>
                    <a:p>
                      <a:pPr algn="r" fontAlgn="b"/>
                      <a:r>
                        <a:rPr lang="en-US" sz="2000" b="0" i="0" u="none" strike="noStrike" dirty="0">
                          <a:solidFill>
                            <a:srgbClr val="000000"/>
                          </a:solidFill>
                          <a:latin typeface="+mj-lt"/>
                        </a:rPr>
                        <a:t>0.001855552</a:t>
                      </a:r>
                    </a:p>
                  </a:txBody>
                  <a:tcPr marL="9525" marR="9525" marT="9525" marB="0" anchor="b">
                    <a:solidFill>
                      <a:schemeClr val="accent3">
                        <a:lumMod val="60000"/>
                        <a:lumOff val="40000"/>
                      </a:schemeClr>
                    </a:solidFill>
                  </a:tcPr>
                </a:tc>
                <a:extLst>
                  <a:ext uri="{0D108BD9-81ED-4DB2-BD59-A6C34878D82A}">
                    <a16:rowId xmlns:a16="http://schemas.microsoft.com/office/drawing/2014/main" val="10002"/>
                  </a:ext>
                </a:extLst>
              </a:tr>
              <a:tr h="685800">
                <a:tc>
                  <a:txBody>
                    <a:bodyPr/>
                    <a:lstStyle/>
                    <a:p>
                      <a:r>
                        <a:rPr lang="en-US" sz="2400" dirty="0"/>
                        <a:t>Return on Equity</a:t>
                      </a:r>
                    </a:p>
                  </a:txBody>
                  <a:tcPr>
                    <a:solidFill>
                      <a:schemeClr val="accent3">
                        <a:lumMod val="60000"/>
                        <a:lumOff val="40000"/>
                      </a:schemeClr>
                    </a:solidFill>
                  </a:tcPr>
                </a:tc>
                <a:tc>
                  <a:txBody>
                    <a:bodyPr/>
                    <a:lstStyle/>
                    <a:p>
                      <a:pPr algn="r" fontAlgn="b"/>
                      <a:r>
                        <a:rPr lang="en-US" sz="2000" b="0" i="0" u="none" strike="noStrike" dirty="0">
                          <a:solidFill>
                            <a:srgbClr val="000000"/>
                          </a:solidFill>
                          <a:latin typeface="+mj-lt"/>
                        </a:rPr>
                        <a:t>$0.000049645 </a:t>
                      </a:r>
                    </a:p>
                  </a:txBody>
                  <a:tcPr marL="9525" marR="9525" marT="9525" marB="0" anchor="b">
                    <a:solidFill>
                      <a:schemeClr val="accent3">
                        <a:lumMod val="60000"/>
                        <a:lumOff val="4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550" y="0"/>
            <a:ext cx="8172450" cy="1020763"/>
          </a:xfrm>
        </p:spPr>
        <p:txBody>
          <a:bodyPr>
            <a:normAutofit fontScale="90000"/>
          </a:bodyPr>
          <a:lstStyle/>
          <a:p>
            <a:pPr algn="ctr"/>
            <a:br>
              <a:rPr lang="en-US" sz="3200" b="1" dirty="0">
                <a:solidFill>
                  <a:schemeClr val="bg1"/>
                </a:solidFill>
                <a:latin typeface="Times New Roman" pitchFamily="18" charset="0"/>
                <a:cs typeface="Times New Roman" pitchFamily="18" charset="0"/>
              </a:rPr>
            </a:br>
            <a:r>
              <a:rPr lang="en-US" sz="3200" b="1" dirty="0">
                <a:solidFill>
                  <a:schemeClr val="bg1"/>
                </a:solidFill>
                <a:latin typeface="Times New Roman" pitchFamily="18" charset="0"/>
                <a:cs typeface="Times New Roman" pitchFamily="18" charset="0"/>
              </a:rPr>
              <a:t>Risk Analysis (Business Risk)</a:t>
            </a:r>
            <a:br>
              <a:rPr lang="en-GB" sz="3200" dirty="0"/>
            </a:br>
            <a:endParaRPr lang="en-GB" sz="3200" dirty="0"/>
          </a:p>
        </p:txBody>
      </p:sp>
      <p:graphicFrame>
        <p:nvGraphicFramePr>
          <p:cNvPr id="9" name="Table 8"/>
          <p:cNvGraphicFramePr>
            <a:graphicFrameLocks noGrp="1"/>
          </p:cNvGraphicFramePr>
          <p:nvPr>
            <p:extLst>
              <p:ext uri="{D42A27DB-BD31-4B8C-83A1-F6EECF244321}">
                <p14:modId xmlns:p14="http://schemas.microsoft.com/office/powerpoint/2010/main" val="3781147504"/>
              </p:ext>
            </p:extLst>
          </p:nvPr>
        </p:nvGraphicFramePr>
        <p:xfrm>
          <a:off x="571472" y="1428736"/>
          <a:ext cx="8001000" cy="1632214"/>
        </p:xfrm>
        <a:graphic>
          <a:graphicData uri="http://schemas.openxmlformats.org/drawingml/2006/table">
            <a:tbl>
              <a:tblPr>
                <a:tableStyleId>{69CF1AB2-1976-4502-BF36-3FF5EA218861}</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188221">
                <a:tc>
                  <a:txBody>
                    <a:bodyPr/>
                    <a:lstStyle/>
                    <a:p>
                      <a:pPr algn="ctr" fontAlgn="b"/>
                      <a:r>
                        <a:rPr lang="en-GB" sz="2400" b="0" i="0" u="none" strike="noStrike" dirty="0">
                          <a:solidFill>
                            <a:srgbClr val="000000"/>
                          </a:solidFill>
                          <a:latin typeface="Times New Roman"/>
                        </a:rPr>
                        <a:t>Subject</a:t>
                      </a:r>
                    </a:p>
                  </a:txBody>
                  <a:tcPr marL="0" marR="0" marT="0"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800" b="0" i="0" u="none" strike="noStrike" dirty="0">
                          <a:solidFill>
                            <a:srgbClr val="000000"/>
                          </a:solidFill>
                          <a:latin typeface="Times New Roman"/>
                        </a:rPr>
                        <a:t>CV</a:t>
                      </a:r>
                    </a:p>
                  </a:txBody>
                  <a:tcPr marL="0" marR="0" marT="0" marB="0" anchor="b"/>
                </a:tc>
                <a:extLst>
                  <a:ext uri="{0D108BD9-81ED-4DB2-BD59-A6C34878D82A}">
                    <a16:rowId xmlns:a16="http://schemas.microsoft.com/office/drawing/2014/main" val="10000"/>
                  </a:ext>
                </a:extLst>
              </a:tr>
              <a:tr h="188221">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2400" u="none" strike="noStrike" dirty="0"/>
                        <a:t>Sales</a:t>
                      </a:r>
                      <a:endParaRPr lang="en-GB" sz="2400" b="0" i="0" u="none" strike="noStrike" dirty="0">
                        <a:solidFill>
                          <a:srgbClr val="000000"/>
                        </a:solidFill>
                        <a:latin typeface="Times New Roman" pitchFamily="18" charset="0"/>
                        <a:cs typeface="Times New Roman" pitchFamily="18" charset="0"/>
                      </a:endParaRPr>
                    </a:p>
                    <a:p>
                      <a:pPr algn="ctr" fontAlgn="b"/>
                      <a:endParaRPr lang="en-GB" sz="2400" b="0" i="0" u="none" strike="noStrike" dirty="0">
                        <a:solidFill>
                          <a:srgbClr val="000000"/>
                        </a:solidFill>
                        <a:latin typeface="Times New Roman"/>
                      </a:endParaRPr>
                    </a:p>
                  </a:txBody>
                  <a:tcPr marL="0" marR="0" marT="0"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800" b="0" i="0" u="none" strike="noStrike" dirty="0">
                          <a:solidFill>
                            <a:srgbClr val="000000"/>
                          </a:solidFill>
                          <a:latin typeface="Times New Roman"/>
                        </a:rPr>
                        <a:t>0.5</a:t>
                      </a:r>
                    </a:p>
                  </a:txBody>
                  <a:tcPr marL="0" marR="0" marT="0" marB="0" anchor="b"/>
                </a:tc>
                <a:extLst>
                  <a:ext uri="{0D108BD9-81ED-4DB2-BD59-A6C34878D82A}">
                    <a16:rowId xmlns:a16="http://schemas.microsoft.com/office/drawing/2014/main" val="10001"/>
                  </a:ext>
                </a:extLst>
              </a:tr>
              <a:tr h="473974">
                <a:tc>
                  <a:txBody>
                    <a:bodyPr/>
                    <a:lstStyle/>
                    <a:p>
                      <a:pPr algn="ctr" fontAlgn="b"/>
                      <a:r>
                        <a:rPr lang="en-GB" sz="2400" b="0" i="0" u="none" strike="noStrike" dirty="0">
                          <a:solidFill>
                            <a:srgbClr val="000000"/>
                          </a:solidFill>
                          <a:latin typeface="Times New Roman" pitchFamily="18" charset="0"/>
                          <a:cs typeface="Times New Roman" pitchFamily="18" charset="0"/>
                        </a:rPr>
                        <a:t>Operating income</a:t>
                      </a:r>
                    </a:p>
                  </a:txBody>
                  <a:tcPr marL="0" marR="0" marT="0" marB="0" anchor="b"/>
                </a:tc>
                <a:tc>
                  <a:txBody>
                    <a:bodyPr/>
                    <a:lstStyle/>
                    <a:p>
                      <a:pPr algn="ctr" fontAlgn="b"/>
                      <a:r>
                        <a:rPr lang="en-US" sz="2800" b="0" i="0" u="none" strike="noStrike" dirty="0">
                          <a:solidFill>
                            <a:srgbClr val="000000"/>
                          </a:solidFill>
                          <a:latin typeface="Times New Roman"/>
                        </a:rPr>
                        <a:t>0.53</a:t>
                      </a:r>
                    </a:p>
                  </a:txBody>
                  <a:tcPr marL="0" marR="0" marT="0" marB="0" anchor="b"/>
                </a:tc>
                <a:extLst>
                  <a:ext uri="{0D108BD9-81ED-4DB2-BD59-A6C34878D82A}">
                    <a16:rowId xmlns:a16="http://schemas.microsoft.com/office/drawing/2014/main" val="10002"/>
                  </a:ext>
                </a:extLst>
              </a:tr>
            </a:tbl>
          </a:graphicData>
        </a:graphic>
      </p:graphicFrame>
      <p:sp>
        <p:nvSpPr>
          <p:cNvPr id="1025" name="Rectangle 1"/>
          <p:cNvSpPr>
            <a:spLocks noChangeArrowheads="1"/>
          </p:cNvSpPr>
          <p:nvPr/>
        </p:nvSpPr>
        <p:spPr bwMode="auto">
          <a:xfrm>
            <a:off x="2214546" y="428604"/>
            <a:ext cx="4929222"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b="1" dirty="0">
                <a:solidFill>
                  <a:prstClr val="black"/>
                </a:solidFill>
                <a:latin typeface="Times New Roman" pitchFamily="18" charset="0"/>
                <a:ea typeface="Times New Roman" pitchFamily="18" charset="0"/>
                <a:cs typeface="Times New Roman" pitchFamily="18" charset="0"/>
              </a:rPr>
              <a:t>BUSINESS RISK</a:t>
            </a:r>
            <a:endParaRPr lang="en-US" sz="3600" dirty="0">
              <a:solidFill>
                <a:prstClr val="black"/>
              </a:solidFill>
              <a:latin typeface="Arial" pitchFamily="34" charset="0"/>
              <a:cs typeface="Arial" pitchFamily="34" charset="0"/>
            </a:endParaRPr>
          </a:p>
        </p:txBody>
      </p:sp>
      <p:graphicFrame>
        <p:nvGraphicFramePr>
          <p:cNvPr id="8" name="Table 7"/>
          <p:cNvGraphicFramePr>
            <a:graphicFrameLocks noGrp="1"/>
          </p:cNvGraphicFramePr>
          <p:nvPr/>
        </p:nvGraphicFramePr>
        <p:xfrm>
          <a:off x="1676400" y="4114800"/>
          <a:ext cx="6096000" cy="12852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Degree of operating leverage</a:t>
                      </a:r>
                    </a:p>
                  </a:txBody>
                  <a:tcPr/>
                </a:tc>
                <a:tc>
                  <a:txBody>
                    <a:bodyPr/>
                    <a:lstStyle/>
                    <a:p>
                      <a:r>
                        <a:rPr lang="en-US" dirty="0"/>
                        <a:t>2009</a:t>
                      </a:r>
                    </a:p>
                  </a:txBody>
                  <a:tcPr/>
                </a:tc>
                <a:tc>
                  <a:txBody>
                    <a:bodyPr/>
                    <a:lstStyle/>
                    <a:p>
                      <a:r>
                        <a:rPr lang="en-US" dirty="0"/>
                        <a:t>2010</a:t>
                      </a:r>
                    </a:p>
                  </a:txBody>
                  <a:tcPr/>
                </a:tc>
                <a:tc>
                  <a:txBody>
                    <a:bodyPr/>
                    <a:lstStyle/>
                    <a:p>
                      <a:r>
                        <a:rPr lang="en-US" dirty="0"/>
                        <a:t>2011</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a:t>25.2</a:t>
                      </a:r>
                    </a:p>
                  </a:txBody>
                  <a:tcPr/>
                </a:tc>
                <a:tc>
                  <a:txBody>
                    <a:bodyPr/>
                    <a:lstStyle/>
                    <a:p>
                      <a:r>
                        <a:rPr lang="en-US" dirty="0"/>
                        <a:t>22.01</a:t>
                      </a:r>
                    </a:p>
                  </a:txBody>
                  <a:tcPr/>
                </a:tc>
                <a:tc>
                  <a:txBody>
                    <a:bodyPr/>
                    <a:lstStyle/>
                    <a:p>
                      <a:r>
                        <a:rPr lang="en-US" dirty="0"/>
                        <a:t>3.39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187498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style>
          <a:lnRef idx="1">
            <a:schemeClr val="accent1"/>
          </a:lnRef>
          <a:fillRef idx="2">
            <a:schemeClr val="accent1"/>
          </a:fillRef>
          <a:effectRef idx="1">
            <a:schemeClr val="accent1"/>
          </a:effectRef>
          <a:fontRef idx="minor">
            <a:schemeClr val="dk1"/>
          </a:fontRef>
        </p:style>
        <p:txBody>
          <a:bodyPr/>
          <a:lstStyle/>
          <a:p>
            <a:r>
              <a:rPr lang="en-GB" b="1" dirty="0"/>
              <a:t>Financial Risk</a:t>
            </a:r>
            <a:endParaRPr lang="en-GB" dirty="0"/>
          </a:p>
        </p:txBody>
      </p:sp>
      <p:sp>
        <p:nvSpPr>
          <p:cNvPr id="10" name="Rectangle 9"/>
          <p:cNvSpPr/>
          <p:nvPr/>
        </p:nvSpPr>
        <p:spPr>
          <a:xfrm>
            <a:off x="1905000" y="5638800"/>
            <a:ext cx="4572000" cy="95410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2800" dirty="0">
                <a:solidFill>
                  <a:prstClr val="black"/>
                </a:solidFill>
              </a:rPr>
              <a:t>Higher the degree of debt use, higher the financial risk.</a:t>
            </a:r>
          </a:p>
        </p:txBody>
      </p:sp>
      <p:graphicFrame>
        <p:nvGraphicFramePr>
          <p:cNvPr id="6" name="Table 5"/>
          <p:cNvGraphicFramePr>
            <a:graphicFrameLocks noGrp="1"/>
          </p:cNvGraphicFramePr>
          <p:nvPr/>
        </p:nvGraphicFramePr>
        <p:xfrm>
          <a:off x="1371600" y="1676400"/>
          <a:ext cx="6096000" cy="12852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a:t>2008</a:t>
                      </a:r>
                    </a:p>
                  </a:txBody>
                  <a:tcPr/>
                </a:tc>
                <a:tc>
                  <a:txBody>
                    <a:bodyPr/>
                    <a:lstStyle/>
                    <a:p>
                      <a:r>
                        <a:rPr lang="en-US" dirty="0"/>
                        <a:t>2009</a:t>
                      </a:r>
                    </a:p>
                  </a:txBody>
                  <a:tcPr/>
                </a:tc>
                <a:tc>
                  <a:txBody>
                    <a:bodyPr/>
                    <a:lstStyle/>
                    <a:p>
                      <a:r>
                        <a:rPr lang="en-US" dirty="0"/>
                        <a:t>2010</a:t>
                      </a:r>
                    </a:p>
                  </a:txBody>
                  <a:tcPr/>
                </a:tc>
                <a:tc>
                  <a:txBody>
                    <a:bodyPr/>
                    <a:lstStyle/>
                    <a:p>
                      <a:r>
                        <a:rPr lang="en-US" dirty="0"/>
                        <a:t>2011</a:t>
                      </a:r>
                    </a:p>
                  </a:txBody>
                  <a:tcPr/>
                </a:tc>
                <a:extLst>
                  <a:ext uri="{0D108BD9-81ED-4DB2-BD59-A6C34878D82A}">
                    <a16:rowId xmlns:a16="http://schemas.microsoft.com/office/drawing/2014/main" val="10000"/>
                  </a:ext>
                </a:extLst>
              </a:tr>
              <a:tr h="370840">
                <a:tc>
                  <a:txBody>
                    <a:bodyPr/>
                    <a:lstStyle/>
                    <a:p>
                      <a:r>
                        <a:rPr lang="en-US" b="1" dirty="0"/>
                        <a:t>Degree of Financial leverage</a:t>
                      </a:r>
                    </a:p>
                  </a:txBody>
                  <a:tcPr/>
                </a:tc>
                <a:tc>
                  <a:txBody>
                    <a:bodyPr/>
                    <a:lstStyle/>
                    <a:p>
                      <a:pPr algn="r" fontAlgn="b"/>
                      <a:r>
                        <a:rPr lang="en-US" sz="2400" b="0" i="0" u="none" strike="noStrike" dirty="0">
                          <a:solidFill>
                            <a:srgbClr val="000000"/>
                          </a:solidFill>
                          <a:latin typeface="Times New Roman"/>
                        </a:rPr>
                        <a:t>-0.17</a:t>
                      </a:r>
                    </a:p>
                  </a:txBody>
                  <a:tcPr marL="9525" marR="9525" marT="9525" marB="0" anchor="b"/>
                </a:tc>
                <a:tc>
                  <a:txBody>
                    <a:bodyPr/>
                    <a:lstStyle/>
                    <a:p>
                      <a:pPr algn="r" fontAlgn="b"/>
                      <a:r>
                        <a:rPr lang="en-US" sz="2400" b="0" i="0" u="none" strike="noStrike" dirty="0">
                          <a:solidFill>
                            <a:srgbClr val="000000"/>
                          </a:solidFill>
                          <a:latin typeface="Times New Roman"/>
                        </a:rPr>
                        <a:t>-1.95</a:t>
                      </a:r>
                    </a:p>
                  </a:txBody>
                  <a:tcPr marL="9525" marR="9525" marT="9525" marB="0" anchor="b"/>
                </a:tc>
                <a:tc>
                  <a:txBody>
                    <a:bodyPr/>
                    <a:lstStyle/>
                    <a:p>
                      <a:pPr algn="r" fontAlgn="b"/>
                      <a:r>
                        <a:rPr lang="en-US" sz="2400" b="0" i="0" u="none" strike="noStrike" dirty="0">
                          <a:solidFill>
                            <a:srgbClr val="000000"/>
                          </a:solidFill>
                          <a:latin typeface="Times New Roman"/>
                        </a:rPr>
                        <a:t>-27.66</a:t>
                      </a:r>
                    </a:p>
                  </a:txBody>
                  <a:tcPr marL="9525" marR="9525" marT="9525" marB="0" anchor="b"/>
                </a:tc>
                <a:tc>
                  <a:txBody>
                    <a:bodyPr/>
                    <a:lstStyle/>
                    <a:p>
                      <a:pPr algn="r" fontAlgn="b"/>
                      <a:r>
                        <a:rPr lang="en-US" sz="2400" b="0" i="0" u="none" strike="noStrike" dirty="0">
                          <a:solidFill>
                            <a:srgbClr val="000000"/>
                          </a:solidFill>
                          <a:latin typeface="Times New Roman"/>
                        </a:rPr>
                        <a:t>3.48</a:t>
                      </a:r>
                    </a:p>
                  </a:txBody>
                  <a:tcPr marL="9525" marR="9525" marT="9525" marB="0" anchor="b"/>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1295400" y="3733800"/>
          <a:ext cx="6172200" cy="1444121"/>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0000"/>
                    </a:ext>
                  </a:extLst>
                </a:gridCol>
                <a:gridCol w="1234440">
                  <a:extLst>
                    <a:ext uri="{9D8B030D-6E8A-4147-A177-3AD203B41FA5}">
                      <a16:colId xmlns:a16="http://schemas.microsoft.com/office/drawing/2014/main" val="20001"/>
                    </a:ext>
                  </a:extLst>
                </a:gridCol>
                <a:gridCol w="1234440">
                  <a:extLst>
                    <a:ext uri="{9D8B030D-6E8A-4147-A177-3AD203B41FA5}">
                      <a16:colId xmlns:a16="http://schemas.microsoft.com/office/drawing/2014/main" val="20002"/>
                    </a:ext>
                  </a:extLst>
                </a:gridCol>
                <a:gridCol w="1234440">
                  <a:extLst>
                    <a:ext uri="{9D8B030D-6E8A-4147-A177-3AD203B41FA5}">
                      <a16:colId xmlns:a16="http://schemas.microsoft.com/office/drawing/2014/main" val="20003"/>
                    </a:ext>
                  </a:extLst>
                </a:gridCol>
                <a:gridCol w="1234440">
                  <a:extLst>
                    <a:ext uri="{9D8B030D-6E8A-4147-A177-3AD203B41FA5}">
                      <a16:colId xmlns:a16="http://schemas.microsoft.com/office/drawing/2014/main" val="20004"/>
                    </a:ext>
                  </a:extLst>
                </a:gridCol>
              </a:tblGrid>
              <a:tr h="529721">
                <a:tc>
                  <a:txBody>
                    <a:bodyPr/>
                    <a:lstStyle/>
                    <a:p>
                      <a:endParaRPr lang="en-US" dirty="0"/>
                    </a:p>
                  </a:txBody>
                  <a:tcPr/>
                </a:tc>
                <a:tc>
                  <a:txBody>
                    <a:bodyPr/>
                    <a:lstStyle/>
                    <a:p>
                      <a:r>
                        <a:rPr lang="en-US" dirty="0"/>
                        <a:t>2008</a:t>
                      </a:r>
                    </a:p>
                  </a:txBody>
                  <a:tcPr/>
                </a:tc>
                <a:tc>
                  <a:txBody>
                    <a:bodyPr/>
                    <a:lstStyle/>
                    <a:p>
                      <a:r>
                        <a:rPr lang="en-US" dirty="0"/>
                        <a:t>2009</a:t>
                      </a:r>
                    </a:p>
                  </a:txBody>
                  <a:tcPr/>
                </a:tc>
                <a:tc>
                  <a:txBody>
                    <a:bodyPr/>
                    <a:lstStyle/>
                    <a:p>
                      <a:r>
                        <a:rPr lang="en-US" dirty="0"/>
                        <a:t>2010</a:t>
                      </a:r>
                    </a:p>
                  </a:txBody>
                  <a:tcPr/>
                </a:tc>
                <a:tc>
                  <a:txBody>
                    <a:bodyPr/>
                    <a:lstStyle/>
                    <a:p>
                      <a:r>
                        <a:rPr lang="en-US" dirty="0"/>
                        <a:t>2011</a:t>
                      </a:r>
                    </a:p>
                  </a:txBody>
                  <a:tcPr/>
                </a:tc>
                <a:extLst>
                  <a:ext uri="{0D108BD9-81ED-4DB2-BD59-A6C34878D82A}">
                    <a16:rowId xmlns:a16="http://schemas.microsoft.com/office/drawing/2014/main" val="10000"/>
                  </a:ext>
                </a:extLst>
              </a:tr>
              <a:tr h="537079">
                <a:tc>
                  <a:txBody>
                    <a:bodyPr/>
                    <a:lstStyle/>
                    <a:p>
                      <a:r>
                        <a:rPr lang="en-US" b="1" dirty="0"/>
                        <a:t>INTEREST COVERAGE RATIO</a:t>
                      </a:r>
                    </a:p>
                  </a:txBody>
                  <a:tcPr/>
                </a:tc>
                <a:tc>
                  <a:txBody>
                    <a:bodyPr/>
                    <a:lstStyle/>
                    <a:p>
                      <a:pPr algn="r" fontAlgn="b"/>
                      <a:r>
                        <a:rPr lang="en-US" sz="2400" b="0" i="0" u="none" strike="noStrike" dirty="0">
                          <a:solidFill>
                            <a:srgbClr val="000000"/>
                          </a:solidFill>
                          <a:latin typeface="Times New Roman"/>
                        </a:rPr>
                        <a:t>0.14</a:t>
                      </a:r>
                    </a:p>
                  </a:txBody>
                  <a:tcPr marL="9525" marR="9525" marT="9525" marB="0" anchor="b"/>
                </a:tc>
                <a:tc>
                  <a:txBody>
                    <a:bodyPr/>
                    <a:lstStyle/>
                    <a:p>
                      <a:pPr algn="r" fontAlgn="b"/>
                      <a:r>
                        <a:rPr lang="en-US" sz="2400" b="0" i="0" u="none" strike="noStrike" dirty="0">
                          <a:solidFill>
                            <a:srgbClr val="000000"/>
                          </a:solidFill>
                          <a:latin typeface="Times New Roman"/>
                        </a:rPr>
                        <a:t>0.66</a:t>
                      </a:r>
                    </a:p>
                  </a:txBody>
                  <a:tcPr marL="9525" marR="9525" marT="9525" marB="0" anchor="b"/>
                </a:tc>
                <a:tc>
                  <a:txBody>
                    <a:bodyPr/>
                    <a:lstStyle/>
                    <a:p>
                      <a:pPr algn="r" fontAlgn="b"/>
                      <a:r>
                        <a:rPr lang="en-US" sz="2400" b="0" i="0" u="none" strike="noStrike" dirty="0">
                          <a:solidFill>
                            <a:srgbClr val="000000"/>
                          </a:solidFill>
                          <a:latin typeface="Times New Roman"/>
                        </a:rPr>
                        <a:t>0.96</a:t>
                      </a:r>
                    </a:p>
                  </a:txBody>
                  <a:tcPr marL="9525" marR="9525" marT="9525" marB="0" anchor="b"/>
                </a:tc>
                <a:tc>
                  <a:txBody>
                    <a:bodyPr/>
                    <a:lstStyle/>
                    <a:p>
                      <a:pPr algn="r" fontAlgn="b"/>
                      <a:r>
                        <a:rPr lang="en-US" sz="2400" b="0" i="0" u="none" strike="noStrike" dirty="0">
                          <a:solidFill>
                            <a:srgbClr val="000000"/>
                          </a:solidFill>
                          <a:latin typeface="Times New Roman"/>
                        </a:rPr>
                        <a:t>1.40</a:t>
                      </a:r>
                    </a:p>
                  </a:txBody>
                  <a:tcPr marL="9525" marR="9525" marT="9525" marB="0" anchor="b"/>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1159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3200" b="1" dirty="0">
                <a:latin typeface="Times New Roman" pitchFamily="18" charset="0"/>
                <a:cs typeface="Times New Roman" pitchFamily="18" charset="0"/>
              </a:rPr>
              <a:t>Z SCORE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5882463"/>
              </p:ext>
            </p:extLst>
          </p:nvPr>
        </p:nvGraphicFramePr>
        <p:xfrm>
          <a:off x="428596" y="1500174"/>
          <a:ext cx="8215370" cy="1793617"/>
        </p:xfrm>
        <a:graphic>
          <a:graphicData uri="http://schemas.openxmlformats.org/drawingml/2006/table">
            <a:tbl>
              <a:tblPr firstRow="1" bandRow="1">
                <a:tableStyleId>{72833802-FEF1-4C79-8D5D-14CF1EAF98D9}</a:tableStyleId>
              </a:tblPr>
              <a:tblGrid>
                <a:gridCol w="4107685">
                  <a:extLst>
                    <a:ext uri="{9D8B030D-6E8A-4147-A177-3AD203B41FA5}">
                      <a16:colId xmlns:a16="http://schemas.microsoft.com/office/drawing/2014/main" val="20000"/>
                    </a:ext>
                  </a:extLst>
                </a:gridCol>
                <a:gridCol w="4107685">
                  <a:extLst>
                    <a:ext uri="{9D8B030D-6E8A-4147-A177-3AD203B41FA5}">
                      <a16:colId xmlns:a16="http://schemas.microsoft.com/office/drawing/2014/main" val="20001"/>
                    </a:ext>
                  </a:extLst>
                </a:gridCol>
              </a:tblGrid>
              <a:tr h="194681">
                <a:tc>
                  <a:txBody>
                    <a:bodyPr/>
                    <a:lstStyle/>
                    <a:p>
                      <a:pPr algn="l" fontAlgn="b"/>
                      <a:endParaRPr lang="en-GB" sz="1600" b="1" i="0" u="none" strike="noStrike" dirty="0">
                        <a:solidFill>
                          <a:srgbClr val="000000"/>
                        </a:solidFill>
                        <a:latin typeface="Times New Roman" pitchFamily="18" charset="0"/>
                        <a:cs typeface="Times New Roman" pitchFamily="18" charset="0"/>
                      </a:endParaRPr>
                    </a:p>
                  </a:txBody>
                  <a:tcPr marL="9525" marR="9525" marT="9525" marB="0" anchor="b"/>
                </a:tc>
                <a:tc rowSpan="2">
                  <a:txBody>
                    <a:bodyPr/>
                    <a:lstStyle/>
                    <a:p>
                      <a:pPr algn="ctr" fontAlgn="b"/>
                      <a:endParaRPr lang="en-GB" sz="1600" b="1" i="0" u="none" strike="noStrike" dirty="0">
                        <a:solidFill>
                          <a:schemeClr val="bg1"/>
                        </a:solidFill>
                        <a:latin typeface="Times New Roman" pitchFamily="18" charset="0"/>
                        <a:cs typeface="Times New Roman" pitchFamily="18" charset="0"/>
                      </a:endParaRPr>
                    </a:p>
                  </a:txBody>
                  <a:tcPr marL="9525" marR="9525" marT="9525" marB="0" anchor="b"/>
                </a:tc>
                <a:extLst>
                  <a:ext uri="{0D108BD9-81ED-4DB2-BD59-A6C34878D82A}">
                    <a16:rowId xmlns:a16="http://schemas.microsoft.com/office/drawing/2014/main" val="10000"/>
                  </a:ext>
                </a:extLst>
              </a:tr>
              <a:tr h="194681">
                <a:tc>
                  <a:txBody>
                    <a:bodyPr/>
                    <a:lstStyle/>
                    <a:p>
                      <a:pPr algn="ctr" fontAlgn="b"/>
                      <a:endParaRPr lang="en-GB" sz="1600" b="1" i="0" u="none" strike="noStrike" dirty="0">
                        <a:solidFill>
                          <a:srgbClr val="000000"/>
                        </a:solidFill>
                        <a:latin typeface="Times New Roman" pitchFamily="18" charset="0"/>
                        <a:cs typeface="Times New Roman" pitchFamily="18" charset="0"/>
                      </a:endParaRPr>
                    </a:p>
                  </a:txBody>
                  <a:tcPr marL="9525" marR="9525" marT="9525" marB="0" anchor="b"/>
                </a:tc>
                <a:tc vMerge="1">
                  <a:txBody>
                    <a:bodyPr/>
                    <a:lstStyle/>
                    <a:p>
                      <a:endParaRPr lang="en-GB"/>
                    </a:p>
                  </a:txBody>
                  <a:tcPr/>
                </a:tc>
                <a:extLst>
                  <a:ext uri="{0D108BD9-81ED-4DB2-BD59-A6C34878D82A}">
                    <a16:rowId xmlns:a16="http://schemas.microsoft.com/office/drawing/2014/main" val="10001"/>
                  </a:ext>
                </a:extLst>
              </a:tr>
              <a:tr h="194681">
                <a:tc>
                  <a:txBody>
                    <a:bodyPr/>
                    <a:lstStyle/>
                    <a:p>
                      <a:pPr algn="ctr" fontAlgn="b"/>
                      <a:r>
                        <a:rPr lang="en-GB" sz="1600" b="1" i="0" u="none" strike="noStrike" dirty="0">
                          <a:solidFill>
                            <a:srgbClr val="000000"/>
                          </a:solidFill>
                          <a:latin typeface="Times New Roman" pitchFamily="18" charset="0"/>
                          <a:cs typeface="Times New Roman" pitchFamily="18" charset="0"/>
                        </a:rPr>
                        <a:t>Working Capital/Total Asset</a:t>
                      </a:r>
                    </a:p>
                  </a:txBody>
                  <a:tcPr marL="9525" marR="9525" marT="9525" marB="0" anchor="b"/>
                </a:tc>
                <a:tc>
                  <a:txBody>
                    <a:bodyPr/>
                    <a:lstStyle/>
                    <a:p>
                      <a:pPr algn="ctr" fontAlgn="b"/>
                      <a:r>
                        <a:rPr lang="en-US" sz="1600" b="1" i="0" u="none" strike="noStrike" dirty="0">
                          <a:solidFill>
                            <a:srgbClr val="000000"/>
                          </a:solidFill>
                          <a:latin typeface="Times New Roman"/>
                        </a:rPr>
                        <a:t>-0.0530</a:t>
                      </a:r>
                    </a:p>
                  </a:txBody>
                  <a:tcPr marL="9525" marR="9525" marT="9525" marB="0" anchor="b"/>
                </a:tc>
                <a:extLst>
                  <a:ext uri="{0D108BD9-81ED-4DB2-BD59-A6C34878D82A}">
                    <a16:rowId xmlns:a16="http://schemas.microsoft.com/office/drawing/2014/main" val="10002"/>
                  </a:ext>
                </a:extLst>
              </a:tr>
              <a:tr h="194681">
                <a:tc>
                  <a:txBody>
                    <a:bodyPr/>
                    <a:lstStyle/>
                    <a:p>
                      <a:pPr algn="ctr" fontAlgn="b"/>
                      <a:r>
                        <a:rPr lang="en-GB" sz="1600" b="1" i="0" u="none" strike="noStrike" dirty="0">
                          <a:solidFill>
                            <a:srgbClr val="000000"/>
                          </a:solidFill>
                          <a:latin typeface="Times New Roman" pitchFamily="18" charset="0"/>
                          <a:cs typeface="Times New Roman" pitchFamily="18" charset="0"/>
                        </a:rPr>
                        <a:t>Retained Earnings/Total Asset</a:t>
                      </a:r>
                    </a:p>
                  </a:txBody>
                  <a:tcPr marL="9525" marR="9525" marT="9525" marB="0" anchor="b"/>
                </a:tc>
                <a:tc>
                  <a:txBody>
                    <a:bodyPr/>
                    <a:lstStyle/>
                    <a:p>
                      <a:pPr algn="ctr" fontAlgn="b"/>
                      <a:r>
                        <a:rPr lang="en-US" sz="1600" b="1" i="0" u="none" strike="noStrike" dirty="0">
                          <a:solidFill>
                            <a:srgbClr val="000000"/>
                          </a:solidFill>
                          <a:latin typeface="Times New Roman"/>
                        </a:rPr>
                        <a:t>-329.70</a:t>
                      </a:r>
                    </a:p>
                  </a:txBody>
                  <a:tcPr marL="9525" marR="9525" marT="9525" marB="0" anchor="b"/>
                </a:tc>
                <a:extLst>
                  <a:ext uri="{0D108BD9-81ED-4DB2-BD59-A6C34878D82A}">
                    <a16:rowId xmlns:a16="http://schemas.microsoft.com/office/drawing/2014/main" val="10003"/>
                  </a:ext>
                </a:extLst>
              </a:tr>
              <a:tr h="261019">
                <a:tc>
                  <a:txBody>
                    <a:bodyPr/>
                    <a:lstStyle/>
                    <a:p>
                      <a:pPr algn="ctr" fontAlgn="b"/>
                      <a:r>
                        <a:rPr lang="en-GB" sz="1600" b="1" i="0" u="none" strike="noStrike" dirty="0">
                          <a:solidFill>
                            <a:srgbClr val="000000"/>
                          </a:solidFill>
                          <a:latin typeface="Times New Roman" pitchFamily="18" charset="0"/>
                          <a:cs typeface="Times New Roman" pitchFamily="18" charset="0"/>
                        </a:rPr>
                        <a:t>EBIT/Total Asset</a:t>
                      </a:r>
                    </a:p>
                  </a:txBody>
                  <a:tcPr marL="9525" marR="9525" marT="9525" marB="0" anchor="b"/>
                </a:tc>
                <a:tc>
                  <a:txBody>
                    <a:bodyPr/>
                    <a:lstStyle/>
                    <a:p>
                      <a:pPr algn="ctr" fontAlgn="b"/>
                      <a:r>
                        <a:rPr lang="en-US" sz="1600" b="1" i="0" u="none" strike="noStrike" dirty="0">
                          <a:solidFill>
                            <a:srgbClr val="000000"/>
                          </a:solidFill>
                          <a:latin typeface="Calibri"/>
                        </a:rPr>
                        <a:t>0.09</a:t>
                      </a:r>
                    </a:p>
                  </a:txBody>
                  <a:tcPr marL="9525" marR="9525" marT="9525" marB="0" anchor="b"/>
                </a:tc>
                <a:extLst>
                  <a:ext uri="{0D108BD9-81ED-4DB2-BD59-A6C34878D82A}">
                    <a16:rowId xmlns:a16="http://schemas.microsoft.com/office/drawing/2014/main" val="10004"/>
                  </a:ext>
                </a:extLst>
              </a:tr>
              <a:tr h="265773">
                <a:tc>
                  <a:txBody>
                    <a:bodyPr/>
                    <a:lstStyle/>
                    <a:p>
                      <a:pPr algn="ctr" fontAlgn="b"/>
                      <a:r>
                        <a:rPr lang="en-GB" sz="1600" b="1" i="0" u="none" strike="noStrike" dirty="0">
                          <a:solidFill>
                            <a:srgbClr val="000000"/>
                          </a:solidFill>
                          <a:latin typeface="Times New Roman" pitchFamily="18" charset="0"/>
                          <a:cs typeface="Times New Roman" pitchFamily="18" charset="0"/>
                        </a:rPr>
                        <a:t>Market Value of Equity/Book value of debt</a:t>
                      </a:r>
                    </a:p>
                  </a:txBody>
                  <a:tcPr marL="9525" marR="9525" marT="9525" marB="0" anchor="b"/>
                </a:tc>
                <a:tc>
                  <a:txBody>
                    <a:bodyPr/>
                    <a:lstStyle/>
                    <a:p>
                      <a:pPr algn="ctr" fontAlgn="b"/>
                      <a:r>
                        <a:rPr lang="en-US" sz="1600" b="1" i="0" u="none" strike="noStrike" dirty="0">
                          <a:solidFill>
                            <a:srgbClr val="000000"/>
                          </a:solidFill>
                          <a:latin typeface="Times New Roman"/>
                        </a:rPr>
                        <a:t>-0.49</a:t>
                      </a:r>
                    </a:p>
                  </a:txBody>
                  <a:tcPr marL="9525" marR="9525" marT="9525" marB="0" anchor="b"/>
                </a:tc>
                <a:extLst>
                  <a:ext uri="{0D108BD9-81ED-4DB2-BD59-A6C34878D82A}">
                    <a16:rowId xmlns:a16="http://schemas.microsoft.com/office/drawing/2014/main" val="10005"/>
                  </a:ext>
                </a:extLst>
              </a:tr>
              <a:tr h="194681">
                <a:tc>
                  <a:txBody>
                    <a:bodyPr/>
                    <a:lstStyle/>
                    <a:p>
                      <a:pPr algn="ctr" fontAlgn="b"/>
                      <a:r>
                        <a:rPr lang="en-GB" sz="1600" b="1" i="0" u="none" strike="noStrike">
                          <a:solidFill>
                            <a:srgbClr val="000000"/>
                          </a:solidFill>
                          <a:latin typeface="Times New Roman" pitchFamily="18" charset="0"/>
                          <a:cs typeface="Times New Roman" pitchFamily="18" charset="0"/>
                        </a:rPr>
                        <a:t>Sales/Total Asset</a:t>
                      </a:r>
                    </a:p>
                  </a:txBody>
                  <a:tcPr marL="9525" marR="9525" marT="9525" marB="0" anchor="b"/>
                </a:tc>
                <a:tc>
                  <a:txBody>
                    <a:bodyPr/>
                    <a:lstStyle/>
                    <a:p>
                      <a:pPr algn="ctr" fontAlgn="b"/>
                      <a:r>
                        <a:rPr lang="en-US" sz="1600" b="1" i="0" u="none" strike="noStrike" dirty="0">
                          <a:solidFill>
                            <a:srgbClr val="000000"/>
                          </a:solidFill>
                          <a:latin typeface="Times New Roman"/>
                        </a:rPr>
                        <a:t>0.59</a:t>
                      </a:r>
                    </a:p>
                  </a:txBody>
                  <a:tcPr marL="9525" marR="9525" marT="9525" marB="0" anchor="b"/>
                </a:tc>
                <a:extLst>
                  <a:ext uri="{0D108BD9-81ED-4DB2-BD59-A6C34878D82A}">
                    <a16:rowId xmlns:a16="http://schemas.microsoft.com/office/drawing/2014/main" val="10006"/>
                  </a:ext>
                </a:extLst>
              </a:tr>
            </a:tbl>
          </a:graphicData>
        </a:graphic>
      </p:graphicFrame>
      <p:sp>
        <p:nvSpPr>
          <p:cNvPr id="5" name="Rectangle 4"/>
          <p:cNvSpPr/>
          <p:nvPr/>
        </p:nvSpPr>
        <p:spPr>
          <a:xfrm>
            <a:off x="500034" y="4286256"/>
            <a:ext cx="500066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b="1" dirty="0">
                <a:solidFill>
                  <a:prstClr val="black"/>
                </a:solidFill>
                <a:latin typeface="Times New Roman" pitchFamily="18" charset="0"/>
                <a:cs typeface="Times New Roman" pitchFamily="18" charset="0"/>
              </a:rPr>
              <a:t>Z = 1.2X1 + 1.4X2 + 3.3X3 + 0.6X4 + 1X5</a:t>
            </a:r>
            <a:endParaRPr lang="en-GB" sz="2400" b="1" dirty="0">
              <a:solidFill>
                <a:prstClr val="black"/>
              </a:solidFill>
              <a:latin typeface="Times New Roman" pitchFamily="18" charset="0"/>
              <a:cs typeface="Times New Roman" pitchFamily="18" charset="0"/>
            </a:endParaRPr>
          </a:p>
          <a:p>
            <a:r>
              <a:rPr lang="en-US" sz="2400" dirty="0">
                <a:solidFill>
                  <a:prstClr val="black"/>
                </a:solidFill>
                <a:latin typeface="Times New Roman" pitchFamily="18" charset="0"/>
                <a:cs typeface="Times New Roman" pitchFamily="18" charset="0"/>
              </a:rPr>
              <a:t>Value is lower than 1.81. So the company is in Distress zone. According to the category firm has higher bankruptcy cost in near future. </a:t>
            </a:r>
            <a:endParaRPr lang="en-GB" sz="2400" dirty="0">
              <a:solidFill>
                <a:prstClr val="black"/>
              </a:solidFill>
              <a:latin typeface="Times New Roman" pitchFamily="18" charset="0"/>
              <a:cs typeface="Times New Roman" pitchFamily="18" charset="0"/>
            </a:endParaRPr>
          </a:p>
        </p:txBody>
      </p:sp>
      <p:sp>
        <p:nvSpPr>
          <p:cNvPr id="6" name="Isosceles Triangle 5"/>
          <p:cNvSpPr/>
          <p:nvPr/>
        </p:nvSpPr>
        <p:spPr>
          <a:xfrm rot="20917188">
            <a:off x="5700405" y="4031338"/>
            <a:ext cx="2914472" cy="2260856"/>
          </a:xfrm>
          <a:prstGeom prst="triangle">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000" b="1" dirty="0">
                <a:solidFill>
                  <a:prstClr val="black"/>
                </a:solidFill>
                <a:latin typeface="Times New Roman" pitchFamily="18" charset="0"/>
                <a:cs typeface="Times New Roman" pitchFamily="18" charset="0"/>
              </a:rPr>
              <a:t>Distress Zone</a:t>
            </a:r>
          </a:p>
        </p:txBody>
      </p:sp>
      <p:graphicFrame>
        <p:nvGraphicFramePr>
          <p:cNvPr id="7" name="Table 6"/>
          <p:cNvGraphicFramePr>
            <a:graphicFrameLocks noGrp="1"/>
          </p:cNvGraphicFramePr>
          <p:nvPr>
            <p:extLst>
              <p:ext uri="{D42A27DB-BD31-4B8C-83A1-F6EECF244321}">
                <p14:modId xmlns:p14="http://schemas.microsoft.com/office/powerpoint/2010/main" val="4259040428"/>
              </p:ext>
            </p:extLst>
          </p:nvPr>
        </p:nvGraphicFramePr>
        <p:xfrm>
          <a:off x="5357818" y="3714752"/>
          <a:ext cx="3238500" cy="253365"/>
        </p:xfrm>
        <a:graphic>
          <a:graphicData uri="http://schemas.openxmlformats.org/drawingml/2006/table">
            <a:tbl>
              <a:tblPr>
                <a:tableStyleId>{284E427A-3D55-4303-BF80-6455036E1DE7}</a:tableStyleId>
              </a:tblPr>
              <a:tblGrid>
                <a:gridCol w="2184400">
                  <a:extLst>
                    <a:ext uri="{9D8B030D-6E8A-4147-A177-3AD203B41FA5}">
                      <a16:colId xmlns:a16="http://schemas.microsoft.com/office/drawing/2014/main" val="20000"/>
                    </a:ext>
                  </a:extLst>
                </a:gridCol>
                <a:gridCol w="1054100">
                  <a:extLst>
                    <a:ext uri="{9D8B030D-6E8A-4147-A177-3AD203B41FA5}">
                      <a16:colId xmlns:a16="http://schemas.microsoft.com/office/drawing/2014/main" val="20001"/>
                    </a:ext>
                  </a:extLst>
                </a:gridCol>
              </a:tblGrid>
              <a:tr h="190500">
                <a:tc>
                  <a:txBody>
                    <a:bodyPr/>
                    <a:lstStyle/>
                    <a:p>
                      <a:pPr algn="ctr" fontAlgn="b"/>
                      <a:r>
                        <a:rPr lang="en-GB" sz="1600" b="1" i="0" u="none" strike="noStrike" dirty="0">
                          <a:latin typeface="Times New Roman" pitchFamily="18" charset="0"/>
                          <a:cs typeface="Times New Roman" pitchFamily="18" charset="0"/>
                        </a:rPr>
                        <a:t>Z Score</a:t>
                      </a:r>
                      <a:endParaRPr lang="en-GB" sz="1600" b="1"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ctr" fontAlgn="b"/>
                      <a:r>
                        <a:rPr lang="en-US" sz="1600" b="1" i="0" u="none" strike="noStrike" dirty="0">
                          <a:solidFill>
                            <a:srgbClr val="000000"/>
                          </a:solidFill>
                          <a:latin typeface="Times New Roman"/>
                        </a:rPr>
                        <a:t>-461.02</a:t>
                      </a:r>
                    </a:p>
                  </a:txBody>
                  <a:tcPr marL="9525" marR="9525" marT="9525" marB="0" anchor="b"/>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0323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PROBLEM STATEMENT</a:t>
            </a:r>
          </a:p>
        </p:txBody>
      </p:sp>
      <p:sp>
        <p:nvSpPr>
          <p:cNvPr id="4" name="Rectangle 3"/>
          <p:cNvSpPr/>
          <p:nvPr/>
        </p:nvSpPr>
        <p:spPr>
          <a:xfrm>
            <a:off x="539552" y="1700808"/>
            <a:ext cx="8064896" cy="45142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400" dirty="0"/>
              <a:t>To be or not to be the issue co-manager of a bond issuing process that may serve the purpose of lifeline for WIDEOPENWEST and may or may not usher a new beginning .</a:t>
            </a:r>
          </a:p>
          <a:p>
            <a:pPr algn="just"/>
            <a:endParaRPr lang="en-US"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TotalTime>
  <Words>589</Words>
  <Application>Microsoft Office PowerPoint</Application>
  <PresentationFormat>On-screen Show (4:3)</PresentationFormat>
  <Paragraphs>120</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PowerPoint Presentation</vt:lpstr>
      <vt:lpstr>PowerPoint Presentation</vt:lpstr>
      <vt:lpstr>ECONOMIC ANALYSIS</vt:lpstr>
      <vt:lpstr>Porters 5 force model</vt:lpstr>
      <vt:lpstr>DU pont analysis</vt:lpstr>
      <vt:lpstr> Risk Analysis (Business Risk) </vt:lpstr>
      <vt:lpstr>Financial Risk</vt:lpstr>
      <vt:lpstr>Z SCORE MODEL</vt:lpstr>
      <vt:lpstr>PROBLEM STATEMENT</vt:lpstr>
      <vt:lpstr>Decision making process</vt:lpstr>
      <vt:lpstr>PowerPoint Presentation</vt:lpstr>
      <vt:lpstr>PowerPoint Presentation</vt:lpstr>
      <vt:lpstr>PowerPoint Presentation</vt:lpstr>
      <vt:lpstr>PowerPoint Presentation</vt:lpstr>
      <vt:lpstr>PowerPoint Presentation</vt:lpstr>
      <vt:lpstr>Recommendation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dc:title>
  <dc:creator>Farha Farzana</dc:creator>
  <cp:lastModifiedBy>Sayed Tarif Ishtiaque</cp:lastModifiedBy>
  <cp:revision>165</cp:revision>
  <dcterms:created xsi:type="dcterms:W3CDTF">2015-04-13T10:22:36Z</dcterms:created>
  <dcterms:modified xsi:type="dcterms:W3CDTF">2021-01-17T12:36:45Z</dcterms:modified>
</cp:coreProperties>
</file>