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55" r:id="rId2"/>
    <p:sldId id="370" r:id="rId3"/>
    <p:sldId id="357" r:id="rId4"/>
    <p:sldId id="358" r:id="rId5"/>
    <p:sldId id="359" r:id="rId6"/>
    <p:sldId id="360" r:id="rId7"/>
    <p:sldId id="361" r:id="rId8"/>
    <p:sldId id="362" r:id="rId9"/>
    <p:sldId id="371" r:id="rId10"/>
    <p:sldId id="365" r:id="rId11"/>
    <p:sldId id="366" r:id="rId12"/>
    <p:sldId id="367" r:id="rId13"/>
    <p:sldId id="376" r:id="rId14"/>
    <p:sldId id="327" r:id="rId15"/>
    <p:sldId id="325" r:id="rId16"/>
    <p:sldId id="293" r:id="rId17"/>
    <p:sldId id="329" r:id="rId18"/>
    <p:sldId id="382" r:id="rId19"/>
    <p:sldId id="344" r:id="rId20"/>
    <p:sldId id="345" r:id="rId21"/>
    <p:sldId id="379" r:id="rId22"/>
    <p:sldId id="383" r:id="rId23"/>
    <p:sldId id="343" r:id="rId24"/>
    <p:sldId id="331" r:id="rId25"/>
    <p:sldId id="341" r:id="rId26"/>
    <p:sldId id="386" r:id="rId27"/>
    <p:sldId id="387" r:id="rId28"/>
    <p:sldId id="388" r:id="rId29"/>
    <p:sldId id="353" r:id="rId30"/>
    <p:sldId id="381" r:id="rId31"/>
    <p:sldId id="347" r:id="rId32"/>
    <p:sldId id="348" r:id="rId33"/>
    <p:sldId id="354" r:id="rId34"/>
    <p:sldId id="283" r:id="rId35"/>
    <p:sldId id="28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60"/>
  </p:normalViewPr>
  <p:slideViewPr>
    <p:cSldViewPr>
      <p:cViewPr varScale="1">
        <p:scale>
          <a:sx n="68" d="100"/>
          <a:sy n="68" d="100"/>
        </p:scale>
        <p:origin x="157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F:\2nd%20Semester\F-506\18th%20batch%20cases\Case%203\wor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2nd%20Semester\F-506\18th%20batch%20cases\Case%203\wor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F:\2nd%20Semester\F-506\18th%20batch%20cases\Case%203\work.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F:\2nd%20Semester\F-506\18th%20batch%20cases\Case%203\wor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overlay val="0"/>
    </c:title>
    <c:autoTitleDeleted val="0"/>
    <c:plotArea>
      <c:layout/>
      <c:barChart>
        <c:barDir val="col"/>
        <c:grouping val="clustered"/>
        <c:varyColors val="0"/>
        <c:ser>
          <c:idx val="0"/>
          <c:order val="0"/>
          <c:tx>
            <c:strRef>
              <c:f>'Financial risk'!$C$18</c:f>
              <c:strCache>
                <c:ptCount val="1"/>
                <c:pt idx="0">
                  <c:v>Interest coverage ratio (TIE)</c:v>
                </c:pt>
              </c:strCache>
            </c:strRef>
          </c:tx>
          <c:invertIfNegative val="0"/>
          <c:cat>
            <c:numRef>
              <c:f>'Financial risk'!$D$17:$L$17</c:f>
              <c:numCache>
                <c:formatCode>0_);[Red]\(0\)</c:formatCode>
                <c:ptCount val="9"/>
                <c:pt idx="0">
                  <c:v>2011</c:v>
                </c:pt>
                <c:pt idx="1">
                  <c:v>2012</c:v>
                </c:pt>
                <c:pt idx="2">
                  <c:v>2013</c:v>
                </c:pt>
                <c:pt idx="3">
                  <c:v>2014</c:v>
                </c:pt>
                <c:pt idx="4">
                  <c:v>2015</c:v>
                </c:pt>
                <c:pt idx="5">
                  <c:v>2016</c:v>
                </c:pt>
                <c:pt idx="6">
                  <c:v>2017</c:v>
                </c:pt>
                <c:pt idx="7">
                  <c:v>2018</c:v>
                </c:pt>
                <c:pt idx="8">
                  <c:v>2019</c:v>
                </c:pt>
              </c:numCache>
            </c:numRef>
          </c:cat>
          <c:val>
            <c:numRef>
              <c:f>'Financial risk'!$D$18:$L$18</c:f>
              <c:numCache>
                <c:formatCode>General</c:formatCode>
                <c:ptCount val="9"/>
                <c:pt idx="0">
                  <c:v>0</c:v>
                </c:pt>
                <c:pt idx="1">
                  <c:v>0</c:v>
                </c:pt>
                <c:pt idx="2">
                  <c:v>0</c:v>
                </c:pt>
                <c:pt idx="3">
                  <c:v>0</c:v>
                </c:pt>
                <c:pt idx="4">
                  <c:v>0</c:v>
                </c:pt>
                <c:pt idx="5">
                  <c:v>512.30769230769261</c:v>
                </c:pt>
                <c:pt idx="6">
                  <c:v>276.85714285714283</c:v>
                </c:pt>
                <c:pt idx="7">
                  <c:v>212.94222222222217</c:v>
                </c:pt>
                <c:pt idx="8">
                  <c:v>196.93016949152536</c:v>
                </c:pt>
              </c:numCache>
            </c:numRef>
          </c:val>
          <c:extLst>
            <c:ext xmlns:c16="http://schemas.microsoft.com/office/drawing/2014/chart" uri="{C3380CC4-5D6E-409C-BE32-E72D297353CC}">
              <c16:uniqueId val="{00000000-6213-47E5-B80B-0BEADD37238E}"/>
            </c:ext>
          </c:extLst>
        </c:ser>
        <c:dLbls>
          <c:showLegendKey val="0"/>
          <c:showVal val="0"/>
          <c:showCatName val="0"/>
          <c:showSerName val="0"/>
          <c:showPercent val="0"/>
          <c:showBubbleSize val="0"/>
        </c:dLbls>
        <c:gapWidth val="150"/>
        <c:axId val="50760704"/>
        <c:axId val="50787072"/>
      </c:barChart>
      <c:catAx>
        <c:axId val="50760704"/>
        <c:scaling>
          <c:orientation val="minMax"/>
        </c:scaling>
        <c:delete val="0"/>
        <c:axPos val="b"/>
        <c:numFmt formatCode="0_);[Red]\(0\)" sourceLinked="1"/>
        <c:majorTickMark val="out"/>
        <c:minorTickMark val="none"/>
        <c:tickLblPos val="nextTo"/>
        <c:crossAx val="50787072"/>
        <c:crosses val="autoZero"/>
        <c:auto val="1"/>
        <c:lblAlgn val="ctr"/>
        <c:lblOffset val="100"/>
        <c:noMultiLvlLbl val="0"/>
      </c:catAx>
      <c:valAx>
        <c:axId val="50787072"/>
        <c:scaling>
          <c:orientation val="minMax"/>
        </c:scaling>
        <c:delete val="0"/>
        <c:axPos val="l"/>
        <c:majorGridlines/>
        <c:numFmt formatCode="General" sourceLinked="1"/>
        <c:majorTickMark val="out"/>
        <c:minorTickMark val="none"/>
        <c:tickLblPos val="nextTo"/>
        <c:crossAx val="50760704"/>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0"/>
    <c:plotArea>
      <c:layout/>
      <c:barChart>
        <c:barDir val="col"/>
        <c:grouping val="clustered"/>
        <c:varyColors val="0"/>
        <c:ser>
          <c:idx val="0"/>
          <c:order val="0"/>
          <c:tx>
            <c:strRef>
              <c:f>'Income statement'!$D$35</c:f>
              <c:strCache>
                <c:ptCount val="1"/>
                <c:pt idx="0">
                  <c:v>2011</c:v>
                </c:pt>
              </c:strCache>
            </c:strRef>
          </c:tx>
          <c:invertIfNegative val="0"/>
          <c:cat>
            <c:strRef>
              <c:f>'Income statement'!$C$36:$C$40</c:f>
              <c:strCache>
                <c:ptCount val="5"/>
                <c:pt idx="0">
                  <c:v>Gross Margin</c:v>
                </c:pt>
                <c:pt idx="1">
                  <c:v>Operating Margin</c:v>
                </c:pt>
                <c:pt idx="2">
                  <c:v>Net Margin (ROS)</c:v>
                </c:pt>
                <c:pt idx="3">
                  <c:v>Return on Assets (ROA)</c:v>
                </c:pt>
                <c:pt idx="4">
                  <c:v>Return on Equity (ROE)</c:v>
                </c:pt>
              </c:strCache>
            </c:strRef>
          </c:cat>
          <c:val>
            <c:numRef>
              <c:f>'Income statement'!$D$36:$D$40</c:f>
              <c:numCache>
                <c:formatCode>0.00%</c:formatCode>
                <c:ptCount val="5"/>
                <c:pt idx="0">
                  <c:v>0.53400000000000003</c:v>
                </c:pt>
                <c:pt idx="1">
                  <c:v>0.42500000000000032</c:v>
                </c:pt>
                <c:pt idx="2">
                  <c:v>0.27600000000000002</c:v>
                </c:pt>
                <c:pt idx="3">
                  <c:v>0.12200000000000009</c:v>
                </c:pt>
                <c:pt idx="4">
                  <c:v>0.13800000000000001</c:v>
                </c:pt>
              </c:numCache>
            </c:numRef>
          </c:val>
          <c:extLst>
            <c:ext xmlns:c16="http://schemas.microsoft.com/office/drawing/2014/chart" uri="{C3380CC4-5D6E-409C-BE32-E72D297353CC}">
              <c16:uniqueId val="{00000000-81F2-403C-AB5A-9131A800478F}"/>
            </c:ext>
          </c:extLst>
        </c:ser>
        <c:ser>
          <c:idx val="1"/>
          <c:order val="1"/>
          <c:tx>
            <c:strRef>
              <c:f>'Income statement'!$E$35</c:f>
              <c:strCache>
                <c:ptCount val="1"/>
                <c:pt idx="0">
                  <c:v>2012</c:v>
                </c:pt>
              </c:strCache>
            </c:strRef>
          </c:tx>
          <c:invertIfNegative val="0"/>
          <c:cat>
            <c:strRef>
              <c:f>'Income statement'!$C$36:$C$40</c:f>
              <c:strCache>
                <c:ptCount val="5"/>
                <c:pt idx="0">
                  <c:v>Gross Margin</c:v>
                </c:pt>
                <c:pt idx="1">
                  <c:v>Operating Margin</c:v>
                </c:pt>
                <c:pt idx="2">
                  <c:v>Net Margin (ROS)</c:v>
                </c:pt>
                <c:pt idx="3">
                  <c:v>Return on Assets (ROA)</c:v>
                </c:pt>
                <c:pt idx="4">
                  <c:v>Return on Equity (ROE)</c:v>
                </c:pt>
              </c:strCache>
            </c:strRef>
          </c:cat>
          <c:val>
            <c:numRef>
              <c:f>'Income statement'!$E$36:$E$40</c:f>
              <c:numCache>
                <c:formatCode>0.00%</c:formatCode>
                <c:ptCount val="5"/>
                <c:pt idx="0">
                  <c:v>0.51300000000000001</c:v>
                </c:pt>
                <c:pt idx="1">
                  <c:v>0.41200000000000031</c:v>
                </c:pt>
                <c:pt idx="2">
                  <c:v>0.25700000000000001</c:v>
                </c:pt>
                <c:pt idx="3">
                  <c:v>0.12200000000000009</c:v>
                </c:pt>
                <c:pt idx="4">
                  <c:v>0.14000000000000001</c:v>
                </c:pt>
              </c:numCache>
            </c:numRef>
          </c:val>
          <c:extLst>
            <c:ext xmlns:c16="http://schemas.microsoft.com/office/drawing/2014/chart" uri="{C3380CC4-5D6E-409C-BE32-E72D297353CC}">
              <c16:uniqueId val="{00000001-81F2-403C-AB5A-9131A800478F}"/>
            </c:ext>
          </c:extLst>
        </c:ser>
        <c:ser>
          <c:idx val="2"/>
          <c:order val="2"/>
          <c:tx>
            <c:strRef>
              <c:f>'Income statement'!$F$35</c:f>
              <c:strCache>
                <c:ptCount val="1"/>
                <c:pt idx="0">
                  <c:v>2013</c:v>
                </c:pt>
              </c:strCache>
            </c:strRef>
          </c:tx>
          <c:invertIfNegative val="0"/>
          <c:cat>
            <c:strRef>
              <c:f>'Income statement'!$C$36:$C$40</c:f>
              <c:strCache>
                <c:ptCount val="5"/>
                <c:pt idx="0">
                  <c:v>Gross Margin</c:v>
                </c:pt>
                <c:pt idx="1">
                  <c:v>Operating Margin</c:v>
                </c:pt>
                <c:pt idx="2">
                  <c:v>Net Margin (ROS)</c:v>
                </c:pt>
                <c:pt idx="3">
                  <c:v>Return on Assets (ROA)</c:v>
                </c:pt>
                <c:pt idx="4">
                  <c:v>Return on Equity (ROE)</c:v>
                </c:pt>
              </c:strCache>
            </c:strRef>
          </c:cat>
          <c:val>
            <c:numRef>
              <c:f>'Income statement'!$F$36:$F$40</c:f>
              <c:numCache>
                <c:formatCode>0.00%</c:formatCode>
                <c:ptCount val="5"/>
                <c:pt idx="0">
                  <c:v>0.48100000000000032</c:v>
                </c:pt>
                <c:pt idx="1">
                  <c:v>0.37100000000000066</c:v>
                </c:pt>
                <c:pt idx="2">
                  <c:v>0.24100000000000021</c:v>
                </c:pt>
                <c:pt idx="3">
                  <c:v>9.9000000000000046E-2</c:v>
                </c:pt>
                <c:pt idx="4">
                  <c:v>0.11</c:v>
                </c:pt>
              </c:numCache>
            </c:numRef>
          </c:val>
          <c:extLst>
            <c:ext xmlns:c16="http://schemas.microsoft.com/office/drawing/2014/chart" uri="{C3380CC4-5D6E-409C-BE32-E72D297353CC}">
              <c16:uniqueId val="{00000002-81F2-403C-AB5A-9131A800478F}"/>
            </c:ext>
          </c:extLst>
        </c:ser>
        <c:ser>
          <c:idx val="3"/>
          <c:order val="3"/>
          <c:tx>
            <c:strRef>
              <c:f>'Income statement'!$G$35</c:f>
              <c:strCache>
                <c:ptCount val="1"/>
                <c:pt idx="0">
                  <c:v>2014</c:v>
                </c:pt>
              </c:strCache>
            </c:strRef>
          </c:tx>
          <c:invertIfNegative val="0"/>
          <c:cat>
            <c:strRef>
              <c:f>'Income statement'!$C$36:$C$40</c:f>
              <c:strCache>
                <c:ptCount val="5"/>
                <c:pt idx="0">
                  <c:v>Gross Margin</c:v>
                </c:pt>
                <c:pt idx="1">
                  <c:v>Operating Margin</c:v>
                </c:pt>
                <c:pt idx="2">
                  <c:v>Net Margin (ROS)</c:v>
                </c:pt>
                <c:pt idx="3">
                  <c:v>Return on Assets (ROA)</c:v>
                </c:pt>
                <c:pt idx="4">
                  <c:v>Return on Equity (ROE)</c:v>
                </c:pt>
              </c:strCache>
            </c:strRef>
          </c:cat>
          <c:val>
            <c:numRef>
              <c:f>'Income statement'!$G$36:$G$40</c:f>
              <c:numCache>
                <c:formatCode>0.00%</c:formatCode>
                <c:ptCount val="5"/>
                <c:pt idx="0">
                  <c:v>0.49600000000000066</c:v>
                </c:pt>
                <c:pt idx="1">
                  <c:v>0.36400000000000032</c:v>
                </c:pt>
                <c:pt idx="2">
                  <c:v>0.24700000000000033</c:v>
                </c:pt>
                <c:pt idx="3">
                  <c:v>8.3000000000000046E-2</c:v>
                </c:pt>
                <c:pt idx="4">
                  <c:v>9.3000000000000208E-2</c:v>
                </c:pt>
              </c:numCache>
            </c:numRef>
          </c:val>
          <c:extLst>
            <c:ext xmlns:c16="http://schemas.microsoft.com/office/drawing/2014/chart" uri="{C3380CC4-5D6E-409C-BE32-E72D297353CC}">
              <c16:uniqueId val="{00000003-81F2-403C-AB5A-9131A800478F}"/>
            </c:ext>
          </c:extLst>
        </c:ser>
        <c:dLbls>
          <c:showLegendKey val="0"/>
          <c:showVal val="0"/>
          <c:showCatName val="0"/>
          <c:showSerName val="0"/>
          <c:showPercent val="0"/>
          <c:showBubbleSize val="0"/>
        </c:dLbls>
        <c:gapWidth val="150"/>
        <c:axId val="50895872"/>
        <c:axId val="50909952"/>
      </c:barChart>
      <c:catAx>
        <c:axId val="50895872"/>
        <c:scaling>
          <c:orientation val="minMax"/>
        </c:scaling>
        <c:delete val="0"/>
        <c:axPos val="b"/>
        <c:numFmt formatCode="General" sourceLinked="0"/>
        <c:majorTickMark val="out"/>
        <c:minorTickMark val="none"/>
        <c:tickLblPos val="nextTo"/>
        <c:crossAx val="50909952"/>
        <c:crosses val="autoZero"/>
        <c:auto val="1"/>
        <c:lblAlgn val="ctr"/>
        <c:lblOffset val="100"/>
        <c:noMultiLvlLbl val="0"/>
      </c:catAx>
      <c:valAx>
        <c:axId val="50909952"/>
        <c:scaling>
          <c:orientation val="minMax"/>
        </c:scaling>
        <c:delete val="0"/>
        <c:axPos val="l"/>
        <c:majorGridlines/>
        <c:numFmt formatCode="0.00%" sourceLinked="1"/>
        <c:majorTickMark val="out"/>
        <c:minorTickMark val="none"/>
        <c:tickLblPos val="nextTo"/>
        <c:crossAx val="50895872"/>
        <c:crosses val="autoZero"/>
        <c:crossBetween val="between"/>
      </c:val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3"/>
    </mc:Choice>
    <mc:Fallback>
      <c:style val="43"/>
    </mc:Fallback>
  </mc:AlternateContent>
  <c:chart>
    <c:title>
      <c:layout>
        <c:manualLayout>
          <c:xMode val="edge"/>
          <c:yMode val="edge"/>
          <c:x val="0.36735511732275394"/>
          <c:y val="0"/>
        </c:manualLayout>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'Balance sheet'!$B$37</c:f>
              <c:strCache>
                <c:ptCount val="1"/>
                <c:pt idx="0">
                  <c:v>Debt-Equity ratio</c:v>
                </c:pt>
              </c:strCache>
            </c:strRef>
          </c:tx>
          <c:invertIfNegative val="0"/>
          <c:cat>
            <c:numRef>
              <c:f>'Balance sheet'!$C$36:$K$36</c:f>
              <c:numCache>
                <c:formatCode>General</c:formatCode>
                <c:ptCount val="9"/>
                <c:pt idx="0">
                  <c:v>2011</c:v>
                </c:pt>
                <c:pt idx="1">
                  <c:v>2012</c:v>
                </c:pt>
                <c:pt idx="2">
                  <c:v>2013</c:v>
                </c:pt>
                <c:pt idx="3">
                  <c:v>2014</c:v>
                </c:pt>
                <c:pt idx="4">
                  <c:v>2015</c:v>
                </c:pt>
                <c:pt idx="5">
                  <c:v>2016</c:v>
                </c:pt>
                <c:pt idx="6">
                  <c:v>2017</c:v>
                </c:pt>
                <c:pt idx="7">
                  <c:v>2018</c:v>
                </c:pt>
                <c:pt idx="8">
                  <c:v>2019</c:v>
                </c:pt>
              </c:numCache>
            </c:numRef>
          </c:cat>
          <c:val>
            <c:numRef>
              <c:f>'Balance sheet'!$C$37:$K$37</c:f>
              <c:numCache>
                <c:formatCode>General</c:formatCode>
                <c:ptCount val="9"/>
                <c:pt idx="0">
                  <c:v>0</c:v>
                </c:pt>
                <c:pt idx="1">
                  <c:v>0</c:v>
                </c:pt>
                <c:pt idx="2">
                  <c:v>0</c:v>
                </c:pt>
                <c:pt idx="3">
                  <c:v>0</c:v>
                </c:pt>
                <c:pt idx="4">
                  <c:v>0</c:v>
                </c:pt>
                <c:pt idx="5">
                  <c:v>9.3137219782345501E-2</c:v>
                </c:pt>
                <c:pt idx="6">
                  <c:v>0.19174516519702001</c:v>
                </c:pt>
                <c:pt idx="7">
                  <c:v>0.29184094435060176</c:v>
                </c:pt>
                <c:pt idx="8">
                  <c:v>0.35943896719026536</c:v>
                </c:pt>
              </c:numCache>
            </c:numRef>
          </c:val>
          <c:extLst>
            <c:ext xmlns:c16="http://schemas.microsoft.com/office/drawing/2014/chart" uri="{C3380CC4-5D6E-409C-BE32-E72D297353CC}">
              <c16:uniqueId val="{00000000-73BC-405B-8DE2-5AF98EA93438}"/>
            </c:ext>
          </c:extLst>
        </c:ser>
        <c:dLbls>
          <c:showLegendKey val="0"/>
          <c:showVal val="0"/>
          <c:showCatName val="0"/>
          <c:showSerName val="0"/>
          <c:showPercent val="0"/>
          <c:showBubbleSize val="0"/>
        </c:dLbls>
        <c:gapWidth val="150"/>
        <c:shape val="cylinder"/>
        <c:axId val="51017216"/>
        <c:axId val="51018752"/>
        <c:axId val="0"/>
      </c:bar3DChart>
      <c:catAx>
        <c:axId val="51017216"/>
        <c:scaling>
          <c:orientation val="minMax"/>
        </c:scaling>
        <c:delete val="0"/>
        <c:axPos val="b"/>
        <c:numFmt formatCode="General" sourceLinked="1"/>
        <c:majorTickMark val="out"/>
        <c:minorTickMark val="none"/>
        <c:tickLblPos val="nextTo"/>
        <c:crossAx val="51018752"/>
        <c:crosses val="autoZero"/>
        <c:auto val="1"/>
        <c:lblAlgn val="ctr"/>
        <c:lblOffset val="100"/>
        <c:noMultiLvlLbl val="0"/>
      </c:catAx>
      <c:valAx>
        <c:axId val="51018752"/>
        <c:scaling>
          <c:orientation val="minMax"/>
        </c:scaling>
        <c:delete val="0"/>
        <c:axPos val="l"/>
        <c:majorGridlines/>
        <c:numFmt formatCode="General" sourceLinked="1"/>
        <c:majorTickMark val="out"/>
        <c:minorTickMark val="none"/>
        <c:tickLblPos val="nextTo"/>
        <c:crossAx val="51017216"/>
        <c:crosses val="autoZero"/>
        <c:crossBetween val="between"/>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'Balance sheet'!$B$56</c:f>
              <c:strCache>
                <c:ptCount val="1"/>
                <c:pt idx="0">
                  <c:v>Current ratio</c:v>
                </c:pt>
              </c:strCache>
            </c:strRef>
          </c:tx>
          <c:invertIfNegative val="0"/>
          <c:cat>
            <c:numRef>
              <c:f>'Balance sheet'!$C$55:$K$55</c:f>
              <c:numCache>
                <c:formatCode>General</c:formatCode>
                <c:ptCount val="9"/>
                <c:pt idx="0">
                  <c:v>2011</c:v>
                </c:pt>
                <c:pt idx="1">
                  <c:v>2012</c:v>
                </c:pt>
                <c:pt idx="2">
                  <c:v>2013</c:v>
                </c:pt>
                <c:pt idx="3">
                  <c:v>2014</c:v>
                </c:pt>
                <c:pt idx="4">
                  <c:v>2015</c:v>
                </c:pt>
                <c:pt idx="5">
                  <c:v>2016</c:v>
                </c:pt>
                <c:pt idx="6">
                  <c:v>2017</c:v>
                </c:pt>
                <c:pt idx="7">
                  <c:v>2018</c:v>
                </c:pt>
                <c:pt idx="8">
                  <c:v>2019</c:v>
                </c:pt>
              </c:numCache>
            </c:numRef>
          </c:cat>
          <c:val>
            <c:numRef>
              <c:f>'Balance sheet'!$C$56:$K$56</c:f>
              <c:numCache>
                <c:formatCode>General</c:formatCode>
                <c:ptCount val="9"/>
                <c:pt idx="0">
                  <c:v>8.4151785714285712</c:v>
                </c:pt>
                <c:pt idx="1">
                  <c:v>7.3607979184735477</c:v>
                </c:pt>
                <c:pt idx="2">
                  <c:v>9.7462365591397848</c:v>
                </c:pt>
                <c:pt idx="3">
                  <c:v>10.340040241448698</c:v>
                </c:pt>
                <c:pt idx="4">
                  <c:v>5</c:v>
                </c:pt>
                <c:pt idx="5">
                  <c:v>5</c:v>
                </c:pt>
                <c:pt idx="6">
                  <c:v>5</c:v>
                </c:pt>
                <c:pt idx="7">
                  <c:v>5</c:v>
                </c:pt>
                <c:pt idx="8">
                  <c:v>5</c:v>
                </c:pt>
              </c:numCache>
            </c:numRef>
          </c:val>
          <c:extLst>
            <c:ext xmlns:c16="http://schemas.microsoft.com/office/drawing/2014/chart" uri="{C3380CC4-5D6E-409C-BE32-E72D297353CC}">
              <c16:uniqueId val="{00000000-EC6B-4633-9067-30E9A4E63974}"/>
            </c:ext>
          </c:extLst>
        </c:ser>
        <c:ser>
          <c:idx val="1"/>
          <c:order val="1"/>
          <c:tx>
            <c:strRef>
              <c:f>'Balance sheet'!$B$57</c:f>
              <c:strCache>
                <c:ptCount val="1"/>
                <c:pt idx="0">
                  <c:v>Quick Ratio</c:v>
                </c:pt>
              </c:strCache>
            </c:strRef>
          </c:tx>
          <c:invertIfNegative val="0"/>
          <c:cat>
            <c:numRef>
              <c:f>'Balance sheet'!$C$55:$K$55</c:f>
              <c:numCache>
                <c:formatCode>General</c:formatCode>
                <c:ptCount val="9"/>
                <c:pt idx="0">
                  <c:v>2011</c:v>
                </c:pt>
                <c:pt idx="1">
                  <c:v>2012</c:v>
                </c:pt>
                <c:pt idx="2">
                  <c:v>2013</c:v>
                </c:pt>
                <c:pt idx="3">
                  <c:v>2014</c:v>
                </c:pt>
                <c:pt idx="4">
                  <c:v>2015</c:v>
                </c:pt>
                <c:pt idx="5">
                  <c:v>2016</c:v>
                </c:pt>
                <c:pt idx="6">
                  <c:v>2017</c:v>
                </c:pt>
                <c:pt idx="7">
                  <c:v>2018</c:v>
                </c:pt>
                <c:pt idx="8">
                  <c:v>2019</c:v>
                </c:pt>
              </c:numCache>
            </c:numRef>
          </c:cat>
          <c:val>
            <c:numRef>
              <c:f>'Balance sheet'!$C$57:$K$57</c:f>
              <c:numCache>
                <c:formatCode>General</c:formatCode>
                <c:ptCount val="9"/>
                <c:pt idx="0">
                  <c:v>6.5133928571428577</c:v>
                </c:pt>
                <c:pt idx="1">
                  <c:v>5.5255854293148285</c:v>
                </c:pt>
                <c:pt idx="2">
                  <c:v>7.8247311827956985</c:v>
                </c:pt>
                <c:pt idx="3">
                  <c:v>8.2857142857142847</c:v>
                </c:pt>
                <c:pt idx="4">
                  <c:v>3.6865248226950396</c:v>
                </c:pt>
                <c:pt idx="5">
                  <c:v>3.8694510112949834</c:v>
                </c:pt>
                <c:pt idx="6">
                  <c:v>4.0278872252867455</c:v>
                </c:pt>
                <c:pt idx="7">
                  <c:v>4.1649155065230632</c:v>
                </c:pt>
                <c:pt idx="8">
                  <c:v>4.2832708266448778</c:v>
                </c:pt>
              </c:numCache>
            </c:numRef>
          </c:val>
          <c:extLst>
            <c:ext xmlns:c16="http://schemas.microsoft.com/office/drawing/2014/chart" uri="{C3380CC4-5D6E-409C-BE32-E72D297353CC}">
              <c16:uniqueId val="{00000001-EC6B-4633-9067-30E9A4E63974}"/>
            </c:ext>
          </c:extLst>
        </c:ser>
        <c:dLbls>
          <c:showLegendKey val="0"/>
          <c:showVal val="0"/>
          <c:showCatName val="0"/>
          <c:showSerName val="0"/>
          <c:showPercent val="0"/>
          <c:showBubbleSize val="0"/>
        </c:dLbls>
        <c:gapWidth val="150"/>
        <c:shape val="cylinder"/>
        <c:axId val="51043712"/>
        <c:axId val="53154944"/>
        <c:axId val="0"/>
      </c:bar3DChart>
      <c:catAx>
        <c:axId val="51043712"/>
        <c:scaling>
          <c:orientation val="minMax"/>
        </c:scaling>
        <c:delete val="0"/>
        <c:axPos val="b"/>
        <c:numFmt formatCode="General" sourceLinked="1"/>
        <c:majorTickMark val="out"/>
        <c:minorTickMark val="none"/>
        <c:tickLblPos val="nextTo"/>
        <c:crossAx val="53154944"/>
        <c:crosses val="autoZero"/>
        <c:auto val="1"/>
        <c:lblAlgn val="ctr"/>
        <c:lblOffset val="100"/>
        <c:noMultiLvlLbl val="0"/>
      </c:catAx>
      <c:valAx>
        <c:axId val="53154944"/>
        <c:scaling>
          <c:orientation val="minMax"/>
        </c:scaling>
        <c:delete val="0"/>
        <c:axPos val="l"/>
        <c:majorGridlines/>
        <c:numFmt formatCode="General" sourceLinked="1"/>
        <c:majorTickMark val="out"/>
        <c:minorTickMark val="none"/>
        <c:tickLblPos val="nextTo"/>
        <c:crossAx val="51043712"/>
        <c:crosses val="autoZero"/>
        <c:crossBetween val="between"/>
      </c:valAx>
    </c:plotArea>
    <c:legend>
      <c:legendPos val="r"/>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48136-3CDE-4AEA-8F6E-BFEEBFC448D3}" type="doc">
      <dgm:prSet loTypeId="urn:microsoft.com/office/officeart/2005/8/layout/vList6" loCatId="process" qsTypeId="urn:microsoft.com/office/officeart/2005/8/quickstyle/simple1" qsCatId="simple" csTypeId="urn:microsoft.com/office/officeart/2005/8/colors/colorful4" csCatId="colorful" phldr="1"/>
      <dgm:spPr/>
      <dgm:t>
        <a:bodyPr/>
        <a:lstStyle/>
        <a:p>
          <a:endParaRPr lang="en-GB"/>
        </a:p>
      </dgm:t>
    </dgm:pt>
    <dgm:pt modelId="{4EB78B7E-6A16-41AF-93EF-36541EA770D5}">
      <dgm:prSet phldrT="[Text]"/>
      <dgm:spPr/>
      <dgm:t>
        <a:bodyPr/>
        <a:lstStyle/>
        <a:p>
          <a:r>
            <a:rPr lang="en-GB" dirty="0"/>
            <a:t>Bargaining power of suppliers (Low)</a:t>
          </a:r>
        </a:p>
      </dgm:t>
    </dgm:pt>
    <dgm:pt modelId="{077826D2-54BC-4DA3-B7B1-B834014C1464}" type="parTrans" cxnId="{F1E82745-4E7D-4F21-A63A-9940DB7840E9}">
      <dgm:prSet/>
      <dgm:spPr/>
      <dgm:t>
        <a:bodyPr/>
        <a:lstStyle/>
        <a:p>
          <a:endParaRPr lang="en-GB"/>
        </a:p>
      </dgm:t>
    </dgm:pt>
    <dgm:pt modelId="{F4A732DC-9D5C-4583-B759-330CAEADDD84}" type="sibTrans" cxnId="{F1E82745-4E7D-4F21-A63A-9940DB7840E9}">
      <dgm:prSet/>
      <dgm:spPr/>
      <dgm:t>
        <a:bodyPr/>
        <a:lstStyle/>
        <a:p>
          <a:endParaRPr lang="en-GB"/>
        </a:p>
      </dgm:t>
    </dgm:pt>
    <dgm:pt modelId="{06737BE8-BA48-4045-89CD-3D97BC7F816C}">
      <dgm:prSet phldrT="[Text]"/>
      <dgm:spPr/>
      <dgm:t>
        <a:bodyPr/>
        <a:lstStyle/>
        <a:p>
          <a:r>
            <a:rPr lang="en-US" dirty="0"/>
            <a:t>High overall supply </a:t>
          </a:r>
          <a:endParaRPr lang="en-GB" dirty="0"/>
        </a:p>
      </dgm:t>
    </dgm:pt>
    <dgm:pt modelId="{9692104F-A625-49F1-BE71-6EDFAB5585A7}" type="parTrans" cxnId="{654ECD8A-1833-4085-8945-D5C3CB265A7A}">
      <dgm:prSet/>
      <dgm:spPr/>
      <dgm:t>
        <a:bodyPr/>
        <a:lstStyle/>
        <a:p>
          <a:endParaRPr lang="en-GB"/>
        </a:p>
      </dgm:t>
    </dgm:pt>
    <dgm:pt modelId="{EF05BF42-850E-4520-8E51-AE7325F184C5}" type="sibTrans" cxnId="{654ECD8A-1833-4085-8945-D5C3CB265A7A}">
      <dgm:prSet/>
      <dgm:spPr/>
      <dgm:t>
        <a:bodyPr/>
        <a:lstStyle/>
        <a:p>
          <a:endParaRPr lang="en-GB"/>
        </a:p>
      </dgm:t>
    </dgm:pt>
    <dgm:pt modelId="{0D027C67-7132-481C-B520-106F23DF82F7}">
      <dgm:prSet phldrT="[Text]"/>
      <dgm:spPr/>
      <dgm:t>
        <a:bodyPr/>
        <a:lstStyle/>
        <a:p>
          <a:r>
            <a:rPr lang="en-GB" dirty="0"/>
            <a:t>Bargaining power of Buyers (High)</a:t>
          </a:r>
        </a:p>
      </dgm:t>
    </dgm:pt>
    <dgm:pt modelId="{592AF346-4591-449E-B2F2-6080645CEE8A}" type="parTrans" cxnId="{8823FCF2-DAB8-4C1A-B29A-7AD25111787E}">
      <dgm:prSet/>
      <dgm:spPr/>
      <dgm:t>
        <a:bodyPr/>
        <a:lstStyle/>
        <a:p>
          <a:endParaRPr lang="en-GB"/>
        </a:p>
      </dgm:t>
    </dgm:pt>
    <dgm:pt modelId="{9F3E603B-2636-42A7-8403-ADE0EEA30153}" type="sibTrans" cxnId="{8823FCF2-DAB8-4C1A-B29A-7AD25111787E}">
      <dgm:prSet/>
      <dgm:spPr/>
      <dgm:t>
        <a:bodyPr/>
        <a:lstStyle/>
        <a:p>
          <a:endParaRPr lang="en-GB"/>
        </a:p>
      </dgm:t>
    </dgm:pt>
    <dgm:pt modelId="{4361417F-C6A9-4487-880D-3EB3D8D1D923}">
      <dgm:prSet phldrT="[Text]"/>
      <dgm:spPr/>
      <dgm:t>
        <a:bodyPr/>
        <a:lstStyle/>
        <a:p>
          <a:r>
            <a:rPr lang="en-US" dirty="0" err="1"/>
            <a:t>CLow</a:t>
          </a:r>
          <a:r>
            <a:rPr lang="en-US" dirty="0"/>
            <a:t> switching costs , High access to product information , High availability of substitutes </a:t>
          </a:r>
          <a:endParaRPr lang="en-GB" dirty="0"/>
        </a:p>
      </dgm:t>
    </dgm:pt>
    <dgm:pt modelId="{ACBD1557-4882-43AA-91FA-6E05F5AA582A}" type="parTrans" cxnId="{877666A5-8D2F-4EE1-AD83-050575BEE567}">
      <dgm:prSet/>
      <dgm:spPr/>
      <dgm:t>
        <a:bodyPr/>
        <a:lstStyle/>
        <a:p>
          <a:endParaRPr lang="en-GB"/>
        </a:p>
      </dgm:t>
    </dgm:pt>
    <dgm:pt modelId="{8670B434-BF09-4D72-BBEE-400F4157E4C1}" type="sibTrans" cxnId="{877666A5-8D2F-4EE1-AD83-050575BEE567}">
      <dgm:prSet/>
      <dgm:spPr/>
      <dgm:t>
        <a:bodyPr/>
        <a:lstStyle/>
        <a:p>
          <a:endParaRPr lang="en-GB"/>
        </a:p>
      </dgm:t>
    </dgm:pt>
    <dgm:pt modelId="{F4908C26-2CCD-45EF-B2EF-98574A1EFC7F}">
      <dgm:prSet phldrT="[Text]"/>
      <dgm:spPr/>
      <dgm:t>
        <a:bodyPr/>
        <a:lstStyle/>
        <a:p>
          <a:r>
            <a:rPr lang="en-GB" dirty="0"/>
            <a:t>Rivalry among existing competitors (High)</a:t>
          </a:r>
        </a:p>
      </dgm:t>
    </dgm:pt>
    <dgm:pt modelId="{CA816FEB-1B43-4399-9615-41434E693EF6}" type="parTrans" cxnId="{A2CA16E2-4A81-4BB4-885C-79CF141ED60E}">
      <dgm:prSet/>
      <dgm:spPr/>
      <dgm:t>
        <a:bodyPr/>
        <a:lstStyle/>
        <a:p>
          <a:endParaRPr lang="en-GB"/>
        </a:p>
      </dgm:t>
    </dgm:pt>
    <dgm:pt modelId="{435E8BA4-EBDB-4792-9942-C701DD45DCDE}" type="sibTrans" cxnId="{A2CA16E2-4A81-4BB4-885C-79CF141ED60E}">
      <dgm:prSet/>
      <dgm:spPr/>
      <dgm:t>
        <a:bodyPr/>
        <a:lstStyle/>
        <a:p>
          <a:endParaRPr lang="en-GB"/>
        </a:p>
      </dgm:t>
    </dgm:pt>
    <dgm:pt modelId="{295A1212-C1FB-431C-9212-798117C1E42A}">
      <dgm:prSet phldrT="[Text]"/>
      <dgm:spPr/>
      <dgm:t>
        <a:bodyPr/>
        <a:lstStyle/>
        <a:p>
          <a:r>
            <a:rPr lang="en-US" dirty="0"/>
            <a:t>High aggressiveness of firms, Low switching cost, High number of firms </a:t>
          </a:r>
          <a:endParaRPr lang="en-GB" dirty="0"/>
        </a:p>
      </dgm:t>
    </dgm:pt>
    <dgm:pt modelId="{8BCADF38-AF28-493E-88D3-753F716E7F4A}" type="parTrans" cxnId="{2487D6EC-7948-49F6-A086-1AED5E41EAB8}">
      <dgm:prSet/>
      <dgm:spPr/>
      <dgm:t>
        <a:bodyPr/>
        <a:lstStyle/>
        <a:p>
          <a:endParaRPr lang="en-GB"/>
        </a:p>
      </dgm:t>
    </dgm:pt>
    <dgm:pt modelId="{E7DF134C-24D0-4E4C-9B06-C0813725415C}" type="sibTrans" cxnId="{2487D6EC-7948-49F6-A086-1AED5E41EAB8}">
      <dgm:prSet/>
      <dgm:spPr/>
      <dgm:t>
        <a:bodyPr/>
        <a:lstStyle/>
        <a:p>
          <a:endParaRPr lang="en-GB"/>
        </a:p>
      </dgm:t>
    </dgm:pt>
    <dgm:pt modelId="{2B9DF7AA-DFEE-44B2-A627-2EFA37147F4D}">
      <dgm:prSet/>
      <dgm:spPr/>
      <dgm:t>
        <a:bodyPr/>
        <a:lstStyle/>
        <a:p>
          <a:r>
            <a:rPr lang="en-GB" dirty="0"/>
            <a:t>Threat of new entrants (Low)</a:t>
          </a:r>
        </a:p>
      </dgm:t>
    </dgm:pt>
    <dgm:pt modelId="{A87BD093-4DB6-4B6B-BE39-E3ED0431FEFE}" type="parTrans" cxnId="{A7D23DA4-1025-4F0D-9BDF-20220CD87D03}">
      <dgm:prSet/>
      <dgm:spPr/>
      <dgm:t>
        <a:bodyPr/>
        <a:lstStyle/>
        <a:p>
          <a:endParaRPr lang="en-GB"/>
        </a:p>
      </dgm:t>
    </dgm:pt>
    <dgm:pt modelId="{116A99EA-8D61-40A8-8F98-C62B6EFFCF56}" type="sibTrans" cxnId="{A7D23DA4-1025-4F0D-9BDF-20220CD87D03}">
      <dgm:prSet/>
      <dgm:spPr/>
      <dgm:t>
        <a:bodyPr/>
        <a:lstStyle/>
        <a:p>
          <a:endParaRPr lang="en-GB"/>
        </a:p>
      </dgm:t>
    </dgm:pt>
    <dgm:pt modelId="{D14698CA-AA2A-4C4D-B7A5-341854C8CE06}">
      <dgm:prSet/>
      <dgm:spPr/>
      <dgm:t>
        <a:bodyPr/>
        <a:lstStyle/>
        <a:p>
          <a:r>
            <a:rPr lang="en-US" dirty="0"/>
            <a:t>Moderate customer loyalty </a:t>
          </a:r>
          <a:endParaRPr lang="en-GB" dirty="0"/>
        </a:p>
      </dgm:t>
    </dgm:pt>
    <dgm:pt modelId="{50ED9090-B8E1-40F9-94D9-B87A56227E2B}" type="parTrans" cxnId="{AA3B5277-F996-4860-B248-3341A6D9BC7B}">
      <dgm:prSet/>
      <dgm:spPr/>
      <dgm:t>
        <a:bodyPr/>
        <a:lstStyle/>
        <a:p>
          <a:endParaRPr lang="en-GB"/>
        </a:p>
      </dgm:t>
    </dgm:pt>
    <dgm:pt modelId="{86913CDA-0FA6-457D-A09F-A8DB39899AB6}" type="sibTrans" cxnId="{AA3B5277-F996-4860-B248-3341A6D9BC7B}">
      <dgm:prSet/>
      <dgm:spPr/>
      <dgm:t>
        <a:bodyPr/>
        <a:lstStyle/>
        <a:p>
          <a:endParaRPr lang="en-GB"/>
        </a:p>
      </dgm:t>
    </dgm:pt>
    <dgm:pt modelId="{E10E76FD-A5CB-43B8-8D12-367326F0A8AF}">
      <dgm:prSet/>
      <dgm:spPr/>
      <dgm:t>
        <a:bodyPr/>
        <a:lstStyle/>
        <a:p>
          <a:r>
            <a:rPr lang="en-GB" dirty="0"/>
            <a:t>Substitute Product </a:t>
          </a:r>
        </a:p>
        <a:p>
          <a:r>
            <a:rPr lang="en-GB" dirty="0"/>
            <a:t>( High)</a:t>
          </a:r>
        </a:p>
      </dgm:t>
    </dgm:pt>
    <dgm:pt modelId="{52B99418-04A7-4D82-877D-34C5C4A8FACC}" type="parTrans" cxnId="{E6D0B701-878F-4656-BC18-90C3AE01A9E3}">
      <dgm:prSet/>
      <dgm:spPr/>
      <dgm:t>
        <a:bodyPr/>
        <a:lstStyle/>
        <a:p>
          <a:endParaRPr lang="en-GB"/>
        </a:p>
      </dgm:t>
    </dgm:pt>
    <dgm:pt modelId="{4EB02A84-06E4-46DB-9B86-FA840B487AFA}" type="sibTrans" cxnId="{E6D0B701-878F-4656-BC18-90C3AE01A9E3}">
      <dgm:prSet/>
      <dgm:spPr/>
      <dgm:t>
        <a:bodyPr/>
        <a:lstStyle/>
        <a:p>
          <a:endParaRPr lang="en-GB"/>
        </a:p>
      </dgm:t>
    </dgm:pt>
    <dgm:pt modelId="{E782438D-ED43-4AC1-8C56-2815DAA21A42}">
      <dgm:prSet/>
      <dgm:spPr/>
      <dgm:t>
        <a:bodyPr/>
        <a:lstStyle/>
        <a:p>
          <a:r>
            <a:rPr lang="en-GB" dirty="0"/>
            <a:t>Switching cost is significantly lower for the customers.</a:t>
          </a:r>
        </a:p>
      </dgm:t>
    </dgm:pt>
    <dgm:pt modelId="{9654A961-0802-4454-B5C7-800CFE4E491B}" type="parTrans" cxnId="{869C41BB-3CFD-4C89-9A18-51993ED7AFDE}">
      <dgm:prSet/>
      <dgm:spPr/>
      <dgm:t>
        <a:bodyPr/>
        <a:lstStyle/>
        <a:p>
          <a:endParaRPr lang="en-GB"/>
        </a:p>
      </dgm:t>
    </dgm:pt>
    <dgm:pt modelId="{AC674DFC-8DD7-424C-9A2D-CBAABAC7E700}" type="sibTrans" cxnId="{869C41BB-3CFD-4C89-9A18-51993ED7AFDE}">
      <dgm:prSet/>
      <dgm:spPr/>
      <dgm:t>
        <a:bodyPr/>
        <a:lstStyle/>
        <a:p>
          <a:endParaRPr lang="en-GB"/>
        </a:p>
      </dgm:t>
    </dgm:pt>
    <dgm:pt modelId="{1D8935F3-7528-42C4-BD98-993269994003}">
      <dgm:prSet/>
      <dgm:spPr/>
      <dgm:t>
        <a:bodyPr/>
        <a:lstStyle/>
        <a:p>
          <a:r>
            <a:rPr lang="en-US" dirty="0"/>
            <a:t>Low forward integration of suppliers </a:t>
          </a:r>
        </a:p>
      </dgm:t>
    </dgm:pt>
    <dgm:pt modelId="{200DEB2C-307D-4B74-8FAC-84A78B23787C}" type="parTrans" cxnId="{2B2A0DF7-2884-4CA2-ABD0-4D2DA68F4C7A}">
      <dgm:prSet/>
      <dgm:spPr/>
      <dgm:t>
        <a:bodyPr/>
        <a:lstStyle/>
        <a:p>
          <a:endParaRPr lang="en-US"/>
        </a:p>
      </dgm:t>
    </dgm:pt>
    <dgm:pt modelId="{9827AA12-950C-4377-B810-C55F453AD524}" type="sibTrans" cxnId="{2B2A0DF7-2884-4CA2-ABD0-4D2DA68F4C7A}">
      <dgm:prSet/>
      <dgm:spPr/>
      <dgm:t>
        <a:bodyPr/>
        <a:lstStyle/>
        <a:p>
          <a:endParaRPr lang="en-US"/>
        </a:p>
      </dgm:t>
    </dgm:pt>
    <dgm:pt modelId="{E0F908F7-6269-4852-8244-CEA293DD25CD}">
      <dgm:prSet/>
      <dgm:spPr/>
      <dgm:t>
        <a:bodyPr/>
        <a:lstStyle/>
        <a:p>
          <a:r>
            <a:rPr lang="en-US" dirty="0"/>
            <a:t>High cost of brand development </a:t>
          </a:r>
        </a:p>
      </dgm:t>
    </dgm:pt>
    <dgm:pt modelId="{81C7EC58-D398-4238-B9AD-36AA4D530435}" type="parTrans" cxnId="{F28033E3-12EB-4CC7-9F72-2EC7C82EB551}">
      <dgm:prSet/>
      <dgm:spPr/>
      <dgm:t>
        <a:bodyPr/>
        <a:lstStyle/>
        <a:p>
          <a:endParaRPr lang="en-US"/>
        </a:p>
      </dgm:t>
    </dgm:pt>
    <dgm:pt modelId="{214540BB-1E0F-41D4-B898-F5186DC2D240}" type="sibTrans" cxnId="{F28033E3-12EB-4CC7-9F72-2EC7C82EB551}">
      <dgm:prSet/>
      <dgm:spPr/>
      <dgm:t>
        <a:bodyPr/>
        <a:lstStyle/>
        <a:p>
          <a:endParaRPr lang="en-US"/>
        </a:p>
      </dgm:t>
    </dgm:pt>
    <dgm:pt modelId="{8D953C3C-81DD-45B3-951D-2C66E5A5E3CE}" type="pres">
      <dgm:prSet presAssocID="{06248136-3CDE-4AEA-8F6E-BFEEBFC448D3}" presName="Name0" presStyleCnt="0">
        <dgm:presLayoutVars>
          <dgm:dir/>
          <dgm:animLvl val="lvl"/>
          <dgm:resizeHandles/>
        </dgm:presLayoutVars>
      </dgm:prSet>
      <dgm:spPr/>
    </dgm:pt>
    <dgm:pt modelId="{BD7926B7-5681-4FB5-B7AF-009C4BD89007}" type="pres">
      <dgm:prSet presAssocID="{E10E76FD-A5CB-43B8-8D12-367326F0A8AF}" presName="linNode" presStyleCnt="0"/>
      <dgm:spPr/>
    </dgm:pt>
    <dgm:pt modelId="{061C3C7C-99EF-45DB-9295-4F4138AE70E2}" type="pres">
      <dgm:prSet presAssocID="{E10E76FD-A5CB-43B8-8D12-367326F0A8AF}" presName="parentShp" presStyleLbl="node1" presStyleIdx="0" presStyleCnt="5" custLinFactNeighborX="209" custLinFactNeighborY="3230">
        <dgm:presLayoutVars>
          <dgm:bulletEnabled val="1"/>
        </dgm:presLayoutVars>
      </dgm:prSet>
      <dgm:spPr/>
    </dgm:pt>
    <dgm:pt modelId="{5B58911B-BC24-4A67-A758-EE28D9D6E43F}" type="pres">
      <dgm:prSet presAssocID="{E10E76FD-A5CB-43B8-8D12-367326F0A8AF}" presName="childShp" presStyleLbl="bgAccFollowNode1" presStyleIdx="0" presStyleCnt="5">
        <dgm:presLayoutVars>
          <dgm:bulletEnabled val="1"/>
        </dgm:presLayoutVars>
      </dgm:prSet>
      <dgm:spPr/>
    </dgm:pt>
    <dgm:pt modelId="{1CD9114E-711B-43E0-8427-047546143CB6}" type="pres">
      <dgm:prSet presAssocID="{4EB02A84-06E4-46DB-9B86-FA840B487AFA}" presName="spacing" presStyleCnt="0"/>
      <dgm:spPr/>
    </dgm:pt>
    <dgm:pt modelId="{5A1436FF-4E93-401A-AD08-781BB08E0DD5}" type="pres">
      <dgm:prSet presAssocID="{4EB78B7E-6A16-41AF-93EF-36541EA770D5}" presName="linNode" presStyleCnt="0"/>
      <dgm:spPr/>
    </dgm:pt>
    <dgm:pt modelId="{E31E0D07-26B5-4D98-9A67-94D7500C172A}" type="pres">
      <dgm:prSet presAssocID="{4EB78B7E-6A16-41AF-93EF-36541EA770D5}" presName="parentShp" presStyleLbl="node1" presStyleIdx="1" presStyleCnt="5">
        <dgm:presLayoutVars>
          <dgm:bulletEnabled val="1"/>
        </dgm:presLayoutVars>
      </dgm:prSet>
      <dgm:spPr/>
    </dgm:pt>
    <dgm:pt modelId="{685AB063-4714-4535-B22E-A996A6A30F55}" type="pres">
      <dgm:prSet presAssocID="{4EB78B7E-6A16-41AF-93EF-36541EA770D5}" presName="childShp" presStyleLbl="bgAccFollowNode1" presStyleIdx="1" presStyleCnt="5">
        <dgm:presLayoutVars>
          <dgm:bulletEnabled val="1"/>
        </dgm:presLayoutVars>
      </dgm:prSet>
      <dgm:spPr/>
    </dgm:pt>
    <dgm:pt modelId="{3BFD5FD4-272D-48C5-ABDB-FFED2730A474}" type="pres">
      <dgm:prSet presAssocID="{F4A732DC-9D5C-4583-B759-330CAEADDD84}" presName="spacing" presStyleCnt="0"/>
      <dgm:spPr/>
    </dgm:pt>
    <dgm:pt modelId="{3DDA4924-7986-4C29-B7F8-F7DB92AA5A7E}" type="pres">
      <dgm:prSet presAssocID="{0D027C67-7132-481C-B520-106F23DF82F7}" presName="linNode" presStyleCnt="0"/>
      <dgm:spPr/>
    </dgm:pt>
    <dgm:pt modelId="{A101701C-25D6-4963-B3F8-7279B7765BE8}" type="pres">
      <dgm:prSet presAssocID="{0D027C67-7132-481C-B520-106F23DF82F7}" presName="parentShp" presStyleLbl="node1" presStyleIdx="2" presStyleCnt="5">
        <dgm:presLayoutVars>
          <dgm:bulletEnabled val="1"/>
        </dgm:presLayoutVars>
      </dgm:prSet>
      <dgm:spPr/>
    </dgm:pt>
    <dgm:pt modelId="{784C22E8-604F-43CE-A77D-472436960A6F}" type="pres">
      <dgm:prSet presAssocID="{0D027C67-7132-481C-B520-106F23DF82F7}" presName="childShp" presStyleLbl="bgAccFollowNode1" presStyleIdx="2" presStyleCnt="5">
        <dgm:presLayoutVars>
          <dgm:bulletEnabled val="1"/>
        </dgm:presLayoutVars>
      </dgm:prSet>
      <dgm:spPr/>
    </dgm:pt>
    <dgm:pt modelId="{8BC14258-62C0-4590-B84E-96E525CF2ECB}" type="pres">
      <dgm:prSet presAssocID="{9F3E603B-2636-42A7-8403-ADE0EEA30153}" presName="spacing" presStyleCnt="0"/>
      <dgm:spPr/>
    </dgm:pt>
    <dgm:pt modelId="{A81FB534-B296-49EC-AFEB-71830FDFA2E7}" type="pres">
      <dgm:prSet presAssocID="{2B9DF7AA-DFEE-44B2-A627-2EFA37147F4D}" presName="linNode" presStyleCnt="0"/>
      <dgm:spPr/>
    </dgm:pt>
    <dgm:pt modelId="{06958A6E-9C36-4F7B-BF12-82F9A0C6AAEC}" type="pres">
      <dgm:prSet presAssocID="{2B9DF7AA-DFEE-44B2-A627-2EFA37147F4D}" presName="parentShp" presStyleLbl="node1" presStyleIdx="3" presStyleCnt="5">
        <dgm:presLayoutVars>
          <dgm:bulletEnabled val="1"/>
        </dgm:presLayoutVars>
      </dgm:prSet>
      <dgm:spPr/>
    </dgm:pt>
    <dgm:pt modelId="{07B24859-31BD-41D8-A192-453E2DABA67D}" type="pres">
      <dgm:prSet presAssocID="{2B9DF7AA-DFEE-44B2-A627-2EFA37147F4D}" presName="childShp" presStyleLbl="bgAccFollowNode1" presStyleIdx="3" presStyleCnt="5">
        <dgm:presLayoutVars>
          <dgm:bulletEnabled val="1"/>
        </dgm:presLayoutVars>
      </dgm:prSet>
      <dgm:spPr/>
    </dgm:pt>
    <dgm:pt modelId="{D69FF7B8-8444-4298-9780-CF002653B06F}" type="pres">
      <dgm:prSet presAssocID="{116A99EA-8D61-40A8-8F98-C62B6EFFCF56}" presName="spacing" presStyleCnt="0"/>
      <dgm:spPr/>
    </dgm:pt>
    <dgm:pt modelId="{D630705C-849B-4EAD-8F83-651701ABA29E}" type="pres">
      <dgm:prSet presAssocID="{F4908C26-2CCD-45EF-B2EF-98574A1EFC7F}" presName="linNode" presStyleCnt="0"/>
      <dgm:spPr/>
    </dgm:pt>
    <dgm:pt modelId="{F57CC02B-2802-4D5A-B350-CD5B928F5C70}" type="pres">
      <dgm:prSet presAssocID="{F4908C26-2CCD-45EF-B2EF-98574A1EFC7F}" presName="parentShp" presStyleLbl="node1" presStyleIdx="4" presStyleCnt="5">
        <dgm:presLayoutVars>
          <dgm:bulletEnabled val="1"/>
        </dgm:presLayoutVars>
      </dgm:prSet>
      <dgm:spPr/>
    </dgm:pt>
    <dgm:pt modelId="{BB197A91-AC56-4B1D-B6DF-2DBDF9B13A3C}" type="pres">
      <dgm:prSet presAssocID="{F4908C26-2CCD-45EF-B2EF-98574A1EFC7F}" presName="childShp" presStyleLbl="bgAccFollowNode1" presStyleIdx="4" presStyleCnt="5">
        <dgm:presLayoutVars>
          <dgm:bulletEnabled val="1"/>
        </dgm:presLayoutVars>
      </dgm:prSet>
      <dgm:spPr/>
    </dgm:pt>
  </dgm:ptLst>
  <dgm:cxnLst>
    <dgm:cxn modelId="{E6D0B701-878F-4656-BC18-90C3AE01A9E3}" srcId="{06248136-3CDE-4AEA-8F6E-BFEEBFC448D3}" destId="{E10E76FD-A5CB-43B8-8D12-367326F0A8AF}" srcOrd="0" destOrd="0" parTransId="{52B99418-04A7-4D82-877D-34C5C4A8FACC}" sibTransId="{4EB02A84-06E4-46DB-9B86-FA840B487AFA}"/>
    <dgm:cxn modelId="{0A47E00D-9A63-45D2-A1B6-2815535E9BF8}" type="presOf" srcId="{4361417F-C6A9-4487-880D-3EB3D8D1D923}" destId="{784C22E8-604F-43CE-A77D-472436960A6F}" srcOrd="0" destOrd="0" presId="urn:microsoft.com/office/officeart/2005/8/layout/vList6"/>
    <dgm:cxn modelId="{E2324E3C-7647-40C1-BDA6-0725D345DC53}" type="presOf" srcId="{D14698CA-AA2A-4C4D-B7A5-341854C8CE06}" destId="{07B24859-31BD-41D8-A192-453E2DABA67D}" srcOrd="0" destOrd="0" presId="urn:microsoft.com/office/officeart/2005/8/layout/vList6"/>
    <dgm:cxn modelId="{F1E82745-4E7D-4F21-A63A-9940DB7840E9}" srcId="{06248136-3CDE-4AEA-8F6E-BFEEBFC448D3}" destId="{4EB78B7E-6A16-41AF-93EF-36541EA770D5}" srcOrd="1" destOrd="0" parTransId="{077826D2-54BC-4DA3-B7B1-B834014C1464}" sibTransId="{F4A732DC-9D5C-4583-B759-330CAEADDD84}"/>
    <dgm:cxn modelId="{767E0346-31CA-4036-A077-5527A0A14883}" type="presOf" srcId="{E10E76FD-A5CB-43B8-8D12-367326F0A8AF}" destId="{061C3C7C-99EF-45DB-9295-4F4138AE70E2}" srcOrd="0" destOrd="0" presId="urn:microsoft.com/office/officeart/2005/8/layout/vList6"/>
    <dgm:cxn modelId="{A738F946-D194-4632-8B06-719ABB87B724}" type="presOf" srcId="{1D8935F3-7528-42C4-BD98-993269994003}" destId="{685AB063-4714-4535-B22E-A996A6A30F55}" srcOrd="0" destOrd="1" presId="urn:microsoft.com/office/officeart/2005/8/layout/vList6"/>
    <dgm:cxn modelId="{4C05B86B-E7D8-41B4-8E57-748110D7E62C}" type="presOf" srcId="{E0F908F7-6269-4852-8244-CEA293DD25CD}" destId="{07B24859-31BD-41D8-A192-453E2DABA67D}" srcOrd="0" destOrd="1" presId="urn:microsoft.com/office/officeart/2005/8/layout/vList6"/>
    <dgm:cxn modelId="{AA3B5277-F996-4860-B248-3341A6D9BC7B}" srcId="{2B9DF7AA-DFEE-44B2-A627-2EFA37147F4D}" destId="{D14698CA-AA2A-4C4D-B7A5-341854C8CE06}" srcOrd="0" destOrd="0" parTransId="{50ED9090-B8E1-40F9-94D9-B87A56227E2B}" sibTransId="{86913CDA-0FA6-457D-A09F-A8DB39899AB6}"/>
    <dgm:cxn modelId="{654ECD8A-1833-4085-8945-D5C3CB265A7A}" srcId="{4EB78B7E-6A16-41AF-93EF-36541EA770D5}" destId="{06737BE8-BA48-4045-89CD-3D97BC7F816C}" srcOrd="0" destOrd="0" parTransId="{9692104F-A625-49F1-BE71-6EDFAB5585A7}" sibTransId="{EF05BF42-850E-4520-8E51-AE7325F184C5}"/>
    <dgm:cxn modelId="{7FD06D92-43DE-4284-B637-ECBA9DB10920}" type="presOf" srcId="{E782438D-ED43-4AC1-8C56-2815DAA21A42}" destId="{5B58911B-BC24-4A67-A758-EE28D9D6E43F}" srcOrd="0" destOrd="0" presId="urn:microsoft.com/office/officeart/2005/8/layout/vList6"/>
    <dgm:cxn modelId="{3673B294-E4A0-418D-A3AA-5A6E3A643C02}" type="presOf" srcId="{0D027C67-7132-481C-B520-106F23DF82F7}" destId="{A101701C-25D6-4963-B3F8-7279B7765BE8}" srcOrd="0" destOrd="0" presId="urn:microsoft.com/office/officeart/2005/8/layout/vList6"/>
    <dgm:cxn modelId="{12867C96-E07B-401C-860A-EAE31D493BCD}" type="presOf" srcId="{06248136-3CDE-4AEA-8F6E-BFEEBFC448D3}" destId="{8D953C3C-81DD-45B3-951D-2C66E5A5E3CE}" srcOrd="0" destOrd="0" presId="urn:microsoft.com/office/officeart/2005/8/layout/vList6"/>
    <dgm:cxn modelId="{958B089A-FD15-4065-8C27-ABBA68A96729}" type="presOf" srcId="{2B9DF7AA-DFEE-44B2-A627-2EFA37147F4D}" destId="{06958A6E-9C36-4F7B-BF12-82F9A0C6AAEC}" srcOrd="0" destOrd="0" presId="urn:microsoft.com/office/officeart/2005/8/layout/vList6"/>
    <dgm:cxn modelId="{A7D23DA4-1025-4F0D-9BDF-20220CD87D03}" srcId="{06248136-3CDE-4AEA-8F6E-BFEEBFC448D3}" destId="{2B9DF7AA-DFEE-44B2-A627-2EFA37147F4D}" srcOrd="3" destOrd="0" parTransId="{A87BD093-4DB6-4B6B-BE39-E3ED0431FEFE}" sibTransId="{116A99EA-8D61-40A8-8F98-C62B6EFFCF56}"/>
    <dgm:cxn modelId="{877666A5-8D2F-4EE1-AD83-050575BEE567}" srcId="{0D027C67-7132-481C-B520-106F23DF82F7}" destId="{4361417F-C6A9-4487-880D-3EB3D8D1D923}" srcOrd="0" destOrd="0" parTransId="{ACBD1557-4882-43AA-91FA-6E05F5AA582A}" sibTransId="{8670B434-BF09-4D72-BBEE-400F4157E4C1}"/>
    <dgm:cxn modelId="{0F2578B8-BD7C-43F6-9892-2F3B57287EC0}" type="presOf" srcId="{295A1212-C1FB-431C-9212-798117C1E42A}" destId="{BB197A91-AC56-4B1D-B6DF-2DBDF9B13A3C}" srcOrd="0" destOrd="0" presId="urn:microsoft.com/office/officeart/2005/8/layout/vList6"/>
    <dgm:cxn modelId="{869C41BB-3CFD-4C89-9A18-51993ED7AFDE}" srcId="{E10E76FD-A5CB-43B8-8D12-367326F0A8AF}" destId="{E782438D-ED43-4AC1-8C56-2815DAA21A42}" srcOrd="0" destOrd="0" parTransId="{9654A961-0802-4454-B5C7-800CFE4E491B}" sibTransId="{AC674DFC-8DD7-424C-9A2D-CBAABAC7E700}"/>
    <dgm:cxn modelId="{B827B4CE-65A5-4854-9288-6E8CC7FAC0DA}" type="presOf" srcId="{4EB78B7E-6A16-41AF-93EF-36541EA770D5}" destId="{E31E0D07-26B5-4D98-9A67-94D7500C172A}" srcOrd="0" destOrd="0" presId="urn:microsoft.com/office/officeart/2005/8/layout/vList6"/>
    <dgm:cxn modelId="{66BFFCD7-DE5A-4247-8039-7078B26A2C65}" type="presOf" srcId="{06737BE8-BA48-4045-89CD-3D97BC7F816C}" destId="{685AB063-4714-4535-B22E-A996A6A30F55}" srcOrd="0" destOrd="0" presId="urn:microsoft.com/office/officeart/2005/8/layout/vList6"/>
    <dgm:cxn modelId="{A2CA16E2-4A81-4BB4-885C-79CF141ED60E}" srcId="{06248136-3CDE-4AEA-8F6E-BFEEBFC448D3}" destId="{F4908C26-2CCD-45EF-B2EF-98574A1EFC7F}" srcOrd="4" destOrd="0" parTransId="{CA816FEB-1B43-4399-9615-41434E693EF6}" sibTransId="{435E8BA4-EBDB-4792-9942-C701DD45DCDE}"/>
    <dgm:cxn modelId="{F28033E3-12EB-4CC7-9F72-2EC7C82EB551}" srcId="{2B9DF7AA-DFEE-44B2-A627-2EFA37147F4D}" destId="{E0F908F7-6269-4852-8244-CEA293DD25CD}" srcOrd="1" destOrd="0" parTransId="{81C7EC58-D398-4238-B9AD-36AA4D530435}" sibTransId="{214540BB-1E0F-41D4-B898-F5186DC2D240}"/>
    <dgm:cxn modelId="{2487D6EC-7948-49F6-A086-1AED5E41EAB8}" srcId="{F4908C26-2CCD-45EF-B2EF-98574A1EFC7F}" destId="{295A1212-C1FB-431C-9212-798117C1E42A}" srcOrd="0" destOrd="0" parTransId="{8BCADF38-AF28-493E-88D3-753F716E7F4A}" sibTransId="{E7DF134C-24D0-4E4C-9B06-C0813725415C}"/>
    <dgm:cxn modelId="{BF5A5DEF-4665-46D5-AEF8-CC2023AD8C49}" type="presOf" srcId="{F4908C26-2CCD-45EF-B2EF-98574A1EFC7F}" destId="{F57CC02B-2802-4D5A-B350-CD5B928F5C70}" srcOrd="0" destOrd="0" presId="urn:microsoft.com/office/officeart/2005/8/layout/vList6"/>
    <dgm:cxn modelId="{8823FCF2-DAB8-4C1A-B29A-7AD25111787E}" srcId="{06248136-3CDE-4AEA-8F6E-BFEEBFC448D3}" destId="{0D027C67-7132-481C-B520-106F23DF82F7}" srcOrd="2" destOrd="0" parTransId="{592AF346-4591-449E-B2F2-6080645CEE8A}" sibTransId="{9F3E603B-2636-42A7-8403-ADE0EEA30153}"/>
    <dgm:cxn modelId="{2B2A0DF7-2884-4CA2-ABD0-4D2DA68F4C7A}" srcId="{4EB78B7E-6A16-41AF-93EF-36541EA770D5}" destId="{1D8935F3-7528-42C4-BD98-993269994003}" srcOrd="1" destOrd="0" parTransId="{200DEB2C-307D-4B74-8FAC-84A78B23787C}" sibTransId="{9827AA12-950C-4377-B810-C55F453AD524}"/>
    <dgm:cxn modelId="{3F967C99-A04D-43A1-A795-82F0B8887B2A}" type="presParOf" srcId="{8D953C3C-81DD-45B3-951D-2C66E5A5E3CE}" destId="{BD7926B7-5681-4FB5-B7AF-009C4BD89007}" srcOrd="0" destOrd="0" presId="urn:microsoft.com/office/officeart/2005/8/layout/vList6"/>
    <dgm:cxn modelId="{25EC073F-12D6-46AE-A414-36DF98C45BBC}" type="presParOf" srcId="{BD7926B7-5681-4FB5-B7AF-009C4BD89007}" destId="{061C3C7C-99EF-45DB-9295-4F4138AE70E2}" srcOrd="0" destOrd="0" presId="urn:microsoft.com/office/officeart/2005/8/layout/vList6"/>
    <dgm:cxn modelId="{766248ED-2B82-4C07-B38C-B44E8C1EE05E}" type="presParOf" srcId="{BD7926B7-5681-4FB5-B7AF-009C4BD89007}" destId="{5B58911B-BC24-4A67-A758-EE28D9D6E43F}" srcOrd="1" destOrd="0" presId="urn:microsoft.com/office/officeart/2005/8/layout/vList6"/>
    <dgm:cxn modelId="{18EC61BC-9ADF-4D87-9326-17129C5EEBEB}" type="presParOf" srcId="{8D953C3C-81DD-45B3-951D-2C66E5A5E3CE}" destId="{1CD9114E-711B-43E0-8427-047546143CB6}" srcOrd="1" destOrd="0" presId="urn:microsoft.com/office/officeart/2005/8/layout/vList6"/>
    <dgm:cxn modelId="{4D002CA7-137A-430A-A88B-ED51CE62C92B}" type="presParOf" srcId="{8D953C3C-81DD-45B3-951D-2C66E5A5E3CE}" destId="{5A1436FF-4E93-401A-AD08-781BB08E0DD5}" srcOrd="2" destOrd="0" presId="urn:microsoft.com/office/officeart/2005/8/layout/vList6"/>
    <dgm:cxn modelId="{5DD7F89D-D71F-461F-A901-2FF35C144504}" type="presParOf" srcId="{5A1436FF-4E93-401A-AD08-781BB08E0DD5}" destId="{E31E0D07-26B5-4D98-9A67-94D7500C172A}" srcOrd="0" destOrd="0" presId="urn:microsoft.com/office/officeart/2005/8/layout/vList6"/>
    <dgm:cxn modelId="{14A40FCA-2868-4860-BC34-0FAF36A253B6}" type="presParOf" srcId="{5A1436FF-4E93-401A-AD08-781BB08E0DD5}" destId="{685AB063-4714-4535-B22E-A996A6A30F55}" srcOrd="1" destOrd="0" presId="urn:microsoft.com/office/officeart/2005/8/layout/vList6"/>
    <dgm:cxn modelId="{ACFB6FC7-94F5-4C36-A681-CC07E29D9617}" type="presParOf" srcId="{8D953C3C-81DD-45B3-951D-2C66E5A5E3CE}" destId="{3BFD5FD4-272D-48C5-ABDB-FFED2730A474}" srcOrd="3" destOrd="0" presId="urn:microsoft.com/office/officeart/2005/8/layout/vList6"/>
    <dgm:cxn modelId="{EFFCB34D-8888-45DE-9338-3F0C38BF6D30}" type="presParOf" srcId="{8D953C3C-81DD-45B3-951D-2C66E5A5E3CE}" destId="{3DDA4924-7986-4C29-B7F8-F7DB92AA5A7E}" srcOrd="4" destOrd="0" presId="urn:microsoft.com/office/officeart/2005/8/layout/vList6"/>
    <dgm:cxn modelId="{3BBF5D1E-5C31-4856-9039-2878F22FC10F}" type="presParOf" srcId="{3DDA4924-7986-4C29-B7F8-F7DB92AA5A7E}" destId="{A101701C-25D6-4963-B3F8-7279B7765BE8}" srcOrd="0" destOrd="0" presId="urn:microsoft.com/office/officeart/2005/8/layout/vList6"/>
    <dgm:cxn modelId="{9DB1E081-8974-4F28-9872-F0463ECDD344}" type="presParOf" srcId="{3DDA4924-7986-4C29-B7F8-F7DB92AA5A7E}" destId="{784C22E8-604F-43CE-A77D-472436960A6F}" srcOrd="1" destOrd="0" presId="urn:microsoft.com/office/officeart/2005/8/layout/vList6"/>
    <dgm:cxn modelId="{9F969D9A-6554-485E-A74A-5A560B02CAF6}" type="presParOf" srcId="{8D953C3C-81DD-45B3-951D-2C66E5A5E3CE}" destId="{8BC14258-62C0-4590-B84E-96E525CF2ECB}" srcOrd="5" destOrd="0" presId="urn:microsoft.com/office/officeart/2005/8/layout/vList6"/>
    <dgm:cxn modelId="{725185A6-66E0-4507-ABC0-0BD2A30B5528}" type="presParOf" srcId="{8D953C3C-81DD-45B3-951D-2C66E5A5E3CE}" destId="{A81FB534-B296-49EC-AFEB-71830FDFA2E7}" srcOrd="6" destOrd="0" presId="urn:microsoft.com/office/officeart/2005/8/layout/vList6"/>
    <dgm:cxn modelId="{6468E4C9-559C-4562-A5C0-797981A42CBF}" type="presParOf" srcId="{A81FB534-B296-49EC-AFEB-71830FDFA2E7}" destId="{06958A6E-9C36-4F7B-BF12-82F9A0C6AAEC}" srcOrd="0" destOrd="0" presId="urn:microsoft.com/office/officeart/2005/8/layout/vList6"/>
    <dgm:cxn modelId="{F69EA873-E01D-4982-9A15-B284CE84DC77}" type="presParOf" srcId="{A81FB534-B296-49EC-AFEB-71830FDFA2E7}" destId="{07B24859-31BD-41D8-A192-453E2DABA67D}" srcOrd="1" destOrd="0" presId="urn:microsoft.com/office/officeart/2005/8/layout/vList6"/>
    <dgm:cxn modelId="{45082B7A-27C5-46F4-BE6F-3BAE7D84A0E8}" type="presParOf" srcId="{8D953C3C-81DD-45B3-951D-2C66E5A5E3CE}" destId="{D69FF7B8-8444-4298-9780-CF002653B06F}" srcOrd="7" destOrd="0" presId="urn:microsoft.com/office/officeart/2005/8/layout/vList6"/>
    <dgm:cxn modelId="{FB8F328D-8428-4957-B3CA-5DF68B215E0E}" type="presParOf" srcId="{8D953C3C-81DD-45B3-951D-2C66E5A5E3CE}" destId="{D630705C-849B-4EAD-8F83-651701ABA29E}" srcOrd="8" destOrd="0" presId="urn:microsoft.com/office/officeart/2005/8/layout/vList6"/>
    <dgm:cxn modelId="{388CE8DA-03F0-42E1-B0F9-79E1ED532F74}" type="presParOf" srcId="{D630705C-849B-4EAD-8F83-651701ABA29E}" destId="{F57CC02B-2802-4D5A-B350-CD5B928F5C70}" srcOrd="0" destOrd="0" presId="urn:microsoft.com/office/officeart/2005/8/layout/vList6"/>
    <dgm:cxn modelId="{DE55D6CE-3962-49F0-83EC-8EEFE7B8AD3C}" type="presParOf" srcId="{D630705C-849B-4EAD-8F83-651701ABA29E}" destId="{BB197A91-AC56-4B1D-B6DF-2DBDF9B13A3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8911B-BC24-4A67-A758-EE28D9D6E43F}">
      <dsp:nvSpPr>
        <dsp:cNvPr id="0" name=""/>
        <dsp:cNvSpPr/>
      </dsp:nvSpPr>
      <dsp:spPr>
        <a:xfrm>
          <a:off x="3291839" y="1745"/>
          <a:ext cx="4937760" cy="944798"/>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GB" sz="1800" kern="1200" dirty="0"/>
            <a:t>Switching cost is significantly lower for the customers.</a:t>
          </a:r>
        </a:p>
      </dsp:txBody>
      <dsp:txXfrm>
        <a:off x="3291839" y="119845"/>
        <a:ext cx="4583461" cy="708598"/>
      </dsp:txXfrm>
    </dsp:sp>
    <dsp:sp modelId="{061C3C7C-99EF-45DB-9295-4F4138AE70E2}">
      <dsp:nvSpPr>
        <dsp:cNvPr id="0" name=""/>
        <dsp:cNvSpPr/>
      </dsp:nvSpPr>
      <dsp:spPr>
        <a:xfrm>
          <a:off x="10319" y="32261"/>
          <a:ext cx="3291840" cy="94479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kern="1200" dirty="0"/>
            <a:t>Substitute Product </a:t>
          </a:r>
        </a:p>
        <a:p>
          <a:pPr marL="0" lvl="0" indent="0" algn="ctr" defTabSz="977900">
            <a:lnSpc>
              <a:spcPct val="90000"/>
            </a:lnSpc>
            <a:spcBef>
              <a:spcPct val="0"/>
            </a:spcBef>
            <a:spcAft>
              <a:spcPct val="35000"/>
            </a:spcAft>
            <a:buNone/>
          </a:pPr>
          <a:r>
            <a:rPr lang="en-GB" sz="2200" kern="1200" dirty="0"/>
            <a:t>( High)</a:t>
          </a:r>
        </a:p>
      </dsp:txBody>
      <dsp:txXfrm>
        <a:off x="56440" y="78382"/>
        <a:ext cx="3199598" cy="852556"/>
      </dsp:txXfrm>
    </dsp:sp>
    <dsp:sp modelId="{685AB063-4714-4535-B22E-A996A6A30F55}">
      <dsp:nvSpPr>
        <dsp:cNvPr id="0" name=""/>
        <dsp:cNvSpPr/>
      </dsp:nvSpPr>
      <dsp:spPr>
        <a:xfrm>
          <a:off x="3291839" y="1041022"/>
          <a:ext cx="4937760" cy="944798"/>
        </a:xfrm>
        <a:prstGeom prst="rightArrow">
          <a:avLst>
            <a:gd name="adj1" fmla="val 75000"/>
            <a:gd name="adj2" fmla="val 50000"/>
          </a:avLst>
        </a:prstGeom>
        <a:solidFill>
          <a:schemeClr val="accent4">
            <a:tint val="40000"/>
            <a:alpha val="90000"/>
            <a:hueOff val="-986427"/>
            <a:satOff val="5539"/>
            <a:lumOff val="352"/>
            <a:alphaOff val="0"/>
          </a:schemeClr>
        </a:solidFill>
        <a:ln w="25400" cap="flat" cmpd="sng" algn="ctr">
          <a:solidFill>
            <a:schemeClr val="accent4">
              <a:tint val="40000"/>
              <a:alpha val="90000"/>
              <a:hueOff val="-986427"/>
              <a:satOff val="5539"/>
              <a:lumOff val="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High overall supply </a:t>
          </a:r>
          <a:endParaRPr lang="en-GB" sz="1800" kern="1200" dirty="0"/>
        </a:p>
        <a:p>
          <a:pPr marL="171450" lvl="1" indent="-171450" algn="l" defTabSz="800100">
            <a:lnSpc>
              <a:spcPct val="90000"/>
            </a:lnSpc>
            <a:spcBef>
              <a:spcPct val="0"/>
            </a:spcBef>
            <a:spcAft>
              <a:spcPct val="15000"/>
            </a:spcAft>
            <a:buChar char="•"/>
          </a:pPr>
          <a:r>
            <a:rPr lang="en-US" sz="1800" kern="1200" dirty="0"/>
            <a:t>Low forward integration of suppliers </a:t>
          </a:r>
        </a:p>
      </dsp:txBody>
      <dsp:txXfrm>
        <a:off x="3291839" y="1159122"/>
        <a:ext cx="4583461" cy="708598"/>
      </dsp:txXfrm>
    </dsp:sp>
    <dsp:sp modelId="{E31E0D07-26B5-4D98-9A67-94D7500C172A}">
      <dsp:nvSpPr>
        <dsp:cNvPr id="0" name=""/>
        <dsp:cNvSpPr/>
      </dsp:nvSpPr>
      <dsp:spPr>
        <a:xfrm>
          <a:off x="0" y="1041022"/>
          <a:ext cx="3291840" cy="944798"/>
        </a:xfrm>
        <a:prstGeom prst="roundRect">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kern="1200" dirty="0"/>
            <a:t>Bargaining power of suppliers (Low)</a:t>
          </a:r>
        </a:p>
      </dsp:txBody>
      <dsp:txXfrm>
        <a:off x="46121" y="1087143"/>
        <a:ext cx="3199598" cy="852556"/>
      </dsp:txXfrm>
    </dsp:sp>
    <dsp:sp modelId="{784C22E8-604F-43CE-A77D-472436960A6F}">
      <dsp:nvSpPr>
        <dsp:cNvPr id="0" name=""/>
        <dsp:cNvSpPr/>
      </dsp:nvSpPr>
      <dsp:spPr>
        <a:xfrm>
          <a:off x="3291839" y="2080300"/>
          <a:ext cx="4937760" cy="944798"/>
        </a:xfrm>
        <a:prstGeom prst="rightArrow">
          <a:avLst>
            <a:gd name="adj1" fmla="val 75000"/>
            <a:gd name="adj2" fmla="val 50000"/>
          </a:avLst>
        </a:prstGeom>
        <a:solidFill>
          <a:schemeClr val="accent4">
            <a:tint val="40000"/>
            <a:alpha val="90000"/>
            <a:hueOff val="-1972855"/>
            <a:satOff val="11079"/>
            <a:lumOff val="704"/>
            <a:alphaOff val="0"/>
          </a:schemeClr>
        </a:solidFill>
        <a:ln w="25400" cap="flat" cmpd="sng" algn="ctr">
          <a:solidFill>
            <a:schemeClr val="accent4">
              <a:tint val="40000"/>
              <a:alpha val="90000"/>
              <a:hueOff val="-1972855"/>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a:t>CLow</a:t>
          </a:r>
          <a:r>
            <a:rPr lang="en-US" sz="1800" kern="1200" dirty="0"/>
            <a:t> switching costs , High access to product information , High availability of substitutes </a:t>
          </a:r>
          <a:endParaRPr lang="en-GB" sz="1800" kern="1200" dirty="0"/>
        </a:p>
      </dsp:txBody>
      <dsp:txXfrm>
        <a:off x="3291839" y="2198400"/>
        <a:ext cx="4583461" cy="708598"/>
      </dsp:txXfrm>
    </dsp:sp>
    <dsp:sp modelId="{A101701C-25D6-4963-B3F8-7279B7765BE8}">
      <dsp:nvSpPr>
        <dsp:cNvPr id="0" name=""/>
        <dsp:cNvSpPr/>
      </dsp:nvSpPr>
      <dsp:spPr>
        <a:xfrm>
          <a:off x="0" y="2080300"/>
          <a:ext cx="3291840" cy="944798"/>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kern="1200" dirty="0"/>
            <a:t>Bargaining power of Buyers (High)</a:t>
          </a:r>
        </a:p>
      </dsp:txBody>
      <dsp:txXfrm>
        <a:off x="46121" y="2126421"/>
        <a:ext cx="3199598" cy="852556"/>
      </dsp:txXfrm>
    </dsp:sp>
    <dsp:sp modelId="{07B24859-31BD-41D8-A192-453E2DABA67D}">
      <dsp:nvSpPr>
        <dsp:cNvPr id="0" name=""/>
        <dsp:cNvSpPr/>
      </dsp:nvSpPr>
      <dsp:spPr>
        <a:xfrm>
          <a:off x="3291839" y="3119578"/>
          <a:ext cx="4937760" cy="944798"/>
        </a:xfrm>
        <a:prstGeom prst="rightArrow">
          <a:avLst>
            <a:gd name="adj1" fmla="val 75000"/>
            <a:gd name="adj2" fmla="val 50000"/>
          </a:avLst>
        </a:prstGeom>
        <a:solidFill>
          <a:schemeClr val="accent4">
            <a:tint val="40000"/>
            <a:alpha val="90000"/>
            <a:hueOff val="-2959282"/>
            <a:satOff val="16618"/>
            <a:lumOff val="1056"/>
            <a:alphaOff val="0"/>
          </a:schemeClr>
        </a:solidFill>
        <a:ln w="25400" cap="flat" cmpd="sng" algn="ctr">
          <a:solidFill>
            <a:schemeClr val="accent4">
              <a:tint val="40000"/>
              <a:alpha val="90000"/>
              <a:hueOff val="-2959282"/>
              <a:satOff val="16618"/>
              <a:lumOff val="10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Moderate customer loyalty </a:t>
          </a:r>
          <a:endParaRPr lang="en-GB" sz="1800" kern="1200" dirty="0"/>
        </a:p>
        <a:p>
          <a:pPr marL="171450" lvl="1" indent="-171450" algn="l" defTabSz="800100">
            <a:lnSpc>
              <a:spcPct val="90000"/>
            </a:lnSpc>
            <a:spcBef>
              <a:spcPct val="0"/>
            </a:spcBef>
            <a:spcAft>
              <a:spcPct val="15000"/>
            </a:spcAft>
            <a:buChar char="•"/>
          </a:pPr>
          <a:r>
            <a:rPr lang="en-US" sz="1800" kern="1200" dirty="0"/>
            <a:t>High cost of brand development </a:t>
          </a:r>
        </a:p>
      </dsp:txBody>
      <dsp:txXfrm>
        <a:off x="3291839" y="3237678"/>
        <a:ext cx="4583461" cy="708598"/>
      </dsp:txXfrm>
    </dsp:sp>
    <dsp:sp modelId="{06958A6E-9C36-4F7B-BF12-82F9A0C6AAEC}">
      <dsp:nvSpPr>
        <dsp:cNvPr id="0" name=""/>
        <dsp:cNvSpPr/>
      </dsp:nvSpPr>
      <dsp:spPr>
        <a:xfrm>
          <a:off x="0" y="3119578"/>
          <a:ext cx="3291840" cy="944798"/>
        </a:xfrm>
        <a:prstGeom prst="roundRect">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kern="1200" dirty="0"/>
            <a:t>Threat of new entrants (Low)</a:t>
          </a:r>
        </a:p>
      </dsp:txBody>
      <dsp:txXfrm>
        <a:off x="46121" y="3165699"/>
        <a:ext cx="3199598" cy="852556"/>
      </dsp:txXfrm>
    </dsp:sp>
    <dsp:sp modelId="{BB197A91-AC56-4B1D-B6DF-2DBDF9B13A3C}">
      <dsp:nvSpPr>
        <dsp:cNvPr id="0" name=""/>
        <dsp:cNvSpPr/>
      </dsp:nvSpPr>
      <dsp:spPr>
        <a:xfrm>
          <a:off x="3291839" y="4158856"/>
          <a:ext cx="4937760" cy="944798"/>
        </a:xfrm>
        <a:prstGeom prst="rightArrow">
          <a:avLst>
            <a:gd name="adj1" fmla="val 75000"/>
            <a:gd name="adj2" fmla="val 50000"/>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High aggressiveness of firms, Low switching cost, High number of firms </a:t>
          </a:r>
          <a:endParaRPr lang="en-GB" sz="1800" kern="1200" dirty="0"/>
        </a:p>
      </dsp:txBody>
      <dsp:txXfrm>
        <a:off x="3291839" y="4276956"/>
        <a:ext cx="4583461" cy="708598"/>
      </dsp:txXfrm>
    </dsp:sp>
    <dsp:sp modelId="{F57CC02B-2802-4D5A-B350-CD5B928F5C70}">
      <dsp:nvSpPr>
        <dsp:cNvPr id="0" name=""/>
        <dsp:cNvSpPr/>
      </dsp:nvSpPr>
      <dsp:spPr>
        <a:xfrm>
          <a:off x="0" y="4158856"/>
          <a:ext cx="3291840" cy="944798"/>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kern="1200" dirty="0"/>
            <a:t>Rivalry among existing competitors (High)</a:t>
          </a:r>
        </a:p>
      </dsp:txBody>
      <dsp:txXfrm>
        <a:off x="46121" y="4204977"/>
        <a:ext cx="3199598" cy="852556"/>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61FC6-9EC2-4716-AB94-6D9419057C61}" type="datetimeFigureOut">
              <a:rPr lang="en-US" smtClean="0"/>
              <a:pPr/>
              <a:t>1/17/2021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2EDDA2-C0AA-4596-9858-31D024C6ED9B}" type="slidenum">
              <a:rPr lang="en-GB" smtClean="0"/>
              <a:pPr/>
              <a:t>‹#›</a:t>
            </a:fld>
            <a:endParaRPr lang="en-GB"/>
          </a:p>
        </p:txBody>
      </p:sp>
    </p:spTree>
    <p:extLst>
      <p:ext uri="{BB962C8B-B14F-4D97-AF65-F5344CB8AC3E}">
        <p14:creationId xmlns:p14="http://schemas.microsoft.com/office/powerpoint/2010/main" val="1546895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1428DA-C561-48C5-89B3-312EE1B79FB9}" type="datetimeFigureOut">
              <a:rPr lang="en-US" smtClean="0"/>
              <a:pPr/>
              <a:t>1/17/2021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F1428DA-C561-48C5-89B3-312EE1B79FB9}" type="datetimeFigureOut">
              <a:rPr lang="en-US" smtClean="0"/>
              <a:pPr/>
              <a:t>1/17/2021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F1428DA-C561-48C5-89B3-312EE1B79FB9}" type="datetimeFigureOut">
              <a:rPr lang="en-US" smtClean="0"/>
              <a:pPr/>
              <a:t>1/17/2021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F1428DA-C561-48C5-89B3-312EE1B79FB9}" type="datetimeFigureOut">
              <a:rPr lang="en-US" smtClean="0"/>
              <a:pPr/>
              <a:t>1/17/2021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428DA-C561-48C5-89B3-312EE1B79FB9}" type="datetimeFigureOut">
              <a:rPr lang="en-US" smtClean="0"/>
              <a:pPr/>
              <a:t>1/17/2021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1428DA-C561-48C5-89B3-312EE1B79FB9}" type="datetimeFigureOut">
              <a:rPr lang="en-US" smtClean="0"/>
              <a:pPr/>
              <a:t>1/17/2021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1428DA-C561-48C5-89B3-312EE1B79FB9}" type="datetimeFigureOut">
              <a:rPr lang="en-US" smtClean="0"/>
              <a:pPr/>
              <a:t>1/17/2021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2ADC80-6615-41BB-8AD3-476D9A5E1C9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428DA-C561-48C5-89B3-312EE1B79FB9}" type="datetimeFigureOut">
              <a:rPr lang="en-US" smtClean="0"/>
              <a:pPr/>
              <a:t>1/17/2021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ADC80-6615-41BB-8AD3-476D9A5E1C9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z-3"/>
          <p:cNvPicPr>
            <a:picLocks noChangeAspect="1" noChangeArrowheads="1"/>
          </p:cNvPicPr>
          <p:nvPr/>
        </p:nvPicPr>
        <p:blipFill>
          <a:blip r:embed="rId2"/>
          <a:srcRect/>
          <a:stretch>
            <a:fillRect/>
          </a:stretch>
        </p:blipFill>
        <p:spPr bwMode="auto">
          <a:xfrm>
            <a:off x="0" y="-14288"/>
            <a:ext cx="9140825" cy="6845301"/>
          </a:xfrm>
          <a:prstGeom prst="rect">
            <a:avLst/>
          </a:prstGeom>
          <a:noFill/>
          <a:ln w="9525">
            <a:noFill/>
            <a:miter lim="800000"/>
            <a:headEnd/>
            <a:tailEnd/>
          </a:ln>
        </p:spPr>
      </p:pic>
      <p:pic>
        <p:nvPicPr>
          <p:cNvPr id="3075" name="Picture 3" descr="z-1"/>
          <p:cNvPicPr>
            <a:picLocks noChangeAspect="1" noChangeArrowheads="1"/>
          </p:cNvPicPr>
          <p:nvPr/>
        </p:nvPicPr>
        <p:blipFill>
          <a:blip r:embed="rId3"/>
          <a:srcRect/>
          <a:stretch>
            <a:fillRect/>
          </a:stretch>
        </p:blipFill>
        <p:spPr bwMode="auto">
          <a:xfrm>
            <a:off x="0" y="0"/>
            <a:ext cx="9140825" cy="6858000"/>
          </a:xfrm>
          <a:prstGeom prst="rect">
            <a:avLst/>
          </a:prstGeom>
          <a:noFill/>
          <a:ln w="9525">
            <a:noFill/>
            <a:miter lim="800000"/>
            <a:headEnd/>
            <a:tailEnd/>
          </a:ln>
        </p:spPr>
      </p:pic>
      <p:pic>
        <p:nvPicPr>
          <p:cNvPr id="3076" name="Picture 4" descr="z-2"/>
          <p:cNvPicPr>
            <a:picLocks noChangeAspect="1" noChangeArrowheads="1"/>
          </p:cNvPicPr>
          <p:nvPr/>
        </p:nvPicPr>
        <p:blipFill>
          <a:blip r:embed="rId4"/>
          <a:srcRect/>
          <a:stretch>
            <a:fillRect/>
          </a:stretch>
        </p:blipFill>
        <p:spPr bwMode="auto">
          <a:xfrm>
            <a:off x="0" y="0"/>
            <a:ext cx="9140825" cy="6858000"/>
          </a:xfrm>
          <a:prstGeom prst="rect">
            <a:avLst/>
          </a:prstGeom>
          <a:noFill/>
          <a:ln w="9525">
            <a:noFill/>
            <a:miter lim="800000"/>
            <a:headEnd/>
            <a:tailEnd/>
          </a:ln>
        </p:spPr>
      </p:pic>
      <p:pic>
        <p:nvPicPr>
          <p:cNvPr id="3079" name="Picture 7" descr="xia"/>
          <p:cNvPicPr>
            <a:picLocks noChangeAspect="1" noChangeArrowheads="1"/>
          </p:cNvPicPr>
          <p:nvPr/>
        </p:nvPicPr>
        <p:blipFill>
          <a:blip r:embed="rId5"/>
          <a:srcRect/>
          <a:stretch>
            <a:fillRect/>
          </a:stretch>
        </p:blipFill>
        <p:spPr bwMode="auto">
          <a:xfrm>
            <a:off x="0" y="6021388"/>
            <a:ext cx="9144000" cy="863600"/>
          </a:xfrm>
          <a:prstGeom prst="rect">
            <a:avLst/>
          </a:prstGeom>
          <a:noFill/>
          <a:ln w="9525">
            <a:noFill/>
            <a:miter lim="800000"/>
            <a:headEnd/>
            <a:tailEnd/>
          </a:ln>
        </p:spPr>
      </p:pic>
      <p:sp>
        <p:nvSpPr>
          <p:cNvPr id="11" name="Text Box 5"/>
          <p:cNvSpPr txBox="1">
            <a:spLocks noChangeArrowheads="1"/>
          </p:cNvSpPr>
          <p:nvPr/>
        </p:nvSpPr>
        <p:spPr bwMode="auto">
          <a:xfrm>
            <a:off x="1371600" y="2895600"/>
            <a:ext cx="7029450" cy="2339102"/>
          </a:xfrm>
          <a:prstGeom prst="rect">
            <a:avLst/>
          </a:prstGeom>
          <a:no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defRPr/>
            </a:pPr>
            <a:r>
              <a:rPr lang="en-US" sz="4000" b="1" dirty="0">
                <a:ln w="11430"/>
                <a:effectLst>
                  <a:outerShdw blurRad="50800" dist="39000" dir="5460000" algn="tl">
                    <a:srgbClr val="000000">
                      <a:alpha val="38000"/>
                    </a:srgbClr>
                  </a:outerShdw>
                </a:effectLst>
              </a:rPr>
              <a:t>CASE-03</a:t>
            </a:r>
          </a:p>
          <a:p>
            <a:pPr algn="ctr">
              <a:lnSpc>
                <a:spcPct val="115000"/>
              </a:lnSpc>
            </a:pPr>
            <a:r>
              <a:rPr lang="en-US" sz="4000" b="1" dirty="0"/>
              <a:t>FANUC Corporation</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spcBef>
                <a:spcPct val="50000"/>
              </a:spcBef>
              <a:defRPr/>
            </a:pP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p>
        </p:txBody>
      </p:sp>
      <p:sp>
        <p:nvSpPr>
          <p:cNvPr id="9" name="Text Box 5"/>
          <p:cNvSpPr txBox="1">
            <a:spLocks noChangeArrowheads="1"/>
          </p:cNvSpPr>
          <p:nvPr/>
        </p:nvSpPr>
        <p:spPr bwMode="auto">
          <a:xfrm>
            <a:off x="533400" y="457200"/>
            <a:ext cx="8153400" cy="144655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defRPr/>
            </a:pPr>
            <a:r>
              <a:rPr lang="en-US" sz="4400" b="1" dirty="0">
                <a:ln w="11430"/>
                <a:effectLst>
                  <a:outerShdw blurRad="50800" dist="39000" dir="5460000" algn="tl">
                    <a:srgbClr val="000000">
                      <a:alpha val="38000"/>
                    </a:srgbClr>
                  </a:outerShdw>
                </a:effectLst>
              </a:rPr>
              <a:t>WELCOME TO OUR PRESENTATION</a:t>
            </a:r>
          </a:p>
        </p:txBody>
      </p:sp>
    </p:spTree>
    <p:extLst>
      <p:ext uri="{BB962C8B-B14F-4D97-AF65-F5344CB8AC3E}">
        <p14:creationId xmlns:p14="http://schemas.microsoft.com/office/powerpoint/2010/main" val="4153572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fade">
                                      <p:cBhvr>
                                        <p:cTn id="11" dur="500"/>
                                        <p:tgtEl>
                                          <p:spTgt spid="307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75"/>
                                        </p:tgtEl>
                                        <p:attrNameLst>
                                          <p:attrName>style.visibility</p:attrName>
                                        </p:attrNameLst>
                                      </p:cBhvr>
                                      <p:to>
                                        <p:strVal val="visible"/>
                                      </p:to>
                                    </p:set>
                                    <p:animEffect transition="in" filter="fade">
                                      <p:cBhvr>
                                        <p:cTn id="15" dur="500"/>
                                        <p:tgtEl>
                                          <p:spTgt spid="307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79"/>
                                        </p:tgtEl>
                                        <p:attrNameLst>
                                          <p:attrName>style.visibility</p:attrName>
                                        </p:attrNameLst>
                                      </p:cBhvr>
                                      <p:to>
                                        <p:strVal val="visible"/>
                                      </p:to>
                                    </p:set>
                                    <p:animEffect transition="in" filter="fade">
                                      <p:cBhvr>
                                        <p:cTn id="19" dur="50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Profitability ratios</a:t>
            </a:r>
          </a:p>
        </p:txBody>
      </p:sp>
      <p:sp>
        <p:nvSpPr>
          <p:cNvPr id="3" name="Content Placeholder 2"/>
          <p:cNvSpPr>
            <a:spLocks noGrp="1"/>
          </p:cNvSpPr>
          <p:nvPr>
            <p:ph idx="1"/>
          </p:nvPr>
        </p:nvSpPr>
        <p:spPr>
          <a:xfrm>
            <a:off x="457200" y="1600200"/>
            <a:ext cx="8229600" cy="4876800"/>
          </a:xfrm>
        </p:spPr>
        <p:txBody>
          <a:bodyPr/>
          <a:lstStyle/>
          <a:p>
            <a:endParaRPr lang="en-US" dirty="0"/>
          </a:p>
        </p:txBody>
      </p:sp>
      <p:graphicFrame>
        <p:nvGraphicFramePr>
          <p:cNvPr id="5" name="Chart 4"/>
          <p:cNvGraphicFramePr/>
          <p:nvPr/>
        </p:nvGraphicFramePr>
        <p:xfrm>
          <a:off x="685800" y="1600200"/>
          <a:ext cx="7848600" cy="4648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350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Leverage ratios</a:t>
            </a:r>
          </a:p>
        </p:txBody>
      </p:sp>
      <p:sp>
        <p:nvSpPr>
          <p:cNvPr id="3" name="Content Placeholder 2"/>
          <p:cNvSpPr>
            <a:spLocks noGrp="1"/>
          </p:cNvSpPr>
          <p:nvPr>
            <p:ph idx="1"/>
          </p:nvPr>
        </p:nvSpPr>
        <p:spPr>
          <a:xfrm>
            <a:off x="533400" y="2133600"/>
            <a:ext cx="8229600" cy="4525963"/>
          </a:xfrm>
        </p:spPr>
        <p:txBody>
          <a:bodyPr>
            <a:normAutofit fontScale="92500" lnSpcReduction="20000"/>
          </a:bodyPr>
          <a:lstStyle/>
          <a:p>
            <a:endParaRPr lang="en-US" dirty="0"/>
          </a:p>
          <a:p>
            <a:endParaRPr lang="en-GB" dirty="0"/>
          </a:p>
          <a:p>
            <a:endParaRPr lang="en-GB" dirty="0"/>
          </a:p>
          <a:p>
            <a:endParaRPr lang="en-GB" dirty="0"/>
          </a:p>
          <a:p>
            <a:endParaRPr lang="en-GB" dirty="0"/>
          </a:p>
          <a:p>
            <a:endParaRPr lang="en-GB" dirty="0"/>
          </a:p>
          <a:p>
            <a:pPr algn="just"/>
            <a:r>
              <a:rPr lang="en-GB" dirty="0"/>
              <a:t>Till 2015, the company is a full equity firm. It has no debt outstanding. So debt equity ratio is still 0. And we have make an structure which will give a debt equity ratio of 35%.</a:t>
            </a:r>
            <a:endParaRPr lang="en-US" dirty="0"/>
          </a:p>
        </p:txBody>
      </p:sp>
      <p:graphicFrame>
        <p:nvGraphicFramePr>
          <p:cNvPr id="6" name="Chart 5"/>
          <p:cNvGraphicFramePr/>
          <p:nvPr/>
        </p:nvGraphicFramePr>
        <p:xfrm>
          <a:off x="1143000" y="990600"/>
          <a:ext cx="7162800" cy="304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018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Liquidity Ratios</a:t>
            </a:r>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277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To increase FANUC Corporation’s return on equity to the level of comparable companies in the developed world through changing its capital structure and proper allocation of its extra cash</a:t>
            </a:r>
          </a:p>
        </p:txBody>
      </p:sp>
      <p:sp>
        <p:nvSpPr>
          <p:cNvPr id="4"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PROBLEM STATEMENT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ALTERNATIVES</a:t>
            </a:r>
          </a:p>
        </p:txBody>
      </p:sp>
      <p:sp>
        <p:nvSpPr>
          <p:cNvPr id="4" name="Rectangle 3"/>
          <p:cNvSpPr/>
          <p:nvPr/>
        </p:nvSpPr>
        <p:spPr>
          <a:xfrm>
            <a:off x="467544" y="1711589"/>
            <a:ext cx="8064896" cy="451427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just"/>
            <a:endParaRPr lang="en-US" sz="2400" dirty="0">
              <a:solidFill>
                <a:prstClr val="black"/>
              </a:solidFill>
              <a:latin typeface="Times New Roman" pitchFamily="18" charset="0"/>
              <a:cs typeface="Times New Roman" pitchFamily="18" charset="0"/>
            </a:endParaRPr>
          </a:p>
        </p:txBody>
      </p:sp>
      <p:sp>
        <p:nvSpPr>
          <p:cNvPr id="3" name="TextBox 2"/>
          <p:cNvSpPr txBox="1"/>
          <p:nvPr/>
        </p:nvSpPr>
        <p:spPr>
          <a:xfrm>
            <a:off x="611560" y="2708920"/>
            <a:ext cx="7704856" cy="2062103"/>
          </a:xfrm>
          <a:prstGeom prst="rect">
            <a:avLst/>
          </a:prstGeom>
          <a:noFill/>
        </p:spPr>
        <p:txBody>
          <a:bodyPr wrap="square" rtlCol="0">
            <a:spAutoFit/>
          </a:bodyPr>
          <a:lstStyle/>
          <a:p>
            <a:pPr marL="457200" indent="-457200">
              <a:buFont typeface="Wingdings" pitchFamily="2" charset="2"/>
              <a:buChar char="v"/>
            </a:pPr>
            <a:r>
              <a:rPr lang="en-US" sz="3200" dirty="0">
                <a:solidFill>
                  <a:prstClr val="black"/>
                </a:solidFill>
              </a:rPr>
              <a:t>Issuing long term bond</a:t>
            </a:r>
          </a:p>
          <a:p>
            <a:pPr marL="457200" indent="-457200">
              <a:buFont typeface="Wingdings" pitchFamily="2" charset="2"/>
              <a:buChar char="v"/>
            </a:pPr>
            <a:r>
              <a:rPr lang="en-US" sz="3200" dirty="0">
                <a:solidFill>
                  <a:prstClr val="black"/>
                </a:solidFill>
              </a:rPr>
              <a:t>Taking bank loan</a:t>
            </a:r>
          </a:p>
          <a:p>
            <a:pPr marL="457200" indent="-457200">
              <a:buFont typeface="Wingdings" pitchFamily="2" charset="2"/>
              <a:buChar char="v"/>
            </a:pPr>
            <a:r>
              <a:rPr lang="en-US" sz="3200" dirty="0">
                <a:solidFill>
                  <a:prstClr val="black"/>
                </a:solidFill>
              </a:rPr>
              <a:t>Buyback shares</a:t>
            </a:r>
          </a:p>
          <a:p>
            <a:pPr marL="457200" indent="-457200">
              <a:buFont typeface="Wingdings" pitchFamily="2" charset="2"/>
              <a:buChar char="v"/>
            </a:pPr>
            <a:r>
              <a:rPr lang="en-US" sz="3200" dirty="0">
                <a:solidFill>
                  <a:prstClr val="black"/>
                </a:solidFill>
              </a:rPr>
              <a:t>Issuing convertible bond</a:t>
            </a:r>
          </a:p>
        </p:txBody>
      </p:sp>
    </p:spTree>
    <p:extLst>
      <p:ext uri="{BB962C8B-B14F-4D97-AF65-F5344CB8AC3E}">
        <p14:creationId xmlns:p14="http://schemas.microsoft.com/office/powerpoint/2010/main" val="22503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ASSUMPTIONS</a:t>
            </a:r>
          </a:p>
        </p:txBody>
      </p:sp>
      <p:sp>
        <p:nvSpPr>
          <p:cNvPr id="4" name="TextBox 3"/>
          <p:cNvSpPr txBox="1"/>
          <p:nvPr/>
        </p:nvSpPr>
        <p:spPr>
          <a:xfrm>
            <a:off x="899592" y="1844824"/>
            <a:ext cx="7711008" cy="2677656"/>
          </a:xfrm>
          <a:prstGeom prst="rect">
            <a:avLst/>
          </a:prstGeom>
          <a:noFill/>
        </p:spPr>
        <p:txBody>
          <a:bodyPr wrap="square" rtlCol="0">
            <a:spAutoFit/>
          </a:bodyPr>
          <a:lstStyle/>
          <a:p>
            <a:pPr>
              <a:buFont typeface="Wingdings" pitchFamily="2" charset="2"/>
              <a:buChar char="v"/>
            </a:pPr>
            <a:r>
              <a:rPr lang="en-US" sz="2400" dirty="0">
                <a:latin typeface="Times New Roman" pitchFamily="18" charset="0"/>
                <a:cs typeface="Times New Roman" pitchFamily="18" charset="0"/>
              </a:rPr>
              <a:t>Cost of capital 3.12% </a:t>
            </a:r>
          </a:p>
          <a:p>
            <a:pPr>
              <a:buFont typeface="Wingdings" pitchFamily="2" charset="2"/>
              <a:buChar char="v"/>
            </a:pPr>
            <a:r>
              <a:rPr lang="en-US" sz="2400" dirty="0">
                <a:latin typeface="Times New Roman" pitchFamily="18" charset="0"/>
                <a:cs typeface="Times New Roman" pitchFamily="18" charset="0"/>
              </a:rPr>
              <a:t>Depreciation (%of sales) 7.60% </a:t>
            </a:r>
          </a:p>
          <a:p>
            <a:pPr>
              <a:buFont typeface="Wingdings" pitchFamily="2" charset="2"/>
              <a:buChar char="v"/>
            </a:pPr>
            <a:r>
              <a:rPr lang="en-US" sz="2400" dirty="0">
                <a:latin typeface="Times New Roman" pitchFamily="18" charset="0"/>
                <a:cs typeface="Times New Roman" pitchFamily="18" charset="0"/>
              </a:rPr>
              <a:t>Tax Rate 30.00% </a:t>
            </a:r>
          </a:p>
          <a:p>
            <a:pPr>
              <a:buFont typeface="Wingdings" pitchFamily="2" charset="2"/>
              <a:buChar char="v"/>
            </a:pPr>
            <a:r>
              <a:rPr lang="en-US" sz="2400" dirty="0">
                <a:latin typeface="Times New Roman" pitchFamily="18" charset="0"/>
                <a:cs typeface="Times New Roman" pitchFamily="18" charset="0"/>
              </a:rPr>
              <a:t>COGS(%of sales) 50.00% </a:t>
            </a:r>
          </a:p>
          <a:p>
            <a:pPr>
              <a:buFont typeface="Wingdings" pitchFamily="2" charset="2"/>
              <a:buChar char="v"/>
            </a:pPr>
            <a:r>
              <a:rPr lang="en-US" sz="2400" dirty="0">
                <a:latin typeface="Times New Roman" pitchFamily="18" charset="0"/>
                <a:cs typeface="Times New Roman" pitchFamily="18" charset="0"/>
              </a:rPr>
              <a:t>CAPEX(% of sales) 20.00% </a:t>
            </a:r>
          </a:p>
          <a:p>
            <a:pPr>
              <a:buFont typeface="Wingdings" pitchFamily="2" charset="2"/>
              <a:buChar char="v"/>
            </a:pPr>
            <a:r>
              <a:rPr lang="en-US" sz="2400" dirty="0">
                <a:latin typeface="Times New Roman" pitchFamily="18" charset="0"/>
                <a:cs typeface="Times New Roman" pitchFamily="18" charset="0"/>
              </a:rPr>
              <a:t>Sales growth 20.00% for next five years</a:t>
            </a:r>
          </a:p>
          <a:p>
            <a:pPr>
              <a:buFont typeface="Wingdings" pitchFamily="2" charset="2"/>
              <a:buChar char="v"/>
            </a:pPr>
            <a:r>
              <a:rPr lang="en-US" sz="2400" dirty="0">
                <a:latin typeface="Times New Roman" pitchFamily="18" charset="0"/>
                <a:cs typeface="Times New Roman" pitchFamily="18" charset="0"/>
              </a:rPr>
              <a:t>Terminal growth rate 3.00%</a:t>
            </a:r>
          </a:p>
        </p:txBody>
      </p:sp>
    </p:spTree>
    <p:extLst>
      <p:ext uri="{BB962C8B-B14F-4D97-AF65-F5344CB8AC3E}">
        <p14:creationId xmlns:p14="http://schemas.microsoft.com/office/powerpoint/2010/main" val="4192324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style>
          <a:lnRef idx="1">
            <a:schemeClr val="accent1"/>
          </a:lnRef>
          <a:fillRef idx="2">
            <a:schemeClr val="accent1"/>
          </a:fillRef>
          <a:effectRef idx="1">
            <a:schemeClr val="accent1"/>
          </a:effectRef>
          <a:fontRef idx="minor">
            <a:schemeClr val="dk1"/>
          </a:fontRef>
        </p:style>
        <p:txBody>
          <a:bodyPr>
            <a:normAutofit/>
          </a:bodyPr>
          <a:lstStyle/>
          <a:p>
            <a:r>
              <a:rPr lang="en-GB" sz="3600" b="1" dirty="0">
                <a:latin typeface="Times New Roman" pitchFamily="18" charset="0"/>
                <a:cs typeface="Times New Roman" pitchFamily="18" charset="0"/>
              </a:rPr>
              <a:t>WACC</a:t>
            </a:r>
          </a:p>
        </p:txBody>
      </p:sp>
      <p:graphicFrame>
        <p:nvGraphicFramePr>
          <p:cNvPr id="6" name="Table 5"/>
          <p:cNvGraphicFramePr>
            <a:graphicFrameLocks noGrp="1"/>
          </p:cNvGraphicFramePr>
          <p:nvPr/>
        </p:nvGraphicFramePr>
        <p:xfrm>
          <a:off x="2438400" y="1295400"/>
          <a:ext cx="4191000" cy="4038594"/>
        </p:xfrm>
        <a:graphic>
          <a:graphicData uri="http://schemas.openxmlformats.org/drawingml/2006/table">
            <a:tbl>
              <a:tblPr/>
              <a:tblGrid>
                <a:gridCol w="3010787">
                  <a:extLst>
                    <a:ext uri="{9D8B030D-6E8A-4147-A177-3AD203B41FA5}">
                      <a16:colId xmlns:a16="http://schemas.microsoft.com/office/drawing/2014/main" val="20000"/>
                    </a:ext>
                  </a:extLst>
                </a:gridCol>
                <a:gridCol w="1180213">
                  <a:extLst>
                    <a:ext uri="{9D8B030D-6E8A-4147-A177-3AD203B41FA5}">
                      <a16:colId xmlns:a16="http://schemas.microsoft.com/office/drawing/2014/main" val="20001"/>
                    </a:ext>
                  </a:extLst>
                </a:gridCol>
              </a:tblGrid>
              <a:tr h="288471">
                <a:tc>
                  <a:txBody>
                    <a:bodyPr/>
                    <a:lstStyle/>
                    <a:p>
                      <a:pPr marL="0" marR="0">
                        <a:lnSpc>
                          <a:spcPct val="115000"/>
                        </a:lnSpc>
                        <a:spcBef>
                          <a:spcPts val="0"/>
                        </a:spcBef>
                        <a:spcAft>
                          <a:spcPts val="0"/>
                        </a:spcAft>
                      </a:pPr>
                      <a:r>
                        <a:rPr lang="en-US" sz="1400" b="1" dirty="0">
                          <a:solidFill>
                            <a:srgbClr val="000000"/>
                          </a:solidFill>
                          <a:latin typeface="Calibri"/>
                          <a:ea typeface="Times New Roman"/>
                          <a:cs typeface="Calibri"/>
                        </a:rPr>
                        <a:t>Bond Issue</a:t>
                      </a:r>
                      <a:endParaRPr lang="en-US" sz="1400" b="1" dirty="0">
                        <a:latin typeface="Calibri"/>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BACC6"/>
                    </a:solidFill>
                  </a:tcPr>
                </a:tc>
                <a:tc>
                  <a:txBody>
                    <a:bodyPr/>
                    <a:lstStyle/>
                    <a:p>
                      <a:endParaRPr lang="en-US" sz="1400" b="1">
                        <a:latin typeface="Calibri"/>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BACC6"/>
                    </a:solidFill>
                  </a:tcPr>
                </a:tc>
                <a:extLst>
                  <a:ext uri="{0D108BD9-81ED-4DB2-BD59-A6C34878D82A}">
                    <a16:rowId xmlns:a16="http://schemas.microsoft.com/office/drawing/2014/main" val="10000"/>
                  </a:ext>
                </a:extLst>
              </a:tr>
              <a:tr h="288471">
                <a:tc>
                  <a:txBody>
                    <a:bodyPr/>
                    <a:lstStyle/>
                    <a:p>
                      <a:pPr marL="0" marR="0">
                        <a:lnSpc>
                          <a:spcPct val="115000"/>
                        </a:lnSpc>
                        <a:spcBef>
                          <a:spcPts val="0"/>
                        </a:spcBef>
                        <a:spcAft>
                          <a:spcPts val="0"/>
                        </a:spcAft>
                      </a:pPr>
                      <a:r>
                        <a:rPr lang="en-US" sz="1400" b="1">
                          <a:solidFill>
                            <a:srgbClr val="000000"/>
                          </a:solidFill>
                          <a:latin typeface="Calibri"/>
                          <a:ea typeface="Times New Roman"/>
                          <a:cs typeface="Calibri"/>
                        </a:rPr>
                        <a:t>Risk Free Rate</a:t>
                      </a:r>
                      <a:endParaRPr lang="en-US" sz="1400" b="1">
                        <a:latin typeface="Calibri"/>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4BACC6"/>
                    </a:solidFill>
                  </a:tcPr>
                </a:tc>
                <a:tc>
                  <a:txBody>
                    <a:bodyPr/>
                    <a:lstStyle/>
                    <a:p>
                      <a:pPr marL="0" marR="0" algn="r">
                        <a:lnSpc>
                          <a:spcPct val="115000"/>
                        </a:lnSpc>
                        <a:spcBef>
                          <a:spcPts val="0"/>
                        </a:spcBef>
                        <a:spcAft>
                          <a:spcPts val="0"/>
                        </a:spcAft>
                      </a:pPr>
                      <a:r>
                        <a:rPr lang="en-US" sz="1400" b="1">
                          <a:solidFill>
                            <a:srgbClr val="000000"/>
                          </a:solidFill>
                          <a:latin typeface="Calibri"/>
                          <a:ea typeface="Times New Roman"/>
                          <a:cs typeface="Calibri"/>
                        </a:rPr>
                        <a:t>0.005</a:t>
                      </a:r>
                      <a:endParaRPr lang="en-US" sz="1400" b="1">
                        <a:latin typeface="Calibri"/>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extLst>
                  <a:ext uri="{0D108BD9-81ED-4DB2-BD59-A6C34878D82A}">
                    <a16:rowId xmlns:a16="http://schemas.microsoft.com/office/drawing/2014/main" val="10001"/>
                  </a:ext>
                </a:extLst>
              </a:tr>
              <a:tr h="288471">
                <a:tc>
                  <a:txBody>
                    <a:bodyPr/>
                    <a:lstStyle/>
                    <a:p>
                      <a:pPr marL="0" marR="0">
                        <a:lnSpc>
                          <a:spcPct val="115000"/>
                        </a:lnSpc>
                        <a:spcBef>
                          <a:spcPts val="0"/>
                        </a:spcBef>
                        <a:spcAft>
                          <a:spcPts val="0"/>
                        </a:spcAft>
                      </a:pPr>
                      <a:r>
                        <a:rPr lang="en-US" sz="1400" b="1">
                          <a:solidFill>
                            <a:srgbClr val="000000"/>
                          </a:solidFill>
                          <a:latin typeface="Calibri"/>
                          <a:ea typeface="Times New Roman"/>
                          <a:cs typeface="Calibri"/>
                        </a:rPr>
                        <a:t>Market Return</a:t>
                      </a:r>
                      <a:endParaRPr lang="en-US" sz="1400" b="1">
                        <a:latin typeface="Calibri"/>
                        <a:ea typeface="Times New Roman"/>
                        <a:cs typeface="Times New Roman"/>
                      </a:endParaRPr>
                    </a:p>
                  </a:txBody>
                  <a:tcPr marL="68580" marR="68580" marT="0" marB="0">
                    <a:lnL>
                      <a:noFill/>
                    </a:lnL>
                    <a:lnR>
                      <a:noFill/>
                    </a:lnR>
                    <a:lnT>
                      <a:noFill/>
                    </a:lnT>
                    <a:lnB>
                      <a:noFill/>
                    </a:lnB>
                    <a:solidFill>
                      <a:srgbClr val="4BACC6"/>
                    </a:solidFill>
                  </a:tcPr>
                </a:tc>
                <a:tc>
                  <a:txBody>
                    <a:bodyPr/>
                    <a:lstStyle/>
                    <a:p>
                      <a:pPr marL="0" marR="0" algn="r">
                        <a:lnSpc>
                          <a:spcPct val="115000"/>
                        </a:lnSpc>
                        <a:spcBef>
                          <a:spcPts val="0"/>
                        </a:spcBef>
                        <a:spcAft>
                          <a:spcPts val="0"/>
                        </a:spcAft>
                      </a:pPr>
                      <a:r>
                        <a:rPr lang="en-US" sz="1400" b="1">
                          <a:solidFill>
                            <a:srgbClr val="000000"/>
                          </a:solidFill>
                          <a:latin typeface="Calibri"/>
                          <a:ea typeface="Times New Roman"/>
                          <a:cs typeface="Calibri"/>
                        </a:rPr>
                        <a:t>0.02</a:t>
                      </a:r>
                      <a:endParaRPr lang="en-US" sz="1400" b="1">
                        <a:latin typeface="Calibri"/>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88471">
                <a:tc>
                  <a:txBody>
                    <a:bodyPr/>
                    <a:lstStyle/>
                    <a:p>
                      <a:pPr marL="0" marR="0">
                        <a:lnSpc>
                          <a:spcPct val="115000"/>
                        </a:lnSpc>
                        <a:spcBef>
                          <a:spcPts val="0"/>
                        </a:spcBef>
                        <a:spcAft>
                          <a:spcPts val="0"/>
                        </a:spcAft>
                      </a:pPr>
                      <a:r>
                        <a:rPr lang="en-US" sz="1400" b="1">
                          <a:solidFill>
                            <a:srgbClr val="000000"/>
                          </a:solidFill>
                          <a:latin typeface="Calibri"/>
                          <a:ea typeface="Times New Roman"/>
                          <a:cs typeface="Calibri"/>
                        </a:rPr>
                        <a:t>Beta</a:t>
                      </a:r>
                      <a:endParaRPr lang="en-US" sz="1400" b="1">
                        <a:latin typeface="Calibri"/>
                        <a:ea typeface="Times New Roman"/>
                        <a:cs typeface="Times New Roman"/>
                      </a:endParaRPr>
                    </a:p>
                  </a:txBody>
                  <a:tcPr marL="68580" marR="68580" marT="0" marB="0">
                    <a:lnL>
                      <a:noFill/>
                    </a:lnL>
                    <a:lnR>
                      <a:noFill/>
                    </a:lnR>
                    <a:lnT>
                      <a:noFill/>
                    </a:lnT>
                    <a:lnB>
                      <a:noFill/>
                    </a:lnB>
                    <a:solidFill>
                      <a:srgbClr val="4BACC6"/>
                    </a:solidFill>
                  </a:tcPr>
                </a:tc>
                <a:tc>
                  <a:txBody>
                    <a:bodyPr/>
                    <a:lstStyle/>
                    <a:p>
                      <a:pPr marL="0" marR="0" algn="r">
                        <a:lnSpc>
                          <a:spcPct val="115000"/>
                        </a:lnSpc>
                        <a:spcBef>
                          <a:spcPts val="0"/>
                        </a:spcBef>
                        <a:spcAft>
                          <a:spcPts val="0"/>
                        </a:spcAft>
                      </a:pPr>
                      <a:r>
                        <a:rPr lang="en-US" sz="1400" b="1">
                          <a:solidFill>
                            <a:srgbClr val="000000"/>
                          </a:solidFill>
                          <a:latin typeface="Calibri"/>
                          <a:ea typeface="Times New Roman"/>
                          <a:cs typeface="Calibri"/>
                        </a:rPr>
                        <a:t>1.2</a:t>
                      </a:r>
                      <a:endParaRPr lang="en-US" sz="1400" b="1">
                        <a:latin typeface="Calibri"/>
                        <a:ea typeface="Times New Roman"/>
                        <a:cs typeface="Times New Roman"/>
                      </a:endParaRPr>
                    </a:p>
                  </a:txBody>
                  <a:tcPr marL="68580" marR="68580" marT="0" marB="0">
                    <a:lnL>
                      <a:noFill/>
                    </a:lnL>
                    <a:lnR>
                      <a:noFill/>
                    </a:lnR>
                    <a:lnT>
                      <a:noFill/>
                    </a:lnT>
                    <a:lnB>
                      <a:noFill/>
                    </a:lnB>
                    <a:solidFill>
                      <a:srgbClr val="D8D8D8"/>
                    </a:solidFill>
                  </a:tcPr>
                </a:tc>
                <a:extLst>
                  <a:ext uri="{0D108BD9-81ED-4DB2-BD59-A6C34878D82A}">
                    <a16:rowId xmlns:a16="http://schemas.microsoft.com/office/drawing/2014/main" val="10003"/>
                  </a:ext>
                </a:extLst>
              </a:tr>
              <a:tr h="288471">
                <a:tc>
                  <a:txBody>
                    <a:bodyPr/>
                    <a:lstStyle/>
                    <a:p>
                      <a:pPr marL="0" marR="0">
                        <a:lnSpc>
                          <a:spcPct val="115000"/>
                        </a:lnSpc>
                        <a:spcBef>
                          <a:spcPts val="0"/>
                        </a:spcBef>
                        <a:spcAft>
                          <a:spcPts val="0"/>
                        </a:spcAft>
                      </a:pPr>
                      <a:r>
                        <a:rPr lang="en-US" sz="1400" b="1">
                          <a:solidFill>
                            <a:srgbClr val="000000"/>
                          </a:solidFill>
                          <a:latin typeface="Calibri"/>
                          <a:ea typeface="Times New Roman"/>
                          <a:cs typeface="Calibri"/>
                        </a:rPr>
                        <a:t>Cost of Equity</a:t>
                      </a:r>
                      <a:endParaRPr lang="en-US" sz="1400" b="1">
                        <a:latin typeface="Calibri"/>
                        <a:ea typeface="Times New Roman"/>
                        <a:cs typeface="Times New Roman"/>
                      </a:endParaRPr>
                    </a:p>
                  </a:txBody>
                  <a:tcPr marL="68580" marR="68580" marT="0" marB="0">
                    <a:lnL>
                      <a:noFill/>
                    </a:lnL>
                    <a:lnR>
                      <a:noFill/>
                    </a:lnR>
                    <a:lnT>
                      <a:noFill/>
                    </a:lnT>
                    <a:lnB>
                      <a:noFill/>
                    </a:lnB>
                    <a:solidFill>
                      <a:srgbClr val="4BACC6"/>
                    </a:solidFill>
                  </a:tcPr>
                </a:tc>
                <a:tc>
                  <a:txBody>
                    <a:bodyPr/>
                    <a:lstStyle/>
                    <a:p>
                      <a:pPr marL="0" marR="0" algn="r">
                        <a:lnSpc>
                          <a:spcPct val="115000"/>
                        </a:lnSpc>
                        <a:spcBef>
                          <a:spcPts val="0"/>
                        </a:spcBef>
                        <a:spcAft>
                          <a:spcPts val="0"/>
                        </a:spcAft>
                      </a:pPr>
                      <a:r>
                        <a:rPr lang="en-US" sz="1400" b="1">
                          <a:solidFill>
                            <a:srgbClr val="000000"/>
                          </a:solidFill>
                          <a:latin typeface="Calibri"/>
                          <a:ea typeface="Times New Roman"/>
                          <a:cs typeface="Calibri"/>
                        </a:rPr>
                        <a:t>0.023</a:t>
                      </a:r>
                      <a:endParaRPr lang="en-US" sz="1400" b="1">
                        <a:latin typeface="Calibri"/>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88471">
                <a:tc>
                  <a:txBody>
                    <a:bodyPr/>
                    <a:lstStyle/>
                    <a:p>
                      <a:pPr marL="0" marR="0">
                        <a:lnSpc>
                          <a:spcPct val="115000"/>
                        </a:lnSpc>
                        <a:spcBef>
                          <a:spcPts val="0"/>
                        </a:spcBef>
                        <a:spcAft>
                          <a:spcPts val="0"/>
                        </a:spcAft>
                      </a:pPr>
                      <a:r>
                        <a:rPr lang="en-US" sz="1400" b="1">
                          <a:solidFill>
                            <a:srgbClr val="000000"/>
                          </a:solidFill>
                          <a:latin typeface="Calibri"/>
                          <a:ea typeface="Times New Roman"/>
                          <a:cs typeface="Calibri"/>
                        </a:rPr>
                        <a:t>Cost of Debt</a:t>
                      </a:r>
                      <a:endParaRPr lang="en-US" sz="1400" b="1">
                        <a:latin typeface="Calibri"/>
                        <a:ea typeface="Times New Roman"/>
                        <a:cs typeface="Times New Roman"/>
                      </a:endParaRPr>
                    </a:p>
                  </a:txBody>
                  <a:tcPr marL="68580" marR="68580" marT="0" marB="0">
                    <a:lnL>
                      <a:noFill/>
                    </a:lnL>
                    <a:lnR>
                      <a:noFill/>
                    </a:lnR>
                    <a:lnT>
                      <a:noFill/>
                    </a:lnT>
                    <a:lnB>
                      <a:noFill/>
                    </a:lnB>
                    <a:solidFill>
                      <a:srgbClr val="4BACC6"/>
                    </a:solidFill>
                  </a:tcPr>
                </a:tc>
                <a:tc>
                  <a:txBody>
                    <a:bodyPr/>
                    <a:lstStyle/>
                    <a:p>
                      <a:pPr marL="0" marR="0" algn="r">
                        <a:lnSpc>
                          <a:spcPct val="115000"/>
                        </a:lnSpc>
                        <a:spcBef>
                          <a:spcPts val="0"/>
                        </a:spcBef>
                        <a:spcAft>
                          <a:spcPts val="0"/>
                        </a:spcAft>
                      </a:pPr>
                      <a:r>
                        <a:rPr lang="en-US" sz="1400" b="1">
                          <a:solidFill>
                            <a:srgbClr val="000000"/>
                          </a:solidFill>
                          <a:latin typeface="Calibri"/>
                          <a:ea typeface="Times New Roman"/>
                          <a:cs typeface="Calibri"/>
                        </a:rPr>
                        <a:t>0.005</a:t>
                      </a:r>
                      <a:endParaRPr lang="en-US" sz="1400" b="1">
                        <a:latin typeface="Calibri"/>
                        <a:ea typeface="Times New Roman"/>
                        <a:cs typeface="Times New Roman"/>
                      </a:endParaRPr>
                    </a:p>
                  </a:txBody>
                  <a:tcPr marL="68580" marR="68580" marT="0" marB="0">
                    <a:lnL>
                      <a:noFill/>
                    </a:lnL>
                    <a:lnR>
                      <a:noFill/>
                    </a:lnR>
                    <a:lnT>
                      <a:noFill/>
                    </a:lnT>
                    <a:lnB>
                      <a:noFill/>
                    </a:lnB>
                    <a:solidFill>
                      <a:srgbClr val="D8D8D8"/>
                    </a:solidFill>
                  </a:tcPr>
                </a:tc>
                <a:extLst>
                  <a:ext uri="{0D108BD9-81ED-4DB2-BD59-A6C34878D82A}">
                    <a16:rowId xmlns:a16="http://schemas.microsoft.com/office/drawing/2014/main" val="10005"/>
                  </a:ext>
                </a:extLst>
              </a:tr>
              <a:tr h="288471">
                <a:tc>
                  <a:txBody>
                    <a:bodyPr/>
                    <a:lstStyle/>
                    <a:p>
                      <a:pPr marL="0" marR="0">
                        <a:lnSpc>
                          <a:spcPct val="115000"/>
                        </a:lnSpc>
                        <a:spcBef>
                          <a:spcPts val="0"/>
                        </a:spcBef>
                        <a:spcAft>
                          <a:spcPts val="0"/>
                        </a:spcAft>
                      </a:pPr>
                      <a:r>
                        <a:rPr lang="en-US" sz="1400" b="1">
                          <a:solidFill>
                            <a:srgbClr val="000000"/>
                          </a:solidFill>
                          <a:latin typeface="Calibri"/>
                          <a:ea typeface="Times New Roman"/>
                          <a:cs typeface="Calibri"/>
                        </a:rPr>
                        <a:t>After Tax cost of debt</a:t>
                      </a:r>
                      <a:endParaRPr lang="en-US" sz="1400" b="1">
                        <a:latin typeface="Calibri"/>
                        <a:ea typeface="Times New Roman"/>
                        <a:cs typeface="Times New Roman"/>
                      </a:endParaRPr>
                    </a:p>
                  </a:txBody>
                  <a:tcPr marL="68580" marR="68580" marT="0" marB="0">
                    <a:lnL>
                      <a:noFill/>
                    </a:lnL>
                    <a:lnR>
                      <a:noFill/>
                    </a:lnR>
                    <a:lnT>
                      <a:noFill/>
                    </a:lnT>
                    <a:lnB>
                      <a:noFill/>
                    </a:lnB>
                    <a:solidFill>
                      <a:srgbClr val="4BACC6"/>
                    </a:solidFill>
                  </a:tcPr>
                </a:tc>
                <a:tc>
                  <a:txBody>
                    <a:bodyPr/>
                    <a:lstStyle/>
                    <a:p>
                      <a:pPr marL="0" marR="0" algn="r">
                        <a:lnSpc>
                          <a:spcPct val="115000"/>
                        </a:lnSpc>
                        <a:spcBef>
                          <a:spcPts val="0"/>
                        </a:spcBef>
                        <a:spcAft>
                          <a:spcPts val="0"/>
                        </a:spcAft>
                      </a:pPr>
                      <a:r>
                        <a:rPr lang="en-US" sz="1400" b="1">
                          <a:solidFill>
                            <a:srgbClr val="000000"/>
                          </a:solidFill>
                          <a:latin typeface="Calibri"/>
                          <a:ea typeface="Times New Roman"/>
                          <a:cs typeface="Calibri"/>
                        </a:rPr>
                        <a:t>0.0035</a:t>
                      </a:r>
                      <a:endParaRPr lang="en-US" sz="1400" b="1">
                        <a:latin typeface="Calibri"/>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288471">
                <a:tc>
                  <a:txBody>
                    <a:bodyPr/>
                    <a:lstStyle/>
                    <a:p>
                      <a:pPr marL="0" marR="0">
                        <a:lnSpc>
                          <a:spcPct val="115000"/>
                        </a:lnSpc>
                        <a:spcBef>
                          <a:spcPts val="0"/>
                        </a:spcBef>
                        <a:spcAft>
                          <a:spcPts val="0"/>
                        </a:spcAft>
                      </a:pPr>
                      <a:r>
                        <a:rPr lang="en-US" sz="1400" b="1">
                          <a:solidFill>
                            <a:srgbClr val="000000"/>
                          </a:solidFill>
                          <a:latin typeface="Calibri"/>
                          <a:ea typeface="Times New Roman"/>
                          <a:cs typeface="Calibri"/>
                        </a:rPr>
                        <a:t>Weight ot Debt</a:t>
                      </a:r>
                      <a:endParaRPr lang="en-US" sz="1400" b="1">
                        <a:latin typeface="Calibri"/>
                        <a:ea typeface="Times New Roman"/>
                        <a:cs typeface="Times New Roman"/>
                      </a:endParaRPr>
                    </a:p>
                  </a:txBody>
                  <a:tcPr marL="68580" marR="68580" marT="0" marB="0">
                    <a:lnL>
                      <a:noFill/>
                    </a:lnL>
                    <a:lnR>
                      <a:noFill/>
                    </a:lnR>
                    <a:lnT>
                      <a:noFill/>
                    </a:lnT>
                    <a:lnB>
                      <a:noFill/>
                    </a:lnB>
                    <a:solidFill>
                      <a:srgbClr val="4BACC6"/>
                    </a:solidFill>
                  </a:tcPr>
                </a:tc>
                <a:tc>
                  <a:txBody>
                    <a:bodyPr/>
                    <a:lstStyle/>
                    <a:p>
                      <a:pPr marL="0" marR="0" algn="r">
                        <a:lnSpc>
                          <a:spcPct val="115000"/>
                        </a:lnSpc>
                        <a:spcBef>
                          <a:spcPts val="0"/>
                        </a:spcBef>
                        <a:spcAft>
                          <a:spcPts val="0"/>
                        </a:spcAft>
                      </a:pPr>
                      <a:r>
                        <a:rPr lang="en-US" sz="1400" b="1">
                          <a:solidFill>
                            <a:srgbClr val="000000"/>
                          </a:solidFill>
                          <a:latin typeface="Calibri"/>
                          <a:ea typeface="Times New Roman"/>
                          <a:cs typeface="Calibri"/>
                        </a:rPr>
                        <a:t>0</a:t>
                      </a:r>
                      <a:endParaRPr lang="en-US" sz="1400" b="1">
                        <a:latin typeface="Calibri"/>
                        <a:ea typeface="Times New Roman"/>
                        <a:cs typeface="Times New Roman"/>
                      </a:endParaRPr>
                    </a:p>
                  </a:txBody>
                  <a:tcPr marL="68580" marR="68580" marT="0" marB="0">
                    <a:lnL>
                      <a:noFill/>
                    </a:lnL>
                    <a:lnR>
                      <a:noFill/>
                    </a:lnR>
                    <a:lnT>
                      <a:noFill/>
                    </a:lnT>
                    <a:lnB>
                      <a:noFill/>
                    </a:lnB>
                    <a:solidFill>
                      <a:srgbClr val="D8D8D8"/>
                    </a:solidFill>
                  </a:tcPr>
                </a:tc>
                <a:extLst>
                  <a:ext uri="{0D108BD9-81ED-4DB2-BD59-A6C34878D82A}">
                    <a16:rowId xmlns:a16="http://schemas.microsoft.com/office/drawing/2014/main" val="10007"/>
                  </a:ext>
                </a:extLst>
              </a:tr>
              <a:tr h="288471">
                <a:tc>
                  <a:txBody>
                    <a:bodyPr/>
                    <a:lstStyle/>
                    <a:p>
                      <a:pPr marL="0" marR="0">
                        <a:lnSpc>
                          <a:spcPct val="115000"/>
                        </a:lnSpc>
                        <a:spcBef>
                          <a:spcPts val="0"/>
                        </a:spcBef>
                        <a:spcAft>
                          <a:spcPts val="0"/>
                        </a:spcAft>
                      </a:pPr>
                      <a:r>
                        <a:rPr lang="en-US" sz="1400" b="1">
                          <a:solidFill>
                            <a:srgbClr val="000000"/>
                          </a:solidFill>
                          <a:latin typeface="Calibri"/>
                          <a:ea typeface="Times New Roman"/>
                          <a:cs typeface="Calibri"/>
                        </a:rPr>
                        <a:t>Weight of Equity</a:t>
                      </a:r>
                      <a:endParaRPr lang="en-US" sz="1400" b="1">
                        <a:latin typeface="Calibri"/>
                        <a:ea typeface="Times New Roman"/>
                        <a:cs typeface="Times New Roman"/>
                      </a:endParaRPr>
                    </a:p>
                  </a:txBody>
                  <a:tcPr marL="68580" marR="68580" marT="0" marB="0">
                    <a:lnL>
                      <a:noFill/>
                    </a:lnL>
                    <a:lnR>
                      <a:noFill/>
                    </a:lnR>
                    <a:lnT>
                      <a:noFill/>
                    </a:lnT>
                    <a:lnB>
                      <a:noFill/>
                    </a:lnB>
                    <a:solidFill>
                      <a:srgbClr val="4BACC6"/>
                    </a:solidFill>
                  </a:tcPr>
                </a:tc>
                <a:tc>
                  <a:txBody>
                    <a:bodyPr/>
                    <a:lstStyle/>
                    <a:p>
                      <a:pPr marL="0" marR="0" algn="r">
                        <a:lnSpc>
                          <a:spcPct val="115000"/>
                        </a:lnSpc>
                        <a:spcBef>
                          <a:spcPts val="0"/>
                        </a:spcBef>
                        <a:spcAft>
                          <a:spcPts val="0"/>
                        </a:spcAft>
                      </a:pPr>
                      <a:r>
                        <a:rPr lang="en-US" sz="1400" b="1">
                          <a:solidFill>
                            <a:srgbClr val="000000"/>
                          </a:solidFill>
                          <a:latin typeface="Calibri"/>
                          <a:ea typeface="Times New Roman"/>
                          <a:cs typeface="Calibri"/>
                        </a:rPr>
                        <a:t>1</a:t>
                      </a:r>
                      <a:endParaRPr lang="en-US" sz="1400" b="1">
                        <a:latin typeface="Calibri"/>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288471">
                <a:tc>
                  <a:txBody>
                    <a:bodyPr/>
                    <a:lstStyle/>
                    <a:p>
                      <a:pPr marL="0" marR="0">
                        <a:lnSpc>
                          <a:spcPct val="115000"/>
                        </a:lnSpc>
                        <a:spcBef>
                          <a:spcPts val="0"/>
                        </a:spcBef>
                        <a:spcAft>
                          <a:spcPts val="0"/>
                        </a:spcAft>
                      </a:pPr>
                      <a:r>
                        <a:rPr lang="en-US" sz="1400" b="1">
                          <a:solidFill>
                            <a:srgbClr val="000000"/>
                          </a:solidFill>
                          <a:latin typeface="Calibri"/>
                          <a:ea typeface="Times New Roman"/>
                          <a:cs typeface="Calibri"/>
                        </a:rPr>
                        <a:t>Total Debt</a:t>
                      </a:r>
                      <a:endParaRPr lang="en-US" sz="1400" b="1">
                        <a:latin typeface="Calibri"/>
                        <a:ea typeface="Times New Roman"/>
                        <a:cs typeface="Times New Roman"/>
                      </a:endParaRPr>
                    </a:p>
                  </a:txBody>
                  <a:tcPr marL="68580" marR="68580" marT="0" marB="0">
                    <a:lnL>
                      <a:noFill/>
                    </a:lnL>
                    <a:lnR>
                      <a:noFill/>
                    </a:lnR>
                    <a:lnT>
                      <a:noFill/>
                    </a:lnT>
                    <a:lnB>
                      <a:noFill/>
                    </a:lnB>
                    <a:solidFill>
                      <a:srgbClr val="4BACC6"/>
                    </a:solidFill>
                  </a:tcPr>
                </a:tc>
                <a:tc>
                  <a:txBody>
                    <a:bodyPr/>
                    <a:lstStyle/>
                    <a:p>
                      <a:pPr marL="0" marR="0" algn="r">
                        <a:lnSpc>
                          <a:spcPct val="115000"/>
                        </a:lnSpc>
                        <a:spcBef>
                          <a:spcPts val="0"/>
                        </a:spcBef>
                        <a:spcAft>
                          <a:spcPts val="0"/>
                        </a:spcAft>
                      </a:pPr>
                      <a:r>
                        <a:rPr lang="en-US" sz="1400" b="1">
                          <a:solidFill>
                            <a:srgbClr val="000000"/>
                          </a:solidFill>
                          <a:latin typeface="Calibri"/>
                          <a:ea typeface="Times New Roman"/>
                          <a:cs typeface="Calibri"/>
                        </a:rPr>
                        <a:t>0</a:t>
                      </a:r>
                      <a:endParaRPr lang="en-US" sz="1400" b="1">
                        <a:latin typeface="Calibri"/>
                        <a:ea typeface="Times New Roman"/>
                        <a:cs typeface="Times New Roman"/>
                      </a:endParaRPr>
                    </a:p>
                  </a:txBody>
                  <a:tcPr marL="68580" marR="68580" marT="0" marB="0">
                    <a:lnL>
                      <a:noFill/>
                    </a:lnL>
                    <a:lnR>
                      <a:noFill/>
                    </a:lnR>
                    <a:lnT>
                      <a:noFill/>
                    </a:lnT>
                    <a:lnB>
                      <a:noFill/>
                    </a:lnB>
                    <a:solidFill>
                      <a:srgbClr val="D8D8D8"/>
                    </a:solidFill>
                  </a:tcPr>
                </a:tc>
                <a:extLst>
                  <a:ext uri="{0D108BD9-81ED-4DB2-BD59-A6C34878D82A}">
                    <a16:rowId xmlns:a16="http://schemas.microsoft.com/office/drawing/2014/main" val="10009"/>
                  </a:ext>
                </a:extLst>
              </a:tr>
              <a:tr h="288471">
                <a:tc>
                  <a:txBody>
                    <a:bodyPr/>
                    <a:lstStyle/>
                    <a:p>
                      <a:pPr marL="0" marR="0">
                        <a:lnSpc>
                          <a:spcPct val="115000"/>
                        </a:lnSpc>
                        <a:spcBef>
                          <a:spcPts val="0"/>
                        </a:spcBef>
                        <a:spcAft>
                          <a:spcPts val="0"/>
                        </a:spcAft>
                      </a:pPr>
                      <a:r>
                        <a:rPr lang="en-US" sz="1400" b="1">
                          <a:solidFill>
                            <a:srgbClr val="000000"/>
                          </a:solidFill>
                          <a:latin typeface="Calibri"/>
                          <a:ea typeface="Times New Roman"/>
                          <a:cs typeface="Calibri"/>
                        </a:rPr>
                        <a:t>Total Equity</a:t>
                      </a:r>
                      <a:endParaRPr lang="en-US" sz="1400" b="1">
                        <a:latin typeface="Calibri"/>
                        <a:ea typeface="Times New Roman"/>
                        <a:cs typeface="Times New Roman"/>
                      </a:endParaRPr>
                    </a:p>
                  </a:txBody>
                  <a:tcPr marL="68580" marR="68580" marT="0" marB="0">
                    <a:lnL>
                      <a:noFill/>
                    </a:lnL>
                    <a:lnR>
                      <a:noFill/>
                    </a:lnR>
                    <a:lnT>
                      <a:noFill/>
                    </a:lnT>
                    <a:lnB>
                      <a:noFill/>
                    </a:lnB>
                    <a:solidFill>
                      <a:srgbClr val="4BACC6"/>
                    </a:solidFill>
                  </a:tcPr>
                </a:tc>
                <a:tc>
                  <a:txBody>
                    <a:bodyPr/>
                    <a:lstStyle/>
                    <a:p>
                      <a:pPr marL="0" marR="0" algn="r">
                        <a:lnSpc>
                          <a:spcPct val="115000"/>
                        </a:lnSpc>
                        <a:spcBef>
                          <a:spcPts val="0"/>
                        </a:spcBef>
                        <a:spcAft>
                          <a:spcPts val="0"/>
                        </a:spcAft>
                      </a:pPr>
                      <a:r>
                        <a:rPr lang="en-US" sz="1400" b="1">
                          <a:solidFill>
                            <a:srgbClr val="000000"/>
                          </a:solidFill>
                          <a:latin typeface="Calibri"/>
                          <a:ea typeface="Times New Roman"/>
                          <a:cs typeface="Calibri"/>
                        </a:rPr>
                        <a:t>1,199.90</a:t>
                      </a:r>
                      <a:endParaRPr lang="en-US" sz="1400" b="1">
                        <a:latin typeface="Calibri"/>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r h="288471">
                <a:tc>
                  <a:txBody>
                    <a:bodyPr/>
                    <a:lstStyle/>
                    <a:p>
                      <a:pPr marL="0" marR="0">
                        <a:lnSpc>
                          <a:spcPct val="115000"/>
                        </a:lnSpc>
                        <a:spcBef>
                          <a:spcPts val="0"/>
                        </a:spcBef>
                        <a:spcAft>
                          <a:spcPts val="0"/>
                        </a:spcAft>
                      </a:pPr>
                      <a:r>
                        <a:rPr lang="en-US" sz="1400" b="1">
                          <a:solidFill>
                            <a:srgbClr val="000000"/>
                          </a:solidFill>
                          <a:latin typeface="Calibri"/>
                          <a:ea typeface="Times New Roman"/>
                          <a:cs typeface="Calibri"/>
                        </a:rPr>
                        <a:t>Total Value(Debt+ Equity)</a:t>
                      </a:r>
                      <a:endParaRPr lang="en-US" sz="1400" b="1">
                        <a:latin typeface="Calibri"/>
                        <a:ea typeface="Times New Roman"/>
                        <a:cs typeface="Times New Roman"/>
                      </a:endParaRPr>
                    </a:p>
                  </a:txBody>
                  <a:tcPr marL="68580" marR="68580" marT="0" marB="0">
                    <a:lnL>
                      <a:noFill/>
                    </a:lnL>
                    <a:lnR>
                      <a:noFill/>
                    </a:lnR>
                    <a:lnT>
                      <a:noFill/>
                    </a:lnT>
                    <a:lnB>
                      <a:noFill/>
                    </a:lnB>
                    <a:solidFill>
                      <a:srgbClr val="4BACC6"/>
                    </a:solidFill>
                  </a:tcPr>
                </a:tc>
                <a:tc>
                  <a:txBody>
                    <a:bodyPr/>
                    <a:lstStyle/>
                    <a:p>
                      <a:pPr marL="0" marR="0" algn="r">
                        <a:lnSpc>
                          <a:spcPct val="115000"/>
                        </a:lnSpc>
                        <a:spcBef>
                          <a:spcPts val="0"/>
                        </a:spcBef>
                        <a:spcAft>
                          <a:spcPts val="0"/>
                        </a:spcAft>
                      </a:pPr>
                      <a:r>
                        <a:rPr lang="en-US" sz="1400" b="1">
                          <a:solidFill>
                            <a:srgbClr val="000000"/>
                          </a:solidFill>
                          <a:latin typeface="Calibri"/>
                          <a:ea typeface="Times New Roman"/>
                          <a:cs typeface="Calibri"/>
                        </a:rPr>
                        <a:t>1199.9</a:t>
                      </a:r>
                      <a:endParaRPr lang="en-US" sz="1400" b="1">
                        <a:latin typeface="Calibri"/>
                        <a:ea typeface="Times New Roman"/>
                        <a:cs typeface="Times New Roman"/>
                      </a:endParaRPr>
                    </a:p>
                  </a:txBody>
                  <a:tcPr marL="68580" marR="68580" marT="0" marB="0">
                    <a:lnL>
                      <a:noFill/>
                    </a:lnL>
                    <a:lnR>
                      <a:noFill/>
                    </a:lnR>
                    <a:lnT>
                      <a:noFill/>
                    </a:lnT>
                    <a:lnB>
                      <a:noFill/>
                    </a:lnB>
                    <a:solidFill>
                      <a:srgbClr val="D8D8D8"/>
                    </a:solidFill>
                  </a:tcPr>
                </a:tc>
                <a:extLst>
                  <a:ext uri="{0D108BD9-81ED-4DB2-BD59-A6C34878D82A}">
                    <a16:rowId xmlns:a16="http://schemas.microsoft.com/office/drawing/2014/main" val="10011"/>
                  </a:ext>
                </a:extLst>
              </a:tr>
              <a:tr h="288471">
                <a:tc>
                  <a:txBody>
                    <a:bodyPr/>
                    <a:lstStyle/>
                    <a:p>
                      <a:pPr marL="0" marR="0">
                        <a:lnSpc>
                          <a:spcPct val="115000"/>
                        </a:lnSpc>
                        <a:spcBef>
                          <a:spcPts val="0"/>
                        </a:spcBef>
                        <a:spcAft>
                          <a:spcPts val="0"/>
                        </a:spcAft>
                      </a:pPr>
                      <a:r>
                        <a:rPr lang="en-US" sz="1400" b="1">
                          <a:solidFill>
                            <a:srgbClr val="000000"/>
                          </a:solidFill>
                          <a:latin typeface="Calibri"/>
                          <a:ea typeface="Times New Roman"/>
                          <a:cs typeface="Calibri"/>
                        </a:rPr>
                        <a:t>Income Tax</a:t>
                      </a:r>
                      <a:endParaRPr lang="en-US" sz="1400" b="1">
                        <a:latin typeface="Calibri"/>
                        <a:ea typeface="Times New Roman"/>
                        <a:cs typeface="Times New Roman"/>
                      </a:endParaRPr>
                    </a:p>
                  </a:txBody>
                  <a:tcPr marL="68580" marR="68580" marT="0" marB="0">
                    <a:lnL>
                      <a:noFill/>
                    </a:lnL>
                    <a:lnR>
                      <a:noFill/>
                    </a:lnR>
                    <a:lnT>
                      <a:noFill/>
                    </a:lnT>
                    <a:lnB>
                      <a:noFill/>
                    </a:lnB>
                    <a:solidFill>
                      <a:srgbClr val="4BACC6"/>
                    </a:solidFill>
                  </a:tcPr>
                </a:tc>
                <a:tc>
                  <a:txBody>
                    <a:bodyPr/>
                    <a:lstStyle/>
                    <a:p>
                      <a:pPr marL="0" marR="0" algn="r">
                        <a:lnSpc>
                          <a:spcPct val="115000"/>
                        </a:lnSpc>
                        <a:spcBef>
                          <a:spcPts val="0"/>
                        </a:spcBef>
                        <a:spcAft>
                          <a:spcPts val="0"/>
                        </a:spcAft>
                      </a:pPr>
                      <a:r>
                        <a:rPr lang="en-US" sz="1400" b="1">
                          <a:solidFill>
                            <a:srgbClr val="000000"/>
                          </a:solidFill>
                          <a:latin typeface="Calibri"/>
                          <a:ea typeface="Times New Roman"/>
                          <a:cs typeface="Calibri"/>
                        </a:rPr>
                        <a:t>0.3</a:t>
                      </a:r>
                      <a:endParaRPr lang="en-US" sz="1400" b="1">
                        <a:latin typeface="Calibri"/>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12"/>
                  </a:ext>
                </a:extLst>
              </a:tr>
              <a:tr h="288471">
                <a:tc>
                  <a:txBody>
                    <a:bodyPr/>
                    <a:lstStyle/>
                    <a:p>
                      <a:pPr marL="0" marR="0">
                        <a:lnSpc>
                          <a:spcPct val="115000"/>
                        </a:lnSpc>
                        <a:spcBef>
                          <a:spcPts val="0"/>
                        </a:spcBef>
                        <a:spcAft>
                          <a:spcPts val="0"/>
                        </a:spcAft>
                      </a:pPr>
                      <a:r>
                        <a:rPr lang="en-US" sz="1400" b="1">
                          <a:solidFill>
                            <a:srgbClr val="000000"/>
                          </a:solidFill>
                          <a:latin typeface="Calibri"/>
                          <a:ea typeface="Times New Roman"/>
                          <a:cs typeface="Calibri"/>
                        </a:rPr>
                        <a:t>WACC</a:t>
                      </a:r>
                      <a:endParaRPr lang="en-US" sz="1400" b="1">
                        <a:latin typeface="Calibri"/>
                        <a:ea typeface="Times New Roman"/>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BACC6"/>
                    </a:solidFill>
                  </a:tcPr>
                </a:tc>
                <a:tc>
                  <a:txBody>
                    <a:bodyPr/>
                    <a:lstStyle/>
                    <a:p>
                      <a:pPr marL="0" marR="0" algn="r">
                        <a:lnSpc>
                          <a:spcPct val="115000"/>
                        </a:lnSpc>
                        <a:spcBef>
                          <a:spcPts val="0"/>
                        </a:spcBef>
                        <a:spcAft>
                          <a:spcPts val="0"/>
                        </a:spcAft>
                      </a:pPr>
                      <a:r>
                        <a:rPr lang="en-US" sz="1400" b="1" dirty="0">
                          <a:solidFill>
                            <a:srgbClr val="000000"/>
                          </a:solidFill>
                          <a:latin typeface="Calibri"/>
                          <a:ea typeface="Times New Roman"/>
                          <a:cs typeface="Calibri"/>
                        </a:rPr>
                        <a:t>0.023</a:t>
                      </a:r>
                      <a:endParaRPr lang="en-US" sz="1400" b="1" dirty="0">
                        <a:latin typeface="Calibri"/>
                        <a:ea typeface="Times New Roman"/>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13"/>
                  </a:ext>
                </a:extLst>
              </a:tr>
            </a:tbl>
          </a:graphicData>
        </a:graphic>
      </p:graphicFrame>
      <p:graphicFrame>
        <p:nvGraphicFramePr>
          <p:cNvPr id="7" name="Table 6"/>
          <p:cNvGraphicFramePr>
            <a:graphicFrameLocks noGrp="1"/>
          </p:cNvGraphicFramePr>
          <p:nvPr/>
        </p:nvGraphicFramePr>
        <p:xfrm>
          <a:off x="1447800" y="5562600"/>
          <a:ext cx="6096000" cy="6400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dirty="0"/>
                        <a:t>We have added a 100 </a:t>
                      </a:r>
                      <a:r>
                        <a:rPr lang="en-US" dirty="0" err="1"/>
                        <a:t>bp</a:t>
                      </a:r>
                      <a:r>
                        <a:rPr lang="en-US" dirty="0"/>
                        <a:t> to compensate for bankruptcy risk. So the final WACC</a:t>
                      </a:r>
                      <a:r>
                        <a:rPr lang="en-US" baseline="0" dirty="0"/>
                        <a:t> is 3.12%.</a:t>
                      </a:r>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ALTERNATIVE-1</a:t>
            </a:r>
            <a:br>
              <a:rPr lang="en-GB" sz="2800" b="1" dirty="0">
                <a:latin typeface="Times New Roman" pitchFamily="18" charset="0"/>
                <a:cs typeface="Times New Roman" pitchFamily="18" charset="0"/>
              </a:rPr>
            </a:br>
            <a:r>
              <a:rPr lang="en-GB" sz="2800" b="1" dirty="0">
                <a:latin typeface="Times New Roman" pitchFamily="18" charset="0"/>
                <a:cs typeface="Times New Roman" pitchFamily="18" charset="0"/>
              </a:rPr>
              <a:t>(Long term bond)</a:t>
            </a:r>
          </a:p>
        </p:txBody>
      </p:sp>
      <p:sp>
        <p:nvSpPr>
          <p:cNvPr id="9" name="Rectangle 8"/>
          <p:cNvSpPr/>
          <p:nvPr/>
        </p:nvSpPr>
        <p:spPr>
          <a:xfrm>
            <a:off x="762000" y="3810000"/>
            <a:ext cx="7696200" cy="1143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i="1" dirty="0"/>
              <a:t>WACC is 3</a:t>
            </a:r>
            <a:r>
              <a:rPr lang="en-US" sz="2400" dirty="0"/>
              <a:t>.12%</a:t>
            </a:r>
            <a:r>
              <a:rPr lang="en-US" sz="2400" b="1" i="1" dirty="0"/>
              <a:t>  and Terminal Growth Rate is 3%</a:t>
            </a:r>
          </a:p>
        </p:txBody>
      </p:sp>
      <p:graphicFrame>
        <p:nvGraphicFramePr>
          <p:cNvPr id="7" name="Content Placeholder 6"/>
          <p:cNvGraphicFramePr>
            <a:graphicFrameLocks noGrp="1"/>
          </p:cNvGraphicFramePr>
          <p:nvPr>
            <p:ph idx="1"/>
          </p:nvPr>
        </p:nvGraphicFramePr>
        <p:xfrm>
          <a:off x="457200" y="2087880"/>
          <a:ext cx="8229600" cy="11125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marL="0" marR="0" algn="ctr">
                        <a:lnSpc>
                          <a:spcPct val="115000"/>
                        </a:lnSpc>
                        <a:spcBef>
                          <a:spcPts val="0"/>
                        </a:spcBef>
                        <a:spcAft>
                          <a:spcPts val="0"/>
                        </a:spcAft>
                      </a:pPr>
                      <a:r>
                        <a:rPr lang="en-US" sz="1800" b="1" dirty="0">
                          <a:solidFill>
                            <a:schemeClr val="bg1"/>
                          </a:solidFill>
                          <a:latin typeface="Times New Roman" pitchFamily="18" charset="0"/>
                          <a:ea typeface="Times New Roman"/>
                          <a:cs typeface="Times New Roman" pitchFamily="18" charset="0"/>
                        </a:rPr>
                        <a:t>Equity Value</a:t>
                      </a:r>
                      <a:endParaRPr lang="en-US" sz="1800" dirty="0">
                        <a:solidFill>
                          <a:schemeClr val="bg1"/>
                        </a:solidFill>
                        <a:latin typeface="Times New Roman" pitchFamily="18" charset="0"/>
                        <a:ea typeface="Times New Roman"/>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1" dirty="0">
                          <a:solidFill>
                            <a:schemeClr val="bg1"/>
                          </a:solidFill>
                          <a:latin typeface="Times New Roman" pitchFamily="18" charset="0"/>
                          <a:ea typeface="Times New Roman"/>
                          <a:cs typeface="Times New Roman" pitchFamily="18" charset="0"/>
                        </a:rPr>
                        <a:t> 106,527.05 </a:t>
                      </a:r>
                      <a:endParaRPr lang="en-US" sz="1800" dirty="0">
                        <a:solidFill>
                          <a:schemeClr val="bg1"/>
                        </a:solidFill>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0"/>
                  </a:ext>
                </a:extLst>
              </a:tr>
              <a:tr h="370840">
                <a:tc>
                  <a:txBody>
                    <a:bodyPr/>
                    <a:lstStyle/>
                    <a:p>
                      <a:pPr marL="0" marR="0" algn="ctr">
                        <a:lnSpc>
                          <a:spcPct val="115000"/>
                        </a:lnSpc>
                        <a:spcBef>
                          <a:spcPts val="0"/>
                        </a:spcBef>
                        <a:spcAft>
                          <a:spcPts val="0"/>
                        </a:spcAft>
                      </a:pPr>
                      <a:r>
                        <a:rPr lang="en-US" sz="1800" b="1">
                          <a:solidFill>
                            <a:schemeClr val="tx1"/>
                          </a:solidFill>
                          <a:latin typeface="Times New Roman" pitchFamily="18" charset="0"/>
                          <a:ea typeface="Times New Roman"/>
                          <a:cs typeface="Times New Roman" pitchFamily="18" charset="0"/>
                        </a:rPr>
                        <a:t>No. of shares </a:t>
                      </a:r>
                      <a:endParaRPr lang="en-US" sz="1800">
                        <a:solidFill>
                          <a:schemeClr val="tx1"/>
                        </a:solidFill>
                        <a:latin typeface="Times New Roman" pitchFamily="18" charset="0"/>
                        <a:ea typeface="Times New Roman"/>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solidFill>
                            <a:schemeClr val="tx1"/>
                          </a:solidFill>
                          <a:latin typeface="Times New Roman" pitchFamily="18" charset="0"/>
                          <a:ea typeface="Times New Roman"/>
                          <a:cs typeface="Times New Roman" pitchFamily="18" charset="0"/>
                        </a:rPr>
                        <a:t>195000000</a:t>
                      </a:r>
                    </a:p>
                  </a:txBody>
                  <a:tcPr marL="68580" marR="68580" marT="0" marB="0"/>
                </a:tc>
                <a:extLst>
                  <a:ext uri="{0D108BD9-81ED-4DB2-BD59-A6C34878D82A}">
                    <a16:rowId xmlns:a16="http://schemas.microsoft.com/office/drawing/2014/main" val="10001"/>
                  </a:ext>
                </a:extLst>
              </a:tr>
              <a:tr h="370840">
                <a:tc>
                  <a:txBody>
                    <a:bodyPr/>
                    <a:lstStyle/>
                    <a:p>
                      <a:pPr marL="0" marR="0" algn="ctr">
                        <a:lnSpc>
                          <a:spcPct val="115000"/>
                        </a:lnSpc>
                        <a:spcBef>
                          <a:spcPts val="0"/>
                        </a:spcBef>
                        <a:spcAft>
                          <a:spcPts val="0"/>
                        </a:spcAft>
                      </a:pPr>
                      <a:r>
                        <a:rPr lang="en-US" sz="1800" b="1">
                          <a:solidFill>
                            <a:schemeClr val="tx1"/>
                          </a:solidFill>
                          <a:latin typeface="Times New Roman" pitchFamily="18" charset="0"/>
                          <a:ea typeface="Times New Roman"/>
                          <a:cs typeface="Times New Roman" pitchFamily="18" charset="0"/>
                        </a:rPr>
                        <a:t>value per share(Bond)</a:t>
                      </a:r>
                      <a:endParaRPr lang="en-US" sz="1800">
                        <a:solidFill>
                          <a:schemeClr val="tx1"/>
                        </a:solidFill>
                        <a:latin typeface="Times New Roman" pitchFamily="18" charset="0"/>
                        <a:ea typeface="Times New Roman"/>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latin typeface="Times New Roman" pitchFamily="18" charset="0"/>
                          <a:ea typeface="Times New Roman"/>
                          <a:cs typeface="Times New Roman" pitchFamily="18" charset="0"/>
                        </a:rPr>
                        <a:t>  546,292.54 </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32314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latin typeface="Times New Roman" pitchFamily="18" charset="0"/>
                <a:cs typeface="Times New Roman" pitchFamily="18" charset="0"/>
              </a:rPr>
              <a:t>ALTERNATIVE-1</a:t>
            </a:r>
            <a:br>
              <a:rPr lang="en-GB" b="1" dirty="0">
                <a:latin typeface="Times New Roman" pitchFamily="18" charset="0"/>
                <a:cs typeface="Times New Roman" pitchFamily="18" charset="0"/>
              </a:rPr>
            </a:br>
            <a:r>
              <a:rPr lang="en-GB" b="1" dirty="0">
                <a:latin typeface="Times New Roman" pitchFamily="18" charset="0"/>
                <a:cs typeface="Times New Roman" pitchFamily="18" charset="0"/>
              </a:rPr>
              <a:t>(Long term bond)</a:t>
            </a:r>
            <a:endParaRPr lang="en-US" dirty="0"/>
          </a:p>
        </p:txBody>
      </p:sp>
      <p:sp>
        <p:nvSpPr>
          <p:cNvPr id="3" name="Content Placeholder 2"/>
          <p:cNvSpPr>
            <a:spLocks noGrp="1"/>
          </p:cNvSpPr>
          <p:nvPr>
            <p:ph idx="1"/>
          </p:nvPr>
        </p:nvSpPr>
        <p:spPr/>
        <p:txBody>
          <a:bodyPr>
            <a:normAutofit/>
          </a:bodyPr>
          <a:lstStyle/>
          <a:p>
            <a:pPr algn="just"/>
            <a:r>
              <a:rPr lang="en-US" sz="2800" dirty="0"/>
              <a:t>The company has to sign covenants that may limit a few policy actions of the company in future. But given the strong prospect and already established track record, it is very unlikely that the company will not have sufficient fund to breakthrough those covenants if needed. But more importantly it will give the company enough funds to lever its capital structure without compromising any key board position to an outsider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ALTERNATIVE-1</a:t>
            </a:r>
            <a:br>
              <a:rPr lang="en-GB" sz="2800" b="1" dirty="0">
                <a:latin typeface="Times New Roman" pitchFamily="18" charset="0"/>
                <a:cs typeface="Times New Roman" pitchFamily="18" charset="0"/>
              </a:rPr>
            </a:br>
            <a:r>
              <a:rPr lang="en-GB" sz="2800" b="1" dirty="0">
                <a:latin typeface="Times New Roman" pitchFamily="18" charset="0"/>
                <a:cs typeface="Times New Roman" pitchFamily="18" charset="0"/>
              </a:rPr>
              <a:t>(Long term bond)</a:t>
            </a:r>
          </a:p>
        </p:txBody>
      </p:sp>
      <p:pic>
        <p:nvPicPr>
          <p:cNvPr id="5" name="Picture 4"/>
          <p:cNvPicPr/>
          <p:nvPr/>
        </p:nvPicPr>
        <p:blipFill>
          <a:blip r:embed="rId2"/>
          <a:srcRect/>
          <a:stretch>
            <a:fillRect/>
          </a:stretch>
        </p:blipFill>
        <p:spPr bwMode="auto">
          <a:xfrm>
            <a:off x="609600" y="1828800"/>
            <a:ext cx="8153400" cy="4572000"/>
          </a:xfrm>
          <a:prstGeom prst="rect">
            <a:avLst/>
          </a:prstGeom>
          <a:noFill/>
          <a:ln w="9525">
            <a:noFill/>
            <a:miter lim="800000"/>
            <a:headEnd/>
            <a:tailEnd/>
          </a:ln>
        </p:spPr>
      </p:pic>
    </p:spTree>
    <p:extLst>
      <p:ext uri="{BB962C8B-B14F-4D97-AF65-F5344CB8AC3E}">
        <p14:creationId xmlns:p14="http://schemas.microsoft.com/office/powerpoint/2010/main" val="8094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z-3"/>
          <p:cNvPicPr>
            <a:picLocks noChangeAspect="1" noChangeArrowheads="1"/>
          </p:cNvPicPr>
          <p:nvPr/>
        </p:nvPicPr>
        <p:blipFill>
          <a:blip r:embed="rId2"/>
          <a:srcRect/>
          <a:stretch>
            <a:fillRect/>
          </a:stretch>
        </p:blipFill>
        <p:spPr bwMode="auto">
          <a:xfrm>
            <a:off x="0" y="-14288"/>
            <a:ext cx="9140825" cy="6845301"/>
          </a:xfrm>
          <a:prstGeom prst="rect">
            <a:avLst/>
          </a:prstGeom>
          <a:noFill/>
          <a:ln w="9525">
            <a:noFill/>
            <a:miter lim="800000"/>
            <a:headEnd/>
            <a:tailEnd/>
          </a:ln>
        </p:spPr>
      </p:pic>
      <p:pic>
        <p:nvPicPr>
          <p:cNvPr id="3075" name="Picture 3" descr="z-1"/>
          <p:cNvPicPr>
            <a:picLocks noChangeAspect="1" noChangeArrowheads="1"/>
          </p:cNvPicPr>
          <p:nvPr/>
        </p:nvPicPr>
        <p:blipFill>
          <a:blip r:embed="rId3"/>
          <a:srcRect/>
          <a:stretch>
            <a:fillRect/>
          </a:stretch>
        </p:blipFill>
        <p:spPr bwMode="auto">
          <a:xfrm>
            <a:off x="0" y="0"/>
            <a:ext cx="9140825" cy="6858000"/>
          </a:xfrm>
          <a:prstGeom prst="rect">
            <a:avLst/>
          </a:prstGeom>
          <a:noFill/>
          <a:ln w="9525">
            <a:noFill/>
            <a:miter lim="800000"/>
            <a:headEnd/>
            <a:tailEnd/>
          </a:ln>
        </p:spPr>
      </p:pic>
      <p:pic>
        <p:nvPicPr>
          <p:cNvPr id="3076" name="Picture 4" descr="z-2"/>
          <p:cNvPicPr>
            <a:picLocks noChangeAspect="1" noChangeArrowheads="1"/>
          </p:cNvPicPr>
          <p:nvPr/>
        </p:nvPicPr>
        <p:blipFill>
          <a:blip r:embed="rId4"/>
          <a:srcRect/>
          <a:stretch>
            <a:fillRect/>
          </a:stretch>
        </p:blipFill>
        <p:spPr bwMode="auto">
          <a:xfrm>
            <a:off x="0" y="0"/>
            <a:ext cx="9140825" cy="6858000"/>
          </a:xfrm>
          <a:prstGeom prst="rect">
            <a:avLst/>
          </a:prstGeom>
          <a:noFill/>
          <a:ln w="9525">
            <a:noFill/>
            <a:miter lim="800000"/>
            <a:headEnd/>
            <a:tailEnd/>
          </a:ln>
        </p:spPr>
      </p:pic>
      <p:pic>
        <p:nvPicPr>
          <p:cNvPr id="3077" name="Picture 5" descr="guang1"/>
          <p:cNvPicPr>
            <a:picLocks noChangeAspect="1" noChangeArrowheads="1"/>
          </p:cNvPicPr>
          <p:nvPr/>
        </p:nvPicPr>
        <p:blipFill>
          <a:blip r:embed="rId5"/>
          <a:srcRect/>
          <a:stretch>
            <a:fillRect/>
          </a:stretch>
        </p:blipFill>
        <p:spPr bwMode="auto">
          <a:xfrm>
            <a:off x="4932363" y="-590550"/>
            <a:ext cx="4660900" cy="5130800"/>
          </a:xfrm>
          <a:prstGeom prst="rect">
            <a:avLst/>
          </a:prstGeom>
          <a:noFill/>
          <a:ln w="9525">
            <a:noFill/>
            <a:miter lim="800000"/>
            <a:headEnd/>
            <a:tailEnd/>
          </a:ln>
        </p:spPr>
      </p:pic>
      <p:pic>
        <p:nvPicPr>
          <p:cNvPr id="3079" name="Picture 7" descr="xia"/>
          <p:cNvPicPr>
            <a:picLocks noChangeAspect="1" noChangeArrowheads="1"/>
          </p:cNvPicPr>
          <p:nvPr/>
        </p:nvPicPr>
        <p:blipFill>
          <a:blip r:embed="rId6"/>
          <a:srcRect/>
          <a:stretch>
            <a:fillRect/>
          </a:stretch>
        </p:blipFill>
        <p:spPr bwMode="auto">
          <a:xfrm>
            <a:off x="0" y="6021388"/>
            <a:ext cx="9144000" cy="863600"/>
          </a:xfrm>
          <a:prstGeom prst="rect">
            <a:avLst/>
          </a:prstGeom>
          <a:noFill/>
          <a:ln w="9525">
            <a:noFill/>
            <a:miter lim="800000"/>
            <a:headEnd/>
            <a:tailEnd/>
          </a:ln>
        </p:spPr>
      </p:pic>
      <p:sp>
        <p:nvSpPr>
          <p:cNvPr id="11" name="Text Box 5"/>
          <p:cNvSpPr txBox="1">
            <a:spLocks noChangeArrowheads="1"/>
          </p:cNvSpPr>
          <p:nvPr/>
        </p:nvSpPr>
        <p:spPr bwMode="auto">
          <a:xfrm>
            <a:off x="1200150" y="990600"/>
            <a:ext cx="5429250" cy="70788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spcBef>
                <a:spcPct val="50000"/>
              </a:spcBef>
              <a:defRPr/>
            </a:pPr>
            <a:r>
              <a:rPr lang="en-US" sz="4000" b="1" dirty="0">
                <a:ln w="11430"/>
                <a:effectLst>
                  <a:outerShdw blurRad="50800" dist="39000" dir="5460000" algn="tl">
                    <a:srgbClr val="000000">
                      <a:alpha val="38000"/>
                    </a:srgbClr>
                  </a:outerShdw>
                </a:effectLst>
              </a:rPr>
              <a:t>We are – Group 63</a:t>
            </a:r>
          </a:p>
        </p:txBody>
      </p:sp>
      <p:graphicFrame>
        <p:nvGraphicFramePr>
          <p:cNvPr id="10" name="Table 9"/>
          <p:cNvGraphicFramePr>
            <a:graphicFrameLocks noGrp="1"/>
          </p:cNvGraphicFramePr>
          <p:nvPr>
            <p:extLst>
              <p:ext uri="{D42A27DB-BD31-4B8C-83A1-F6EECF244321}">
                <p14:modId xmlns:p14="http://schemas.microsoft.com/office/powerpoint/2010/main" val="932647691"/>
              </p:ext>
            </p:extLst>
          </p:nvPr>
        </p:nvGraphicFramePr>
        <p:xfrm>
          <a:off x="1600200" y="2362200"/>
          <a:ext cx="6629400" cy="2184780"/>
        </p:xfrm>
        <a:graphic>
          <a:graphicData uri="http://schemas.openxmlformats.org/drawingml/2006/table">
            <a:tbl>
              <a:tblPr firstRow="1" bandRow="1">
                <a:tableStyleId>{35758FB7-9AC5-4552-8A53-C91805E547FA}</a:tableStyleId>
              </a:tblPr>
              <a:tblGrid>
                <a:gridCol w="3314700">
                  <a:extLst>
                    <a:ext uri="{9D8B030D-6E8A-4147-A177-3AD203B41FA5}">
                      <a16:colId xmlns:a16="http://schemas.microsoft.com/office/drawing/2014/main" val="20000"/>
                    </a:ext>
                  </a:extLst>
                </a:gridCol>
                <a:gridCol w="2127345">
                  <a:extLst>
                    <a:ext uri="{9D8B030D-6E8A-4147-A177-3AD203B41FA5}">
                      <a16:colId xmlns:a16="http://schemas.microsoft.com/office/drawing/2014/main" val="20001"/>
                    </a:ext>
                  </a:extLst>
                </a:gridCol>
                <a:gridCol w="1187355">
                  <a:extLst>
                    <a:ext uri="{9D8B030D-6E8A-4147-A177-3AD203B41FA5}">
                      <a16:colId xmlns:a16="http://schemas.microsoft.com/office/drawing/2014/main" val="20002"/>
                    </a:ext>
                  </a:extLst>
                </a:gridCol>
              </a:tblGrid>
              <a:tr h="406305">
                <a:tc>
                  <a:txBody>
                    <a:bodyPr/>
                    <a:lstStyle/>
                    <a:p>
                      <a:pPr algn="ctr"/>
                      <a:r>
                        <a:rPr lang="en-GB" dirty="0"/>
                        <a:t>NAME</a:t>
                      </a:r>
                      <a:endParaRPr lang="en-GB" dirty="0">
                        <a:latin typeface="Times New Roman" pitchFamily="18" charset="0"/>
                        <a:cs typeface="Times New Roman" pitchFamily="18" charset="0"/>
                      </a:endParaRPr>
                    </a:p>
                  </a:txBody>
                  <a:tcPr/>
                </a:tc>
                <a:tc>
                  <a:txBody>
                    <a:bodyPr/>
                    <a:lstStyle/>
                    <a:p>
                      <a:pPr algn="ctr"/>
                      <a:r>
                        <a:rPr lang="en-GB" dirty="0"/>
                        <a:t>BBA</a:t>
                      </a:r>
                      <a:r>
                        <a:rPr lang="en-GB" baseline="0" dirty="0"/>
                        <a:t> ID</a:t>
                      </a:r>
                      <a:endParaRPr lang="en-GB" b="0" dirty="0">
                        <a:latin typeface="Times New Roman" pitchFamily="18" charset="0"/>
                        <a:cs typeface="Times New Roman" pitchFamily="18" charset="0"/>
                      </a:endParaRPr>
                    </a:p>
                  </a:txBody>
                  <a:tcPr/>
                </a:tc>
                <a:tc>
                  <a:txBody>
                    <a:bodyPr/>
                    <a:lstStyle/>
                    <a:p>
                      <a:pPr algn="ctr"/>
                      <a:r>
                        <a:rPr lang="en-GB" dirty="0"/>
                        <a:t>MBA</a:t>
                      </a:r>
                      <a:r>
                        <a:rPr lang="en-GB" baseline="0" dirty="0"/>
                        <a:t> ID</a:t>
                      </a:r>
                      <a:endParaRPr lang="en-GB" b="1" dirty="0">
                        <a:latin typeface="+mn-lt"/>
                        <a:cs typeface="Times New Roman" pitchFamily="18" charset="0"/>
                      </a:endParaRPr>
                    </a:p>
                  </a:txBody>
                  <a:tcPr/>
                </a:tc>
                <a:extLst>
                  <a:ext uri="{0D108BD9-81ED-4DB2-BD59-A6C34878D82A}">
                    <a16:rowId xmlns:a16="http://schemas.microsoft.com/office/drawing/2014/main" val="10000"/>
                  </a:ext>
                </a:extLst>
              </a:tr>
              <a:tr h="406305">
                <a:tc>
                  <a:txBody>
                    <a:bodyPr/>
                    <a:lstStyle/>
                    <a:p>
                      <a:pPr algn="l"/>
                      <a:r>
                        <a:rPr lang="en-GB" dirty="0" err="1"/>
                        <a:t>Mirza</a:t>
                      </a:r>
                      <a:r>
                        <a:rPr lang="en-GB" dirty="0"/>
                        <a:t> </a:t>
                      </a:r>
                      <a:r>
                        <a:rPr lang="en-GB" dirty="0" err="1"/>
                        <a:t>Moidul</a:t>
                      </a:r>
                      <a:r>
                        <a:rPr lang="en-GB" dirty="0"/>
                        <a:t> Islam</a:t>
                      </a:r>
                      <a:endParaRPr lang="en-GB" b="1" dirty="0">
                        <a:latin typeface="Times New Roman" pitchFamily="18" charset="0"/>
                        <a:cs typeface="Times New Roman" pitchFamily="18" charset="0"/>
                      </a:endParaRPr>
                    </a:p>
                  </a:txBody>
                  <a:tcPr/>
                </a:tc>
                <a:tc>
                  <a:txBody>
                    <a:bodyPr/>
                    <a:lstStyle/>
                    <a:p>
                      <a:pPr algn="ctr"/>
                      <a:r>
                        <a:rPr lang="en-GB" dirty="0"/>
                        <a:t>18-022</a:t>
                      </a:r>
                      <a:endParaRPr lang="en-GB" b="1" dirty="0">
                        <a:latin typeface="Times New Roman" pitchFamily="18" charset="0"/>
                        <a:cs typeface="Times New Roman" pitchFamily="18" charset="0"/>
                      </a:endParaRPr>
                    </a:p>
                  </a:txBody>
                  <a:tcPr/>
                </a:tc>
                <a:tc>
                  <a:txBody>
                    <a:bodyPr/>
                    <a:lstStyle/>
                    <a:p>
                      <a:pPr algn="ctr"/>
                      <a:endParaRPr lang="en-GB" b="1"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686085">
                <a:tc>
                  <a:txBody>
                    <a:bodyPr/>
                    <a:lstStyle/>
                    <a:p>
                      <a:pPr algn="l"/>
                      <a:r>
                        <a:rPr lang="en-GB" dirty="0" err="1"/>
                        <a:t>Sayed</a:t>
                      </a:r>
                      <a:r>
                        <a:rPr lang="en-GB" dirty="0"/>
                        <a:t> </a:t>
                      </a:r>
                      <a:r>
                        <a:rPr lang="en-GB" dirty="0" err="1"/>
                        <a:t>Tarif</a:t>
                      </a:r>
                      <a:r>
                        <a:rPr lang="en-GB" dirty="0"/>
                        <a:t> </a:t>
                      </a:r>
                      <a:r>
                        <a:rPr lang="en-GB" dirty="0" err="1"/>
                        <a:t>Ishtiaque</a:t>
                      </a:r>
                      <a:endParaRPr lang="en-GB" b="1" dirty="0">
                        <a:latin typeface="Times New Roman" pitchFamily="18" charset="0"/>
                        <a:cs typeface="Times New Roman" pitchFamily="18" charset="0"/>
                      </a:endParaRPr>
                    </a:p>
                  </a:txBody>
                  <a:tcPr/>
                </a:tc>
                <a:tc>
                  <a:txBody>
                    <a:bodyPr/>
                    <a:lstStyle/>
                    <a:p>
                      <a:pPr algn="ctr"/>
                      <a:r>
                        <a:rPr lang="en-GB" dirty="0"/>
                        <a:t>18-260</a:t>
                      </a:r>
                      <a:endParaRPr lang="en-GB" b="1" dirty="0">
                        <a:latin typeface="Times New Roman" pitchFamily="18" charset="0"/>
                        <a:cs typeface="Times New Roman" pitchFamily="18" charset="0"/>
                      </a:endParaRPr>
                    </a:p>
                  </a:txBody>
                  <a:tcPr/>
                </a:tc>
                <a:tc>
                  <a:txBody>
                    <a:bodyPr/>
                    <a:lstStyle/>
                    <a:p>
                      <a:pPr algn="ctr"/>
                      <a:endParaRPr lang="en-GB" b="1"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686085">
                <a:tc>
                  <a:txBody>
                    <a:bodyPr/>
                    <a:lstStyle/>
                    <a:p>
                      <a:pPr algn="l"/>
                      <a:r>
                        <a:rPr lang="en-GB" dirty="0"/>
                        <a:t>Md. Abdul Kader </a:t>
                      </a:r>
                      <a:r>
                        <a:rPr lang="en-GB" dirty="0" err="1"/>
                        <a:t>Jony</a:t>
                      </a:r>
                      <a:endParaRPr lang="en-GB" b="1" dirty="0">
                        <a:latin typeface="Times New Roman" pitchFamily="18" charset="0"/>
                        <a:cs typeface="Times New Roman" pitchFamily="18" charset="0"/>
                      </a:endParaRPr>
                    </a:p>
                  </a:txBody>
                  <a:tcPr/>
                </a:tc>
                <a:tc>
                  <a:txBody>
                    <a:bodyPr/>
                    <a:lstStyle/>
                    <a:p>
                      <a:pPr algn="ctr"/>
                      <a:r>
                        <a:rPr lang="en-GB" dirty="0"/>
                        <a:t>17-251</a:t>
                      </a:r>
                      <a:endParaRPr lang="en-GB" b="1" dirty="0">
                        <a:latin typeface="Times New Roman" pitchFamily="18" charset="0"/>
                        <a:cs typeface="Times New Roman" pitchFamily="18" charset="0"/>
                      </a:endParaRPr>
                    </a:p>
                  </a:txBody>
                  <a:tcPr/>
                </a:tc>
                <a:tc>
                  <a:txBody>
                    <a:bodyPr/>
                    <a:lstStyle/>
                    <a:p>
                      <a:pPr algn="ctr"/>
                      <a:endParaRPr lang="en-GB" b="1"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14488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fade">
                                      <p:cBhvr>
                                        <p:cTn id="11" dur="500"/>
                                        <p:tgtEl>
                                          <p:spTgt spid="307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75"/>
                                        </p:tgtEl>
                                        <p:attrNameLst>
                                          <p:attrName>style.visibility</p:attrName>
                                        </p:attrNameLst>
                                      </p:cBhvr>
                                      <p:to>
                                        <p:strVal val="visible"/>
                                      </p:to>
                                    </p:set>
                                    <p:animEffect transition="in" filter="fade">
                                      <p:cBhvr>
                                        <p:cTn id="15" dur="500"/>
                                        <p:tgtEl>
                                          <p:spTgt spid="307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77"/>
                                        </p:tgtEl>
                                        <p:attrNameLst>
                                          <p:attrName>style.visibility</p:attrName>
                                        </p:attrNameLst>
                                      </p:cBhvr>
                                      <p:to>
                                        <p:strVal val="visible"/>
                                      </p:to>
                                    </p:set>
                                    <p:animEffect transition="in" filter="fade">
                                      <p:cBhvr>
                                        <p:cTn id="19" dur="500"/>
                                        <p:tgtEl>
                                          <p:spTgt spid="307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079"/>
                                        </p:tgtEl>
                                        <p:attrNameLst>
                                          <p:attrName>style.visibility</p:attrName>
                                        </p:attrNameLst>
                                      </p:cBhvr>
                                      <p:to>
                                        <p:strVal val="visible"/>
                                      </p:to>
                                    </p:set>
                                    <p:animEffect transition="in" filter="fade">
                                      <p:cBhvr>
                                        <p:cTn id="23" dur="50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ALTERNATIVE-1</a:t>
            </a:r>
            <a:br>
              <a:rPr lang="en-GB" sz="2800" b="1" dirty="0">
                <a:latin typeface="Times New Roman" pitchFamily="18" charset="0"/>
                <a:cs typeface="Times New Roman" pitchFamily="18" charset="0"/>
              </a:rPr>
            </a:br>
            <a:r>
              <a:rPr lang="en-GB" sz="2800" b="1" dirty="0">
                <a:latin typeface="Times New Roman" pitchFamily="18" charset="0"/>
                <a:cs typeface="Times New Roman" pitchFamily="18" charset="0"/>
              </a:rPr>
              <a:t>(Long term bond)</a:t>
            </a:r>
          </a:p>
        </p:txBody>
      </p:sp>
      <p:pic>
        <p:nvPicPr>
          <p:cNvPr id="5" name="Picture 4"/>
          <p:cNvPicPr/>
          <p:nvPr/>
        </p:nvPicPr>
        <p:blipFill>
          <a:blip r:embed="rId2"/>
          <a:srcRect/>
          <a:stretch>
            <a:fillRect/>
          </a:stretch>
        </p:blipFill>
        <p:spPr bwMode="auto">
          <a:xfrm>
            <a:off x="1828800" y="1752600"/>
            <a:ext cx="6324600" cy="4630420"/>
          </a:xfrm>
          <a:prstGeom prst="rect">
            <a:avLst/>
          </a:prstGeom>
          <a:noFill/>
          <a:ln w="9525">
            <a:noFill/>
            <a:miter lim="800000"/>
            <a:headEnd/>
            <a:tailEnd/>
          </a:ln>
        </p:spPr>
      </p:pic>
    </p:spTree>
    <p:extLst>
      <p:ext uri="{BB962C8B-B14F-4D97-AF65-F5344CB8AC3E}">
        <p14:creationId xmlns:p14="http://schemas.microsoft.com/office/powerpoint/2010/main" val="2439370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itchFamily="18" charset="0"/>
                <a:cs typeface="Times New Roman" pitchFamily="18" charset="0"/>
              </a:rPr>
              <a:t>Z SCORE MODEL</a:t>
            </a:r>
            <a:endParaRPr lang="en-US" dirty="0"/>
          </a:p>
        </p:txBody>
      </p:sp>
      <p:graphicFrame>
        <p:nvGraphicFramePr>
          <p:cNvPr id="4" name="Content Placeholder 3"/>
          <p:cNvGraphicFramePr>
            <a:graphicFrameLocks noGrp="1"/>
          </p:cNvGraphicFramePr>
          <p:nvPr>
            <p:ph idx="1"/>
          </p:nvPr>
        </p:nvGraphicFramePr>
        <p:xfrm>
          <a:off x="457200" y="2209800"/>
          <a:ext cx="8229600" cy="1600200"/>
        </p:xfrm>
        <a:graphic>
          <a:graphicData uri="http://schemas.openxmlformats.org/drawingml/2006/table">
            <a:tbl>
              <a:tblPr firstRow="1" bandRow="1">
                <a:tableStyleId>{E269D01E-BC32-4049-B463-5C60D7B0CCD2}</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533400">
                <a:tc>
                  <a:txBody>
                    <a:bodyPr/>
                    <a:lstStyle/>
                    <a:p>
                      <a:pPr>
                        <a:lnSpc>
                          <a:spcPct val="115000"/>
                        </a:lnSpc>
                      </a:pPr>
                      <a:endParaRPr lang="en-US" sz="1800" b="1" dirty="0">
                        <a:solidFill>
                          <a:schemeClr val="bg1"/>
                        </a:solidFill>
                        <a:latin typeface="+mn-lt"/>
                        <a:cs typeface="Times New Roman"/>
                      </a:endParaRPr>
                    </a:p>
                  </a:txBody>
                  <a:tcPr marL="68580" marR="68580" marT="0" marB="0" anchor="b"/>
                </a:tc>
                <a:tc>
                  <a:txBody>
                    <a:bodyPr/>
                    <a:lstStyle/>
                    <a:p>
                      <a:pPr marL="0" marR="0" algn="ctr">
                        <a:lnSpc>
                          <a:spcPct val="115000"/>
                        </a:lnSpc>
                        <a:spcBef>
                          <a:spcPts val="0"/>
                        </a:spcBef>
                        <a:spcAft>
                          <a:spcPts val="0"/>
                        </a:spcAft>
                      </a:pPr>
                      <a:r>
                        <a:rPr lang="en-US" sz="1800" b="1" dirty="0">
                          <a:latin typeface="+mn-lt"/>
                        </a:rPr>
                        <a:t>2015</a:t>
                      </a:r>
                      <a:endParaRPr lang="en-US" sz="1800" b="1" dirty="0">
                        <a:solidFill>
                          <a:schemeClr val="bg1"/>
                        </a:solidFill>
                        <a:latin typeface="+mn-lt"/>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800" b="1" dirty="0">
                          <a:latin typeface="+mn-lt"/>
                        </a:rPr>
                        <a:t>2016</a:t>
                      </a:r>
                      <a:endParaRPr lang="en-US" sz="1800" b="1" dirty="0">
                        <a:solidFill>
                          <a:schemeClr val="bg1"/>
                        </a:solidFill>
                        <a:latin typeface="+mn-lt"/>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800" b="1">
                          <a:latin typeface="+mn-lt"/>
                        </a:rPr>
                        <a:t>2017</a:t>
                      </a:r>
                      <a:endParaRPr lang="en-US" sz="1800" b="1">
                        <a:solidFill>
                          <a:schemeClr val="bg1"/>
                        </a:solidFill>
                        <a:latin typeface="+mn-lt"/>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800" b="1">
                          <a:latin typeface="+mn-lt"/>
                        </a:rPr>
                        <a:t>2018</a:t>
                      </a:r>
                      <a:endParaRPr lang="en-US" sz="1800" b="1">
                        <a:solidFill>
                          <a:schemeClr val="bg1"/>
                        </a:solidFill>
                        <a:latin typeface="+mn-lt"/>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800" b="1" dirty="0">
                          <a:latin typeface="+mn-lt"/>
                        </a:rPr>
                        <a:t>2019</a:t>
                      </a:r>
                      <a:endParaRPr lang="en-US" sz="1800" b="1" dirty="0">
                        <a:solidFill>
                          <a:schemeClr val="bg1"/>
                        </a:solidFill>
                        <a:latin typeface="+mn-lt"/>
                        <a:ea typeface="Times New Roman"/>
                        <a:cs typeface="Times New Roman"/>
                      </a:endParaRPr>
                    </a:p>
                  </a:txBody>
                  <a:tcPr marL="68580" marR="68580" marT="0" marB="0" anchor="b"/>
                </a:tc>
                <a:extLst>
                  <a:ext uri="{0D108BD9-81ED-4DB2-BD59-A6C34878D82A}">
                    <a16:rowId xmlns:a16="http://schemas.microsoft.com/office/drawing/2014/main" val="10000"/>
                  </a:ext>
                </a:extLst>
              </a:tr>
              <a:tr h="533400">
                <a:tc>
                  <a:txBody>
                    <a:bodyPr/>
                    <a:lstStyle/>
                    <a:p>
                      <a:pPr marL="0" marR="0" algn="ctr">
                        <a:lnSpc>
                          <a:spcPct val="115000"/>
                        </a:lnSpc>
                        <a:spcBef>
                          <a:spcPts val="0"/>
                        </a:spcBef>
                        <a:spcAft>
                          <a:spcPts val="0"/>
                        </a:spcAft>
                      </a:pPr>
                      <a:r>
                        <a:rPr lang="en-US" sz="1800" b="1" dirty="0">
                          <a:latin typeface="+mn-lt"/>
                        </a:rPr>
                        <a:t>Total score</a:t>
                      </a:r>
                      <a:endParaRPr lang="en-US" sz="1800" b="1" dirty="0">
                        <a:latin typeface="+mn-lt"/>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800" b="1">
                          <a:latin typeface="+mn-lt"/>
                        </a:rPr>
                        <a:t>808.62</a:t>
                      </a:r>
                      <a:endParaRPr lang="en-US" sz="1800" b="1">
                        <a:latin typeface="+mn-lt"/>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800" b="1">
                          <a:latin typeface="+mn-lt"/>
                        </a:rPr>
                        <a:t>8.27</a:t>
                      </a:r>
                      <a:endParaRPr lang="en-US" sz="1800" b="1">
                        <a:latin typeface="+mn-lt"/>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800" b="1">
                          <a:latin typeface="+mn-lt"/>
                        </a:rPr>
                        <a:t>4.84</a:t>
                      </a:r>
                      <a:endParaRPr lang="en-US" sz="1800" b="1">
                        <a:latin typeface="+mn-lt"/>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800" b="1">
                          <a:latin typeface="+mn-lt"/>
                        </a:rPr>
                        <a:t>3.73</a:t>
                      </a:r>
                      <a:endParaRPr lang="en-US" sz="1800" b="1">
                        <a:latin typeface="+mn-lt"/>
                        <a:ea typeface="Times New Roman"/>
                        <a:cs typeface="Times New Roman"/>
                      </a:endParaRPr>
                    </a:p>
                  </a:txBody>
                  <a:tcPr marL="68580" marR="68580" marT="0" marB="0" anchor="b"/>
                </a:tc>
                <a:tc>
                  <a:txBody>
                    <a:bodyPr/>
                    <a:lstStyle/>
                    <a:p>
                      <a:pPr marL="0" marR="0" algn="ctr">
                        <a:lnSpc>
                          <a:spcPct val="115000"/>
                        </a:lnSpc>
                        <a:spcBef>
                          <a:spcPts val="0"/>
                        </a:spcBef>
                        <a:spcAft>
                          <a:spcPts val="0"/>
                        </a:spcAft>
                      </a:pPr>
                      <a:r>
                        <a:rPr lang="en-US" sz="1800" b="1">
                          <a:latin typeface="+mn-lt"/>
                        </a:rPr>
                        <a:t>3.34</a:t>
                      </a:r>
                      <a:endParaRPr lang="en-US" sz="1800" b="1">
                        <a:latin typeface="+mn-lt"/>
                        <a:ea typeface="Times New Roman"/>
                        <a:cs typeface="Times New Roman"/>
                      </a:endParaRPr>
                    </a:p>
                  </a:txBody>
                  <a:tcPr marL="68580" marR="68580" marT="0" marB="0" anchor="b"/>
                </a:tc>
                <a:extLst>
                  <a:ext uri="{0D108BD9-81ED-4DB2-BD59-A6C34878D82A}">
                    <a16:rowId xmlns:a16="http://schemas.microsoft.com/office/drawing/2014/main" val="10001"/>
                  </a:ext>
                </a:extLst>
              </a:tr>
              <a:tr h="533400">
                <a:tc>
                  <a:txBody>
                    <a:bodyPr/>
                    <a:lstStyle/>
                    <a:p>
                      <a:pPr>
                        <a:lnSpc>
                          <a:spcPct val="115000"/>
                        </a:lnSpc>
                      </a:pPr>
                      <a:endParaRPr lang="en-US" sz="1800" b="1">
                        <a:latin typeface="+mn-lt"/>
                        <a:cs typeface="Times New Roman"/>
                      </a:endParaRPr>
                    </a:p>
                  </a:txBody>
                  <a:tcPr marL="68580" marR="68580" marT="0" marB="0" anchor="b"/>
                </a:tc>
                <a:tc>
                  <a:txBody>
                    <a:bodyPr/>
                    <a:lstStyle/>
                    <a:p>
                      <a:pPr marL="0" marR="0" algn="ctr">
                        <a:lnSpc>
                          <a:spcPct val="115000"/>
                        </a:lnSpc>
                        <a:spcBef>
                          <a:spcPts val="0"/>
                        </a:spcBef>
                        <a:spcAft>
                          <a:spcPts val="0"/>
                        </a:spcAft>
                      </a:pPr>
                      <a:r>
                        <a:rPr lang="en-US" sz="1800" b="1" dirty="0">
                          <a:latin typeface="+mn-lt"/>
                        </a:rPr>
                        <a:t>Safe Zone</a:t>
                      </a:r>
                      <a:endParaRPr lang="en-US" sz="1800" b="1" dirty="0">
                        <a:latin typeface="+mn-lt"/>
                        <a:ea typeface="Times New Roman"/>
                        <a:cs typeface="Times New Roman"/>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1800" b="1" dirty="0">
                          <a:latin typeface="+mn-lt"/>
                        </a:rPr>
                        <a:t>Safe Zone</a:t>
                      </a:r>
                      <a:endParaRPr lang="en-US" sz="1800" b="1" dirty="0">
                        <a:latin typeface="+mn-lt"/>
                        <a:ea typeface="Times New Roman"/>
                        <a:cs typeface="Times New Roman"/>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1800" b="1" dirty="0">
                          <a:latin typeface="+mn-lt"/>
                        </a:rPr>
                        <a:t>Safe Zone</a:t>
                      </a:r>
                      <a:endParaRPr lang="en-US" sz="1800" b="1" dirty="0">
                        <a:latin typeface="+mn-lt"/>
                        <a:ea typeface="Times New Roman"/>
                        <a:cs typeface="Times New Roman"/>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1800" b="1" dirty="0">
                          <a:latin typeface="+mn-lt"/>
                        </a:rPr>
                        <a:t>Safe Zone</a:t>
                      </a:r>
                      <a:endParaRPr lang="en-US" sz="1800" b="1" dirty="0">
                        <a:latin typeface="+mn-lt"/>
                        <a:ea typeface="Times New Roman"/>
                        <a:cs typeface="Times New Roman"/>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1800" b="1" dirty="0">
                          <a:latin typeface="+mn-lt"/>
                        </a:rPr>
                        <a:t>Safe Zone</a:t>
                      </a:r>
                      <a:endParaRPr lang="en-US" sz="1800" b="1" dirty="0">
                        <a:latin typeface="+mn-lt"/>
                        <a:ea typeface="Times New Roman"/>
                        <a:cs typeface="Times New Roman"/>
                      </a:endParaRPr>
                    </a:p>
                  </a:txBody>
                  <a:tcPr marL="68580" marR="68580" marT="0" marB="0" anchor="b">
                    <a:solidFill>
                      <a:srgbClr val="00B050"/>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latin typeface="Times New Roman" pitchFamily="18" charset="0"/>
                <a:cs typeface="Times New Roman" pitchFamily="18" charset="0"/>
              </a:rPr>
              <a:t>ALTERNATIVE-2</a:t>
            </a:r>
            <a:br>
              <a:rPr lang="en-GB" b="1" dirty="0">
                <a:latin typeface="Times New Roman" pitchFamily="18" charset="0"/>
                <a:cs typeface="Times New Roman" pitchFamily="18" charset="0"/>
              </a:rPr>
            </a:br>
            <a:r>
              <a:rPr lang="en-GB" b="1" dirty="0">
                <a:latin typeface="Times New Roman" pitchFamily="18" charset="0"/>
                <a:cs typeface="Times New Roman" pitchFamily="18" charset="0"/>
              </a:rPr>
              <a:t>(Bank Loan)</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algn="just"/>
            <a:r>
              <a:rPr lang="en-GB" sz="2200" dirty="0"/>
              <a:t>Bank loan is cheaper than bond given that it gives us less cost of capital. But the corporate governance system of Japan makes it really costly because the lender institution usually takes big role in the corporate governance of the borrower institution. FANUC is a high-tech company. Every piece of information is vital. So, Dr. Y. </a:t>
            </a:r>
            <a:r>
              <a:rPr lang="en-GB" sz="2200" dirty="0" err="1"/>
              <a:t>Inaba’s</a:t>
            </a:r>
            <a:r>
              <a:rPr lang="en-GB" sz="2200" dirty="0"/>
              <a:t> position on the secrecy of the firm’s strategies seems highly logical. Given this situation, the actual cost of letting outsider’s substantial control in the board can really outweigh the benefits. We have explored the option for further clarity but we do not recommend this though both the value per share and ROE are more favourable in case of bank loan.</a:t>
            </a:r>
            <a:endParaRPr lang="en-US" sz="2200"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ALTERNATIVE-2</a:t>
            </a:r>
            <a:br>
              <a:rPr lang="en-GB" sz="2800" b="1" dirty="0">
                <a:latin typeface="Times New Roman" pitchFamily="18" charset="0"/>
                <a:cs typeface="Times New Roman" pitchFamily="18" charset="0"/>
              </a:rPr>
            </a:br>
            <a:r>
              <a:rPr lang="en-GB" sz="2800" b="1" dirty="0">
                <a:latin typeface="Times New Roman" pitchFamily="18" charset="0"/>
                <a:cs typeface="Times New Roman" pitchFamily="18" charset="0"/>
              </a:rPr>
              <a:t>(Bank Loan)</a:t>
            </a:r>
          </a:p>
        </p:txBody>
      </p:sp>
      <p:sp>
        <p:nvSpPr>
          <p:cNvPr id="9" name="Rectangle 8"/>
          <p:cNvSpPr/>
          <p:nvPr/>
        </p:nvSpPr>
        <p:spPr>
          <a:xfrm>
            <a:off x="838200" y="3581400"/>
            <a:ext cx="7696200" cy="1143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i="1" dirty="0">
                <a:solidFill>
                  <a:prstClr val="black"/>
                </a:solidFill>
              </a:rPr>
              <a:t>WACC is 2.9%, Terminal Growth Rate is 2.8%</a:t>
            </a:r>
          </a:p>
        </p:txBody>
      </p:sp>
      <p:graphicFrame>
        <p:nvGraphicFramePr>
          <p:cNvPr id="5" name="Table 4"/>
          <p:cNvGraphicFramePr>
            <a:graphicFrameLocks noGrp="1"/>
          </p:cNvGraphicFramePr>
          <p:nvPr/>
        </p:nvGraphicFramePr>
        <p:xfrm>
          <a:off x="2362200" y="1776984"/>
          <a:ext cx="4876800" cy="1499616"/>
        </p:xfrm>
        <a:graphic>
          <a:graphicData uri="http://schemas.openxmlformats.org/drawingml/2006/table">
            <a:tbl>
              <a:tblPr/>
              <a:tblGrid>
                <a:gridCol w="3398954">
                  <a:extLst>
                    <a:ext uri="{9D8B030D-6E8A-4147-A177-3AD203B41FA5}">
                      <a16:colId xmlns:a16="http://schemas.microsoft.com/office/drawing/2014/main" val="20000"/>
                    </a:ext>
                  </a:extLst>
                </a:gridCol>
                <a:gridCol w="1477846">
                  <a:extLst>
                    <a:ext uri="{9D8B030D-6E8A-4147-A177-3AD203B41FA5}">
                      <a16:colId xmlns:a16="http://schemas.microsoft.com/office/drawing/2014/main" val="20001"/>
                    </a:ext>
                  </a:extLst>
                </a:gridCol>
              </a:tblGrid>
              <a:tr h="468630">
                <a:tc>
                  <a:txBody>
                    <a:bodyPr/>
                    <a:lstStyle/>
                    <a:p>
                      <a:pPr marL="0" marR="0">
                        <a:lnSpc>
                          <a:spcPct val="115000"/>
                        </a:lnSpc>
                        <a:spcBef>
                          <a:spcPts val="0"/>
                        </a:spcBef>
                        <a:spcAft>
                          <a:spcPts val="0"/>
                        </a:spcAft>
                      </a:pPr>
                      <a:r>
                        <a:rPr lang="en-US" sz="1800" b="1" dirty="0">
                          <a:solidFill>
                            <a:srgbClr val="FFFFFF"/>
                          </a:solidFill>
                          <a:latin typeface="+mn-lt"/>
                          <a:ea typeface="Times New Roman"/>
                          <a:cs typeface="Times New Roman" pitchFamily="18" charset="0"/>
                        </a:rPr>
                        <a:t>Equity Value</a:t>
                      </a:r>
                      <a:endParaRPr lang="en-US" sz="1800" b="1" dirty="0">
                        <a:latin typeface="+mn-lt"/>
                        <a:ea typeface="Times New Roman"/>
                        <a:cs typeface="Times New Roman" pitchFamily="18" charset="0"/>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9BBB59"/>
                    </a:solidFill>
                  </a:tcPr>
                </a:tc>
                <a:tc>
                  <a:txBody>
                    <a:bodyPr/>
                    <a:lstStyle/>
                    <a:p>
                      <a:pPr marL="0" marR="0">
                        <a:lnSpc>
                          <a:spcPct val="115000"/>
                        </a:lnSpc>
                        <a:spcBef>
                          <a:spcPts val="0"/>
                        </a:spcBef>
                        <a:spcAft>
                          <a:spcPts val="0"/>
                        </a:spcAft>
                      </a:pPr>
                      <a:r>
                        <a:rPr lang="en-US" sz="1800" b="1">
                          <a:solidFill>
                            <a:srgbClr val="FFFFFF"/>
                          </a:solidFill>
                          <a:latin typeface="+mn-lt"/>
                          <a:ea typeface="Times New Roman"/>
                          <a:cs typeface="Times New Roman" pitchFamily="18" charset="0"/>
                        </a:rPr>
                        <a:t>     127,044.13 </a:t>
                      </a:r>
                      <a:endParaRPr lang="en-US" sz="1800" b="1">
                        <a:latin typeface="+mn-lt"/>
                        <a:ea typeface="Times New Roman"/>
                        <a:cs typeface="Times New Roman" pitchFamily="18" charset="0"/>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515493">
                <a:tc>
                  <a:txBody>
                    <a:bodyPr/>
                    <a:lstStyle/>
                    <a:p>
                      <a:pPr marL="0" marR="0">
                        <a:lnSpc>
                          <a:spcPct val="115000"/>
                        </a:lnSpc>
                        <a:spcBef>
                          <a:spcPts val="0"/>
                        </a:spcBef>
                        <a:spcAft>
                          <a:spcPts val="0"/>
                        </a:spcAft>
                      </a:pPr>
                      <a:r>
                        <a:rPr lang="en-US" sz="1800" b="1">
                          <a:solidFill>
                            <a:srgbClr val="FFFFFF"/>
                          </a:solidFill>
                          <a:latin typeface="+mn-lt"/>
                          <a:ea typeface="Times New Roman"/>
                          <a:cs typeface="Times New Roman" pitchFamily="18" charset="0"/>
                        </a:rPr>
                        <a:t>No. of shares </a:t>
                      </a:r>
                      <a:endParaRPr lang="en-US" sz="1800" b="1">
                        <a:latin typeface="+mn-lt"/>
                        <a:ea typeface="Times New Roman"/>
                        <a:cs typeface="Times New Roman" pitchFamily="18" charset="0"/>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9BBB59"/>
                    </a:solidFill>
                  </a:tcPr>
                </a:tc>
                <a:tc>
                  <a:txBody>
                    <a:bodyPr/>
                    <a:lstStyle/>
                    <a:p>
                      <a:pPr marL="0" marR="0" algn="r">
                        <a:lnSpc>
                          <a:spcPct val="115000"/>
                        </a:lnSpc>
                        <a:spcBef>
                          <a:spcPts val="0"/>
                        </a:spcBef>
                        <a:spcAft>
                          <a:spcPts val="0"/>
                        </a:spcAft>
                      </a:pPr>
                      <a:r>
                        <a:rPr lang="en-US" sz="1800" b="1" dirty="0">
                          <a:solidFill>
                            <a:srgbClr val="000000"/>
                          </a:solidFill>
                          <a:latin typeface="+mn-lt"/>
                          <a:ea typeface="Times New Roman"/>
                          <a:cs typeface="Times New Roman" pitchFamily="18" charset="0"/>
                        </a:rPr>
                        <a:t>195000000</a:t>
                      </a:r>
                      <a:endParaRPr lang="en-US" sz="1800" b="1" dirty="0">
                        <a:latin typeface="+mn-lt"/>
                        <a:ea typeface="Times New Roman"/>
                        <a:cs typeface="Times New Roman" pitchFamily="18" charset="0"/>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extLst>
                  <a:ext uri="{0D108BD9-81ED-4DB2-BD59-A6C34878D82A}">
                    <a16:rowId xmlns:a16="http://schemas.microsoft.com/office/drawing/2014/main" val="10001"/>
                  </a:ext>
                </a:extLst>
              </a:tr>
              <a:tr h="515493">
                <a:tc>
                  <a:txBody>
                    <a:bodyPr/>
                    <a:lstStyle/>
                    <a:p>
                      <a:pPr marL="0" marR="0">
                        <a:lnSpc>
                          <a:spcPct val="115000"/>
                        </a:lnSpc>
                        <a:spcBef>
                          <a:spcPts val="0"/>
                        </a:spcBef>
                        <a:spcAft>
                          <a:spcPts val="0"/>
                        </a:spcAft>
                      </a:pPr>
                      <a:r>
                        <a:rPr lang="en-US" sz="1800" b="1" dirty="0">
                          <a:solidFill>
                            <a:srgbClr val="FFFFFF"/>
                          </a:solidFill>
                          <a:latin typeface="+mn-lt"/>
                          <a:ea typeface="Times New Roman"/>
                          <a:cs typeface="Times New Roman" pitchFamily="18" charset="0"/>
                        </a:rPr>
                        <a:t>value per share(Bank loan)</a:t>
                      </a:r>
                      <a:endParaRPr lang="en-US" sz="1800" b="1" dirty="0">
                        <a:latin typeface="+mn-lt"/>
                        <a:ea typeface="Times New Roman"/>
                        <a:cs typeface="Times New Roman" pitchFamily="18" charset="0"/>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9BBB59"/>
                    </a:solidFill>
                  </a:tcPr>
                </a:tc>
                <a:tc>
                  <a:txBody>
                    <a:bodyPr/>
                    <a:lstStyle/>
                    <a:p>
                      <a:pPr marL="0" marR="0" algn="ctr">
                        <a:lnSpc>
                          <a:spcPct val="115000"/>
                        </a:lnSpc>
                        <a:spcBef>
                          <a:spcPts val="0"/>
                        </a:spcBef>
                        <a:spcAft>
                          <a:spcPts val="0"/>
                        </a:spcAft>
                      </a:pPr>
                      <a:r>
                        <a:rPr lang="en-US" sz="1800" b="1" dirty="0">
                          <a:solidFill>
                            <a:srgbClr val="000000"/>
                          </a:solidFill>
                          <a:latin typeface="+mn-lt"/>
                          <a:ea typeface="Times New Roman"/>
                          <a:cs typeface="Times New Roman" pitchFamily="18" charset="0"/>
                        </a:rPr>
                        <a:t>651,508.37 </a:t>
                      </a:r>
                      <a:endParaRPr lang="en-US" sz="1800" b="1" dirty="0">
                        <a:latin typeface="+mn-lt"/>
                        <a:ea typeface="Times New Roman"/>
                        <a:cs typeface="Times New Roman" pitchFamily="18" charset="0"/>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07103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ALTERNATIVE-2</a:t>
            </a:r>
            <a:br>
              <a:rPr lang="en-GB" sz="2800" b="1" dirty="0">
                <a:latin typeface="Times New Roman" pitchFamily="18" charset="0"/>
                <a:cs typeface="Times New Roman" pitchFamily="18" charset="0"/>
              </a:rPr>
            </a:br>
            <a:r>
              <a:rPr lang="en-GB" sz="2800" b="1" dirty="0">
                <a:latin typeface="Times New Roman" pitchFamily="18" charset="0"/>
                <a:cs typeface="Times New Roman" pitchFamily="18" charset="0"/>
              </a:rPr>
              <a:t>(Bank Loan)</a:t>
            </a:r>
          </a:p>
        </p:txBody>
      </p:sp>
      <p:pic>
        <p:nvPicPr>
          <p:cNvPr id="10" name="Content Placeholder 9"/>
          <p:cNvPicPr>
            <a:picLocks noGrp="1"/>
          </p:cNvPicPr>
          <p:nvPr>
            <p:ph idx="1"/>
          </p:nvPr>
        </p:nvPicPr>
        <p:blipFill>
          <a:blip r:embed="rId2"/>
          <a:srcRect/>
          <a:stretch>
            <a:fillRect/>
          </a:stretch>
        </p:blipFill>
        <p:spPr bwMode="auto">
          <a:xfrm>
            <a:off x="1276350" y="1839119"/>
            <a:ext cx="7029450" cy="4048125"/>
          </a:xfrm>
          <a:prstGeom prst="rect">
            <a:avLst/>
          </a:prstGeom>
          <a:noFill/>
          <a:ln w="9525">
            <a:noFill/>
            <a:miter lim="800000"/>
            <a:headEnd/>
            <a:tailEnd/>
          </a:ln>
          <a:effectLst/>
        </p:spPr>
      </p:pic>
    </p:spTree>
    <p:extLst>
      <p:ext uri="{BB962C8B-B14F-4D97-AF65-F5344CB8AC3E}">
        <p14:creationId xmlns:p14="http://schemas.microsoft.com/office/powerpoint/2010/main" val="3812238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ALTERNATIVE-2</a:t>
            </a:r>
            <a:br>
              <a:rPr lang="en-GB" sz="2800" b="1" dirty="0">
                <a:latin typeface="Times New Roman" pitchFamily="18" charset="0"/>
                <a:cs typeface="Times New Roman" pitchFamily="18" charset="0"/>
              </a:rPr>
            </a:br>
            <a:r>
              <a:rPr lang="en-GB" sz="2800" b="1" dirty="0">
                <a:latin typeface="Times New Roman" pitchFamily="18" charset="0"/>
                <a:cs typeface="Times New Roman" pitchFamily="18" charset="0"/>
              </a:rPr>
              <a:t>(Bank loan)</a:t>
            </a:r>
          </a:p>
        </p:txBody>
      </p:sp>
      <p:pic>
        <p:nvPicPr>
          <p:cNvPr id="4" name="Picture 3"/>
          <p:cNvPicPr/>
          <p:nvPr/>
        </p:nvPicPr>
        <p:blipFill>
          <a:blip r:embed="rId2"/>
          <a:srcRect/>
          <a:stretch>
            <a:fillRect/>
          </a:stretch>
        </p:blipFill>
        <p:spPr bwMode="auto">
          <a:xfrm>
            <a:off x="2466974" y="1685925"/>
            <a:ext cx="5457825" cy="4714875"/>
          </a:xfrm>
          <a:prstGeom prst="rect">
            <a:avLst/>
          </a:prstGeom>
          <a:noFill/>
          <a:ln w="9525">
            <a:noFill/>
            <a:miter lim="800000"/>
            <a:headEnd/>
            <a:tailEnd/>
          </a:ln>
          <a:effectLst/>
        </p:spPr>
      </p:pic>
    </p:spTree>
    <p:extLst>
      <p:ext uri="{BB962C8B-B14F-4D97-AF65-F5344CB8AC3E}">
        <p14:creationId xmlns:p14="http://schemas.microsoft.com/office/powerpoint/2010/main" val="2127180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ALTERNATIVE-3</a:t>
            </a:r>
            <a:br>
              <a:rPr lang="en-GB" sz="2800" b="1" dirty="0">
                <a:latin typeface="Times New Roman" pitchFamily="18" charset="0"/>
                <a:cs typeface="Times New Roman" pitchFamily="18" charset="0"/>
              </a:rPr>
            </a:br>
            <a:r>
              <a:rPr lang="en-GB" sz="2800" b="1" dirty="0">
                <a:latin typeface="Times New Roman" pitchFamily="18" charset="0"/>
                <a:cs typeface="Times New Roman" pitchFamily="18" charset="0"/>
              </a:rPr>
              <a:t>(Convertible bond)</a:t>
            </a:r>
          </a:p>
        </p:txBody>
      </p:sp>
      <p:sp>
        <p:nvSpPr>
          <p:cNvPr id="9" name="Rectangle 8"/>
          <p:cNvSpPr/>
          <p:nvPr/>
        </p:nvSpPr>
        <p:spPr>
          <a:xfrm>
            <a:off x="611560" y="4572000"/>
            <a:ext cx="7696200" cy="1143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i="1" dirty="0">
                <a:solidFill>
                  <a:prstClr val="black"/>
                </a:solidFill>
              </a:rPr>
              <a:t>WACC is 3.12% and terminal growth rate is 3%</a:t>
            </a:r>
          </a:p>
        </p:txBody>
      </p:sp>
      <p:graphicFrame>
        <p:nvGraphicFramePr>
          <p:cNvPr id="7" name="Table 6"/>
          <p:cNvGraphicFramePr>
            <a:graphicFrameLocks noGrp="1"/>
          </p:cNvGraphicFramePr>
          <p:nvPr/>
        </p:nvGraphicFramePr>
        <p:xfrm>
          <a:off x="1143000" y="2133600"/>
          <a:ext cx="6324600" cy="1374648"/>
        </p:xfrm>
        <a:graphic>
          <a:graphicData uri="http://schemas.openxmlformats.org/drawingml/2006/table">
            <a:tbl>
              <a:tblPr/>
              <a:tblGrid>
                <a:gridCol w="4408054">
                  <a:extLst>
                    <a:ext uri="{9D8B030D-6E8A-4147-A177-3AD203B41FA5}">
                      <a16:colId xmlns:a16="http://schemas.microsoft.com/office/drawing/2014/main" val="20000"/>
                    </a:ext>
                  </a:extLst>
                </a:gridCol>
                <a:gridCol w="1916546">
                  <a:extLst>
                    <a:ext uri="{9D8B030D-6E8A-4147-A177-3AD203B41FA5}">
                      <a16:colId xmlns:a16="http://schemas.microsoft.com/office/drawing/2014/main" val="20001"/>
                    </a:ext>
                  </a:extLst>
                </a:gridCol>
              </a:tblGrid>
              <a:tr h="266700">
                <a:tc>
                  <a:txBody>
                    <a:bodyPr/>
                    <a:lstStyle/>
                    <a:p>
                      <a:pPr marL="0" marR="0">
                        <a:lnSpc>
                          <a:spcPct val="115000"/>
                        </a:lnSpc>
                        <a:spcBef>
                          <a:spcPts val="0"/>
                        </a:spcBef>
                        <a:spcAft>
                          <a:spcPts val="0"/>
                        </a:spcAft>
                      </a:pPr>
                      <a:r>
                        <a:rPr lang="en-US" sz="2400" b="1" dirty="0">
                          <a:solidFill>
                            <a:srgbClr val="FFFFFF"/>
                          </a:solidFill>
                          <a:latin typeface="Calibri"/>
                          <a:ea typeface="Times New Roman"/>
                          <a:cs typeface="Calibri"/>
                        </a:rPr>
                        <a:t>Equity Value</a:t>
                      </a:r>
                      <a:endParaRPr lang="en-US" sz="2400" dirty="0">
                        <a:latin typeface="Calibri"/>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9BBB59"/>
                    </a:solidFill>
                  </a:tcPr>
                </a:tc>
                <a:tc>
                  <a:txBody>
                    <a:bodyPr/>
                    <a:lstStyle/>
                    <a:p>
                      <a:pPr marL="0" marR="0">
                        <a:lnSpc>
                          <a:spcPct val="115000"/>
                        </a:lnSpc>
                        <a:spcBef>
                          <a:spcPts val="0"/>
                        </a:spcBef>
                        <a:spcAft>
                          <a:spcPts val="0"/>
                        </a:spcAft>
                      </a:pPr>
                      <a:r>
                        <a:rPr lang="en-US" sz="2400" b="1">
                          <a:solidFill>
                            <a:srgbClr val="FFFFFF"/>
                          </a:solidFill>
                          <a:latin typeface="Calibri"/>
                          <a:ea typeface="Times New Roman"/>
                          <a:cs typeface="Calibri"/>
                        </a:rPr>
                        <a:t>18,988.79 </a:t>
                      </a:r>
                      <a:endParaRPr lang="en-US" sz="2400">
                        <a:latin typeface="Calibri"/>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533400">
                <a:tc>
                  <a:txBody>
                    <a:bodyPr/>
                    <a:lstStyle/>
                    <a:p>
                      <a:pPr marL="0" marR="0">
                        <a:lnSpc>
                          <a:spcPct val="115000"/>
                        </a:lnSpc>
                        <a:spcBef>
                          <a:spcPts val="0"/>
                        </a:spcBef>
                        <a:spcAft>
                          <a:spcPts val="0"/>
                        </a:spcAft>
                      </a:pPr>
                      <a:r>
                        <a:rPr lang="en-US" sz="2400" b="1" dirty="0">
                          <a:solidFill>
                            <a:srgbClr val="FFFFFF"/>
                          </a:solidFill>
                          <a:latin typeface="Calibri"/>
                          <a:ea typeface="Times New Roman"/>
                          <a:cs typeface="Calibri"/>
                        </a:rPr>
                        <a:t>No. of shares </a:t>
                      </a:r>
                      <a:endParaRPr lang="en-US" sz="2400" dirty="0">
                        <a:latin typeface="Calibri"/>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9BBB59"/>
                    </a:solidFill>
                  </a:tcPr>
                </a:tc>
                <a:tc>
                  <a:txBody>
                    <a:bodyPr/>
                    <a:lstStyle/>
                    <a:p>
                      <a:pPr marL="0" marR="0">
                        <a:lnSpc>
                          <a:spcPct val="115000"/>
                        </a:lnSpc>
                        <a:spcBef>
                          <a:spcPts val="0"/>
                        </a:spcBef>
                        <a:spcAft>
                          <a:spcPts val="0"/>
                        </a:spcAft>
                      </a:pPr>
                      <a:r>
                        <a:rPr lang="en-US" sz="2400" b="1" dirty="0">
                          <a:solidFill>
                            <a:srgbClr val="000000"/>
                          </a:solidFill>
                          <a:latin typeface="Calibri"/>
                          <a:ea typeface="Times New Roman"/>
                          <a:cs typeface="Calibri"/>
                        </a:rPr>
                        <a:t>375000000</a:t>
                      </a:r>
                      <a:endParaRPr lang="en-US" sz="2400" dirty="0">
                        <a:latin typeface="Calibri"/>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extLst>
                  <a:ext uri="{0D108BD9-81ED-4DB2-BD59-A6C34878D82A}">
                    <a16:rowId xmlns:a16="http://schemas.microsoft.com/office/drawing/2014/main" val="10001"/>
                  </a:ext>
                </a:extLst>
              </a:tr>
              <a:tr h="266700">
                <a:tc>
                  <a:txBody>
                    <a:bodyPr/>
                    <a:lstStyle/>
                    <a:p>
                      <a:pPr marL="0" marR="0">
                        <a:lnSpc>
                          <a:spcPct val="115000"/>
                        </a:lnSpc>
                        <a:spcBef>
                          <a:spcPts val="0"/>
                        </a:spcBef>
                        <a:spcAft>
                          <a:spcPts val="0"/>
                        </a:spcAft>
                      </a:pPr>
                      <a:r>
                        <a:rPr lang="en-US" sz="2400" b="1">
                          <a:solidFill>
                            <a:srgbClr val="FFFFFF"/>
                          </a:solidFill>
                          <a:latin typeface="Calibri"/>
                          <a:ea typeface="Times New Roman"/>
                          <a:cs typeface="Calibri"/>
                        </a:rPr>
                        <a:t>value per share</a:t>
                      </a:r>
                      <a:endParaRPr lang="en-US" sz="2400">
                        <a:latin typeface="Calibri"/>
                        <a:ea typeface="Times New Roman"/>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9BBB59"/>
                    </a:solidFill>
                  </a:tcPr>
                </a:tc>
                <a:tc>
                  <a:txBody>
                    <a:bodyPr/>
                    <a:lstStyle/>
                    <a:p>
                      <a:pPr marL="0" marR="0">
                        <a:lnSpc>
                          <a:spcPct val="115000"/>
                        </a:lnSpc>
                        <a:spcBef>
                          <a:spcPts val="0"/>
                        </a:spcBef>
                        <a:spcAft>
                          <a:spcPts val="0"/>
                        </a:spcAft>
                      </a:pPr>
                      <a:r>
                        <a:rPr lang="en-US" sz="2400" b="1" dirty="0">
                          <a:solidFill>
                            <a:srgbClr val="000000"/>
                          </a:solidFill>
                          <a:latin typeface="Calibri"/>
                          <a:ea typeface="Times New Roman"/>
                          <a:cs typeface="Calibri"/>
                        </a:rPr>
                        <a:t>50,636.76 </a:t>
                      </a:r>
                      <a:endParaRPr lang="en-US" sz="2400" dirty="0">
                        <a:latin typeface="Calibri"/>
                        <a:ea typeface="Times New Roman"/>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25623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latin typeface="Times New Roman" pitchFamily="18" charset="0"/>
                <a:cs typeface="Times New Roman" pitchFamily="18" charset="0"/>
              </a:rPr>
              <a:t>ALTERNATIVE-3</a:t>
            </a:r>
            <a:br>
              <a:rPr lang="en-GB" b="1" dirty="0">
                <a:latin typeface="Times New Roman" pitchFamily="18" charset="0"/>
                <a:cs typeface="Times New Roman" pitchFamily="18" charset="0"/>
              </a:rPr>
            </a:br>
            <a:r>
              <a:rPr lang="en-GB" b="1" dirty="0">
                <a:latin typeface="Times New Roman" pitchFamily="18" charset="0"/>
                <a:cs typeface="Times New Roman" pitchFamily="18" charset="0"/>
              </a:rPr>
              <a:t>(Convertible bond)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a:stretch>
            <a:fillRect/>
          </a:stretch>
        </p:blipFill>
        <p:spPr bwMode="auto">
          <a:xfrm>
            <a:off x="1905000" y="1905000"/>
            <a:ext cx="6400800" cy="440494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latin typeface="Times New Roman" pitchFamily="18" charset="0"/>
                <a:cs typeface="Times New Roman" pitchFamily="18" charset="0"/>
              </a:rPr>
              <a:t>ALTERNATIVE-3</a:t>
            </a:r>
            <a:br>
              <a:rPr lang="en-GB" b="1" dirty="0">
                <a:latin typeface="Times New Roman" pitchFamily="18" charset="0"/>
                <a:cs typeface="Times New Roman" pitchFamily="18" charset="0"/>
              </a:rPr>
            </a:br>
            <a:r>
              <a:rPr lang="en-GB" b="1" dirty="0">
                <a:latin typeface="Times New Roman" pitchFamily="18" charset="0"/>
                <a:cs typeface="Times New Roman" pitchFamily="18" charset="0"/>
              </a:rPr>
              <a:t>(Convertible bond)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a:stretch>
            <a:fillRect/>
          </a:stretch>
        </p:blipFill>
        <p:spPr bwMode="auto">
          <a:xfrm>
            <a:off x="1143000" y="1676400"/>
            <a:ext cx="7391400" cy="46482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ALTERNATIVE-4</a:t>
            </a:r>
            <a:br>
              <a:rPr lang="en-GB" sz="2800" b="1" dirty="0">
                <a:latin typeface="Times New Roman" pitchFamily="18" charset="0"/>
                <a:cs typeface="Times New Roman" pitchFamily="18" charset="0"/>
              </a:rPr>
            </a:br>
            <a:r>
              <a:rPr lang="en-GB" sz="2800" b="1" dirty="0">
                <a:latin typeface="Times New Roman" pitchFamily="18" charset="0"/>
                <a:cs typeface="Times New Roman" pitchFamily="18" charset="0"/>
              </a:rPr>
              <a:t>(Buyback of share)</a:t>
            </a:r>
          </a:p>
        </p:txBody>
      </p:sp>
      <p:sp>
        <p:nvSpPr>
          <p:cNvPr id="9" name="Rectangle 8"/>
          <p:cNvSpPr/>
          <p:nvPr/>
        </p:nvSpPr>
        <p:spPr>
          <a:xfrm>
            <a:off x="611560" y="4495800"/>
            <a:ext cx="7696200" cy="1143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i="1" dirty="0">
                <a:solidFill>
                  <a:prstClr val="black"/>
                </a:solidFill>
              </a:rPr>
              <a:t>WACC is 3.00 %, Terminal Growth Rate is 2.90%</a:t>
            </a:r>
          </a:p>
        </p:txBody>
      </p:sp>
      <p:graphicFrame>
        <p:nvGraphicFramePr>
          <p:cNvPr id="5" name="Table 4"/>
          <p:cNvGraphicFramePr>
            <a:graphicFrameLocks noGrp="1"/>
          </p:cNvGraphicFramePr>
          <p:nvPr/>
        </p:nvGraphicFramePr>
        <p:xfrm>
          <a:off x="1752600" y="2362200"/>
          <a:ext cx="5204143" cy="1393190"/>
        </p:xfrm>
        <a:graphic>
          <a:graphicData uri="http://schemas.openxmlformats.org/drawingml/2006/table">
            <a:tbl>
              <a:tblPr/>
              <a:tblGrid>
                <a:gridCol w="3627195">
                  <a:extLst>
                    <a:ext uri="{9D8B030D-6E8A-4147-A177-3AD203B41FA5}">
                      <a16:colId xmlns:a16="http://schemas.microsoft.com/office/drawing/2014/main" val="20000"/>
                    </a:ext>
                  </a:extLst>
                </a:gridCol>
                <a:gridCol w="1576948">
                  <a:extLst>
                    <a:ext uri="{9D8B030D-6E8A-4147-A177-3AD203B41FA5}">
                      <a16:colId xmlns:a16="http://schemas.microsoft.com/office/drawing/2014/main" val="20001"/>
                    </a:ext>
                  </a:extLst>
                </a:gridCol>
              </a:tblGrid>
              <a:tr h="457072">
                <a:tc>
                  <a:txBody>
                    <a:bodyPr/>
                    <a:lstStyle/>
                    <a:p>
                      <a:pPr marL="0" marR="0" algn="l">
                        <a:lnSpc>
                          <a:spcPct val="115000"/>
                        </a:lnSpc>
                        <a:spcBef>
                          <a:spcPts val="0"/>
                        </a:spcBef>
                        <a:spcAft>
                          <a:spcPts val="0"/>
                        </a:spcAft>
                      </a:pPr>
                      <a:r>
                        <a:rPr lang="en-US" sz="2000" b="1" dirty="0">
                          <a:solidFill>
                            <a:srgbClr val="FFFFFF"/>
                          </a:solidFill>
                          <a:latin typeface="+mn-lt"/>
                          <a:ea typeface="Times New Roman"/>
                          <a:cs typeface="Times New Roman"/>
                        </a:rPr>
                        <a:t>Equity Value</a:t>
                      </a:r>
                      <a:endParaRPr lang="en-US" sz="2000" b="1" dirty="0">
                        <a:latin typeface="+mn-lt"/>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9BBB59"/>
                    </a:solidFill>
                  </a:tcPr>
                </a:tc>
                <a:tc>
                  <a:txBody>
                    <a:bodyPr/>
                    <a:lstStyle/>
                    <a:p>
                      <a:pPr marL="0" marR="0" algn="l">
                        <a:lnSpc>
                          <a:spcPct val="115000"/>
                        </a:lnSpc>
                        <a:spcBef>
                          <a:spcPts val="0"/>
                        </a:spcBef>
                        <a:spcAft>
                          <a:spcPts val="0"/>
                        </a:spcAft>
                      </a:pPr>
                      <a:r>
                        <a:rPr lang="en-US" sz="2000" b="1">
                          <a:solidFill>
                            <a:srgbClr val="FFFFFF"/>
                          </a:solidFill>
                          <a:latin typeface="+mn-lt"/>
                          <a:ea typeface="Times New Roman"/>
                          <a:cs typeface="Times New Roman"/>
                        </a:rPr>
                        <a:t>25,305.97 </a:t>
                      </a:r>
                      <a:endParaRPr lang="en-US" sz="2000" b="1">
                        <a:latin typeface="+mn-lt"/>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457072">
                <a:tc>
                  <a:txBody>
                    <a:bodyPr/>
                    <a:lstStyle/>
                    <a:p>
                      <a:pPr marL="0" marR="0" algn="l">
                        <a:lnSpc>
                          <a:spcPct val="115000"/>
                        </a:lnSpc>
                        <a:spcBef>
                          <a:spcPts val="0"/>
                        </a:spcBef>
                        <a:spcAft>
                          <a:spcPts val="0"/>
                        </a:spcAft>
                      </a:pPr>
                      <a:r>
                        <a:rPr lang="en-US" sz="2000" b="1">
                          <a:solidFill>
                            <a:srgbClr val="FFFFFF"/>
                          </a:solidFill>
                          <a:latin typeface="+mn-lt"/>
                          <a:ea typeface="Times New Roman"/>
                          <a:cs typeface="Times New Roman"/>
                        </a:rPr>
                        <a:t>No. of shares </a:t>
                      </a:r>
                      <a:endParaRPr lang="en-US" sz="2000" b="1">
                        <a:latin typeface="+mn-lt"/>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9BBB59"/>
                    </a:solidFill>
                  </a:tcPr>
                </a:tc>
                <a:tc>
                  <a:txBody>
                    <a:bodyPr/>
                    <a:lstStyle/>
                    <a:p>
                      <a:pPr marL="0" marR="0" algn="l">
                        <a:lnSpc>
                          <a:spcPct val="115000"/>
                        </a:lnSpc>
                        <a:spcBef>
                          <a:spcPts val="0"/>
                        </a:spcBef>
                        <a:spcAft>
                          <a:spcPts val="0"/>
                        </a:spcAft>
                      </a:pPr>
                      <a:r>
                        <a:rPr lang="en-US" sz="2000" b="1">
                          <a:solidFill>
                            <a:srgbClr val="000000"/>
                          </a:solidFill>
                          <a:latin typeface="+mn-lt"/>
                          <a:ea typeface="Times New Roman"/>
                          <a:cs typeface="Calibri"/>
                        </a:rPr>
                        <a:t>183000000</a:t>
                      </a:r>
                      <a:endParaRPr lang="en-US" sz="2000" b="1">
                        <a:latin typeface="+mn-lt"/>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extLst>
                  <a:ext uri="{0D108BD9-81ED-4DB2-BD59-A6C34878D82A}">
                    <a16:rowId xmlns:a16="http://schemas.microsoft.com/office/drawing/2014/main" val="10001"/>
                  </a:ext>
                </a:extLst>
              </a:tr>
              <a:tr h="479046">
                <a:tc>
                  <a:txBody>
                    <a:bodyPr/>
                    <a:lstStyle/>
                    <a:p>
                      <a:pPr marL="0" marR="0" algn="l">
                        <a:lnSpc>
                          <a:spcPct val="115000"/>
                        </a:lnSpc>
                        <a:spcBef>
                          <a:spcPts val="0"/>
                        </a:spcBef>
                        <a:spcAft>
                          <a:spcPts val="0"/>
                        </a:spcAft>
                      </a:pPr>
                      <a:r>
                        <a:rPr lang="en-US" sz="2000" b="1" dirty="0">
                          <a:solidFill>
                            <a:srgbClr val="FFFFFF"/>
                          </a:solidFill>
                          <a:latin typeface="+mn-lt"/>
                          <a:ea typeface="Times New Roman"/>
                          <a:cs typeface="Times New Roman"/>
                        </a:rPr>
                        <a:t>value per share(buyback)</a:t>
                      </a:r>
                      <a:endParaRPr lang="en-US" sz="2000" b="1" dirty="0">
                        <a:latin typeface="+mn-lt"/>
                        <a:ea typeface="Times New Roman"/>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9BBB59"/>
                    </a:solidFill>
                  </a:tcPr>
                </a:tc>
                <a:tc>
                  <a:txBody>
                    <a:bodyPr/>
                    <a:lstStyle/>
                    <a:p>
                      <a:pPr marL="0" marR="0" algn="l">
                        <a:lnSpc>
                          <a:spcPct val="115000"/>
                        </a:lnSpc>
                        <a:spcBef>
                          <a:spcPts val="0"/>
                        </a:spcBef>
                        <a:spcAft>
                          <a:spcPts val="0"/>
                        </a:spcAft>
                      </a:pPr>
                      <a:r>
                        <a:rPr lang="en-US" sz="2000" b="1" dirty="0">
                          <a:solidFill>
                            <a:srgbClr val="000000"/>
                          </a:solidFill>
                          <a:latin typeface="+mn-lt"/>
                          <a:ea typeface="Times New Roman"/>
                          <a:cs typeface="Calibri"/>
                        </a:rPr>
                        <a:t>138,284.00 </a:t>
                      </a:r>
                      <a:endParaRPr lang="en-US" sz="2000" b="1" dirty="0">
                        <a:latin typeface="+mn-lt"/>
                        <a:ea typeface="Times New Roman"/>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99557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1">
                    <a:lumMod val="75000"/>
                  </a:schemeClr>
                </a:solidFill>
                <a:latin typeface="Constantia" pitchFamily="18" charset="0"/>
                <a:cs typeface="Times New Roman" pitchFamily="18" charset="0"/>
              </a:rPr>
              <a:t>Company Profile</a:t>
            </a:r>
            <a:endParaRPr lang="en-US" dirty="0">
              <a:solidFill>
                <a:schemeClr val="accent1">
                  <a:lumMod val="75000"/>
                </a:schemeClr>
              </a:solidFill>
              <a:latin typeface="Constantia"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lvl="0" algn="just">
              <a:lnSpc>
                <a:spcPct val="120000"/>
              </a:lnSpc>
              <a:buFont typeface="Wingdings" pitchFamily="2" charset="2"/>
              <a:buChar char="ü"/>
            </a:pPr>
            <a:r>
              <a:rPr lang="en-US" sz="1800" dirty="0">
                <a:latin typeface="Times New Roman" pitchFamily="18" charset="0"/>
                <a:cs typeface="Times New Roman" pitchFamily="18" charset="0"/>
              </a:rPr>
              <a:t>Dr. </a:t>
            </a:r>
            <a:r>
              <a:rPr lang="en-US" sz="1800" dirty="0" err="1">
                <a:latin typeface="Times New Roman" pitchFamily="18" charset="0"/>
                <a:cs typeface="Times New Roman" pitchFamily="18" charset="0"/>
              </a:rPr>
              <a:t>Seiuemon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Inaba</a:t>
            </a:r>
            <a:r>
              <a:rPr lang="en-US" sz="1800" dirty="0">
                <a:latin typeface="Times New Roman" pitchFamily="18" charset="0"/>
                <a:cs typeface="Times New Roman" pitchFamily="18" charset="0"/>
              </a:rPr>
              <a:t>, FANUC’s visionary founder and father of the current CEO Dr. Y. </a:t>
            </a:r>
            <a:r>
              <a:rPr lang="en-US" sz="1800" dirty="0" err="1">
                <a:latin typeface="Times New Roman" pitchFamily="18" charset="0"/>
                <a:cs typeface="Times New Roman" pitchFamily="18" charset="0"/>
              </a:rPr>
              <a:t>Inaba</a:t>
            </a:r>
            <a:r>
              <a:rPr lang="en-US" sz="1800" dirty="0">
                <a:latin typeface="Times New Roman" pitchFamily="18" charset="0"/>
                <a:cs typeface="Times New Roman" pitchFamily="18" charset="0"/>
              </a:rPr>
              <a:t>, joined Fuji Tsushinki Manufacturing Corporation (later named Fujitsu) in 1946, and developed the first numerical control (NC) system in 1956</a:t>
            </a:r>
          </a:p>
          <a:p>
            <a:pPr algn="just">
              <a:buFont typeface="Wingdings" pitchFamily="2" charset="2"/>
              <a:buChar char="ü"/>
            </a:pPr>
            <a:r>
              <a:rPr lang="en-US" sz="1800" dirty="0">
                <a:latin typeface="Times New Roman" pitchFamily="18" charset="0"/>
                <a:cs typeface="Times New Roman" pitchFamily="18" charset="0"/>
              </a:rPr>
              <a:t>The NC business grew quickly and became very profitable as costs came down. In 1972, Fujitsu spun off the NC business into a new company called Fujitsu FANUC Ltd. (FANUC stood for </a:t>
            </a:r>
            <a:r>
              <a:rPr lang="en-US" sz="1800" u="sng" dirty="0">
                <a:latin typeface="Times New Roman" pitchFamily="18" charset="0"/>
                <a:cs typeface="Times New Roman" pitchFamily="18" charset="0"/>
              </a:rPr>
              <a:t>F</a:t>
            </a:r>
            <a:r>
              <a:rPr lang="en-US" sz="1800" dirty="0">
                <a:latin typeface="Times New Roman" pitchFamily="18" charset="0"/>
                <a:cs typeface="Times New Roman" pitchFamily="18" charset="0"/>
              </a:rPr>
              <a:t>uji </a:t>
            </a:r>
            <a:r>
              <a:rPr lang="en-US" sz="1800" u="sng" dirty="0">
                <a:latin typeface="Times New Roman" pitchFamily="18" charset="0"/>
                <a:cs typeface="Times New Roman" pitchFamily="18" charset="0"/>
              </a:rPr>
              <a:t>A</a:t>
            </a:r>
            <a:r>
              <a:rPr lang="en-US" sz="1800" dirty="0">
                <a:latin typeface="Times New Roman" pitchFamily="18" charset="0"/>
                <a:cs typeface="Times New Roman" pitchFamily="18" charset="0"/>
              </a:rPr>
              <a:t>utomatic </a:t>
            </a:r>
            <a:r>
              <a:rPr lang="en-US" sz="1800" u="sng" dirty="0" err="1">
                <a:latin typeface="Times New Roman" pitchFamily="18" charset="0"/>
                <a:cs typeface="Times New Roman" pitchFamily="18" charset="0"/>
              </a:rPr>
              <a:t>NU</a:t>
            </a:r>
            <a:r>
              <a:rPr lang="en-US" sz="1800" dirty="0" err="1">
                <a:latin typeface="Times New Roman" pitchFamily="18" charset="0"/>
                <a:cs typeface="Times New Roman" pitchFamily="18" charset="0"/>
              </a:rPr>
              <a:t>merical</a:t>
            </a:r>
            <a:r>
              <a:rPr lang="en-US" sz="1800" dirty="0">
                <a:latin typeface="Times New Roman" pitchFamily="18" charset="0"/>
                <a:cs typeface="Times New Roman" pitchFamily="18" charset="0"/>
              </a:rPr>
              <a:t> </a:t>
            </a:r>
            <a:r>
              <a:rPr lang="en-US" sz="1800" u="sng" dirty="0">
                <a:latin typeface="Times New Roman" pitchFamily="18" charset="0"/>
                <a:cs typeface="Times New Roman" pitchFamily="18" charset="0"/>
              </a:rPr>
              <a:t>C</a:t>
            </a:r>
            <a:r>
              <a:rPr lang="en-US" sz="1800" dirty="0">
                <a:latin typeface="Times New Roman" pitchFamily="18" charset="0"/>
                <a:cs typeface="Times New Roman" pitchFamily="18" charset="0"/>
              </a:rPr>
              <a:t>ontrol) with </a:t>
            </a:r>
            <a:r>
              <a:rPr lang="en-US" sz="1800" dirty="0" err="1">
                <a:latin typeface="Times New Roman" pitchFamily="18" charset="0"/>
                <a:cs typeface="Times New Roman" pitchFamily="18" charset="0"/>
              </a:rPr>
              <a:t>Seiuemon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Inaba</a:t>
            </a:r>
            <a:r>
              <a:rPr lang="en-US" sz="1800" dirty="0">
                <a:latin typeface="Times New Roman" pitchFamily="18" charset="0"/>
                <a:cs typeface="Times New Roman" pitchFamily="18" charset="0"/>
              </a:rPr>
              <a:t> as its president.</a:t>
            </a:r>
          </a:p>
          <a:p>
            <a:pPr algn="just">
              <a:buFont typeface="Wingdings" pitchFamily="2" charset="2"/>
              <a:buChar char="ü"/>
            </a:pPr>
            <a:r>
              <a:rPr lang="en-US" sz="1800" dirty="0">
                <a:latin typeface="Times New Roman" pitchFamily="18" charset="0"/>
                <a:cs typeface="Times New Roman" pitchFamily="18" charset="0"/>
              </a:rPr>
              <a:t>His son, Dr. Y. </a:t>
            </a:r>
            <a:r>
              <a:rPr lang="en-US" sz="1800" dirty="0" err="1">
                <a:latin typeface="Times New Roman" pitchFamily="18" charset="0"/>
                <a:cs typeface="Times New Roman" pitchFamily="18" charset="0"/>
              </a:rPr>
              <a:t>Inaba</a:t>
            </a:r>
            <a:r>
              <a:rPr lang="en-US" sz="1800" dirty="0">
                <a:latin typeface="Times New Roman" pitchFamily="18" charset="0"/>
                <a:cs typeface="Times New Roman" pitchFamily="18" charset="0"/>
              </a:rPr>
              <a:t>, became the president in 2003. Despite the change in leadership, </a:t>
            </a:r>
            <a:r>
              <a:rPr lang="en-US" sz="1800" dirty="0" err="1">
                <a:latin typeface="Times New Roman" pitchFamily="18" charset="0"/>
                <a:cs typeface="Times New Roman" pitchFamily="18" charset="0"/>
              </a:rPr>
              <a:t>Seiuemon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Inaba</a:t>
            </a:r>
            <a:r>
              <a:rPr lang="en-US" sz="1800" dirty="0">
                <a:latin typeface="Times New Roman" pitchFamily="18" charset="0"/>
                <a:cs typeface="Times New Roman" pitchFamily="18" charset="0"/>
              </a:rPr>
              <a:t> continued to be actively involved with important business decisions. In 2013, he relinquished all control and involvement with the firm leaving his son in full control.</a:t>
            </a:r>
          </a:p>
          <a:p>
            <a:pPr algn="just">
              <a:buFont typeface="Wingdings" pitchFamily="2" charset="2"/>
              <a:buChar char="ü"/>
            </a:pPr>
            <a:r>
              <a:rPr lang="en-US" sz="1800" dirty="0">
                <a:latin typeface="Times New Roman" pitchFamily="18" charset="0"/>
                <a:cs typeface="Times New Roman" pitchFamily="18" charset="0"/>
              </a:rPr>
              <a:t>The company was known for being secretive and indifferent to analysts and investors. Email exchanges outside the company were restricted</a:t>
            </a:r>
          </a:p>
          <a:p>
            <a:pPr algn="just">
              <a:buFont typeface="Wingdings" pitchFamily="2" charset="2"/>
              <a:buChar char="ü"/>
            </a:pPr>
            <a:r>
              <a:rPr lang="en-US" sz="1800" dirty="0">
                <a:latin typeface="Times New Roman" pitchFamily="18" charset="0"/>
                <a:cs typeface="Times New Roman" pitchFamily="18" charset="0"/>
              </a:rPr>
              <a:t>the Securities Analysts Association of Japan ranked FANUC last out of 251 companies in its annual corporate disclosure index in 2014.</a:t>
            </a:r>
          </a:p>
          <a:p>
            <a:pPr>
              <a:buNone/>
            </a:pPr>
            <a:endParaRPr lang="en-US" sz="2400" dirty="0"/>
          </a:p>
        </p:txBody>
      </p:sp>
    </p:spTree>
    <p:extLst>
      <p:ext uri="{BB962C8B-B14F-4D97-AF65-F5344CB8AC3E}">
        <p14:creationId xmlns:p14="http://schemas.microsoft.com/office/powerpoint/2010/main" val="1182559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latin typeface="Times New Roman" pitchFamily="18" charset="0"/>
                <a:cs typeface="Times New Roman" pitchFamily="18" charset="0"/>
              </a:rPr>
              <a:t>ALTERNATIVE-4</a:t>
            </a:r>
            <a:br>
              <a:rPr lang="en-GB" b="1" dirty="0">
                <a:latin typeface="Times New Roman" pitchFamily="18" charset="0"/>
                <a:cs typeface="Times New Roman" pitchFamily="18" charset="0"/>
              </a:rPr>
            </a:br>
            <a:r>
              <a:rPr lang="en-GB" b="1" dirty="0">
                <a:latin typeface="Times New Roman" pitchFamily="18" charset="0"/>
                <a:cs typeface="Times New Roman" pitchFamily="18" charset="0"/>
              </a:rPr>
              <a:t>(Buyback of share)</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lgn="just"/>
            <a:r>
              <a:rPr lang="en-US" dirty="0"/>
              <a:t>Firstly, it is time consuming</a:t>
            </a:r>
          </a:p>
          <a:p>
            <a:pPr algn="just"/>
            <a:r>
              <a:rPr lang="en-US" dirty="0"/>
              <a:t>Secondly it will take significantly more than book value which will make a capital loss </a:t>
            </a:r>
          </a:p>
          <a:p>
            <a:pPr algn="just"/>
            <a:r>
              <a:rPr lang="en-US" dirty="0"/>
              <a:t>Thirdly they have to find the shareholders who are willing to sell their share and it is not so easy task given that the share is already undervalued and in the light of the govt. policy its price will increase in future. </a:t>
            </a:r>
          </a:p>
          <a:p>
            <a:pPr algn="just"/>
            <a:r>
              <a:rPr lang="en-US" dirty="0"/>
              <a:t>And above all buying back shares does not add any value to the bottom line of the company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ALTERNATIVE-4</a:t>
            </a:r>
            <a:br>
              <a:rPr lang="en-GB" sz="2800" b="1" dirty="0">
                <a:latin typeface="Times New Roman" pitchFamily="18" charset="0"/>
                <a:cs typeface="Times New Roman" pitchFamily="18" charset="0"/>
              </a:rPr>
            </a:br>
            <a:r>
              <a:rPr lang="en-GB" sz="2800" b="1" dirty="0">
                <a:latin typeface="Times New Roman" pitchFamily="18" charset="0"/>
                <a:cs typeface="Times New Roman" pitchFamily="18" charset="0"/>
              </a:rPr>
              <a:t>(Buyback of share)</a:t>
            </a:r>
          </a:p>
        </p:txBody>
      </p:sp>
      <p:pic>
        <p:nvPicPr>
          <p:cNvPr id="8" name="Picture 7"/>
          <p:cNvPicPr/>
          <p:nvPr/>
        </p:nvPicPr>
        <p:blipFill>
          <a:blip r:embed="rId2"/>
          <a:srcRect/>
          <a:stretch>
            <a:fillRect/>
          </a:stretch>
        </p:blipFill>
        <p:spPr bwMode="auto">
          <a:xfrm>
            <a:off x="990600" y="1905000"/>
            <a:ext cx="7315200" cy="4267200"/>
          </a:xfrm>
          <a:prstGeom prst="rect">
            <a:avLst/>
          </a:prstGeom>
          <a:noFill/>
          <a:ln w="9525">
            <a:noFill/>
            <a:miter lim="800000"/>
            <a:headEnd/>
            <a:tailEnd/>
          </a:ln>
          <a:effectLst/>
        </p:spPr>
      </p:pic>
    </p:spTree>
    <p:extLst>
      <p:ext uri="{BB962C8B-B14F-4D97-AF65-F5344CB8AC3E}">
        <p14:creationId xmlns:p14="http://schemas.microsoft.com/office/powerpoint/2010/main" val="1424646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2800" b="1" dirty="0">
                <a:latin typeface="Times New Roman" pitchFamily="18" charset="0"/>
                <a:cs typeface="Times New Roman" pitchFamily="18" charset="0"/>
              </a:rPr>
              <a:t>ALTERNATIVE-4</a:t>
            </a:r>
            <a:br>
              <a:rPr lang="en-GB" sz="2800" b="1" dirty="0">
                <a:latin typeface="Times New Roman" pitchFamily="18" charset="0"/>
                <a:cs typeface="Times New Roman" pitchFamily="18" charset="0"/>
              </a:rPr>
            </a:br>
            <a:r>
              <a:rPr lang="en-GB" sz="2800" b="1" dirty="0">
                <a:latin typeface="Times New Roman" pitchFamily="18" charset="0"/>
                <a:cs typeface="Times New Roman" pitchFamily="18" charset="0"/>
              </a:rPr>
              <a:t>(Buyback of share)</a:t>
            </a:r>
          </a:p>
        </p:txBody>
      </p:sp>
      <p:pic>
        <p:nvPicPr>
          <p:cNvPr id="7" name="Picture 6"/>
          <p:cNvPicPr/>
          <p:nvPr/>
        </p:nvPicPr>
        <p:blipFill>
          <a:blip r:embed="rId2"/>
          <a:srcRect/>
          <a:stretch>
            <a:fillRect/>
          </a:stretch>
        </p:blipFill>
        <p:spPr bwMode="auto">
          <a:xfrm>
            <a:off x="1600200" y="1837592"/>
            <a:ext cx="6476999" cy="4182208"/>
          </a:xfrm>
          <a:prstGeom prst="rect">
            <a:avLst/>
          </a:prstGeom>
          <a:noFill/>
          <a:ln w="9525">
            <a:noFill/>
            <a:miter lim="800000"/>
            <a:headEnd/>
            <a:tailEnd/>
          </a:ln>
          <a:effectLst/>
        </p:spPr>
      </p:pic>
    </p:spTree>
    <p:extLst>
      <p:ext uri="{BB962C8B-B14F-4D97-AF65-F5344CB8AC3E}">
        <p14:creationId xmlns:p14="http://schemas.microsoft.com/office/powerpoint/2010/main" val="2142180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style>
          <a:lnRef idx="1">
            <a:schemeClr val="accent1"/>
          </a:lnRef>
          <a:fillRef idx="2">
            <a:schemeClr val="accent1"/>
          </a:fillRef>
          <a:effectRef idx="1">
            <a:schemeClr val="accent1"/>
          </a:effectRef>
          <a:fontRef idx="minor">
            <a:schemeClr val="dk1"/>
          </a:fontRef>
        </p:style>
        <p:txBody>
          <a:bodyPr>
            <a:normAutofit/>
          </a:bodyPr>
          <a:lstStyle/>
          <a:p>
            <a:r>
              <a:rPr lang="en-GB" sz="3600" b="1" dirty="0">
                <a:latin typeface="Times New Roman" pitchFamily="18" charset="0"/>
                <a:cs typeface="Times New Roman" pitchFamily="18" charset="0"/>
              </a:rPr>
              <a:t>Recommendation</a:t>
            </a:r>
          </a:p>
        </p:txBody>
      </p:sp>
      <p:sp>
        <p:nvSpPr>
          <p:cNvPr id="3" name="Content Placeholder 2"/>
          <p:cNvSpPr>
            <a:spLocks noGrp="1"/>
          </p:cNvSpPr>
          <p:nvPr>
            <p:ph idx="1"/>
          </p:nvPr>
        </p:nvSpPr>
        <p:spPr>
          <a:xfrm>
            <a:off x="928662" y="3810000"/>
            <a:ext cx="7429552" cy="2895600"/>
          </a:xfrm>
        </p:spPr>
        <p:style>
          <a:lnRef idx="1">
            <a:schemeClr val="accent4"/>
          </a:lnRef>
          <a:fillRef idx="3">
            <a:schemeClr val="accent4"/>
          </a:fillRef>
          <a:effectRef idx="2">
            <a:schemeClr val="accent4"/>
          </a:effectRef>
          <a:fontRef idx="minor">
            <a:schemeClr val="lt1"/>
          </a:fontRef>
        </p:style>
        <p:txBody>
          <a:bodyPr anchor="ctr">
            <a:normAutofit lnSpcReduction="10000"/>
          </a:bodyPr>
          <a:lstStyle/>
          <a:p>
            <a:pPr>
              <a:buNone/>
            </a:pPr>
            <a:r>
              <a:rPr lang="en-GB" sz="2800" dirty="0"/>
              <a:t> Issuing bond is the most favourable option and obviously we recommend issuing long term bond at least 4 times in next four years which will result in debt-equity ratio of 35% and ROE of more than 25% comfortably placing the company alongside its American and west-European peers.</a:t>
            </a:r>
            <a:endParaRPr lang="en-US" sz="2800" dirty="0"/>
          </a:p>
        </p:txBody>
      </p:sp>
      <p:graphicFrame>
        <p:nvGraphicFramePr>
          <p:cNvPr id="5" name="Table 4"/>
          <p:cNvGraphicFramePr>
            <a:graphicFrameLocks noGrp="1"/>
          </p:cNvGraphicFramePr>
          <p:nvPr/>
        </p:nvGraphicFramePr>
        <p:xfrm>
          <a:off x="2057400" y="1447800"/>
          <a:ext cx="5486400" cy="2170110"/>
        </p:xfrm>
        <a:graphic>
          <a:graphicData uri="http://schemas.openxmlformats.org/drawingml/2006/table">
            <a:tbl>
              <a:tblPr/>
              <a:tblGrid>
                <a:gridCol w="1941101">
                  <a:extLst>
                    <a:ext uri="{9D8B030D-6E8A-4147-A177-3AD203B41FA5}">
                      <a16:colId xmlns:a16="http://schemas.microsoft.com/office/drawing/2014/main" val="20000"/>
                    </a:ext>
                  </a:extLst>
                </a:gridCol>
                <a:gridCol w="1603155">
                  <a:extLst>
                    <a:ext uri="{9D8B030D-6E8A-4147-A177-3AD203B41FA5}">
                      <a16:colId xmlns:a16="http://schemas.microsoft.com/office/drawing/2014/main" val="20001"/>
                    </a:ext>
                  </a:extLst>
                </a:gridCol>
                <a:gridCol w="1942144">
                  <a:extLst>
                    <a:ext uri="{9D8B030D-6E8A-4147-A177-3AD203B41FA5}">
                      <a16:colId xmlns:a16="http://schemas.microsoft.com/office/drawing/2014/main" val="20002"/>
                    </a:ext>
                  </a:extLst>
                </a:gridCol>
              </a:tblGrid>
              <a:tr h="434022">
                <a:tc>
                  <a:txBody>
                    <a:bodyPr/>
                    <a:lstStyle/>
                    <a:p>
                      <a:endParaRPr lang="en-US" sz="1800" b="1" dirty="0">
                        <a:latin typeface="Calibri"/>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9BBB59"/>
                    </a:solidFill>
                  </a:tcPr>
                </a:tc>
                <a:tc>
                  <a:txBody>
                    <a:bodyPr/>
                    <a:lstStyle/>
                    <a:p>
                      <a:pPr marL="0" marR="0">
                        <a:lnSpc>
                          <a:spcPct val="115000"/>
                        </a:lnSpc>
                        <a:spcBef>
                          <a:spcPts val="0"/>
                        </a:spcBef>
                        <a:spcAft>
                          <a:spcPts val="0"/>
                        </a:spcAft>
                      </a:pPr>
                      <a:r>
                        <a:rPr lang="en-US" sz="1800" b="1" dirty="0">
                          <a:solidFill>
                            <a:srgbClr val="000000"/>
                          </a:solidFill>
                          <a:latin typeface="Calibri"/>
                          <a:ea typeface="Times New Roman"/>
                          <a:cs typeface="Calibri"/>
                        </a:rPr>
                        <a:t>ROE</a:t>
                      </a:r>
                      <a:endParaRPr lang="en-US" sz="1800" b="1" dirty="0">
                        <a:latin typeface="Calibri"/>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9BBB59"/>
                    </a:solidFill>
                  </a:tcPr>
                </a:tc>
                <a:tc>
                  <a:txBody>
                    <a:bodyPr/>
                    <a:lstStyle/>
                    <a:p>
                      <a:pPr marL="0" marR="0">
                        <a:lnSpc>
                          <a:spcPct val="115000"/>
                        </a:lnSpc>
                        <a:spcBef>
                          <a:spcPts val="0"/>
                        </a:spcBef>
                        <a:spcAft>
                          <a:spcPts val="0"/>
                        </a:spcAft>
                      </a:pPr>
                      <a:r>
                        <a:rPr lang="en-US" sz="1800" b="1">
                          <a:solidFill>
                            <a:srgbClr val="000000"/>
                          </a:solidFill>
                          <a:latin typeface="Calibri"/>
                          <a:ea typeface="Times New Roman"/>
                          <a:cs typeface="Calibri"/>
                        </a:rPr>
                        <a:t>VPS</a:t>
                      </a:r>
                      <a:endParaRPr lang="en-US" sz="1800" b="1">
                        <a:latin typeface="Calibri"/>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434022">
                <a:tc>
                  <a:txBody>
                    <a:bodyPr/>
                    <a:lstStyle/>
                    <a:p>
                      <a:pPr marL="0" marR="0">
                        <a:lnSpc>
                          <a:spcPct val="115000"/>
                        </a:lnSpc>
                        <a:spcBef>
                          <a:spcPts val="0"/>
                        </a:spcBef>
                        <a:spcAft>
                          <a:spcPts val="0"/>
                        </a:spcAft>
                      </a:pPr>
                      <a:r>
                        <a:rPr lang="en-US" sz="1800" b="1">
                          <a:solidFill>
                            <a:srgbClr val="000000"/>
                          </a:solidFill>
                          <a:latin typeface="Calibri"/>
                          <a:ea typeface="Times New Roman"/>
                          <a:cs typeface="Calibri"/>
                        </a:rPr>
                        <a:t>Bond</a:t>
                      </a:r>
                      <a:endParaRPr lang="en-US" sz="1800" b="1">
                        <a:latin typeface="Calibri"/>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9BBB59"/>
                    </a:solidFill>
                  </a:tcPr>
                </a:tc>
                <a:tc>
                  <a:txBody>
                    <a:bodyPr/>
                    <a:lstStyle/>
                    <a:p>
                      <a:pPr marL="0" marR="0" algn="r">
                        <a:lnSpc>
                          <a:spcPct val="115000"/>
                        </a:lnSpc>
                        <a:spcBef>
                          <a:spcPts val="0"/>
                        </a:spcBef>
                        <a:spcAft>
                          <a:spcPts val="0"/>
                        </a:spcAft>
                      </a:pPr>
                      <a:r>
                        <a:rPr lang="en-US" sz="1800" b="1">
                          <a:solidFill>
                            <a:srgbClr val="000000"/>
                          </a:solidFill>
                          <a:latin typeface="Calibri"/>
                          <a:ea typeface="Times New Roman"/>
                          <a:cs typeface="Calibri"/>
                        </a:rPr>
                        <a:t>0.252613</a:t>
                      </a:r>
                      <a:endParaRPr lang="en-US" sz="1800" b="1">
                        <a:latin typeface="Calibri"/>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tc>
                  <a:txBody>
                    <a:bodyPr/>
                    <a:lstStyle/>
                    <a:p>
                      <a:pPr marL="0" marR="0" algn="r">
                        <a:lnSpc>
                          <a:spcPct val="115000"/>
                        </a:lnSpc>
                        <a:spcBef>
                          <a:spcPts val="0"/>
                        </a:spcBef>
                        <a:spcAft>
                          <a:spcPts val="0"/>
                        </a:spcAft>
                      </a:pPr>
                      <a:r>
                        <a:rPr lang="en-US" sz="1800" b="1">
                          <a:solidFill>
                            <a:srgbClr val="000000"/>
                          </a:solidFill>
                          <a:latin typeface="Calibri"/>
                          <a:ea typeface="Times New Roman"/>
                          <a:cs typeface="Calibri"/>
                        </a:rPr>
                        <a:t>546292.543</a:t>
                      </a:r>
                      <a:endParaRPr lang="en-US" sz="1800" b="1">
                        <a:latin typeface="Calibri"/>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a:noFill/>
                    </a:lnB>
                    <a:solidFill>
                      <a:srgbClr val="D8D8D8"/>
                    </a:solidFill>
                  </a:tcPr>
                </a:tc>
                <a:extLst>
                  <a:ext uri="{0D108BD9-81ED-4DB2-BD59-A6C34878D82A}">
                    <a16:rowId xmlns:a16="http://schemas.microsoft.com/office/drawing/2014/main" val="10001"/>
                  </a:ext>
                </a:extLst>
              </a:tr>
              <a:tr h="434022">
                <a:tc>
                  <a:txBody>
                    <a:bodyPr/>
                    <a:lstStyle/>
                    <a:p>
                      <a:pPr marL="0" marR="0">
                        <a:lnSpc>
                          <a:spcPct val="115000"/>
                        </a:lnSpc>
                        <a:spcBef>
                          <a:spcPts val="0"/>
                        </a:spcBef>
                        <a:spcAft>
                          <a:spcPts val="0"/>
                        </a:spcAft>
                      </a:pPr>
                      <a:r>
                        <a:rPr lang="en-US" sz="1800" b="1">
                          <a:solidFill>
                            <a:srgbClr val="000000"/>
                          </a:solidFill>
                          <a:latin typeface="Calibri"/>
                          <a:ea typeface="Times New Roman"/>
                          <a:cs typeface="Calibri"/>
                        </a:rPr>
                        <a:t>Bank Loan</a:t>
                      </a:r>
                      <a:endParaRPr lang="en-US" sz="1800" b="1">
                        <a:latin typeface="Calibri"/>
                        <a:ea typeface="Times New Roman"/>
                        <a:cs typeface="Times New Roman"/>
                      </a:endParaRPr>
                    </a:p>
                  </a:txBody>
                  <a:tcPr marL="68580" marR="68580" marT="0" marB="0">
                    <a:lnL>
                      <a:noFill/>
                    </a:lnL>
                    <a:lnR>
                      <a:noFill/>
                    </a:lnR>
                    <a:lnT>
                      <a:noFill/>
                    </a:lnT>
                    <a:lnB>
                      <a:noFill/>
                    </a:lnB>
                    <a:solidFill>
                      <a:srgbClr val="9BBB59"/>
                    </a:solidFill>
                  </a:tcPr>
                </a:tc>
                <a:tc>
                  <a:txBody>
                    <a:bodyPr/>
                    <a:lstStyle/>
                    <a:p>
                      <a:pPr marL="0" marR="0" algn="r">
                        <a:lnSpc>
                          <a:spcPct val="115000"/>
                        </a:lnSpc>
                        <a:spcBef>
                          <a:spcPts val="0"/>
                        </a:spcBef>
                        <a:spcAft>
                          <a:spcPts val="0"/>
                        </a:spcAft>
                      </a:pPr>
                      <a:r>
                        <a:rPr lang="en-US" sz="1800" b="1">
                          <a:solidFill>
                            <a:srgbClr val="000000"/>
                          </a:solidFill>
                          <a:latin typeface="Calibri"/>
                          <a:ea typeface="Times New Roman"/>
                          <a:cs typeface="Calibri"/>
                        </a:rPr>
                        <a:t>0.251394</a:t>
                      </a:r>
                      <a:endParaRPr lang="en-US" sz="1800" b="1">
                        <a:latin typeface="Calibri"/>
                        <a:ea typeface="Times New Roman"/>
                        <a:cs typeface="Times New Roman"/>
                      </a:endParaRPr>
                    </a:p>
                  </a:txBody>
                  <a:tcPr marL="68580" marR="68580" marT="0" marB="0">
                    <a:lnL>
                      <a:noFill/>
                    </a:lnL>
                    <a:lnR>
                      <a:noFill/>
                    </a:lnR>
                    <a:lnT>
                      <a:noFill/>
                    </a:lnT>
                    <a:lnB>
                      <a:noFill/>
                    </a:lnB>
                  </a:tcPr>
                </a:tc>
                <a:tc>
                  <a:txBody>
                    <a:bodyPr/>
                    <a:lstStyle/>
                    <a:p>
                      <a:pPr marL="0" marR="0" algn="r">
                        <a:lnSpc>
                          <a:spcPct val="115000"/>
                        </a:lnSpc>
                        <a:spcBef>
                          <a:spcPts val="0"/>
                        </a:spcBef>
                        <a:spcAft>
                          <a:spcPts val="0"/>
                        </a:spcAft>
                      </a:pPr>
                      <a:r>
                        <a:rPr lang="en-US" sz="1800" b="1">
                          <a:solidFill>
                            <a:srgbClr val="000000"/>
                          </a:solidFill>
                          <a:latin typeface="Calibri"/>
                          <a:ea typeface="Times New Roman"/>
                          <a:cs typeface="Calibri"/>
                        </a:rPr>
                        <a:t>651508.373</a:t>
                      </a:r>
                      <a:endParaRPr lang="en-US" sz="1800" b="1">
                        <a:latin typeface="Calibri"/>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434022">
                <a:tc>
                  <a:txBody>
                    <a:bodyPr/>
                    <a:lstStyle/>
                    <a:p>
                      <a:pPr marL="0" marR="0">
                        <a:lnSpc>
                          <a:spcPct val="115000"/>
                        </a:lnSpc>
                        <a:spcBef>
                          <a:spcPts val="0"/>
                        </a:spcBef>
                        <a:spcAft>
                          <a:spcPts val="0"/>
                        </a:spcAft>
                      </a:pPr>
                      <a:r>
                        <a:rPr lang="en-US" sz="1800" b="1">
                          <a:solidFill>
                            <a:srgbClr val="000000"/>
                          </a:solidFill>
                          <a:latin typeface="Calibri"/>
                          <a:ea typeface="Times New Roman"/>
                          <a:cs typeface="Calibri"/>
                        </a:rPr>
                        <a:t>Buy back</a:t>
                      </a:r>
                      <a:endParaRPr lang="en-US" sz="1800" b="1">
                        <a:latin typeface="Calibri"/>
                        <a:ea typeface="Times New Roman"/>
                        <a:cs typeface="Times New Roman"/>
                      </a:endParaRPr>
                    </a:p>
                  </a:txBody>
                  <a:tcPr marL="68580" marR="68580" marT="0" marB="0">
                    <a:lnL>
                      <a:noFill/>
                    </a:lnL>
                    <a:lnR>
                      <a:noFill/>
                    </a:lnR>
                    <a:lnT>
                      <a:noFill/>
                    </a:lnT>
                    <a:lnB>
                      <a:noFill/>
                    </a:lnB>
                    <a:solidFill>
                      <a:srgbClr val="9BBB59"/>
                    </a:solidFill>
                  </a:tcPr>
                </a:tc>
                <a:tc>
                  <a:txBody>
                    <a:bodyPr/>
                    <a:lstStyle/>
                    <a:p>
                      <a:pPr marL="0" marR="0" algn="r">
                        <a:lnSpc>
                          <a:spcPct val="115000"/>
                        </a:lnSpc>
                        <a:spcBef>
                          <a:spcPts val="0"/>
                        </a:spcBef>
                        <a:spcAft>
                          <a:spcPts val="0"/>
                        </a:spcAft>
                      </a:pPr>
                      <a:r>
                        <a:rPr lang="en-US" sz="1800" b="1">
                          <a:solidFill>
                            <a:srgbClr val="000000"/>
                          </a:solidFill>
                          <a:latin typeface="Calibri"/>
                          <a:ea typeface="Times New Roman"/>
                          <a:cs typeface="Calibri"/>
                        </a:rPr>
                        <a:t>0.174338</a:t>
                      </a:r>
                      <a:endParaRPr lang="en-US" sz="1800" b="1">
                        <a:latin typeface="Calibri"/>
                        <a:ea typeface="Times New Roman"/>
                        <a:cs typeface="Times New Roman"/>
                      </a:endParaRPr>
                    </a:p>
                  </a:txBody>
                  <a:tcPr marL="68580" marR="68580" marT="0" marB="0">
                    <a:lnL>
                      <a:noFill/>
                    </a:lnL>
                    <a:lnR>
                      <a:noFill/>
                    </a:lnR>
                    <a:lnT>
                      <a:noFill/>
                    </a:lnT>
                    <a:lnB>
                      <a:noFill/>
                    </a:lnB>
                    <a:solidFill>
                      <a:srgbClr val="D8D8D8"/>
                    </a:solidFill>
                  </a:tcPr>
                </a:tc>
                <a:tc>
                  <a:txBody>
                    <a:bodyPr/>
                    <a:lstStyle/>
                    <a:p>
                      <a:pPr marL="0" marR="0" algn="r">
                        <a:lnSpc>
                          <a:spcPct val="115000"/>
                        </a:lnSpc>
                        <a:spcBef>
                          <a:spcPts val="0"/>
                        </a:spcBef>
                        <a:spcAft>
                          <a:spcPts val="0"/>
                        </a:spcAft>
                      </a:pPr>
                      <a:r>
                        <a:rPr lang="en-US" sz="1800" b="1">
                          <a:solidFill>
                            <a:srgbClr val="000000"/>
                          </a:solidFill>
                          <a:latin typeface="Calibri"/>
                          <a:ea typeface="Times New Roman"/>
                          <a:cs typeface="Calibri"/>
                        </a:rPr>
                        <a:t>138284.003</a:t>
                      </a:r>
                      <a:endParaRPr lang="en-US" sz="1800" b="1">
                        <a:latin typeface="Calibri"/>
                        <a:ea typeface="Times New Roman"/>
                        <a:cs typeface="Times New Roman"/>
                      </a:endParaRPr>
                    </a:p>
                  </a:txBody>
                  <a:tcPr marL="68580" marR="68580" marT="0" marB="0">
                    <a:lnL>
                      <a:noFill/>
                    </a:lnL>
                    <a:lnR>
                      <a:noFill/>
                    </a:lnR>
                    <a:lnT>
                      <a:noFill/>
                    </a:lnT>
                    <a:lnB>
                      <a:noFill/>
                    </a:lnB>
                    <a:solidFill>
                      <a:srgbClr val="D8D8D8"/>
                    </a:solidFill>
                  </a:tcPr>
                </a:tc>
                <a:extLst>
                  <a:ext uri="{0D108BD9-81ED-4DB2-BD59-A6C34878D82A}">
                    <a16:rowId xmlns:a16="http://schemas.microsoft.com/office/drawing/2014/main" val="10003"/>
                  </a:ext>
                </a:extLst>
              </a:tr>
              <a:tr h="434022">
                <a:tc>
                  <a:txBody>
                    <a:bodyPr/>
                    <a:lstStyle/>
                    <a:p>
                      <a:pPr marL="0" marR="0">
                        <a:lnSpc>
                          <a:spcPct val="115000"/>
                        </a:lnSpc>
                        <a:spcBef>
                          <a:spcPts val="0"/>
                        </a:spcBef>
                        <a:spcAft>
                          <a:spcPts val="0"/>
                        </a:spcAft>
                      </a:pPr>
                      <a:r>
                        <a:rPr lang="en-US" sz="1800" b="1">
                          <a:solidFill>
                            <a:srgbClr val="000000"/>
                          </a:solidFill>
                          <a:latin typeface="Calibri"/>
                          <a:ea typeface="Times New Roman"/>
                          <a:cs typeface="Calibri"/>
                        </a:rPr>
                        <a:t>Convertible</a:t>
                      </a:r>
                      <a:endParaRPr lang="en-US" sz="1800" b="1">
                        <a:latin typeface="Calibri"/>
                        <a:ea typeface="Times New Roman"/>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9BBB59"/>
                    </a:solidFill>
                  </a:tcPr>
                </a:tc>
                <a:tc>
                  <a:txBody>
                    <a:bodyPr/>
                    <a:lstStyle/>
                    <a:p>
                      <a:pPr marL="0" marR="0" algn="r">
                        <a:lnSpc>
                          <a:spcPct val="115000"/>
                        </a:lnSpc>
                        <a:spcBef>
                          <a:spcPts val="0"/>
                        </a:spcBef>
                        <a:spcAft>
                          <a:spcPts val="0"/>
                        </a:spcAft>
                      </a:pPr>
                      <a:r>
                        <a:rPr lang="en-US" sz="1800" b="1">
                          <a:solidFill>
                            <a:srgbClr val="000000"/>
                          </a:solidFill>
                          <a:latin typeface="Calibri"/>
                          <a:ea typeface="Times New Roman"/>
                          <a:cs typeface="Calibri"/>
                        </a:rPr>
                        <a:t>0.085263</a:t>
                      </a:r>
                      <a:endParaRPr lang="en-US" sz="1800" b="1">
                        <a:latin typeface="Calibri"/>
                        <a:ea typeface="Times New Roman"/>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b="1" dirty="0">
                          <a:solidFill>
                            <a:srgbClr val="000000"/>
                          </a:solidFill>
                          <a:latin typeface="Calibri"/>
                          <a:ea typeface="Times New Roman"/>
                          <a:cs typeface="Calibri"/>
                        </a:rPr>
                        <a:t>50636.7634</a:t>
                      </a:r>
                      <a:endParaRPr lang="en-US" sz="1800" b="1" dirty="0">
                        <a:latin typeface="Calibri"/>
                        <a:ea typeface="Times New Roman"/>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07227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285861"/>
            <a:ext cx="7772400" cy="3714776"/>
          </a:xfrm>
        </p:spPr>
        <p:style>
          <a:lnRef idx="0">
            <a:schemeClr val="accent5"/>
          </a:lnRef>
          <a:fillRef idx="3">
            <a:schemeClr val="accent5"/>
          </a:fillRef>
          <a:effectRef idx="3">
            <a:schemeClr val="accent5"/>
          </a:effectRef>
          <a:fontRef idx="minor">
            <a:schemeClr val="lt1"/>
          </a:fontRef>
        </p:style>
        <p:txBody>
          <a:bodyPr/>
          <a:lstStyle/>
          <a:p>
            <a:r>
              <a:rPr lang="en-GB" dirty="0"/>
              <a:t>ANY QUERIES????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0"/>
            <a:ext cx="9144000" cy="6858000"/>
          </a:xfrm>
        </p:spPr>
        <p:style>
          <a:lnRef idx="1">
            <a:schemeClr val="accent1"/>
          </a:lnRef>
          <a:fillRef idx="3">
            <a:schemeClr val="accent1"/>
          </a:fillRef>
          <a:effectRef idx="2">
            <a:schemeClr val="accent1"/>
          </a:effectRef>
          <a:fontRef idx="minor">
            <a:schemeClr val="lt1"/>
          </a:fontRef>
        </p:style>
        <p:txBody>
          <a:bodyPr>
            <a:normAutofit/>
          </a:bodyPr>
          <a:lstStyle/>
          <a:p>
            <a:r>
              <a:rPr lang="en-GB" sz="6000"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a:lnSpc>
                <a:spcPct val="150000"/>
              </a:lnSpc>
              <a:spcBef>
                <a:spcPts val="2400"/>
              </a:spcBef>
              <a:spcAft>
                <a:spcPts val="0"/>
              </a:spcAft>
            </a:pPr>
            <a:br>
              <a:rPr lang="en-US" b="1" kern="0" dirty="0">
                <a:solidFill>
                  <a:srgbClr val="365F91"/>
                </a:solidFill>
                <a:latin typeface="Times New Roman"/>
                <a:ea typeface="Times New Roman"/>
                <a:cs typeface="Times New Roman"/>
              </a:rPr>
            </a:br>
            <a:r>
              <a:rPr lang="en-US" b="1" kern="0" dirty="0">
                <a:solidFill>
                  <a:srgbClr val="365F91"/>
                </a:solidFill>
                <a:latin typeface="Times New Roman"/>
                <a:ea typeface="Times New Roman"/>
                <a:cs typeface="Times New Roman"/>
              </a:rPr>
              <a:t>Economic Analysis</a:t>
            </a:r>
            <a:br>
              <a:rPr lang="en-US" sz="4800" b="1" kern="0" dirty="0">
                <a:solidFill>
                  <a:srgbClr val="365F91"/>
                </a:solidFill>
                <a:latin typeface="Cambria"/>
                <a:ea typeface="Times New Roman"/>
                <a:cs typeface="Times New Roman"/>
              </a:rPr>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Japan’s postwar economy can be divided into three sub-periods: a high-growth period from 1955 to 1972, a stable-growth period from 1973 to 1989, and a no-growth period from 1990 to 2014. During the high-growth period, GDP growth averaged over 9% per year as Japan rebuilt its industrial base and became the second-largest economy in the world. Growth slowed considerably to an average of 3% in the 1970s due in large part to an appreciating yen that hurt the export-driven economy and two oil shocks that slowed growth because of the country’s dependence on foreign oil. Stock prices crashed in 1990 and land prices crashed the following year, ushering in a no-growth period known as the “lost decade.” Over the next 20 years, economic growth stalled, consumer spending declined, unemployment rose, and consumer prices fell. At the end of 2014, the Nikkei 225 Index was still 50% below its all-time high, achieved some 25 years earlier. So, the economic condition is not very healthy at all.</a:t>
            </a:r>
          </a:p>
          <a:p>
            <a:endParaRPr lang="en-US" dirty="0"/>
          </a:p>
        </p:txBody>
      </p:sp>
    </p:spTree>
    <p:extLst>
      <p:ext uri="{BB962C8B-B14F-4D97-AF65-F5344CB8AC3E}">
        <p14:creationId xmlns:p14="http://schemas.microsoft.com/office/powerpoint/2010/main" val="59629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style>
          <a:lnRef idx="1">
            <a:schemeClr val="accent1"/>
          </a:lnRef>
          <a:fillRef idx="2">
            <a:schemeClr val="accent1"/>
          </a:fillRef>
          <a:effectRef idx="1">
            <a:schemeClr val="accent1"/>
          </a:effectRef>
          <a:fontRef idx="minor">
            <a:schemeClr val="dk1"/>
          </a:fontRef>
        </p:style>
        <p:txBody>
          <a:bodyPr/>
          <a:lstStyle/>
          <a:p>
            <a:r>
              <a:rPr lang="en-GB" dirty="0"/>
              <a:t>Porters 5 Force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3861638"/>
              </p:ext>
            </p:extLst>
          </p:nvPr>
        </p:nvGraphicFramePr>
        <p:xfrm>
          <a:off x="457200" y="1600200"/>
          <a:ext cx="8229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516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62500" lnSpcReduction="20000"/>
          </a:bodyPr>
          <a:lstStyle/>
          <a:p>
            <a:pPr marL="0" indent="0" algn="ctr">
              <a:buNone/>
            </a:pPr>
            <a:r>
              <a:rPr lang="en-US" b="1" dirty="0"/>
              <a:t>Internal Analysis</a:t>
            </a:r>
          </a:p>
          <a:p>
            <a:pPr marL="0" indent="0">
              <a:buNone/>
            </a:pPr>
            <a:r>
              <a:rPr lang="en-US" b="1" dirty="0"/>
              <a:t>Strengths</a:t>
            </a:r>
          </a:p>
          <a:p>
            <a:pPr hangingPunct="0"/>
            <a:r>
              <a:rPr lang="en-US" dirty="0"/>
              <a:t>FANUC is unique company with a long history of being the best and fastest to market in                         everything it does.</a:t>
            </a:r>
          </a:p>
          <a:p>
            <a:pPr hangingPunct="0"/>
            <a:r>
              <a:rPr lang="en-US" dirty="0"/>
              <a:t> It focuses relentlessly on producing only a limited number of technically superior product.</a:t>
            </a:r>
          </a:p>
          <a:p>
            <a:pPr hangingPunct="0"/>
            <a:r>
              <a:rPr lang="en-US" dirty="0"/>
              <a:t>The global market share for industrial robots was expected to grow from $15 billion to $67 billion in 2025.</a:t>
            </a:r>
          </a:p>
          <a:p>
            <a:pPr hangingPunct="0"/>
            <a:r>
              <a:rPr lang="en-US" dirty="0"/>
              <a:t>Long term profitability is the prime concern.</a:t>
            </a:r>
          </a:p>
          <a:p>
            <a:pPr hangingPunct="0"/>
            <a:r>
              <a:rPr lang="en-US" dirty="0"/>
              <a:t>The company had a good record of extra-ordinary performance for more than 30 years. </a:t>
            </a:r>
          </a:p>
          <a:p>
            <a:pPr marL="0" indent="0">
              <a:buNone/>
            </a:pPr>
            <a:endParaRPr lang="en-US" dirty="0"/>
          </a:p>
          <a:p>
            <a:pPr marL="0" indent="0">
              <a:buNone/>
            </a:pPr>
            <a:r>
              <a:rPr lang="en-US" b="1" dirty="0"/>
              <a:t>Weaknesses</a:t>
            </a:r>
          </a:p>
          <a:p>
            <a:pPr hangingPunct="0"/>
            <a:r>
              <a:rPr lang="en-US" dirty="0"/>
              <a:t>Some potential investors believe that FANUC had illogical capital structure.</a:t>
            </a:r>
          </a:p>
          <a:p>
            <a:pPr hangingPunct="0"/>
            <a:r>
              <a:rPr lang="en-US" dirty="0"/>
              <a:t>Low ranking in terms of disclosing financial information.</a:t>
            </a:r>
          </a:p>
          <a:p>
            <a:pPr hangingPunct="0"/>
            <a:r>
              <a:rPr lang="en-US" dirty="0"/>
              <a:t>Long term growth expectation of 100 to 200 years is unrealistic.</a:t>
            </a:r>
          </a:p>
        </p:txBody>
      </p:sp>
      <p:sp>
        <p:nvSpPr>
          <p:cNvPr id="4" name="Title 4"/>
          <p:cNvSpPr>
            <a:spLocks noGrp="1"/>
          </p:cNvSpPr>
          <p:nvPr>
            <p:ph type="title"/>
          </p:nvPr>
        </p:nvSpPr>
        <p:spPr>
          <a:xfrm>
            <a:off x="467544" y="260648"/>
            <a:ext cx="8229600" cy="796908"/>
          </a:xfrm>
        </p:spPr>
        <p:style>
          <a:lnRef idx="1">
            <a:schemeClr val="accent1"/>
          </a:lnRef>
          <a:fillRef idx="2">
            <a:schemeClr val="accent1"/>
          </a:fillRef>
          <a:effectRef idx="1">
            <a:schemeClr val="accent1"/>
          </a:effectRef>
          <a:fontRef idx="minor">
            <a:schemeClr val="dk1"/>
          </a:fontRef>
        </p:style>
        <p:txBody>
          <a:bodyPr>
            <a:normAutofit/>
          </a:bodyPr>
          <a:lstStyle/>
          <a:p>
            <a:r>
              <a:rPr lang="en-GB" sz="3200" b="1" dirty="0">
                <a:latin typeface="Times New Roman" pitchFamily="18" charset="0"/>
                <a:cs typeface="Times New Roman" pitchFamily="18" charset="0"/>
              </a:rPr>
              <a:t>SWOT ANALYSIS</a:t>
            </a:r>
          </a:p>
        </p:txBody>
      </p:sp>
    </p:spTree>
    <p:extLst>
      <p:ext uri="{BB962C8B-B14F-4D97-AF65-F5344CB8AC3E}">
        <p14:creationId xmlns:p14="http://schemas.microsoft.com/office/powerpoint/2010/main" val="330763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410200"/>
          </a:xfrm>
        </p:spPr>
        <p:txBody>
          <a:bodyPr>
            <a:normAutofit fontScale="70000" lnSpcReduction="20000"/>
          </a:bodyPr>
          <a:lstStyle/>
          <a:p>
            <a:pPr marL="0" indent="0" algn="just">
              <a:buNone/>
            </a:pPr>
            <a:r>
              <a:rPr lang="en-US" b="1" dirty="0"/>
              <a:t>External Analysis</a:t>
            </a:r>
          </a:p>
          <a:p>
            <a:pPr marL="0" indent="0" algn="just">
              <a:buNone/>
            </a:pPr>
            <a:r>
              <a:rPr lang="en-US" b="1" dirty="0"/>
              <a:t>Opportunities</a:t>
            </a:r>
          </a:p>
          <a:p>
            <a:pPr algn="just" hangingPunct="0"/>
            <a:r>
              <a:rPr lang="en-US" dirty="0"/>
              <a:t>Foreign interest in ownership of Japanese listed shares had increased dramatically.</a:t>
            </a:r>
          </a:p>
          <a:p>
            <a:pPr algn="just" hangingPunct="0"/>
            <a:r>
              <a:rPr lang="en-US" dirty="0"/>
              <a:t>FANUC secured achieving $2.4 billion of operating profit and 40% of margins in FY 2014 that attract foreign investment in FANUC. </a:t>
            </a:r>
          </a:p>
          <a:p>
            <a:pPr algn="just" hangingPunct="0"/>
            <a:r>
              <a:rPr lang="en-US" dirty="0"/>
              <a:t>The change in management can play positive impact if the company can effectively utilize its excess capital.</a:t>
            </a:r>
          </a:p>
          <a:p>
            <a:pPr algn="just" hangingPunct="0"/>
            <a:r>
              <a:rPr lang="en-US" dirty="0"/>
              <a:t>International expansion.</a:t>
            </a:r>
            <a:endParaRPr lang="en-US" b="1" dirty="0"/>
          </a:p>
          <a:p>
            <a:pPr marL="0" indent="0" algn="just">
              <a:buNone/>
            </a:pPr>
            <a:r>
              <a:rPr lang="en-US" b="1" dirty="0"/>
              <a:t>Threats</a:t>
            </a:r>
          </a:p>
          <a:p>
            <a:pPr algn="just" hangingPunct="0"/>
            <a:r>
              <a:rPr lang="en-US" dirty="0"/>
              <a:t>What should be the effective capital structure to make sure long term growth is the most important question.</a:t>
            </a:r>
          </a:p>
          <a:p>
            <a:pPr algn="just" hangingPunct="0"/>
            <a:r>
              <a:rPr lang="en-US" dirty="0"/>
              <a:t>Proper management of various changes related to corporate governance and its business.</a:t>
            </a:r>
          </a:p>
          <a:p>
            <a:pPr algn="just" hangingPunct="0"/>
            <a:r>
              <a:rPr lang="en-US" dirty="0"/>
              <a:t>Slow growth economy of Japan.</a:t>
            </a:r>
          </a:p>
        </p:txBody>
      </p:sp>
      <p:sp>
        <p:nvSpPr>
          <p:cNvPr id="4" name="Title 4"/>
          <p:cNvSpPr>
            <a:spLocks noGrp="1"/>
          </p:cNvSpPr>
          <p:nvPr>
            <p:ph type="title"/>
          </p:nvPr>
        </p:nvSpPr>
        <p:spPr>
          <a:xfrm>
            <a:off x="381000" y="0"/>
            <a:ext cx="8229600" cy="1143000"/>
          </a:xfrm>
        </p:spPr>
        <p:style>
          <a:lnRef idx="1">
            <a:schemeClr val="accent1"/>
          </a:lnRef>
          <a:fillRef idx="2">
            <a:schemeClr val="accent1"/>
          </a:fillRef>
          <a:effectRef idx="1">
            <a:schemeClr val="accent1"/>
          </a:effectRef>
          <a:fontRef idx="minor">
            <a:schemeClr val="dk1"/>
          </a:fontRef>
        </p:style>
        <p:txBody>
          <a:bodyPr>
            <a:normAutofit/>
          </a:bodyPr>
          <a:lstStyle/>
          <a:p>
            <a:r>
              <a:rPr lang="en-GB" sz="3200" b="1" dirty="0">
                <a:latin typeface="Times New Roman" pitchFamily="18" charset="0"/>
                <a:cs typeface="Times New Roman" pitchFamily="18" charset="0"/>
              </a:rPr>
              <a:t>SWOT ANALYSIS (Cont’d)</a:t>
            </a:r>
          </a:p>
        </p:txBody>
      </p:sp>
    </p:spTree>
    <p:extLst>
      <p:ext uri="{BB962C8B-B14F-4D97-AF65-F5344CB8AC3E}">
        <p14:creationId xmlns:p14="http://schemas.microsoft.com/office/powerpoint/2010/main" val="211077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395536" y="260648"/>
            <a:ext cx="8229600" cy="1143000"/>
          </a:xfrm>
        </p:spPr>
        <p:style>
          <a:lnRef idx="1">
            <a:schemeClr val="accent1"/>
          </a:lnRef>
          <a:fillRef idx="2">
            <a:schemeClr val="accent1"/>
          </a:fillRef>
          <a:effectRef idx="1">
            <a:schemeClr val="accent1"/>
          </a:effectRef>
          <a:fontRef idx="minor">
            <a:schemeClr val="dk1"/>
          </a:fontRef>
        </p:style>
        <p:txBody>
          <a:bodyPr>
            <a:normAutofit/>
          </a:bodyPr>
          <a:lstStyle/>
          <a:p>
            <a:r>
              <a:rPr lang="en-GB" sz="3200" b="1" dirty="0">
                <a:latin typeface="Times New Roman" pitchFamily="18" charset="0"/>
                <a:cs typeface="Times New Roman" pitchFamily="18" charset="0"/>
              </a:rPr>
              <a:t>Business Risk</a:t>
            </a:r>
          </a:p>
        </p:txBody>
      </p:sp>
      <p:sp>
        <p:nvSpPr>
          <p:cNvPr id="6" name="TextBox 5"/>
          <p:cNvSpPr txBox="1"/>
          <p:nvPr/>
        </p:nvSpPr>
        <p:spPr>
          <a:xfrm>
            <a:off x="607724" y="4648200"/>
            <a:ext cx="7926676" cy="923330"/>
          </a:xfrm>
          <a:prstGeom prst="rect">
            <a:avLst/>
          </a:prstGeom>
          <a:noFill/>
        </p:spPr>
        <p:txBody>
          <a:bodyPr wrap="square" rtlCol="0">
            <a:spAutoFit/>
          </a:bodyPr>
          <a:lstStyle/>
          <a:p>
            <a:pPr algn="just"/>
            <a:r>
              <a:rPr lang="en-GB" dirty="0"/>
              <a:t>Here for FANUC, we can see that from 2012 to 2019 the degree of operating leverage is positive and it declines to the end.</a:t>
            </a:r>
            <a:r>
              <a:rPr lang="en-US" dirty="0"/>
              <a:t>It indicates that the company is in lower level of Business risk.</a:t>
            </a:r>
          </a:p>
        </p:txBody>
      </p:sp>
      <p:graphicFrame>
        <p:nvGraphicFramePr>
          <p:cNvPr id="7" name="Table 6"/>
          <p:cNvGraphicFramePr>
            <a:graphicFrameLocks noGrp="1"/>
          </p:cNvGraphicFramePr>
          <p:nvPr/>
        </p:nvGraphicFramePr>
        <p:xfrm>
          <a:off x="685803" y="1905000"/>
          <a:ext cx="8000998" cy="2057400"/>
        </p:xfrm>
        <a:graphic>
          <a:graphicData uri="http://schemas.openxmlformats.org/drawingml/2006/table">
            <a:tbl>
              <a:tblPr/>
              <a:tblGrid>
                <a:gridCol w="2064170">
                  <a:extLst>
                    <a:ext uri="{9D8B030D-6E8A-4147-A177-3AD203B41FA5}">
                      <a16:colId xmlns:a16="http://schemas.microsoft.com/office/drawing/2014/main" val="20000"/>
                    </a:ext>
                  </a:extLst>
                </a:gridCol>
                <a:gridCol w="638070">
                  <a:extLst>
                    <a:ext uri="{9D8B030D-6E8A-4147-A177-3AD203B41FA5}">
                      <a16:colId xmlns:a16="http://schemas.microsoft.com/office/drawing/2014/main" val="20001"/>
                    </a:ext>
                  </a:extLst>
                </a:gridCol>
                <a:gridCol w="638070">
                  <a:extLst>
                    <a:ext uri="{9D8B030D-6E8A-4147-A177-3AD203B41FA5}">
                      <a16:colId xmlns:a16="http://schemas.microsoft.com/office/drawing/2014/main" val="20002"/>
                    </a:ext>
                  </a:extLst>
                </a:gridCol>
                <a:gridCol w="639571">
                  <a:extLst>
                    <a:ext uri="{9D8B030D-6E8A-4147-A177-3AD203B41FA5}">
                      <a16:colId xmlns:a16="http://schemas.microsoft.com/office/drawing/2014/main" val="20003"/>
                    </a:ext>
                  </a:extLst>
                </a:gridCol>
                <a:gridCol w="638070">
                  <a:extLst>
                    <a:ext uri="{9D8B030D-6E8A-4147-A177-3AD203B41FA5}">
                      <a16:colId xmlns:a16="http://schemas.microsoft.com/office/drawing/2014/main" val="20004"/>
                    </a:ext>
                  </a:extLst>
                </a:gridCol>
                <a:gridCol w="638070">
                  <a:extLst>
                    <a:ext uri="{9D8B030D-6E8A-4147-A177-3AD203B41FA5}">
                      <a16:colId xmlns:a16="http://schemas.microsoft.com/office/drawing/2014/main" val="20005"/>
                    </a:ext>
                  </a:extLst>
                </a:gridCol>
                <a:gridCol w="638070">
                  <a:extLst>
                    <a:ext uri="{9D8B030D-6E8A-4147-A177-3AD203B41FA5}">
                      <a16:colId xmlns:a16="http://schemas.microsoft.com/office/drawing/2014/main" val="20006"/>
                    </a:ext>
                  </a:extLst>
                </a:gridCol>
                <a:gridCol w="691305">
                  <a:extLst>
                    <a:ext uri="{9D8B030D-6E8A-4147-A177-3AD203B41FA5}">
                      <a16:colId xmlns:a16="http://schemas.microsoft.com/office/drawing/2014/main" val="20007"/>
                    </a:ext>
                  </a:extLst>
                </a:gridCol>
                <a:gridCol w="691305">
                  <a:extLst>
                    <a:ext uri="{9D8B030D-6E8A-4147-A177-3AD203B41FA5}">
                      <a16:colId xmlns:a16="http://schemas.microsoft.com/office/drawing/2014/main" val="20008"/>
                    </a:ext>
                  </a:extLst>
                </a:gridCol>
                <a:gridCol w="724297">
                  <a:extLst>
                    <a:ext uri="{9D8B030D-6E8A-4147-A177-3AD203B41FA5}">
                      <a16:colId xmlns:a16="http://schemas.microsoft.com/office/drawing/2014/main" val="20009"/>
                    </a:ext>
                  </a:extLst>
                </a:gridCol>
              </a:tblGrid>
              <a:tr h="342900">
                <a:tc>
                  <a:txBody>
                    <a:bodyPr/>
                    <a:lstStyle/>
                    <a:p>
                      <a:pPr marL="0" marR="0">
                        <a:lnSpc>
                          <a:spcPct val="115000"/>
                        </a:lnSpc>
                        <a:spcBef>
                          <a:spcPts val="0"/>
                        </a:spcBef>
                        <a:spcAft>
                          <a:spcPts val="0"/>
                        </a:spcAft>
                      </a:pPr>
                      <a:r>
                        <a:rPr lang="en-US" sz="1400">
                          <a:latin typeface="Times New Roman" pitchFamily="18" charset="0"/>
                          <a:ea typeface="Times New Roman"/>
                          <a:cs typeface="Times New Roman" pitchFamily="18" charset="0"/>
                        </a:rPr>
                        <a:t>Year</a:t>
                      </a: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Times New Roman" pitchFamily="18" charset="0"/>
                          <a:ea typeface="Times New Roman"/>
                          <a:cs typeface="Times New Roman" pitchFamily="18" charset="0"/>
                        </a:rPr>
                        <a:t>2011</a:t>
                      </a: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Times New Roman" pitchFamily="18" charset="0"/>
                          <a:ea typeface="Times New Roman"/>
                          <a:cs typeface="Times New Roman" pitchFamily="18" charset="0"/>
                        </a:rPr>
                        <a:t>2012</a:t>
                      </a: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Times New Roman" pitchFamily="18" charset="0"/>
                          <a:ea typeface="Times New Roman"/>
                          <a:cs typeface="Times New Roman" pitchFamily="18" charset="0"/>
                        </a:rPr>
                        <a:t>2013</a:t>
                      </a: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Times New Roman" pitchFamily="18" charset="0"/>
                          <a:ea typeface="Times New Roman"/>
                          <a:cs typeface="Times New Roman" pitchFamily="18" charset="0"/>
                        </a:rPr>
                        <a:t>2014</a:t>
                      </a: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Times New Roman" pitchFamily="18" charset="0"/>
                          <a:ea typeface="Times New Roman"/>
                          <a:cs typeface="Times New Roman" pitchFamily="18" charset="0"/>
                        </a:rPr>
                        <a:t>2015</a:t>
                      </a: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Times New Roman" pitchFamily="18" charset="0"/>
                          <a:ea typeface="Times New Roman"/>
                          <a:cs typeface="Times New Roman" pitchFamily="18" charset="0"/>
                        </a:rPr>
                        <a:t>2016</a:t>
                      </a: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Times New Roman" pitchFamily="18" charset="0"/>
                          <a:ea typeface="Times New Roman"/>
                          <a:cs typeface="Times New Roman" pitchFamily="18" charset="0"/>
                        </a:rPr>
                        <a:t>2017</a:t>
                      </a: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Times New Roman" pitchFamily="18" charset="0"/>
                          <a:ea typeface="Times New Roman"/>
                          <a:cs typeface="Times New Roman" pitchFamily="18" charset="0"/>
                        </a:rPr>
                        <a:t>2018</a:t>
                      </a: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a:latin typeface="Times New Roman" pitchFamily="18" charset="0"/>
                          <a:ea typeface="Times New Roman"/>
                          <a:cs typeface="Times New Roman" pitchFamily="18" charset="0"/>
                        </a:rPr>
                        <a:t>2019</a:t>
                      </a: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0"/>
                  </a:ext>
                </a:extLst>
              </a:tr>
              <a:tr h="342900">
                <a:tc>
                  <a:txBody>
                    <a:bodyPr/>
                    <a:lstStyle/>
                    <a:p>
                      <a:pPr marL="0" marR="0">
                        <a:lnSpc>
                          <a:spcPct val="115000"/>
                        </a:lnSpc>
                        <a:spcBef>
                          <a:spcPts val="0"/>
                        </a:spcBef>
                        <a:spcAft>
                          <a:spcPts val="0"/>
                        </a:spcAft>
                      </a:pPr>
                      <a:r>
                        <a:rPr lang="en-US" sz="1400">
                          <a:latin typeface="Times New Roman" pitchFamily="18" charset="0"/>
                          <a:ea typeface="Times New Roman"/>
                          <a:cs typeface="Times New Roman" pitchFamily="18" charset="0"/>
                        </a:rPr>
                        <a:t>EBIT</a:t>
                      </a: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189.80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221.80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184.80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164.10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282.50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333.00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387.60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479.12</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580.94</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extLst>
                  <a:ext uri="{0D108BD9-81ED-4DB2-BD59-A6C34878D82A}">
                    <a16:rowId xmlns:a16="http://schemas.microsoft.com/office/drawing/2014/main" val="10001"/>
                  </a:ext>
                </a:extLst>
              </a:tr>
              <a:tr h="342900">
                <a:tc>
                  <a:txBody>
                    <a:bodyPr/>
                    <a:lstStyle/>
                    <a:p>
                      <a:pPr marL="0" marR="0">
                        <a:lnSpc>
                          <a:spcPct val="115000"/>
                        </a:lnSpc>
                        <a:spcBef>
                          <a:spcPts val="0"/>
                        </a:spcBef>
                        <a:spcAft>
                          <a:spcPts val="0"/>
                        </a:spcAft>
                      </a:pPr>
                      <a:r>
                        <a:rPr lang="en-US" sz="1400">
                          <a:latin typeface="Times New Roman" pitchFamily="18" charset="0"/>
                          <a:ea typeface="Times New Roman"/>
                          <a:cs typeface="Times New Roman" pitchFamily="18" charset="0"/>
                        </a:rPr>
                        <a:t>Change of EBIT</a:t>
                      </a: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a:latin typeface="Times New Roman" pitchFamily="18" charset="0"/>
                          <a:ea typeface="Times New Roman"/>
                          <a:cs typeface="Times New Roman" pitchFamily="18" charset="0"/>
                        </a:rPr>
                        <a:t> </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32.00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-37.00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-20.70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118.40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50.50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54.60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91.52</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101.82</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2"/>
                  </a:ext>
                </a:extLst>
              </a:tr>
              <a:tr h="342900">
                <a:tc>
                  <a:txBody>
                    <a:bodyPr/>
                    <a:lstStyle/>
                    <a:p>
                      <a:pPr marL="0" marR="0">
                        <a:lnSpc>
                          <a:spcPct val="115000"/>
                        </a:lnSpc>
                        <a:spcBef>
                          <a:spcPts val="0"/>
                        </a:spcBef>
                        <a:spcAft>
                          <a:spcPts val="0"/>
                        </a:spcAft>
                      </a:pPr>
                      <a:r>
                        <a:rPr lang="en-US" sz="1400">
                          <a:latin typeface="Times New Roman" pitchFamily="18" charset="0"/>
                          <a:ea typeface="Times New Roman"/>
                          <a:cs typeface="Times New Roman" pitchFamily="18" charset="0"/>
                        </a:rPr>
                        <a:t>Revenue</a:t>
                      </a: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446.2</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538.5</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498.4</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451</a:t>
                      </a:r>
                      <a:endParaRPr lang="en-US" sz="1400" dirty="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705</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846</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1015.2</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1218.2</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1461.9</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extLst>
                  <a:ext uri="{0D108BD9-81ED-4DB2-BD59-A6C34878D82A}">
                    <a16:rowId xmlns:a16="http://schemas.microsoft.com/office/drawing/2014/main" val="10003"/>
                  </a:ext>
                </a:extLst>
              </a:tr>
              <a:tr h="342900">
                <a:tc>
                  <a:txBody>
                    <a:bodyPr/>
                    <a:lstStyle/>
                    <a:p>
                      <a:pPr marL="0" marR="0">
                        <a:lnSpc>
                          <a:spcPct val="115000"/>
                        </a:lnSpc>
                        <a:spcBef>
                          <a:spcPts val="0"/>
                        </a:spcBef>
                        <a:spcAft>
                          <a:spcPts val="0"/>
                        </a:spcAft>
                      </a:pPr>
                      <a:r>
                        <a:rPr lang="en-US" sz="1400">
                          <a:latin typeface="Times New Roman" pitchFamily="18" charset="0"/>
                          <a:ea typeface="Times New Roman"/>
                          <a:cs typeface="Times New Roman" pitchFamily="18" charset="0"/>
                        </a:rPr>
                        <a:t>∆ Revenue</a:t>
                      </a: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a:latin typeface="Times New Roman" pitchFamily="18" charset="0"/>
                          <a:ea typeface="Times New Roman"/>
                          <a:cs typeface="Times New Roman" pitchFamily="18" charset="0"/>
                        </a:rPr>
                        <a:t> </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92.30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-40.10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-47.40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254.00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141.00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169.20</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203.04</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243.65</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extLst>
                  <a:ext uri="{0D108BD9-81ED-4DB2-BD59-A6C34878D82A}">
                    <a16:rowId xmlns:a16="http://schemas.microsoft.com/office/drawing/2014/main" val="10004"/>
                  </a:ext>
                </a:extLst>
              </a:tr>
              <a:tr h="342900">
                <a:tc>
                  <a:txBody>
                    <a:bodyPr/>
                    <a:lstStyle/>
                    <a:p>
                      <a:pPr marL="0" marR="0">
                        <a:lnSpc>
                          <a:spcPct val="115000"/>
                        </a:lnSpc>
                        <a:spcBef>
                          <a:spcPts val="0"/>
                        </a:spcBef>
                        <a:spcAft>
                          <a:spcPts val="0"/>
                        </a:spcAft>
                      </a:pPr>
                      <a:r>
                        <a:rPr lang="en-US" sz="1400">
                          <a:latin typeface="Times New Roman" pitchFamily="18" charset="0"/>
                          <a:ea typeface="Times New Roman"/>
                          <a:cs typeface="Times New Roman" pitchFamily="18" charset="0"/>
                        </a:rPr>
                        <a:t>Operating leverage</a:t>
                      </a: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US" sz="1400" b="1">
                          <a:latin typeface="Times New Roman" pitchFamily="18" charset="0"/>
                          <a:ea typeface="Times New Roman"/>
                          <a:cs typeface="Times New Roman" pitchFamily="18" charset="0"/>
                        </a:rPr>
                        <a:t> </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0.82</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2.24</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1.18</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1.28</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0.89</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0.82</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a:latin typeface="Times New Roman" pitchFamily="18" charset="0"/>
                          <a:ea typeface="Times New Roman"/>
                          <a:cs typeface="Times New Roman" pitchFamily="18" charset="0"/>
                        </a:rPr>
                        <a:t>1.18</a:t>
                      </a:r>
                      <a:endParaRPr lang="en-US" sz="140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tc>
                  <a:txBody>
                    <a:bodyPr/>
                    <a:lstStyle/>
                    <a:p>
                      <a:pPr marL="0" marR="0" algn="r">
                        <a:lnSpc>
                          <a:spcPct val="115000"/>
                        </a:lnSpc>
                        <a:spcBef>
                          <a:spcPts val="0"/>
                        </a:spcBef>
                        <a:spcAft>
                          <a:spcPts val="0"/>
                        </a:spcAft>
                      </a:pPr>
                      <a:r>
                        <a:rPr lang="en-US" sz="1400" b="1" dirty="0">
                          <a:latin typeface="Times New Roman" pitchFamily="18" charset="0"/>
                          <a:ea typeface="Times New Roman"/>
                          <a:cs typeface="Times New Roman" pitchFamily="18" charset="0"/>
                        </a:rPr>
                        <a:t>1.06</a:t>
                      </a:r>
                      <a:endParaRPr lang="en-US" sz="1400" dirty="0">
                        <a:latin typeface="Times New Roman" pitchFamily="18" charset="0"/>
                        <a:ea typeface="Times New Roman"/>
                        <a:cs typeface="Times New Roman" pitchFamily="18" charset="0"/>
                      </a:endParaRPr>
                    </a:p>
                  </a:txBody>
                  <a:tcPr marL="61697" marR="6169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D2EAF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8202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Interest Coverage Ratio</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Interest coverage ratio is calculated by dividing the earnings before interest and tax with the help of interest expense. For FANUC, the highest amount of interest coverage ratio was in 2016.</a:t>
            </a:r>
          </a:p>
        </p:txBody>
      </p:sp>
      <p:graphicFrame>
        <p:nvGraphicFramePr>
          <p:cNvPr id="6" name="Chart 5"/>
          <p:cNvGraphicFramePr/>
          <p:nvPr/>
        </p:nvGraphicFramePr>
        <p:xfrm>
          <a:off x="1143000" y="1752600"/>
          <a:ext cx="6553200" cy="3048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1304</TotalTime>
  <Words>1666</Words>
  <Application>Microsoft Office PowerPoint</Application>
  <PresentationFormat>On-screen Show (4:3)</PresentationFormat>
  <Paragraphs>274</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Cambria</vt:lpstr>
      <vt:lpstr>Constantia</vt:lpstr>
      <vt:lpstr>Times New Roman</vt:lpstr>
      <vt:lpstr>Wingdings</vt:lpstr>
      <vt:lpstr>Office Theme</vt:lpstr>
      <vt:lpstr>PowerPoint Presentation</vt:lpstr>
      <vt:lpstr>PowerPoint Presentation</vt:lpstr>
      <vt:lpstr>Company Profile</vt:lpstr>
      <vt:lpstr> Economic Analysis </vt:lpstr>
      <vt:lpstr>Porters 5 Force Model</vt:lpstr>
      <vt:lpstr>SWOT ANALYSIS</vt:lpstr>
      <vt:lpstr>SWOT ANALYSIS (Cont’d)</vt:lpstr>
      <vt:lpstr>Business Risk</vt:lpstr>
      <vt:lpstr>Interest Coverage Ratio</vt:lpstr>
      <vt:lpstr>Profitability ratios</vt:lpstr>
      <vt:lpstr>Leverage ratios</vt:lpstr>
      <vt:lpstr>Liquidity Ratios</vt:lpstr>
      <vt:lpstr>PROBLEM STATEMENT</vt:lpstr>
      <vt:lpstr>ALTERNATIVES</vt:lpstr>
      <vt:lpstr>ASSUMPTIONS</vt:lpstr>
      <vt:lpstr>WACC</vt:lpstr>
      <vt:lpstr>ALTERNATIVE-1 (Long term bond)</vt:lpstr>
      <vt:lpstr>ALTERNATIVE-1 (Long term bond)</vt:lpstr>
      <vt:lpstr>ALTERNATIVE-1 (Long term bond)</vt:lpstr>
      <vt:lpstr>ALTERNATIVE-1 (Long term bond)</vt:lpstr>
      <vt:lpstr>Z SCORE MODEL</vt:lpstr>
      <vt:lpstr>ALTERNATIVE-2 (Bank Loan)</vt:lpstr>
      <vt:lpstr>ALTERNATIVE-2 (Bank Loan)</vt:lpstr>
      <vt:lpstr>ALTERNATIVE-2 (Bank Loan)</vt:lpstr>
      <vt:lpstr>ALTERNATIVE-2 (Bank loan)</vt:lpstr>
      <vt:lpstr>ALTERNATIVE-3 (Convertible bond)</vt:lpstr>
      <vt:lpstr>ALTERNATIVE-3 (Convertible bond)</vt:lpstr>
      <vt:lpstr>ALTERNATIVE-3 (Convertible bond)</vt:lpstr>
      <vt:lpstr>ALTERNATIVE-4 (Buyback of share)</vt:lpstr>
      <vt:lpstr>ALTERNATIVE-4 (Buyback of share)</vt:lpstr>
      <vt:lpstr>ALTERNATIVE-4 (Buyback of share)</vt:lpstr>
      <vt:lpstr>ALTERNATIVE-4 (Buyback of share)</vt:lpstr>
      <vt:lpstr>Recommendation</vt:lpstr>
      <vt:lpstr>ANY 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dc:title>
  <dc:creator>Farha Farzana</dc:creator>
  <cp:lastModifiedBy>Sayed Tarif Ishtiaque</cp:lastModifiedBy>
  <cp:revision>190</cp:revision>
  <dcterms:created xsi:type="dcterms:W3CDTF">2015-04-13T10:22:36Z</dcterms:created>
  <dcterms:modified xsi:type="dcterms:W3CDTF">2021-01-17T13:46:37Z</dcterms:modified>
</cp:coreProperties>
</file>