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2" r:id="rId2"/>
    <p:sldId id="348" r:id="rId3"/>
    <p:sldId id="297" r:id="rId4"/>
    <p:sldId id="299" r:id="rId5"/>
    <p:sldId id="323" r:id="rId6"/>
    <p:sldId id="349" r:id="rId7"/>
    <p:sldId id="352" r:id="rId8"/>
    <p:sldId id="305" r:id="rId9"/>
    <p:sldId id="306" r:id="rId10"/>
    <p:sldId id="307" r:id="rId11"/>
    <p:sldId id="291" r:id="rId12"/>
    <p:sldId id="336" r:id="rId13"/>
    <p:sldId id="338" r:id="rId14"/>
    <p:sldId id="350" r:id="rId15"/>
    <p:sldId id="354" r:id="rId16"/>
    <p:sldId id="328" r:id="rId17"/>
    <p:sldId id="334" r:id="rId18"/>
    <p:sldId id="351" r:id="rId19"/>
    <p:sldId id="335" r:id="rId20"/>
    <p:sldId id="282" r:id="rId21"/>
    <p:sldId id="342" r:id="rId22"/>
    <p:sldId id="283" r:id="rId23"/>
    <p:sldId id="28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9900"/>
    <a:srgbClr val="6699FF"/>
    <a:srgbClr val="6666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94" autoAdjust="0"/>
  </p:normalViewPr>
  <p:slideViewPr>
    <p:cSldViewPr>
      <p:cViewPr varScale="1">
        <p:scale>
          <a:sx n="67" d="100"/>
          <a:sy n="67" d="100"/>
        </p:scale>
        <p:origin x="147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A6F8E0-D1D6-446F-BC85-0E7FF7323D69}" type="doc">
      <dgm:prSet loTypeId="urn:microsoft.com/office/officeart/2005/8/layout/default#1" loCatId="list" qsTypeId="urn:microsoft.com/office/officeart/2005/8/quickstyle/simple1" qsCatId="simple" csTypeId="urn:microsoft.com/office/officeart/2005/8/colors/colorful3" csCatId="colorful" phldr="1"/>
      <dgm:spPr/>
      <dgm:t>
        <a:bodyPr/>
        <a:lstStyle/>
        <a:p>
          <a:endParaRPr lang="en-GB"/>
        </a:p>
      </dgm:t>
    </dgm:pt>
    <dgm:pt modelId="{F5369D41-8D3F-4143-9C12-72CA4DCB0390}">
      <dgm:prSet custT="1"/>
      <dgm:spPr/>
      <dgm:t>
        <a:bodyPr/>
        <a:lstStyle/>
        <a:p>
          <a:pPr algn="l" rtl="0"/>
          <a:r>
            <a:rPr lang="en-GB" sz="2000" b="1" dirty="0"/>
            <a:t>Wine industry is synergistic.</a:t>
          </a:r>
        </a:p>
      </dgm:t>
    </dgm:pt>
    <dgm:pt modelId="{FE82C31D-08D4-417B-85F8-15C443938B02}" type="parTrans" cxnId="{4F674930-D26D-4CE4-A890-8A3614A77A18}">
      <dgm:prSet/>
      <dgm:spPr/>
      <dgm:t>
        <a:bodyPr/>
        <a:lstStyle/>
        <a:p>
          <a:endParaRPr lang="en-GB"/>
        </a:p>
      </dgm:t>
    </dgm:pt>
    <dgm:pt modelId="{F6549649-8CBC-4677-ADAE-CE42DCD36203}" type="sibTrans" cxnId="{4F674930-D26D-4CE4-A890-8A3614A77A18}">
      <dgm:prSet/>
      <dgm:spPr/>
      <dgm:t>
        <a:bodyPr/>
        <a:lstStyle/>
        <a:p>
          <a:endParaRPr lang="en-GB"/>
        </a:p>
      </dgm:t>
    </dgm:pt>
    <dgm:pt modelId="{A1324B5A-815D-4133-9AF3-AEA822CCAA8C}">
      <dgm:prSet custT="1"/>
      <dgm:spPr/>
      <dgm:t>
        <a:bodyPr/>
        <a:lstStyle/>
        <a:p>
          <a:pPr algn="just" rtl="0"/>
          <a:r>
            <a:rPr lang="en-GB" sz="2000" b="1" dirty="0"/>
            <a:t>Days of generous support from govt. Is coming to an end.</a:t>
          </a:r>
        </a:p>
      </dgm:t>
    </dgm:pt>
    <dgm:pt modelId="{76057DE2-D59A-4051-876A-424697EE202C}" type="parTrans" cxnId="{7538E626-3169-4628-A1E1-A6203588FC88}">
      <dgm:prSet/>
      <dgm:spPr/>
      <dgm:t>
        <a:bodyPr/>
        <a:lstStyle/>
        <a:p>
          <a:endParaRPr lang="en-GB"/>
        </a:p>
      </dgm:t>
    </dgm:pt>
    <dgm:pt modelId="{67A506B2-70F0-4FC6-B840-3ECB39C8A75B}" type="sibTrans" cxnId="{7538E626-3169-4628-A1E1-A6203588FC88}">
      <dgm:prSet/>
      <dgm:spPr/>
      <dgm:t>
        <a:bodyPr/>
        <a:lstStyle/>
        <a:p>
          <a:endParaRPr lang="en-GB"/>
        </a:p>
      </dgm:t>
    </dgm:pt>
    <dgm:pt modelId="{D774118C-7580-43C0-8184-0DCF05DAF566}">
      <dgm:prSet custT="1"/>
      <dgm:spPr/>
      <dgm:t>
        <a:bodyPr/>
        <a:lstStyle/>
        <a:p>
          <a:pPr algn="just" rtl="0"/>
          <a:r>
            <a:rPr lang="en-GB" sz="2000" b="1" dirty="0"/>
            <a:t>Export market in US is promising but unexplored. </a:t>
          </a:r>
        </a:p>
      </dgm:t>
    </dgm:pt>
    <dgm:pt modelId="{9C8633CF-9348-419D-9EFB-45AE44502C41}" type="parTrans" cxnId="{1434C070-1D48-43A2-8B45-56245F714F67}">
      <dgm:prSet/>
      <dgm:spPr/>
      <dgm:t>
        <a:bodyPr/>
        <a:lstStyle/>
        <a:p>
          <a:endParaRPr lang="en-GB"/>
        </a:p>
      </dgm:t>
    </dgm:pt>
    <dgm:pt modelId="{76B0A842-1B78-48CD-AD86-2DB8F2F694F6}" type="sibTrans" cxnId="{1434C070-1D48-43A2-8B45-56245F714F67}">
      <dgm:prSet/>
      <dgm:spPr/>
      <dgm:t>
        <a:bodyPr/>
        <a:lstStyle/>
        <a:p>
          <a:endParaRPr lang="en-GB"/>
        </a:p>
      </dgm:t>
    </dgm:pt>
    <dgm:pt modelId="{62860E9E-5B40-43BE-9AC1-7C5CAEFDDC22}">
      <dgm:prSet custT="1"/>
      <dgm:spPr/>
      <dgm:t>
        <a:bodyPr/>
        <a:lstStyle/>
        <a:p>
          <a:pPr algn="l"/>
          <a:r>
            <a:rPr lang="en-US" sz="2000" dirty="0"/>
            <a:t>There is enough growth opportunity </a:t>
          </a:r>
          <a:endParaRPr lang="en-GB" sz="2000" b="1" dirty="0"/>
        </a:p>
      </dgm:t>
    </dgm:pt>
    <dgm:pt modelId="{07ABA3B5-C016-4FBA-AB85-42CCC01D63FB}" type="parTrans" cxnId="{47744AC5-8DEB-4150-86D6-805229052E29}">
      <dgm:prSet/>
      <dgm:spPr/>
      <dgm:t>
        <a:bodyPr/>
        <a:lstStyle/>
        <a:p>
          <a:endParaRPr lang="en-US"/>
        </a:p>
      </dgm:t>
    </dgm:pt>
    <dgm:pt modelId="{9CC7E49B-B2FE-4C8F-B219-1BF53ACFFA55}" type="sibTrans" cxnId="{47744AC5-8DEB-4150-86D6-805229052E29}">
      <dgm:prSet/>
      <dgm:spPr/>
      <dgm:t>
        <a:bodyPr/>
        <a:lstStyle/>
        <a:p>
          <a:endParaRPr lang="en-US"/>
        </a:p>
      </dgm:t>
    </dgm:pt>
    <dgm:pt modelId="{CCB0FBF1-AFAE-4595-9040-93D9C219D5FA}" type="pres">
      <dgm:prSet presAssocID="{37A6F8E0-D1D6-446F-BC85-0E7FF7323D69}" presName="diagram" presStyleCnt="0">
        <dgm:presLayoutVars>
          <dgm:dir/>
          <dgm:resizeHandles val="exact"/>
        </dgm:presLayoutVars>
      </dgm:prSet>
      <dgm:spPr/>
    </dgm:pt>
    <dgm:pt modelId="{6E75D13D-7589-484E-A47F-1F9096925BCF}" type="pres">
      <dgm:prSet presAssocID="{F5369D41-8D3F-4143-9C12-72CA4DCB0390}" presName="node" presStyleLbl="node1" presStyleIdx="0" presStyleCnt="4" custScaleX="130363" custLinFactNeighborX="-6493" custLinFactNeighborY="6348">
        <dgm:presLayoutVars>
          <dgm:bulletEnabled val="1"/>
        </dgm:presLayoutVars>
      </dgm:prSet>
      <dgm:spPr/>
    </dgm:pt>
    <dgm:pt modelId="{3FA4EB42-E064-48E7-8B3D-16C865A588B9}" type="pres">
      <dgm:prSet presAssocID="{F6549649-8CBC-4677-ADAE-CE42DCD36203}" presName="sibTrans" presStyleCnt="0"/>
      <dgm:spPr/>
    </dgm:pt>
    <dgm:pt modelId="{5C650427-9500-4FEE-B130-1676F598E27F}" type="pres">
      <dgm:prSet presAssocID="{62860E9E-5B40-43BE-9AC1-7C5CAEFDDC22}" presName="node" presStyleLbl="node1" presStyleIdx="1" presStyleCnt="4" custScaleX="122042" custLinFactNeighborX="1342" custLinFactNeighborY="5216">
        <dgm:presLayoutVars>
          <dgm:bulletEnabled val="1"/>
        </dgm:presLayoutVars>
      </dgm:prSet>
      <dgm:spPr/>
    </dgm:pt>
    <dgm:pt modelId="{DA861554-C704-4C9D-B6B8-64601A67E072}" type="pres">
      <dgm:prSet presAssocID="{9CC7E49B-B2FE-4C8F-B219-1BF53ACFFA55}" presName="sibTrans" presStyleCnt="0"/>
      <dgm:spPr/>
    </dgm:pt>
    <dgm:pt modelId="{0373A558-85A0-4A33-9585-6591E693F8BF}" type="pres">
      <dgm:prSet presAssocID="{A1324B5A-815D-4133-9AF3-AEA822CCAA8C}" presName="node" presStyleLbl="node1" presStyleIdx="2" presStyleCnt="4" custScaleX="127273" custScaleY="109001" custLinFactNeighborX="-4220" custLinFactNeighborY="-2618">
        <dgm:presLayoutVars>
          <dgm:bulletEnabled val="1"/>
        </dgm:presLayoutVars>
      </dgm:prSet>
      <dgm:spPr/>
    </dgm:pt>
    <dgm:pt modelId="{ED47AEEA-61AA-4252-8094-64701F80640B}" type="pres">
      <dgm:prSet presAssocID="{67A506B2-70F0-4FC6-B840-3ECB39C8A75B}" presName="sibTrans" presStyleCnt="0"/>
      <dgm:spPr/>
    </dgm:pt>
    <dgm:pt modelId="{7C4A8169-0626-41EC-B6A6-E9A58BC18FD1}" type="pres">
      <dgm:prSet presAssocID="{D774118C-7580-43C0-8184-0DCF05DAF566}" presName="node" presStyleLbl="node1" presStyleIdx="3" presStyleCnt="4" custScaleX="123535" custScaleY="116890" custLinFactNeighborX="8042" custLinFactNeighborY="-3951">
        <dgm:presLayoutVars>
          <dgm:bulletEnabled val="1"/>
        </dgm:presLayoutVars>
      </dgm:prSet>
      <dgm:spPr/>
    </dgm:pt>
  </dgm:ptLst>
  <dgm:cxnLst>
    <dgm:cxn modelId="{764CFD24-80A2-424E-B5BC-9E6EB47EC442}" type="presOf" srcId="{37A6F8E0-D1D6-446F-BC85-0E7FF7323D69}" destId="{CCB0FBF1-AFAE-4595-9040-93D9C219D5FA}" srcOrd="0" destOrd="0" presId="urn:microsoft.com/office/officeart/2005/8/layout/default#1"/>
    <dgm:cxn modelId="{7538E626-3169-4628-A1E1-A6203588FC88}" srcId="{37A6F8E0-D1D6-446F-BC85-0E7FF7323D69}" destId="{A1324B5A-815D-4133-9AF3-AEA822CCAA8C}" srcOrd="2" destOrd="0" parTransId="{76057DE2-D59A-4051-876A-424697EE202C}" sibTransId="{67A506B2-70F0-4FC6-B840-3ECB39C8A75B}"/>
    <dgm:cxn modelId="{4F674930-D26D-4CE4-A890-8A3614A77A18}" srcId="{37A6F8E0-D1D6-446F-BC85-0E7FF7323D69}" destId="{F5369D41-8D3F-4143-9C12-72CA4DCB0390}" srcOrd="0" destOrd="0" parTransId="{FE82C31D-08D4-417B-85F8-15C443938B02}" sibTransId="{F6549649-8CBC-4677-ADAE-CE42DCD36203}"/>
    <dgm:cxn modelId="{1434C070-1D48-43A2-8B45-56245F714F67}" srcId="{37A6F8E0-D1D6-446F-BC85-0E7FF7323D69}" destId="{D774118C-7580-43C0-8184-0DCF05DAF566}" srcOrd="3" destOrd="0" parTransId="{9C8633CF-9348-419D-9EFB-45AE44502C41}" sibTransId="{76B0A842-1B78-48CD-AD86-2DB8F2F694F6}"/>
    <dgm:cxn modelId="{F90F5057-B0C5-4A35-BBCD-0009B8B55762}" type="presOf" srcId="{A1324B5A-815D-4133-9AF3-AEA822CCAA8C}" destId="{0373A558-85A0-4A33-9585-6591E693F8BF}" srcOrd="0" destOrd="0" presId="urn:microsoft.com/office/officeart/2005/8/layout/default#1"/>
    <dgm:cxn modelId="{633F8DBB-32D6-441D-94D2-7B8BA3CFDDF9}" type="presOf" srcId="{62860E9E-5B40-43BE-9AC1-7C5CAEFDDC22}" destId="{5C650427-9500-4FEE-B130-1676F598E27F}" srcOrd="0" destOrd="0" presId="urn:microsoft.com/office/officeart/2005/8/layout/default#1"/>
    <dgm:cxn modelId="{47744AC5-8DEB-4150-86D6-805229052E29}" srcId="{37A6F8E0-D1D6-446F-BC85-0E7FF7323D69}" destId="{62860E9E-5B40-43BE-9AC1-7C5CAEFDDC22}" srcOrd="1" destOrd="0" parTransId="{07ABA3B5-C016-4FBA-AB85-42CCC01D63FB}" sibTransId="{9CC7E49B-B2FE-4C8F-B219-1BF53ACFFA55}"/>
    <dgm:cxn modelId="{0CCD77D3-C618-4F14-A8A3-8E51C7E2A967}" type="presOf" srcId="{D774118C-7580-43C0-8184-0DCF05DAF566}" destId="{7C4A8169-0626-41EC-B6A6-E9A58BC18FD1}" srcOrd="0" destOrd="0" presId="urn:microsoft.com/office/officeart/2005/8/layout/default#1"/>
    <dgm:cxn modelId="{2E648BE5-61B7-4D24-981C-F15506DD2A3E}" type="presOf" srcId="{F5369D41-8D3F-4143-9C12-72CA4DCB0390}" destId="{6E75D13D-7589-484E-A47F-1F9096925BCF}" srcOrd="0" destOrd="0" presId="urn:microsoft.com/office/officeart/2005/8/layout/default#1"/>
    <dgm:cxn modelId="{1C80F8DF-043B-4A23-A382-2186F8FDB6B3}" type="presParOf" srcId="{CCB0FBF1-AFAE-4595-9040-93D9C219D5FA}" destId="{6E75D13D-7589-484E-A47F-1F9096925BCF}" srcOrd="0" destOrd="0" presId="urn:microsoft.com/office/officeart/2005/8/layout/default#1"/>
    <dgm:cxn modelId="{14B00039-3076-4A0C-A88A-B189A8B55EC2}" type="presParOf" srcId="{CCB0FBF1-AFAE-4595-9040-93D9C219D5FA}" destId="{3FA4EB42-E064-48E7-8B3D-16C865A588B9}" srcOrd="1" destOrd="0" presId="urn:microsoft.com/office/officeart/2005/8/layout/default#1"/>
    <dgm:cxn modelId="{2C63DC4E-8E60-4970-B587-E55DDB7CCDC7}" type="presParOf" srcId="{CCB0FBF1-AFAE-4595-9040-93D9C219D5FA}" destId="{5C650427-9500-4FEE-B130-1676F598E27F}" srcOrd="2" destOrd="0" presId="urn:microsoft.com/office/officeart/2005/8/layout/default#1"/>
    <dgm:cxn modelId="{6CF38554-E2F7-4C2D-963F-AA1F91589670}" type="presParOf" srcId="{CCB0FBF1-AFAE-4595-9040-93D9C219D5FA}" destId="{DA861554-C704-4C9D-B6B8-64601A67E072}" srcOrd="3" destOrd="0" presId="urn:microsoft.com/office/officeart/2005/8/layout/default#1"/>
    <dgm:cxn modelId="{AE5E1242-C170-48A7-94B1-1DB9EDE413EE}" type="presParOf" srcId="{CCB0FBF1-AFAE-4595-9040-93D9C219D5FA}" destId="{0373A558-85A0-4A33-9585-6591E693F8BF}" srcOrd="4" destOrd="0" presId="urn:microsoft.com/office/officeart/2005/8/layout/default#1"/>
    <dgm:cxn modelId="{6620F883-8637-4B7D-ADCB-BA26017ADE3C}" type="presParOf" srcId="{CCB0FBF1-AFAE-4595-9040-93D9C219D5FA}" destId="{ED47AEEA-61AA-4252-8094-64701F80640B}" srcOrd="5" destOrd="0" presId="urn:microsoft.com/office/officeart/2005/8/layout/default#1"/>
    <dgm:cxn modelId="{0DE6C9A3-53E5-4616-9F9E-23724555D5AC}" type="presParOf" srcId="{CCB0FBF1-AFAE-4595-9040-93D9C219D5FA}" destId="{7C4A8169-0626-41EC-B6A6-E9A58BC18FD1}" srcOrd="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248136-3CDE-4AEA-8F6E-BFEEBFC448D3}"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en-GB"/>
        </a:p>
      </dgm:t>
    </dgm:pt>
    <dgm:pt modelId="{4EB78B7E-6A16-41AF-93EF-36541EA770D5}">
      <dgm:prSet phldrT="[Text]"/>
      <dgm:spPr/>
      <dgm:t>
        <a:bodyPr/>
        <a:lstStyle/>
        <a:p>
          <a:r>
            <a:rPr lang="en-GB" dirty="0"/>
            <a:t>Bargaining power of suppliers (High)</a:t>
          </a:r>
        </a:p>
      </dgm:t>
    </dgm:pt>
    <dgm:pt modelId="{077826D2-54BC-4DA3-B7B1-B834014C1464}" type="parTrans" cxnId="{F1E82745-4E7D-4F21-A63A-9940DB7840E9}">
      <dgm:prSet/>
      <dgm:spPr/>
      <dgm:t>
        <a:bodyPr/>
        <a:lstStyle/>
        <a:p>
          <a:endParaRPr lang="en-GB"/>
        </a:p>
      </dgm:t>
    </dgm:pt>
    <dgm:pt modelId="{F4A732DC-9D5C-4583-B759-330CAEADDD84}" type="sibTrans" cxnId="{F1E82745-4E7D-4F21-A63A-9940DB7840E9}">
      <dgm:prSet/>
      <dgm:spPr/>
      <dgm:t>
        <a:bodyPr/>
        <a:lstStyle/>
        <a:p>
          <a:endParaRPr lang="en-GB"/>
        </a:p>
      </dgm:t>
    </dgm:pt>
    <dgm:pt modelId="{06737BE8-BA48-4045-89CD-3D97BC7F816C}">
      <dgm:prSet phldrT="[Text]"/>
      <dgm:spPr/>
      <dgm:t>
        <a:bodyPr/>
        <a:lstStyle/>
        <a:p>
          <a:r>
            <a:rPr lang="en-US" dirty="0"/>
            <a:t>Suppliers in the media and entertainment industry have a relatively low bargaining power. </a:t>
          </a:r>
          <a:endParaRPr lang="en-GB" dirty="0"/>
        </a:p>
      </dgm:t>
    </dgm:pt>
    <dgm:pt modelId="{9692104F-A625-49F1-BE71-6EDFAB5585A7}" type="parTrans" cxnId="{654ECD8A-1833-4085-8945-D5C3CB265A7A}">
      <dgm:prSet/>
      <dgm:spPr/>
      <dgm:t>
        <a:bodyPr/>
        <a:lstStyle/>
        <a:p>
          <a:endParaRPr lang="en-GB"/>
        </a:p>
      </dgm:t>
    </dgm:pt>
    <dgm:pt modelId="{EF05BF42-850E-4520-8E51-AE7325F184C5}" type="sibTrans" cxnId="{654ECD8A-1833-4085-8945-D5C3CB265A7A}">
      <dgm:prSet/>
      <dgm:spPr/>
      <dgm:t>
        <a:bodyPr/>
        <a:lstStyle/>
        <a:p>
          <a:endParaRPr lang="en-GB"/>
        </a:p>
      </dgm:t>
    </dgm:pt>
    <dgm:pt modelId="{0D027C67-7132-481C-B520-106F23DF82F7}">
      <dgm:prSet phldrT="[Text]"/>
      <dgm:spPr/>
      <dgm:t>
        <a:bodyPr/>
        <a:lstStyle/>
        <a:p>
          <a:r>
            <a:rPr lang="en-GB" dirty="0"/>
            <a:t>Bargaining power of Buyers (High)</a:t>
          </a:r>
        </a:p>
      </dgm:t>
    </dgm:pt>
    <dgm:pt modelId="{592AF346-4591-449E-B2F2-6080645CEE8A}" type="parTrans" cxnId="{8823FCF2-DAB8-4C1A-B29A-7AD25111787E}">
      <dgm:prSet/>
      <dgm:spPr/>
      <dgm:t>
        <a:bodyPr/>
        <a:lstStyle/>
        <a:p>
          <a:endParaRPr lang="en-GB"/>
        </a:p>
      </dgm:t>
    </dgm:pt>
    <dgm:pt modelId="{9F3E603B-2636-42A7-8403-ADE0EEA30153}" type="sibTrans" cxnId="{8823FCF2-DAB8-4C1A-B29A-7AD25111787E}">
      <dgm:prSet/>
      <dgm:spPr/>
      <dgm:t>
        <a:bodyPr/>
        <a:lstStyle/>
        <a:p>
          <a:endParaRPr lang="en-GB"/>
        </a:p>
      </dgm:t>
    </dgm:pt>
    <dgm:pt modelId="{4361417F-C6A9-4487-880D-3EB3D8D1D923}">
      <dgm:prSet phldrT="[Text]"/>
      <dgm:spPr/>
      <dgm:t>
        <a:bodyPr/>
        <a:lstStyle/>
        <a:p>
          <a:r>
            <a:rPr lang="en-US" dirty="0"/>
            <a:t>The bargaining power of buyers is minimal due to the large number of buyers and the few number of large  corporations. </a:t>
          </a:r>
          <a:endParaRPr lang="en-GB" dirty="0"/>
        </a:p>
      </dgm:t>
    </dgm:pt>
    <dgm:pt modelId="{ACBD1557-4882-43AA-91FA-6E05F5AA582A}" type="parTrans" cxnId="{877666A5-8D2F-4EE1-AD83-050575BEE567}">
      <dgm:prSet/>
      <dgm:spPr/>
      <dgm:t>
        <a:bodyPr/>
        <a:lstStyle/>
        <a:p>
          <a:endParaRPr lang="en-GB"/>
        </a:p>
      </dgm:t>
    </dgm:pt>
    <dgm:pt modelId="{8670B434-BF09-4D72-BBEE-400F4157E4C1}" type="sibTrans" cxnId="{877666A5-8D2F-4EE1-AD83-050575BEE567}">
      <dgm:prSet/>
      <dgm:spPr/>
      <dgm:t>
        <a:bodyPr/>
        <a:lstStyle/>
        <a:p>
          <a:endParaRPr lang="en-GB"/>
        </a:p>
      </dgm:t>
    </dgm:pt>
    <dgm:pt modelId="{F4908C26-2CCD-45EF-B2EF-98574A1EFC7F}">
      <dgm:prSet phldrT="[Text]"/>
      <dgm:spPr/>
      <dgm:t>
        <a:bodyPr/>
        <a:lstStyle/>
        <a:p>
          <a:r>
            <a:rPr lang="en-GB" dirty="0"/>
            <a:t>Threat of existing competitors (HIGH)</a:t>
          </a:r>
        </a:p>
      </dgm:t>
    </dgm:pt>
    <dgm:pt modelId="{CA816FEB-1B43-4399-9615-41434E693EF6}" type="parTrans" cxnId="{A2CA16E2-4A81-4BB4-885C-79CF141ED60E}">
      <dgm:prSet/>
      <dgm:spPr/>
      <dgm:t>
        <a:bodyPr/>
        <a:lstStyle/>
        <a:p>
          <a:endParaRPr lang="en-GB"/>
        </a:p>
      </dgm:t>
    </dgm:pt>
    <dgm:pt modelId="{435E8BA4-EBDB-4792-9942-C701DD45DCDE}" type="sibTrans" cxnId="{A2CA16E2-4A81-4BB4-885C-79CF141ED60E}">
      <dgm:prSet/>
      <dgm:spPr/>
      <dgm:t>
        <a:bodyPr/>
        <a:lstStyle/>
        <a:p>
          <a:endParaRPr lang="en-GB"/>
        </a:p>
      </dgm:t>
    </dgm:pt>
    <dgm:pt modelId="{295A1212-C1FB-431C-9212-798117C1E42A}">
      <dgm:prSet phldrT="[Text]"/>
      <dgm:spPr/>
      <dgm:t>
        <a:bodyPr/>
        <a:lstStyle/>
        <a:p>
          <a:r>
            <a:rPr lang="en-GB" dirty="0"/>
            <a:t>Compete  for the same customers daily and for the retention of the existing customers.</a:t>
          </a:r>
        </a:p>
      </dgm:t>
    </dgm:pt>
    <dgm:pt modelId="{8BCADF38-AF28-493E-88D3-753F716E7F4A}" type="parTrans" cxnId="{2487D6EC-7948-49F6-A086-1AED5E41EAB8}">
      <dgm:prSet/>
      <dgm:spPr/>
      <dgm:t>
        <a:bodyPr/>
        <a:lstStyle/>
        <a:p>
          <a:endParaRPr lang="en-GB"/>
        </a:p>
      </dgm:t>
    </dgm:pt>
    <dgm:pt modelId="{E7DF134C-24D0-4E4C-9B06-C0813725415C}" type="sibTrans" cxnId="{2487D6EC-7948-49F6-A086-1AED5E41EAB8}">
      <dgm:prSet/>
      <dgm:spPr/>
      <dgm:t>
        <a:bodyPr/>
        <a:lstStyle/>
        <a:p>
          <a:endParaRPr lang="en-GB"/>
        </a:p>
      </dgm:t>
    </dgm:pt>
    <dgm:pt modelId="{2B9DF7AA-DFEE-44B2-A627-2EFA37147F4D}">
      <dgm:prSet/>
      <dgm:spPr/>
      <dgm:t>
        <a:bodyPr/>
        <a:lstStyle/>
        <a:p>
          <a:r>
            <a:rPr lang="en-GB" dirty="0"/>
            <a:t>Threat of new entrants (Low)</a:t>
          </a:r>
        </a:p>
      </dgm:t>
    </dgm:pt>
    <dgm:pt modelId="{A87BD093-4DB6-4B6B-BE39-E3ED0431FEFE}" type="parTrans" cxnId="{A7D23DA4-1025-4F0D-9BDF-20220CD87D03}">
      <dgm:prSet/>
      <dgm:spPr/>
      <dgm:t>
        <a:bodyPr/>
        <a:lstStyle/>
        <a:p>
          <a:endParaRPr lang="en-GB"/>
        </a:p>
      </dgm:t>
    </dgm:pt>
    <dgm:pt modelId="{116A99EA-8D61-40A8-8F98-C62B6EFFCF56}" type="sibTrans" cxnId="{A7D23DA4-1025-4F0D-9BDF-20220CD87D03}">
      <dgm:prSet/>
      <dgm:spPr/>
      <dgm:t>
        <a:bodyPr/>
        <a:lstStyle/>
        <a:p>
          <a:endParaRPr lang="en-GB"/>
        </a:p>
      </dgm:t>
    </dgm:pt>
    <dgm:pt modelId="{D14698CA-AA2A-4C4D-B7A5-341854C8CE06}">
      <dgm:prSet/>
      <dgm:spPr/>
      <dgm:t>
        <a:bodyPr/>
        <a:lstStyle/>
        <a:p>
          <a:r>
            <a:rPr lang="en-GB" dirty="0"/>
            <a:t>Higher level of Fixed  Costs.</a:t>
          </a:r>
        </a:p>
      </dgm:t>
    </dgm:pt>
    <dgm:pt modelId="{50ED9090-B8E1-40F9-94D9-B87A56227E2B}" type="parTrans" cxnId="{AA3B5277-F996-4860-B248-3341A6D9BC7B}">
      <dgm:prSet/>
      <dgm:spPr/>
      <dgm:t>
        <a:bodyPr/>
        <a:lstStyle/>
        <a:p>
          <a:endParaRPr lang="en-GB"/>
        </a:p>
      </dgm:t>
    </dgm:pt>
    <dgm:pt modelId="{86913CDA-0FA6-457D-A09F-A8DB39899AB6}" type="sibTrans" cxnId="{AA3B5277-F996-4860-B248-3341A6D9BC7B}">
      <dgm:prSet/>
      <dgm:spPr/>
      <dgm:t>
        <a:bodyPr/>
        <a:lstStyle/>
        <a:p>
          <a:endParaRPr lang="en-GB"/>
        </a:p>
      </dgm:t>
    </dgm:pt>
    <dgm:pt modelId="{E10E76FD-A5CB-43B8-8D12-367326F0A8AF}">
      <dgm:prSet/>
      <dgm:spPr/>
      <dgm:t>
        <a:bodyPr/>
        <a:lstStyle/>
        <a:p>
          <a:r>
            <a:rPr lang="en-GB" dirty="0"/>
            <a:t>Substitute Product </a:t>
          </a:r>
        </a:p>
        <a:p>
          <a:r>
            <a:rPr lang="en-GB" dirty="0"/>
            <a:t>( High)</a:t>
          </a:r>
        </a:p>
      </dgm:t>
    </dgm:pt>
    <dgm:pt modelId="{52B99418-04A7-4D82-877D-34C5C4A8FACC}" type="parTrans" cxnId="{E6D0B701-878F-4656-BC18-90C3AE01A9E3}">
      <dgm:prSet/>
      <dgm:spPr/>
      <dgm:t>
        <a:bodyPr/>
        <a:lstStyle/>
        <a:p>
          <a:endParaRPr lang="en-GB"/>
        </a:p>
      </dgm:t>
    </dgm:pt>
    <dgm:pt modelId="{4EB02A84-06E4-46DB-9B86-FA840B487AFA}" type="sibTrans" cxnId="{E6D0B701-878F-4656-BC18-90C3AE01A9E3}">
      <dgm:prSet/>
      <dgm:spPr/>
      <dgm:t>
        <a:bodyPr/>
        <a:lstStyle/>
        <a:p>
          <a:endParaRPr lang="en-GB"/>
        </a:p>
      </dgm:t>
    </dgm:pt>
    <dgm:pt modelId="{E782438D-ED43-4AC1-8C56-2815DAA21A42}">
      <dgm:prSet/>
      <dgm:spPr/>
      <dgm:t>
        <a:bodyPr/>
        <a:lstStyle/>
        <a:p>
          <a:r>
            <a:rPr lang="en-GB" dirty="0"/>
            <a:t>Switching cost is significantly lower for the customers.</a:t>
          </a:r>
        </a:p>
      </dgm:t>
    </dgm:pt>
    <dgm:pt modelId="{9654A961-0802-4454-B5C7-800CFE4E491B}" type="parTrans" cxnId="{869C41BB-3CFD-4C89-9A18-51993ED7AFDE}">
      <dgm:prSet/>
      <dgm:spPr/>
      <dgm:t>
        <a:bodyPr/>
        <a:lstStyle/>
        <a:p>
          <a:endParaRPr lang="en-GB"/>
        </a:p>
      </dgm:t>
    </dgm:pt>
    <dgm:pt modelId="{AC674DFC-8DD7-424C-9A2D-CBAABAC7E700}" type="sibTrans" cxnId="{869C41BB-3CFD-4C89-9A18-51993ED7AFDE}">
      <dgm:prSet/>
      <dgm:spPr/>
      <dgm:t>
        <a:bodyPr/>
        <a:lstStyle/>
        <a:p>
          <a:endParaRPr lang="en-GB"/>
        </a:p>
      </dgm:t>
    </dgm:pt>
    <dgm:pt modelId="{8D953C3C-81DD-45B3-951D-2C66E5A5E3CE}" type="pres">
      <dgm:prSet presAssocID="{06248136-3CDE-4AEA-8F6E-BFEEBFC448D3}" presName="Name0" presStyleCnt="0">
        <dgm:presLayoutVars>
          <dgm:dir/>
          <dgm:animLvl val="lvl"/>
          <dgm:resizeHandles/>
        </dgm:presLayoutVars>
      </dgm:prSet>
      <dgm:spPr/>
    </dgm:pt>
    <dgm:pt modelId="{BD7926B7-5681-4FB5-B7AF-009C4BD89007}" type="pres">
      <dgm:prSet presAssocID="{E10E76FD-A5CB-43B8-8D12-367326F0A8AF}" presName="linNode" presStyleCnt="0"/>
      <dgm:spPr/>
    </dgm:pt>
    <dgm:pt modelId="{061C3C7C-99EF-45DB-9295-4F4138AE70E2}" type="pres">
      <dgm:prSet presAssocID="{E10E76FD-A5CB-43B8-8D12-367326F0A8AF}" presName="parentShp" presStyleLbl="node1" presStyleIdx="0" presStyleCnt="5">
        <dgm:presLayoutVars>
          <dgm:bulletEnabled val="1"/>
        </dgm:presLayoutVars>
      </dgm:prSet>
      <dgm:spPr/>
    </dgm:pt>
    <dgm:pt modelId="{5B58911B-BC24-4A67-A758-EE28D9D6E43F}" type="pres">
      <dgm:prSet presAssocID="{E10E76FD-A5CB-43B8-8D12-367326F0A8AF}" presName="childShp" presStyleLbl="bgAccFollowNode1" presStyleIdx="0" presStyleCnt="5">
        <dgm:presLayoutVars>
          <dgm:bulletEnabled val="1"/>
        </dgm:presLayoutVars>
      </dgm:prSet>
      <dgm:spPr/>
    </dgm:pt>
    <dgm:pt modelId="{1CD9114E-711B-43E0-8427-047546143CB6}" type="pres">
      <dgm:prSet presAssocID="{4EB02A84-06E4-46DB-9B86-FA840B487AFA}" presName="spacing" presStyleCnt="0"/>
      <dgm:spPr/>
    </dgm:pt>
    <dgm:pt modelId="{5A1436FF-4E93-401A-AD08-781BB08E0DD5}" type="pres">
      <dgm:prSet presAssocID="{4EB78B7E-6A16-41AF-93EF-36541EA770D5}" presName="linNode" presStyleCnt="0"/>
      <dgm:spPr/>
    </dgm:pt>
    <dgm:pt modelId="{E31E0D07-26B5-4D98-9A67-94D7500C172A}" type="pres">
      <dgm:prSet presAssocID="{4EB78B7E-6A16-41AF-93EF-36541EA770D5}" presName="parentShp" presStyleLbl="node1" presStyleIdx="1" presStyleCnt="5">
        <dgm:presLayoutVars>
          <dgm:bulletEnabled val="1"/>
        </dgm:presLayoutVars>
      </dgm:prSet>
      <dgm:spPr/>
    </dgm:pt>
    <dgm:pt modelId="{685AB063-4714-4535-B22E-A996A6A30F55}" type="pres">
      <dgm:prSet presAssocID="{4EB78B7E-6A16-41AF-93EF-36541EA770D5}" presName="childShp" presStyleLbl="bgAccFollowNode1" presStyleIdx="1" presStyleCnt="5">
        <dgm:presLayoutVars>
          <dgm:bulletEnabled val="1"/>
        </dgm:presLayoutVars>
      </dgm:prSet>
      <dgm:spPr/>
    </dgm:pt>
    <dgm:pt modelId="{3BFD5FD4-272D-48C5-ABDB-FFED2730A474}" type="pres">
      <dgm:prSet presAssocID="{F4A732DC-9D5C-4583-B759-330CAEADDD84}" presName="spacing" presStyleCnt="0"/>
      <dgm:spPr/>
    </dgm:pt>
    <dgm:pt modelId="{3DDA4924-7986-4C29-B7F8-F7DB92AA5A7E}" type="pres">
      <dgm:prSet presAssocID="{0D027C67-7132-481C-B520-106F23DF82F7}" presName="linNode" presStyleCnt="0"/>
      <dgm:spPr/>
    </dgm:pt>
    <dgm:pt modelId="{A101701C-25D6-4963-B3F8-7279B7765BE8}" type="pres">
      <dgm:prSet presAssocID="{0D027C67-7132-481C-B520-106F23DF82F7}" presName="parentShp" presStyleLbl="node1" presStyleIdx="2" presStyleCnt="5">
        <dgm:presLayoutVars>
          <dgm:bulletEnabled val="1"/>
        </dgm:presLayoutVars>
      </dgm:prSet>
      <dgm:spPr/>
    </dgm:pt>
    <dgm:pt modelId="{784C22E8-604F-43CE-A77D-472436960A6F}" type="pres">
      <dgm:prSet presAssocID="{0D027C67-7132-481C-B520-106F23DF82F7}" presName="childShp" presStyleLbl="bgAccFollowNode1" presStyleIdx="2" presStyleCnt="5">
        <dgm:presLayoutVars>
          <dgm:bulletEnabled val="1"/>
        </dgm:presLayoutVars>
      </dgm:prSet>
      <dgm:spPr/>
    </dgm:pt>
    <dgm:pt modelId="{8BC14258-62C0-4590-B84E-96E525CF2ECB}" type="pres">
      <dgm:prSet presAssocID="{9F3E603B-2636-42A7-8403-ADE0EEA30153}" presName="spacing" presStyleCnt="0"/>
      <dgm:spPr/>
    </dgm:pt>
    <dgm:pt modelId="{A81FB534-B296-49EC-AFEB-71830FDFA2E7}" type="pres">
      <dgm:prSet presAssocID="{2B9DF7AA-DFEE-44B2-A627-2EFA37147F4D}" presName="linNode" presStyleCnt="0"/>
      <dgm:spPr/>
    </dgm:pt>
    <dgm:pt modelId="{06958A6E-9C36-4F7B-BF12-82F9A0C6AAEC}" type="pres">
      <dgm:prSet presAssocID="{2B9DF7AA-DFEE-44B2-A627-2EFA37147F4D}" presName="parentShp" presStyleLbl="node1" presStyleIdx="3" presStyleCnt="5">
        <dgm:presLayoutVars>
          <dgm:bulletEnabled val="1"/>
        </dgm:presLayoutVars>
      </dgm:prSet>
      <dgm:spPr/>
    </dgm:pt>
    <dgm:pt modelId="{07B24859-31BD-41D8-A192-453E2DABA67D}" type="pres">
      <dgm:prSet presAssocID="{2B9DF7AA-DFEE-44B2-A627-2EFA37147F4D}" presName="childShp" presStyleLbl="bgAccFollowNode1" presStyleIdx="3" presStyleCnt="5">
        <dgm:presLayoutVars>
          <dgm:bulletEnabled val="1"/>
        </dgm:presLayoutVars>
      </dgm:prSet>
      <dgm:spPr/>
    </dgm:pt>
    <dgm:pt modelId="{D69FF7B8-8444-4298-9780-CF002653B06F}" type="pres">
      <dgm:prSet presAssocID="{116A99EA-8D61-40A8-8F98-C62B6EFFCF56}" presName="spacing" presStyleCnt="0"/>
      <dgm:spPr/>
    </dgm:pt>
    <dgm:pt modelId="{D630705C-849B-4EAD-8F83-651701ABA29E}" type="pres">
      <dgm:prSet presAssocID="{F4908C26-2CCD-45EF-B2EF-98574A1EFC7F}" presName="linNode" presStyleCnt="0"/>
      <dgm:spPr/>
    </dgm:pt>
    <dgm:pt modelId="{F57CC02B-2802-4D5A-B350-CD5B928F5C70}" type="pres">
      <dgm:prSet presAssocID="{F4908C26-2CCD-45EF-B2EF-98574A1EFC7F}" presName="parentShp" presStyleLbl="node1" presStyleIdx="4" presStyleCnt="5">
        <dgm:presLayoutVars>
          <dgm:bulletEnabled val="1"/>
        </dgm:presLayoutVars>
      </dgm:prSet>
      <dgm:spPr/>
    </dgm:pt>
    <dgm:pt modelId="{BB197A91-AC56-4B1D-B6DF-2DBDF9B13A3C}" type="pres">
      <dgm:prSet presAssocID="{F4908C26-2CCD-45EF-B2EF-98574A1EFC7F}" presName="childShp" presStyleLbl="bgAccFollowNode1" presStyleIdx="4" presStyleCnt="5">
        <dgm:presLayoutVars>
          <dgm:bulletEnabled val="1"/>
        </dgm:presLayoutVars>
      </dgm:prSet>
      <dgm:spPr/>
    </dgm:pt>
  </dgm:ptLst>
  <dgm:cxnLst>
    <dgm:cxn modelId="{E6D0B701-878F-4656-BC18-90C3AE01A9E3}" srcId="{06248136-3CDE-4AEA-8F6E-BFEEBFC448D3}" destId="{E10E76FD-A5CB-43B8-8D12-367326F0A8AF}" srcOrd="0" destOrd="0" parTransId="{52B99418-04A7-4D82-877D-34C5C4A8FACC}" sibTransId="{4EB02A84-06E4-46DB-9B86-FA840B487AFA}"/>
    <dgm:cxn modelId="{9109F107-1B12-48F0-B953-905676A763A1}" type="presOf" srcId="{295A1212-C1FB-431C-9212-798117C1E42A}" destId="{BB197A91-AC56-4B1D-B6DF-2DBDF9B13A3C}" srcOrd="0" destOrd="0" presId="urn:microsoft.com/office/officeart/2005/8/layout/vList6"/>
    <dgm:cxn modelId="{D47F8314-615A-419C-95D2-870ACDDFD095}" type="presOf" srcId="{0D027C67-7132-481C-B520-106F23DF82F7}" destId="{A101701C-25D6-4963-B3F8-7279B7765BE8}" srcOrd="0" destOrd="0" presId="urn:microsoft.com/office/officeart/2005/8/layout/vList6"/>
    <dgm:cxn modelId="{39599914-ADA1-48C0-8A4E-EF02379DCFFF}" type="presOf" srcId="{06737BE8-BA48-4045-89CD-3D97BC7F816C}" destId="{685AB063-4714-4535-B22E-A996A6A30F55}" srcOrd="0" destOrd="0" presId="urn:microsoft.com/office/officeart/2005/8/layout/vList6"/>
    <dgm:cxn modelId="{CA3DC318-0DD1-4D2F-8F44-0E34B6EDE1BB}" type="presOf" srcId="{06248136-3CDE-4AEA-8F6E-BFEEBFC448D3}" destId="{8D953C3C-81DD-45B3-951D-2C66E5A5E3CE}" srcOrd="0" destOrd="0" presId="urn:microsoft.com/office/officeart/2005/8/layout/vList6"/>
    <dgm:cxn modelId="{6F326C3B-FD06-451B-AB7A-9D7D356A3C82}" type="presOf" srcId="{4361417F-C6A9-4487-880D-3EB3D8D1D923}" destId="{784C22E8-604F-43CE-A77D-472436960A6F}" srcOrd="0" destOrd="0" presId="urn:microsoft.com/office/officeart/2005/8/layout/vList6"/>
    <dgm:cxn modelId="{F1E82745-4E7D-4F21-A63A-9940DB7840E9}" srcId="{06248136-3CDE-4AEA-8F6E-BFEEBFC448D3}" destId="{4EB78B7E-6A16-41AF-93EF-36541EA770D5}" srcOrd="1" destOrd="0" parTransId="{077826D2-54BC-4DA3-B7B1-B834014C1464}" sibTransId="{F4A732DC-9D5C-4583-B759-330CAEADDD84}"/>
    <dgm:cxn modelId="{EF1B3150-6894-4176-9741-1C3AC168E72D}" type="presOf" srcId="{E782438D-ED43-4AC1-8C56-2815DAA21A42}" destId="{5B58911B-BC24-4A67-A758-EE28D9D6E43F}" srcOrd="0" destOrd="0" presId="urn:microsoft.com/office/officeart/2005/8/layout/vList6"/>
    <dgm:cxn modelId="{AA3B5277-F996-4860-B248-3341A6D9BC7B}" srcId="{2B9DF7AA-DFEE-44B2-A627-2EFA37147F4D}" destId="{D14698CA-AA2A-4C4D-B7A5-341854C8CE06}" srcOrd="0" destOrd="0" parTransId="{50ED9090-B8E1-40F9-94D9-B87A56227E2B}" sibTransId="{86913CDA-0FA6-457D-A09F-A8DB39899AB6}"/>
    <dgm:cxn modelId="{F5FEBF8A-5123-4D98-B437-1CCBB2035248}" type="presOf" srcId="{4EB78B7E-6A16-41AF-93EF-36541EA770D5}" destId="{E31E0D07-26B5-4D98-9A67-94D7500C172A}" srcOrd="0" destOrd="0" presId="urn:microsoft.com/office/officeart/2005/8/layout/vList6"/>
    <dgm:cxn modelId="{654ECD8A-1833-4085-8945-D5C3CB265A7A}" srcId="{4EB78B7E-6A16-41AF-93EF-36541EA770D5}" destId="{06737BE8-BA48-4045-89CD-3D97BC7F816C}" srcOrd="0" destOrd="0" parTransId="{9692104F-A625-49F1-BE71-6EDFAB5585A7}" sibTransId="{EF05BF42-850E-4520-8E51-AE7325F184C5}"/>
    <dgm:cxn modelId="{A73C6E94-E7FA-4B9A-9CC8-98AF735B0CB2}" type="presOf" srcId="{E10E76FD-A5CB-43B8-8D12-367326F0A8AF}" destId="{061C3C7C-99EF-45DB-9295-4F4138AE70E2}" srcOrd="0" destOrd="0" presId="urn:microsoft.com/office/officeart/2005/8/layout/vList6"/>
    <dgm:cxn modelId="{A7D23DA4-1025-4F0D-9BDF-20220CD87D03}" srcId="{06248136-3CDE-4AEA-8F6E-BFEEBFC448D3}" destId="{2B9DF7AA-DFEE-44B2-A627-2EFA37147F4D}" srcOrd="3" destOrd="0" parTransId="{A87BD093-4DB6-4B6B-BE39-E3ED0431FEFE}" sibTransId="{116A99EA-8D61-40A8-8F98-C62B6EFFCF56}"/>
    <dgm:cxn modelId="{877666A5-8D2F-4EE1-AD83-050575BEE567}" srcId="{0D027C67-7132-481C-B520-106F23DF82F7}" destId="{4361417F-C6A9-4487-880D-3EB3D8D1D923}" srcOrd="0" destOrd="0" parTransId="{ACBD1557-4882-43AA-91FA-6E05F5AA582A}" sibTransId="{8670B434-BF09-4D72-BBEE-400F4157E4C1}"/>
    <dgm:cxn modelId="{869C41BB-3CFD-4C89-9A18-51993ED7AFDE}" srcId="{E10E76FD-A5CB-43B8-8D12-367326F0A8AF}" destId="{E782438D-ED43-4AC1-8C56-2815DAA21A42}" srcOrd="0" destOrd="0" parTransId="{9654A961-0802-4454-B5C7-800CFE4E491B}" sibTransId="{AC674DFC-8DD7-424C-9A2D-CBAABAC7E700}"/>
    <dgm:cxn modelId="{1FAB2FBC-3420-4552-A0F9-8E6BA6FD9197}" type="presOf" srcId="{F4908C26-2CCD-45EF-B2EF-98574A1EFC7F}" destId="{F57CC02B-2802-4D5A-B350-CD5B928F5C70}" srcOrd="0" destOrd="0" presId="urn:microsoft.com/office/officeart/2005/8/layout/vList6"/>
    <dgm:cxn modelId="{920742D3-4BF9-417F-A4EC-648F8F55D654}" type="presOf" srcId="{2B9DF7AA-DFEE-44B2-A627-2EFA37147F4D}" destId="{06958A6E-9C36-4F7B-BF12-82F9A0C6AAEC}" srcOrd="0" destOrd="0" presId="urn:microsoft.com/office/officeart/2005/8/layout/vList6"/>
    <dgm:cxn modelId="{A2CA16E2-4A81-4BB4-885C-79CF141ED60E}" srcId="{06248136-3CDE-4AEA-8F6E-BFEEBFC448D3}" destId="{F4908C26-2CCD-45EF-B2EF-98574A1EFC7F}" srcOrd="4" destOrd="0" parTransId="{CA816FEB-1B43-4399-9615-41434E693EF6}" sibTransId="{435E8BA4-EBDB-4792-9942-C701DD45DCDE}"/>
    <dgm:cxn modelId="{2487D6EC-7948-49F6-A086-1AED5E41EAB8}" srcId="{F4908C26-2CCD-45EF-B2EF-98574A1EFC7F}" destId="{295A1212-C1FB-431C-9212-798117C1E42A}" srcOrd="0" destOrd="0" parTransId="{8BCADF38-AF28-493E-88D3-753F716E7F4A}" sibTransId="{E7DF134C-24D0-4E4C-9B06-C0813725415C}"/>
    <dgm:cxn modelId="{578A02ED-8872-4B61-9FDE-0C2D3DBDF9BC}" type="presOf" srcId="{D14698CA-AA2A-4C4D-B7A5-341854C8CE06}" destId="{07B24859-31BD-41D8-A192-453E2DABA67D}" srcOrd="0" destOrd="0" presId="urn:microsoft.com/office/officeart/2005/8/layout/vList6"/>
    <dgm:cxn modelId="{8823FCF2-DAB8-4C1A-B29A-7AD25111787E}" srcId="{06248136-3CDE-4AEA-8F6E-BFEEBFC448D3}" destId="{0D027C67-7132-481C-B520-106F23DF82F7}" srcOrd="2" destOrd="0" parTransId="{592AF346-4591-449E-B2F2-6080645CEE8A}" sibTransId="{9F3E603B-2636-42A7-8403-ADE0EEA30153}"/>
    <dgm:cxn modelId="{5E00FBEA-8E28-463C-B8CF-7B5F29A237AC}" type="presParOf" srcId="{8D953C3C-81DD-45B3-951D-2C66E5A5E3CE}" destId="{BD7926B7-5681-4FB5-B7AF-009C4BD89007}" srcOrd="0" destOrd="0" presId="urn:microsoft.com/office/officeart/2005/8/layout/vList6"/>
    <dgm:cxn modelId="{29E6CA3C-4DAC-4EB2-82DF-66B49F3D5893}" type="presParOf" srcId="{BD7926B7-5681-4FB5-B7AF-009C4BD89007}" destId="{061C3C7C-99EF-45DB-9295-4F4138AE70E2}" srcOrd="0" destOrd="0" presId="urn:microsoft.com/office/officeart/2005/8/layout/vList6"/>
    <dgm:cxn modelId="{B8C1A57E-A244-4E35-8174-BA08B4C2FE88}" type="presParOf" srcId="{BD7926B7-5681-4FB5-B7AF-009C4BD89007}" destId="{5B58911B-BC24-4A67-A758-EE28D9D6E43F}" srcOrd="1" destOrd="0" presId="urn:microsoft.com/office/officeart/2005/8/layout/vList6"/>
    <dgm:cxn modelId="{5CC3F969-051D-460A-B862-37DFDCA926C6}" type="presParOf" srcId="{8D953C3C-81DD-45B3-951D-2C66E5A5E3CE}" destId="{1CD9114E-711B-43E0-8427-047546143CB6}" srcOrd="1" destOrd="0" presId="urn:microsoft.com/office/officeart/2005/8/layout/vList6"/>
    <dgm:cxn modelId="{82DD39F8-9BA3-4904-B16C-E42DED77603A}" type="presParOf" srcId="{8D953C3C-81DD-45B3-951D-2C66E5A5E3CE}" destId="{5A1436FF-4E93-401A-AD08-781BB08E0DD5}" srcOrd="2" destOrd="0" presId="urn:microsoft.com/office/officeart/2005/8/layout/vList6"/>
    <dgm:cxn modelId="{42A3494C-40EB-4F41-BB23-B9B2A27F3925}" type="presParOf" srcId="{5A1436FF-4E93-401A-AD08-781BB08E0DD5}" destId="{E31E0D07-26B5-4D98-9A67-94D7500C172A}" srcOrd="0" destOrd="0" presId="urn:microsoft.com/office/officeart/2005/8/layout/vList6"/>
    <dgm:cxn modelId="{5A7B0FC7-6F3B-42D0-94FF-9081CB042E42}" type="presParOf" srcId="{5A1436FF-4E93-401A-AD08-781BB08E0DD5}" destId="{685AB063-4714-4535-B22E-A996A6A30F55}" srcOrd="1" destOrd="0" presId="urn:microsoft.com/office/officeart/2005/8/layout/vList6"/>
    <dgm:cxn modelId="{E70624CC-5192-402D-92D3-DA5DB0A0285A}" type="presParOf" srcId="{8D953C3C-81DD-45B3-951D-2C66E5A5E3CE}" destId="{3BFD5FD4-272D-48C5-ABDB-FFED2730A474}" srcOrd="3" destOrd="0" presId="urn:microsoft.com/office/officeart/2005/8/layout/vList6"/>
    <dgm:cxn modelId="{E08F3356-6DAC-4E59-A1FA-08BC682CF0E0}" type="presParOf" srcId="{8D953C3C-81DD-45B3-951D-2C66E5A5E3CE}" destId="{3DDA4924-7986-4C29-B7F8-F7DB92AA5A7E}" srcOrd="4" destOrd="0" presId="urn:microsoft.com/office/officeart/2005/8/layout/vList6"/>
    <dgm:cxn modelId="{0843987E-3B4D-4936-9441-50B4CBE454F2}" type="presParOf" srcId="{3DDA4924-7986-4C29-B7F8-F7DB92AA5A7E}" destId="{A101701C-25D6-4963-B3F8-7279B7765BE8}" srcOrd="0" destOrd="0" presId="urn:microsoft.com/office/officeart/2005/8/layout/vList6"/>
    <dgm:cxn modelId="{A29437CA-3FDF-4D52-93F4-1C1369C044A9}" type="presParOf" srcId="{3DDA4924-7986-4C29-B7F8-F7DB92AA5A7E}" destId="{784C22E8-604F-43CE-A77D-472436960A6F}" srcOrd="1" destOrd="0" presId="urn:microsoft.com/office/officeart/2005/8/layout/vList6"/>
    <dgm:cxn modelId="{94A7CCFC-62B2-433F-ACD5-C9FEE72856AA}" type="presParOf" srcId="{8D953C3C-81DD-45B3-951D-2C66E5A5E3CE}" destId="{8BC14258-62C0-4590-B84E-96E525CF2ECB}" srcOrd="5" destOrd="0" presId="urn:microsoft.com/office/officeart/2005/8/layout/vList6"/>
    <dgm:cxn modelId="{0F87F715-3ACA-47D3-B74F-D497ED444C3B}" type="presParOf" srcId="{8D953C3C-81DD-45B3-951D-2C66E5A5E3CE}" destId="{A81FB534-B296-49EC-AFEB-71830FDFA2E7}" srcOrd="6" destOrd="0" presId="urn:microsoft.com/office/officeart/2005/8/layout/vList6"/>
    <dgm:cxn modelId="{5A954CED-FCCA-4E3A-9249-DF1109DA9A9A}" type="presParOf" srcId="{A81FB534-B296-49EC-AFEB-71830FDFA2E7}" destId="{06958A6E-9C36-4F7B-BF12-82F9A0C6AAEC}" srcOrd="0" destOrd="0" presId="urn:microsoft.com/office/officeart/2005/8/layout/vList6"/>
    <dgm:cxn modelId="{4D7C698C-7184-47FA-9622-AF2B9D1F89AC}" type="presParOf" srcId="{A81FB534-B296-49EC-AFEB-71830FDFA2E7}" destId="{07B24859-31BD-41D8-A192-453E2DABA67D}" srcOrd="1" destOrd="0" presId="urn:microsoft.com/office/officeart/2005/8/layout/vList6"/>
    <dgm:cxn modelId="{A0B0EDE3-85FF-4F7E-833F-826BEECBE3D4}" type="presParOf" srcId="{8D953C3C-81DD-45B3-951D-2C66E5A5E3CE}" destId="{D69FF7B8-8444-4298-9780-CF002653B06F}" srcOrd="7" destOrd="0" presId="urn:microsoft.com/office/officeart/2005/8/layout/vList6"/>
    <dgm:cxn modelId="{9545163C-93EF-410C-8AF3-3F952928F312}" type="presParOf" srcId="{8D953C3C-81DD-45B3-951D-2C66E5A5E3CE}" destId="{D630705C-849B-4EAD-8F83-651701ABA29E}" srcOrd="8" destOrd="0" presId="urn:microsoft.com/office/officeart/2005/8/layout/vList6"/>
    <dgm:cxn modelId="{85E7C50B-8250-4B0D-AE52-C510046D89EB}" type="presParOf" srcId="{D630705C-849B-4EAD-8F83-651701ABA29E}" destId="{F57CC02B-2802-4D5A-B350-CD5B928F5C70}" srcOrd="0" destOrd="0" presId="urn:microsoft.com/office/officeart/2005/8/layout/vList6"/>
    <dgm:cxn modelId="{2888FBB1-8354-4F1B-ACB7-EECC1421DE4E}" type="presParOf" srcId="{D630705C-849B-4EAD-8F83-651701ABA29E}" destId="{BB197A91-AC56-4B1D-B6DF-2DBDF9B13A3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5D13D-7589-484E-A47F-1F9096925BCF}">
      <dsp:nvSpPr>
        <dsp:cNvPr id="0" name=""/>
        <dsp:cNvSpPr/>
      </dsp:nvSpPr>
      <dsp:spPr>
        <a:xfrm>
          <a:off x="0" y="170676"/>
          <a:ext cx="4116610" cy="189468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GB" sz="2000" b="1" kern="1200" dirty="0"/>
            <a:t>Wine industry is synergistic.</a:t>
          </a:r>
        </a:p>
      </dsp:txBody>
      <dsp:txXfrm>
        <a:off x="0" y="170676"/>
        <a:ext cx="4116610" cy="1894683"/>
      </dsp:txXfrm>
    </dsp:sp>
    <dsp:sp modelId="{5C650427-9500-4FEE-B130-1676F598E27F}">
      <dsp:nvSpPr>
        <dsp:cNvPr id="0" name=""/>
        <dsp:cNvSpPr/>
      </dsp:nvSpPr>
      <dsp:spPr>
        <a:xfrm>
          <a:off x="4437414" y="149228"/>
          <a:ext cx="3853849" cy="1894683"/>
        </a:xfrm>
        <a:prstGeom prst="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There is enough growth opportunity </a:t>
          </a:r>
          <a:endParaRPr lang="en-GB" sz="2000" b="1" kern="1200" dirty="0"/>
        </a:p>
      </dsp:txBody>
      <dsp:txXfrm>
        <a:off x="4437414" y="149228"/>
        <a:ext cx="3853849" cy="1894683"/>
      </dsp:txXfrm>
    </dsp:sp>
    <dsp:sp modelId="{0373A558-85A0-4A33-9585-6591E693F8BF}">
      <dsp:nvSpPr>
        <dsp:cNvPr id="0" name=""/>
        <dsp:cNvSpPr/>
      </dsp:nvSpPr>
      <dsp:spPr>
        <a:xfrm>
          <a:off x="0" y="2285998"/>
          <a:ext cx="4019033" cy="2065223"/>
        </a:xfrm>
        <a:prstGeom prst="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None/>
          </a:pPr>
          <a:r>
            <a:rPr lang="en-GB" sz="2000" b="1" kern="1200" dirty="0"/>
            <a:t>Days of generous support from govt. Is coming to an end.</a:t>
          </a:r>
        </a:p>
      </dsp:txBody>
      <dsp:txXfrm>
        <a:off x="0" y="2285998"/>
        <a:ext cx="4019033" cy="2065223"/>
      </dsp:txXfrm>
    </dsp:sp>
    <dsp:sp modelId="{7C4A8169-0626-41EC-B6A6-E9A58BC18FD1}">
      <dsp:nvSpPr>
        <dsp:cNvPr id="0" name=""/>
        <dsp:cNvSpPr/>
      </dsp:nvSpPr>
      <dsp:spPr>
        <a:xfrm>
          <a:off x="4390268" y="2186006"/>
          <a:ext cx="3900995" cy="2214695"/>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None/>
          </a:pPr>
          <a:r>
            <a:rPr lang="en-GB" sz="2000" b="1" kern="1200" dirty="0"/>
            <a:t>Export market in US is promising but unexplored. </a:t>
          </a:r>
        </a:p>
      </dsp:txBody>
      <dsp:txXfrm>
        <a:off x="4390268" y="2186006"/>
        <a:ext cx="3900995" cy="2214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8911B-BC24-4A67-A758-EE28D9D6E43F}">
      <dsp:nvSpPr>
        <dsp:cNvPr id="0" name=""/>
        <dsp:cNvSpPr/>
      </dsp:nvSpPr>
      <dsp:spPr>
        <a:xfrm>
          <a:off x="3291839" y="1546"/>
          <a:ext cx="4937760" cy="837568"/>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Switching cost is significantly lower for the customers.</a:t>
          </a:r>
        </a:p>
      </dsp:txBody>
      <dsp:txXfrm>
        <a:off x="3291839" y="106242"/>
        <a:ext cx="4623672" cy="628176"/>
      </dsp:txXfrm>
    </dsp:sp>
    <dsp:sp modelId="{061C3C7C-99EF-45DB-9295-4F4138AE70E2}">
      <dsp:nvSpPr>
        <dsp:cNvPr id="0" name=""/>
        <dsp:cNvSpPr/>
      </dsp:nvSpPr>
      <dsp:spPr>
        <a:xfrm>
          <a:off x="0" y="1546"/>
          <a:ext cx="3291840" cy="8375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Substitute Product </a:t>
          </a:r>
        </a:p>
        <a:p>
          <a:pPr marL="0" lvl="0" indent="0" algn="ctr" defTabSz="889000">
            <a:lnSpc>
              <a:spcPct val="90000"/>
            </a:lnSpc>
            <a:spcBef>
              <a:spcPct val="0"/>
            </a:spcBef>
            <a:spcAft>
              <a:spcPct val="35000"/>
            </a:spcAft>
            <a:buNone/>
          </a:pPr>
          <a:r>
            <a:rPr lang="en-GB" sz="2000" kern="1200" dirty="0"/>
            <a:t>( High)</a:t>
          </a:r>
        </a:p>
      </dsp:txBody>
      <dsp:txXfrm>
        <a:off x="40887" y="42433"/>
        <a:ext cx="3210066" cy="755794"/>
      </dsp:txXfrm>
    </dsp:sp>
    <dsp:sp modelId="{685AB063-4714-4535-B22E-A996A6A30F55}">
      <dsp:nvSpPr>
        <dsp:cNvPr id="0" name=""/>
        <dsp:cNvSpPr/>
      </dsp:nvSpPr>
      <dsp:spPr>
        <a:xfrm>
          <a:off x="3291839" y="922872"/>
          <a:ext cx="4937760" cy="837568"/>
        </a:xfrm>
        <a:prstGeom prst="rightArrow">
          <a:avLst>
            <a:gd name="adj1" fmla="val 75000"/>
            <a:gd name="adj2" fmla="val 50000"/>
          </a:avLst>
        </a:prstGeom>
        <a:solidFill>
          <a:schemeClr val="accent3">
            <a:tint val="40000"/>
            <a:alpha val="90000"/>
            <a:hueOff val="2679213"/>
            <a:satOff val="-3448"/>
            <a:lumOff val="-269"/>
            <a:alphaOff val="0"/>
          </a:schemeClr>
        </a:solidFill>
        <a:ln w="25400" cap="flat" cmpd="sng" algn="ctr">
          <a:solidFill>
            <a:schemeClr val="accent3">
              <a:tint val="40000"/>
              <a:alpha val="90000"/>
              <a:hueOff val="2679213"/>
              <a:satOff val="-3448"/>
              <a:lumOff val="-2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Suppliers in the media and entertainment industry have a relatively low bargaining power. </a:t>
          </a:r>
          <a:endParaRPr lang="en-GB" sz="1400" kern="1200" dirty="0"/>
        </a:p>
      </dsp:txBody>
      <dsp:txXfrm>
        <a:off x="3291839" y="1027568"/>
        <a:ext cx="4623672" cy="628176"/>
      </dsp:txXfrm>
    </dsp:sp>
    <dsp:sp modelId="{E31E0D07-26B5-4D98-9A67-94D7500C172A}">
      <dsp:nvSpPr>
        <dsp:cNvPr id="0" name=""/>
        <dsp:cNvSpPr/>
      </dsp:nvSpPr>
      <dsp:spPr>
        <a:xfrm>
          <a:off x="0" y="922872"/>
          <a:ext cx="3291840" cy="837568"/>
        </a:xfrm>
        <a:prstGeom prst="roundRect">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Bargaining power of suppliers (High)</a:t>
          </a:r>
        </a:p>
      </dsp:txBody>
      <dsp:txXfrm>
        <a:off x="40887" y="963759"/>
        <a:ext cx="3210066" cy="755794"/>
      </dsp:txXfrm>
    </dsp:sp>
    <dsp:sp modelId="{784C22E8-604F-43CE-A77D-472436960A6F}">
      <dsp:nvSpPr>
        <dsp:cNvPr id="0" name=""/>
        <dsp:cNvSpPr/>
      </dsp:nvSpPr>
      <dsp:spPr>
        <a:xfrm>
          <a:off x="3291839" y="1844197"/>
          <a:ext cx="4937760" cy="837568"/>
        </a:xfrm>
        <a:prstGeom prst="rightArrow">
          <a:avLst>
            <a:gd name="adj1" fmla="val 75000"/>
            <a:gd name="adj2" fmla="val 50000"/>
          </a:avLst>
        </a:prstGeom>
        <a:solidFill>
          <a:schemeClr val="accent3">
            <a:tint val="40000"/>
            <a:alpha val="90000"/>
            <a:hueOff val="5358427"/>
            <a:satOff val="-6896"/>
            <a:lumOff val="-537"/>
            <a:alphaOff val="0"/>
          </a:schemeClr>
        </a:solidFill>
        <a:ln w="25400" cap="flat" cmpd="sng" algn="ctr">
          <a:solidFill>
            <a:schemeClr val="accent3">
              <a:tint val="40000"/>
              <a:alpha val="90000"/>
              <a:hueOff val="5358427"/>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bargaining power of buyers is minimal due to the large number of buyers and the few number of large  corporations. </a:t>
          </a:r>
          <a:endParaRPr lang="en-GB" sz="1400" kern="1200" dirty="0"/>
        </a:p>
      </dsp:txBody>
      <dsp:txXfrm>
        <a:off x="3291839" y="1948893"/>
        <a:ext cx="4623672" cy="628176"/>
      </dsp:txXfrm>
    </dsp:sp>
    <dsp:sp modelId="{A101701C-25D6-4963-B3F8-7279B7765BE8}">
      <dsp:nvSpPr>
        <dsp:cNvPr id="0" name=""/>
        <dsp:cNvSpPr/>
      </dsp:nvSpPr>
      <dsp:spPr>
        <a:xfrm>
          <a:off x="0" y="1844197"/>
          <a:ext cx="3291840" cy="837568"/>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Bargaining power of Buyers (High)</a:t>
          </a:r>
        </a:p>
      </dsp:txBody>
      <dsp:txXfrm>
        <a:off x="40887" y="1885084"/>
        <a:ext cx="3210066" cy="755794"/>
      </dsp:txXfrm>
    </dsp:sp>
    <dsp:sp modelId="{07B24859-31BD-41D8-A192-453E2DABA67D}">
      <dsp:nvSpPr>
        <dsp:cNvPr id="0" name=""/>
        <dsp:cNvSpPr/>
      </dsp:nvSpPr>
      <dsp:spPr>
        <a:xfrm>
          <a:off x="3291839" y="2765522"/>
          <a:ext cx="4937760" cy="837568"/>
        </a:xfrm>
        <a:prstGeom prst="rightArrow">
          <a:avLst>
            <a:gd name="adj1" fmla="val 75000"/>
            <a:gd name="adj2" fmla="val 50000"/>
          </a:avLst>
        </a:prstGeom>
        <a:solidFill>
          <a:schemeClr val="accent3">
            <a:tint val="40000"/>
            <a:alpha val="90000"/>
            <a:hueOff val="8037640"/>
            <a:satOff val="-10345"/>
            <a:lumOff val="-806"/>
            <a:alphaOff val="0"/>
          </a:schemeClr>
        </a:solidFill>
        <a:ln w="25400" cap="flat" cmpd="sng" algn="ctr">
          <a:solidFill>
            <a:schemeClr val="accent3">
              <a:tint val="40000"/>
              <a:alpha val="90000"/>
              <a:hueOff val="8037640"/>
              <a:satOff val="-10345"/>
              <a:lumOff val="-8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Higher level of Fixed  Costs.</a:t>
          </a:r>
        </a:p>
      </dsp:txBody>
      <dsp:txXfrm>
        <a:off x="3291839" y="2870218"/>
        <a:ext cx="4623672" cy="628176"/>
      </dsp:txXfrm>
    </dsp:sp>
    <dsp:sp modelId="{06958A6E-9C36-4F7B-BF12-82F9A0C6AAEC}">
      <dsp:nvSpPr>
        <dsp:cNvPr id="0" name=""/>
        <dsp:cNvSpPr/>
      </dsp:nvSpPr>
      <dsp:spPr>
        <a:xfrm>
          <a:off x="0" y="2765522"/>
          <a:ext cx="3291840" cy="837568"/>
        </a:xfrm>
        <a:prstGeom prst="roundRect">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Threat of new entrants (Low)</a:t>
          </a:r>
        </a:p>
      </dsp:txBody>
      <dsp:txXfrm>
        <a:off x="40887" y="2806409"/>
        <a:ext cx="3210066" cy="755794"/>
      </dsp:txXfrm>
    </dsp:sp>
    <dsp:sp modelId="{BB197A91-AC56-4B1D-B6DF-2DBDF9B13A3C}">
      <dsp:nvSpPr>
        <dsp:cNvPr id="0" name=""/>
        <dsp:cNvSpPr/>
      </dsp:nvSpPr>
      <dsp:spPr>
        <a:xfrm>
          <a:off x="3291839" y="3686847"/>
          <a:ext cx="4937760" cy="837568"/>
        </a:xfrm>
        <a:prstGeom prst="rightArrow">
          <a:avLst>
            <a:gd name="adj1" fmla="val 75000"/>
            <a:gd name="adj2" fmla="val 50000"/>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Compete  for the same customers daily and for the retention of the existing customers.</a:t>
          </a:r>
        </a:p>
      </dsp:txBody>
      <dsp:txXfrm>
        <a:off x="3291839" y="3791543"/>
        <a:ext cx="4623672" cy="628176"/>
      </dsp:txXfrm>
    </dsp:sp>
    <dsp:sp modelId="{F57CC02B-2802-4D5A-B350-CD5B928F5C70}">
      <dsp:nvSpPr>
        <dsp:cNvPr id="0" name=""/>
        <dsp:cNvSpPr/>
      </dsp:nvSpPr>
      <dsp:spPr>
        <a:xfrm>
          <a:off x="0" y="3686847"/>
          <a:ext cx="3291840" cy="837568"/>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t>Threat of existing competitors (HIGH)</a:t>
          </a:r>
        </a:p>
      </dsp:txBody>
      <dsp:txXfrm>
        <a:off x="40887" y="3727734"/>
        <a:ext cx="3210066" cy="7557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61FC6-9EC2-4716-AB94-6D9419057C61}" type="datetimeFigureOut">
              <a:rPr lang="en-US" smtClean="0"/>
              <a:pPr/>
              <a:t>1/17/2021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2EDDA2-C0AA-4596-9858-31D024C6ED9B}" type="slidenum">
              <a:rPr lang="en-GB" smtClean="0"/>
              <a:pPr/>
              <a:t>‹#›</a:t>
            </a:fld>
            <a:endParaRPr lang="en-GB"/>
          </a:p>
        </p:txBody>
      </p:sp>
    </p:spTree>
    <p:extLst>
      <p:ext uri="{BB962C8B-B14F-4D97-AF65-F5344CB8AC3E}">
        <p14:creationId xmlns:p14="http://schemas.microsoft.com/office/powerpoint/2010/main" val="154689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2EDDA2-C0AA-4596-9858-31D024C6ED9B}" type="slidenum">
              <a:rPr lang="en-GB" smtClean="0"/>
              <a:pPr/>
              <a:t>19</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F1428DA-C561-48C5-89B3-312EE1B79FB9}" type="datetimeFigureOut">
              <a:rPr lang="en-US" smtClean="0"/>
              <a:pPr/>
              <a:t>1/17/2021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F1428DA-C561-48C5-89B3-312EE1B79FB9}" type="datetimeFigureOut">
              <a:rPr lang="en-US" smtClean="0"/>
              <a:pPr/>
              <a:t>1/17/2021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F1428DA-C561-48C5-89B3-312EE1B79FB9}" type="datetimeFigureOut">
              <a:rPr lang="en-US" smtClean="0"/>
              <a:pPr/>
              <a:t>1/17/2021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428DA-C561-48C5-89B3-312EE1B79FB9}" type="datetimeFigureOut">
              <a:rPr lang="en-US" smtClean="0"/>
              <a:pPr/>
              <a:t>1/17/2021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1428DA-C561-48C5-89B3-312EE1B79FB9}" type="datetimeFigureOut">
              <a:rPr lang="en-US" smtClean="0"/>
              <a:pPr/>
              <a:t>1/17/2021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1428DA-C561-48C5-89B3-312EE1B79FB9}" type="datetimeFigureOut">
              <a:rPr lang="en-US" smtClean="0"/>
              <a:pPr/>
              <a:t>1/17/2021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428DA-C561-48C5-89B3-312EE1B79FB9}" type="datetimeFigureOut">
              <a:rPr lang="en-US" smtClean="0"/>
              <a:pPr/>
              <a:t>1/17/2021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ADC80-6615-41BB-8AD3-476D9A5E1C9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362200"/>
            <a:ext cx="914400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Welcome to the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style>
          <a:lnRef idx="1">
            <a:schemeClr val="accent3"/>
          </a:lnRef>
          <a:fillRef idx="2">
            <a:schemeClr val="accent3"/>
          </a:fillRef>
          <a:effectRef idx="1">
            <a:schemeClr val="accent3"/>
          </a:effectRef>
          <a:fontRef idx="minor">
            <a:schemeClr val="dk1"/>
          </a:fontRef>
        </p:style>
        <p:txBody>
          <a:bodyPr>
            <a:normAutofit/>
          </a:bodyPr>
          <a:lstStyle/>
          <a:p>
            <a:r>
              <a:rPr lang="en-GB" sz="3200" b="1" dirty="0">
                <a:latin typeface="Times New Roman" pitchFamily="18" charset="0"/>
                <a:cs typeface="Times New Roman" pitchFamily="18" charset="0"/>
              </a:rPr>
              <a:t>Z SCORE MODEL</a:t>
            </a:r>
          </a:p>
        </p:txBody>
      </p:sp>
      <p:graphicFrame>
        <p:nvGraphicFramePr>
          <p:cNvPr id="9" name="Content Placeholder 8"/>
          <p:cNvGraphicFramePr>
            <a:graphicFrameLocks noGrp="1"/>
          </p:cNvGraphicFramePr>
          <p:nvPr>
            <p:ph idx="1"/>
          </p:nvPr>
        </p:nvGraphicFramePr>
        <p:xfrm>
          <a:off x="457200" y="2667000"/>
          <a:ext cx="8229600" cy="1125855"/>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r" fontAlgn="b"/>
                      <a:r>
                        <a:rPr lang="en-US" sz="2400" b="0" i="0" u="none" strike="noStrike" dirty="0">
                          <a:solidFill>
                            <a:srgbClr val="000000"/>
                          </a:solidFill>
                          <a:latin typeface="+mn-lt"/>
                        </a:rPr>
                        <a:t>1995</a:t>
                      </a:r>
                    </a:p>
                  </a:txBody>
                  <a:tcPr marL="9525" marR="9525" marT="9525" marB="0" anchor="b"/>
                </a:tc>
                <a:tc>
                  <a:txBody>
                    <a:bodyPr/>
                    <a:lstStyle/>
                    <a:p>
                      <a:pPr algn="r" fontAlgn="b"/>
                      <a:r>
                        <a:rPr lang="en-US" sz="2400" b="0" i="0" u="none" strike="noStrike" dirty="0">
                          <a:solidFill>
                            <a:srgbClr val="000000"/>
                          </a:solidFill>
                          <a:latin typeface="+mn-lt"/>
                        </a:rPr>
                        <a:t>1996</a:t>
                      </a:r>
                    </a:p>
                  </a:txBody>
                  <a:tcPr marL="9525" marR="9525" marT="9525" marB="0" anchor="b"/>
                </a:tc>
                <a:tc>
                  <a:txBody>
                    <a:bodyPr/>
                    <a:lstStyle/>
                    <a:p>
                      <a:pPr algn="r" fontAlgn="b"/>
                      <a:r>
                        <a:rPr lang="en-US" sz="2400" b="0" i="0" u="none" strike="noStrike">
                          <a:solidFill>
                            <a:srgbClr val="000000"/>
                          </a:solidFill>
                          <a:latin typeface="+mn-lt"/>
                        </a:rPr>
                        <a:t>1997</a:t>
                      </a:r>
                    </a:p>
                  </a:txBody>
                  <a:tcPr marL="9525" marR="9525" marT="9525" marB="0" anchor="b"/>
                </a:tc>
                <a:extLst>
                  <a:ext uri="{0D108BD9-81ED-4DB2-BD59-A6C34878D82A}">
                    <a16:rowId xmlns:a16="http://schemas.microsoft.com/office/drawing/2014/main" val="10000"/>
                  </a:ext>
                </a:extLst>
              </a:tr>
              <a:tr h="370840">
                <a:tc>
                  <a:txBody>
                    <a:bodyPr/>
                    <a:lstStyle/>
                    <a:p>
                      <a:pPr algn="ctr" fontAlgn="b"/>
                      <a:r>
                        <a:rPr lang="en-US" sz="2400" b="0" i="0" u="none" strike="noStrike">
                          <a:solidFill>
                            <a:srgbClr val="000000"/>
                          </a:solidFill>
                          <a:latin typeface="+mn-lt"/>
                        </a:rPr>
                        <a:t>1.32</a:t>
                      </a:r>
                    </a:p>
                  </a:txBody>
                  <a:tcPr marL="9525" marR="9525" marT="9525" marB="0" anchor="b"/>
                </a:tc>
                <a:tc>
                  <a:txBody>
                    <a:bodyPr/>
                    <a:lstStyle/>
                    <a:p>
                      <a:pPr algn="ctr" fontAlgn="b"/>
                      <a:r>
                        <a:rPr lang="en-US" sz="2400" b="0" i="0" u="none" strike="noStrike" dirty="0">
                          <a:solidFill>
                            <a:srgbClr val="000000"/>
                          </a:solidFill>
                          <a:latin typeface="+mn-lt"/>
                        </a:rPr>
                        <a:t>1.87</a:t>
                      </a:r>
                    </a:p>
                  </a:txBody>
                  <a:tcPr marL="9525" marR="9525" marT="9525" marB="0" anchor="b"/>
                </a:tc>
                <a:tc>
                  <a:txBody>
                    <a:bodyPr/>
                    <a:lstStyle/>
                    <a:p>
                      <a:pPr algn="ctr" fontAlgn="b"/>
                      <a:r>
                        <a:rPr lang="en-US" sz="2400" b="0" i="0" u="none" strike="noStrike">
                          <a:solidFill>
                            <a:srgbClr val="000000"/>
                          </a:solidFill>
                          <a:latin typeface="+mn-lt"/>
                        </a:rPr>
                        <a:t>2.30</a:t>
                      </a:r>
                    </a:p>
                  </a:txBody>
                  <a:tcPr marL="9525" marR="9525" marT="9525" marB="0" anchor="b"/>
                </a:tc>
                <a:extLst>
                  <a:ext uri="{0D108BD9-81ED-4DB2-BD59-A6C34878D82A}">
                    <a16:rowId xmlns:a16="http://schemas.microsoft.com/office/drawing/2014/main" val="10001"/>
                  </a:ext>
                </a:extLst>
              </a:tr>
              <a:tr h="370840">
                <a:tc>
                  <a:txBody>
                    <a:bodyPr/>
                    <a:lstStyle/>
                    <a:p>
                      <a:pPr algn="ctr" fontAlgn="b"/>
                      <a:r>
                        <a:rPr lang="en-US" sz="2400" b="0" i="0" u="none" strike="noStrike" dirty="0">
                          <a:solidFill>
                            <a:srgbClr val="000000"/>
                          </a:solidFill>
                          <a:latin typeface="+mn-lt"/>
                        </a:rPr>
                        <a:t>Distress Zone</a:t>
                      </a:r>
                    </a:p>
                  </a:txBody>
                  <a:tcPr marL="9525" marR="9525" marT="9525" marB="0" anchor="b">
                    <a:solidFill>
                      <a:srgbClr val="FF0000"/>
                    </a:solidFill>
                  </a:tcPr>
                </a:tc>
                <a:tc>
                  <a:txBody>
                    <a:bodyPr/>
                    <a:lstStyle/>
                    <a:p>
                      <a:pPr algn="ctr" fontAlgn="b"/>
                      <a:r>
                        <a:rPr lang="en-US" sz="2400" b="0" i="0" u="none" strike="noStrike" dirty="0">
                          <a:solidFill>
                            <a:srgbClr val="000000"/>
                          </a:solidFill>
                          <a:latin typeface="+mn-lt"/>
                        </a:rPr>
                        <a:t>Gray Zone</a:t>
                      </a:r>
                    </a:p>
                  </a:txBody>
                  <a:tcPr marL="9525" marR="9525" marT="9525" marB="0" anchor="b">
                    <a:solidFill>
                      <a:schemeClr val="bg2">
                        <a:lumMod val="50000"/>
                      </a:schemeClr>
                    </a:solidFill>
                  </a:tcPr>
                </a:tc>
                <a:tc>
                  <a:txBody>
                    <a:bodyPr/>
                    <a:lstStyle/>
                    <a:p>
                      <a:pPr algn="ctr" fontAlgn="b"/>
                      <a:r>
                        <a:rPr lang="en-US" sz="2400" b="0" i="0" u="none" strike="noStrike" dirty="0">
                          <a:solidFill>
                            <a:srgbClr val="000000"/>
                          </a:solidFill>
                          <a:latin typeface="+mn-lt"/>
                        </a:rPr>
                        <a:t>Gray Zone</a:t>
                      </a:r>
                    </a:p>
                  </a:txBody>
                  <a:tcPr marL="9525" marR="9525" marT="9525" marB="0" anchor="b">
                    <a:solidFill>
                      <a:schemeClr val="bg2">
                        <a:lumMod val="50000"/>
                      </a:schemeClr>
                    </a:solidFill>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nvGraphicFramePr>
        <p:xfrm>
          <a:off x="1295400" y="4343400"/>
          <a:ext cx="6096000" cy="1295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643841">
                <a:tc gridSpan="3">
                  <a:txBody>
                    <a:bodyPr/>
                    <a:lstStyle/>
                    <a:p>
                      <a:pPr algn="ctr"/>
                      <a:r>
                        <a:rPr lang="en-US" dirty="0"/>
                        <a:t>Debt-Equity</a:t>
                      </a:r>
                      <a:r>
                        <a:rPr lang="en-US" baseline="0" dirty="0"/>
                        <a:t> ratio</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651559">
                <a:tc>
                  <a:txBody>
                    <a:bodyPr/>
                    <a:lstStyle/>
                    <a:p>
                      <a:pPr algn="r" fontAlgn="b"/>
                      <a:r>
                        <a:rPr lang="en-US" sz="2400" b="1" i="0" u="none" strike="noStrike" dirty="0">
                          <a:solidFill>
                            <a:srgbClr val="000000"/>
                          </a:solidFill>
                          <a:latin typeface="+mn-lt"/>
                        </a:rPr>
                        <a:t>2.17009</a:t>
                      </a:r>
                    </a:p>
                  </a:txBody>
                  <a:tcPr marL="9525" marR="9525" marT="9525" marB="0" anchor="b"/>
                </a:tc>
                <a:tc>
                  <a:txBody>
                    <a:bodyPr/>
                    <a:lstStyle/>
                    <a:p>
                      <a:pPr algn="r" fontAlgn="b"/>
                      <a:r>
                        <a:rPr lang="en-US" sz="2400" b="1" i="0" u="none" strike="noStrike">
                          <a:solidFill>
                            <a:srgbClr val="000000"/>
                          </a:solidFill>
                          <a:latin typeface="+mn-lt"/>
                        </a:rPr>
                        <a:t>0.69845</a:t>
                      </a:r>
                    </a:p>
                  </a:txBody>
                  <a:tcPr marL="9525" marR="9525" marT="9525" marB="0" anchor="b"/>
                </a:tc>
                <a:tc>
                  <a:txBody>
                    <a:bodyPr/>
                    <a:lstStyle/>
                    <a:p>
                      <a:pPr algn="r" fontAlgn="b"/>
                      <a:r>
                        <a:rPr lang="en-US" sz="2400" b="1" i="0" u="none" strike="noStrike" dirty="0">
                          <a:solidFill>
                            <a:srgbClr val="000000"/>
                          </a:solidFill>
                          <a:latin typeface="+mn-lt"/>
                        </a:rPr>
                        <a:t>0.47336</a:t>
                      </a:r>
                    </a:p>
                  </a:txBody>
                  <a:tcPr marL="9525" marR="9525" marT="9525" marB="0" anchor="b"/>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0323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28600" y="1600201"/>
          <a:ext cx="3810000" cy="2133599"/>
        </p:xfrm>
        <a:graphic>
          <a:graphicData uri="http://schemas.openxmlformats.org/drawingml/2006/table">
            <a:tbl>
              <a:tblPr firstRow="1" bandRow="1">
                <a:tableStyleId>{D113A9D2-9D6B-4929-AA2D-F23B5EE8CBE7}</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687199">
                <a:tc>
                  <a:txBody>
                    <a:bodyPr/>
                    <a:lstStyle/>
                    <a:p>
                      <a:pPr algn="l" fontAlgn="t"/>
                      <a:r>
                        <a:rPr lang="en-US" sz="2000" b="1" i="0" u="none" strike="noStrike">
                          <a:solidFill>
                            <a:schemeClr val="bg1"/>
                          </a:solidFill>
                          <a:latin typeface="+mn-lt"/>
                        </a:rPr>
                        <a:t>Equity Value</a:t>
                      </a:r>
                    </a:p>
                  </a:txBody>
                  <a:tcPr marL="9525" marR="9525" marT="9525" marB="0"/>
                </a:tc>
                <a:tc>
                  <a:txBody>
                    <a:bodyPr/>
                    <a:lstStyle/>
                    <a:p>
                      <a:pPr algn="r" fontAlgn="t"/>
                      <a:r>
                        <a:rPr lang="en-US" sz="2000" b="0" i="0" u="none" strike="noStrike" dirty="0">
                          <a:solidFill>
                            <a:schemeClr val="bg1"/>
                          </a:solidFill>
                          <a:latin typeface="+mn-lt"/>
                        </a:rPr>
                        <a:t>93,503,615.48 </a:t>
                      </a:r>
                    </a:p>
                  </a:txBody>
                  <a:tcPr marL="9525" marR="9525" marT="9525" marB="0"/>
                </a:tc>
                <a:extLst>
                  <a:ext uri="{0D108BD9-81ED-4DB2-BD59-A6C34878D82A}">
                    <a16:rowId xmlns:a16="http://schemas.microsoft.com/office/drawing/2014/main" val="10000"/>
                  </a:ext>
                </a:extLst>
              </a:tr>
              <a:tr h="759201">
                <a:tc>
                  <a:txBody>
                    <a:bodyPr/>
                    <a:lstStyle/>
                    <a:p>
                      <a:pPr algn="l" fontAlgn="t"/>
                      <a:r>
                        <a:rPr lang="en-US" sz="2000" b="1" i="0" u="none" strike="noStrike">
                          <a:solidFill>
                            <a:schemeClr val="bg1"/>
                          </a:solidFill>
                          <a:latin typeface="+mn-lt"/>
                        </a:rPr>
                        <a:t>No. of shares </a:t>
                      </a:r>
                    </a:p>
                  </a:txBody>
                  <a:tcPr marL="9525" marR="9525" marT="9525" marB="0"/>
                </a:tc>
                <a:tc>
                  <a:txBody>
                    <a:bodyPr/>
                    <a:lstStyle/>
                    <a:p>
                      <a:pPr algn="r" fontAlgn="t"/>
                      <a:r>
                        <a:rPr lang="en-US" sz="2000" b="0" i="0" u="none" strike="noStrike" dirty="0">
                          <a:solidFill>
                            <a:schemeClr val="bg1"/>
                          </a:solidFill>
                          <a:latin typeface="+mn-lt"/>
                        </a:rPr>
                        <a:t>16770000</a:t>
                      </a:r>
                    </a:p>
                  </a:txBody>
                  <a:tcPr marL="9525" marR="9525" marT="9525" marB="0"/>
                </a:tc>
                <a:extLst>
                  <a:ext uri="{0D108BD9-81ED-4DB2-BD59-A6C34878D82A}">
                    <a16:rowId xmlns:a16="http://schemas.microsoft.com/office/drawing/2014/main" val="10001"/>
                  </a:ext>
                </a:extLst>
              </a:tr>
              <a:tr h="687199">
                <a:tc>
                  <a:txBody>
                    <a:bodyPr/>
                    <a:lstStyle/>
                    <a:p>
                      <a:pPr algn="l" fontAlgn="t"/>
                      <a:r>
                        <a:rPr lang="en-US" sz="2000" b="1" i="0" u="none" strike="noStrike">
                          <a:solidFill>
                            <a:schemeClr val="bg1"/>
                          </a:solidFill>
                          <a:latin typeface="+mn-lt"/>
                        </a:rPr>
                        <a:t>value per share</a:t>
                      </a:r>
                    </a:p>
                  </a:txBody>
                  <a:tcPr marL="9525" marR="9525" marT="9525" marB="0"/>
                </a:tc>
                <a:tc>
                  <a:txBody>
                    <a:bodyPr/>
                    <a:lstStyle/>
                    <a:p>
                      <a:pPr algn="r" fontAlgn="t"/>
                      <a:r>
                        <a:rPr lang="en-US" sz="2000" b="0" i="0" u="none" strike="noStrike" dirty="0">
                          <a:solidFill>
                            <a:schemeClr val="bg1"/>
                          </a:solidFill>
                          <a:latin typeface="+mn-lt"/>
                        </a:rPr>
                        <a:t>5.58 </a:t>
                      </a:r>
                    </a:p>
                  </a:txBody>
                  <a:tcPr marL="9525" marR="9525" marT="9525" marB="0"/>
                </a:tc>
                <a:extLst>
                  <a:ext uri="{0D108BD9-81ED-4DB2-BD59-A6C34878D82A}">
                    <a16:rowId xmlns:a16="http://schemas.microsoft.com/office/drawing/2014/main" val="10002"/>
                  </a:ext>
                </a:extLst>
              </a:tr>
            </a:tbl>
          </a:graphicData>
        </a:graphic>
      </p:graphicFrame>
      <p:sp>
        <p:nvSpPr>
          <p:cNvPr id="6" name="Rectangle 5"/>
          <p:cNvSpPr/>
          <p:nvPr/>
        </p:nvSpPr>
        <p:spPr>
          <a:xfrm>
            <a:off x="304800" y="344269"/>
            <a:ext cx="88392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GB" sz="36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Times New Roman" pitchFamily="18" charset="0"/>
                <a:cs typeface="Times New Roman" pitchFamily="18" charset="0"/>
              </a:rPr>
              <a:t>Decision making process</a:t>
            </a:r>
          </a:p>
        </p:txBody>
      </p:sp>
      <p:graphicFrame>
        <p:nvGraphicFramePr>
          <p:cNvPr id="5" name="Table 4"/>
          <p:cNvGraphicFramePr>
            <a:graphicFrameLocks noGrp="1"/>
          </p:cNvGraphicFramePr>
          <p:nvPr/>
        </p:nvGraphicFramePr>
        <p:xfrm>
          <a:off x="4495800" y="1676400"/>
          <a:ext cx="3810000" cy="4391943"/>
        </p:xfrm>
        <a:graphic>
          <a:graphicData uri="http://schemas.openxmlformats.org/drawingml/2006/table">
            <a:tbl>
              <a:tblPr>
                <a:tableStyleId>{69C7853C-536D-4A76-A0AE-DD22124D55A5}</a:tableStyleId>
              </a:tblPr>
              <a:tblGrid>
                <a:gridCol w="1808328">
                  <a:extLst>
                    <a:ext uri="{9D8B030D-6E8A-4147-A177-3AD203B41FA5}">
                      <a16:colId xmlns:a16="http://schemas.microsoft.com/office/drawing/2014/main" val="20000"/>
                    </a:ext>
                  </a:extLst>
                </a:gridCol>
                <a:gridCol w="2001672">
                  <a:extLst>
                    <a:ext uri="{9D8B030D-6E8A-4147-A177-3AD203B41FA5}">
                      <a16:colId xmlns:a16="http://schemas.microsoft.com/office/drawing/2014/main" val="20001"/>
                    </a:ext>
                  </a:extLst>
                </a:gridCol>
              </a:tblGrid>
              <a:tr h="320634">
                <a:tc>
                  <a:txBody>
                    <a:bodyPr/>
                    <a:lstStyle/>
                    <a:p>
                      <a:pPr algn="l" fontAlgn="b"/>
                      <a:r>
                        <a:rPr lang="en-US" sz="1600" u="none" strike="noStrike" dirty="0"/>
                        <a:t>WACC</a:t>
                      </a:r>
                      <a:endParaRPr lang="en-US" sz="1600" b="0" i="0" u="none" strike="noStrike" dirty="0">
                        <a:solidFill>
                          <a:srgbClr val="FFFFFF"/>
                        </a:solidFill>
                        <a:latin typeface="Calibri"/>
                      </a:endParaRPr>
                    </a:p>
                  </a:txBody>
                  <a:tcPr marL="9525" marR="9525" marT="9525" marB="0" anchor="b"/>
                </a:tc>
                <a:tc>
                  <a:txBody>
                    <a:bodyPr/>
                    <a:lstStyle/>
                    <a:p>
                      <a:pPr algn="l" fontAlgn="b"/>
                      <a:endParaRPr lang="en-US" sz="1600" b="0" i="0" u="none" strike="noStrike" dirty="0">
                        <a:solidFill>
                          <a:srgbClr val="FFFFFF"/>
                        </a:solidFill>
                        <a:latin typeface="Calibri"/>
                      </a:endParaRPr>
                    </a:p>
                  </a:txBody>
                  <a:tcPr marL="9525" marR="9525" marT="9525" marB="0" anchor="b"/>
                </a:tc>
                <a:extLst>
                  <a:ext uri="{0D108BD9-81ED-4DB2-BD59-A6C34878D82A}">
                    <a16:rowId xmlns:a16="http://schemas.microsoft.com/office/drawing/2014/main" val="10000"/>
                  </a:ext>
                </a:extLst>
              </a:tr>
              <a:tr h="561109">
                <a:tc>
                  <a:txBody>
                    <a:bodyPr/>
                    <a:lstStyle/>
                    <a:p>
                      <a:pPr algn="l" fontAlgn="b"/>
                      <a:r>
                        <a:rPr lang="en-US" sz="1600" u="none" strike="noStrike" dirty="0"/>
                        <a:t>Risk Free Rate</a:t>
                      </a:r>
                      <a:endParaRPr lang="en-US" sz="1600" b="0" i="0" u="none" strike="noStrike" dirty="0">
                        <a:solidFill>
                          <a:srgbClr val="000000"/>
                        </a:solidFill>
                        <a:latin typeface="Times New Roman"/>
                      </a:endParaRPr>
                    </a:p>
                  </a:txBody>
                  <a:tcPr marL="9525" marR="9525" marT="9525" marB="0" anchor="b"/>
                </a:tc>
                <a:tc>
                  <a:txBody>
                    <a:bodyPr/>
                    <a:lstStyle/>
                    <a:p>
                      <a:pPr algn="r" fontAlgn="b"/>
                      <a:r>
                        <a:rPr lang="en-US" sz="1600" u="none" strike="noStrike"/>
                        <a:t>7.14%</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80555">
                <a:tc>
                  <a:txBody>
                    <a:bodyPr/>
                    <a:lstStyle/>
                    <a:p>
                      <a:pPr algn="l" fontAlgn="b"/>
                      <a:r>
                        <a:rPr lang="en-US" sz="1600" u="none" strike="noStrike" dirty="0"/>
                        <a:t>Market Return</a:t>
                      </a:r>
                      <a:endParaRPr lang="en-US" sz="1600" b="0" i="0" u="none" strike="noStrike" dirty="0">
                        <a:solidFill>
                          <a:srgbClr val="000000"/>
                        </a:solidFill>
                        <a:latin typeface="Times New Roman"/>
                      </a:endParaRPr>
                    </a:p>
                  </a:txBody>
                  <a:tcPr marL="9525" marR="9525" marT="9525" marB="0" anchor="b"/>
                </a:tc>
                <a:tc>
                  <a:txBody>
                    <a:bodyPr/>
                    <a:lstStyle/>
                    <a:p>
                      <a:pPr algn="r" fontAlgn="b"/>
                      <a:r>
                        <a:rPr lang="en-US" sz="1600" u="none" strike="noStrike"/>
                        <a:t>7.00%</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80555">
                <a:tc>
                  <a:txBody>
                    <a:bodyPr/>
                    <a:lstStyle/>
                    <a:p>
                      <a:pPr algn="l" fontAlgn="b"/>
                      <a:r>
                        <a:rPr lang="en-US" sz="1600" u="none" strike="noStrike" dirty="0"/>
                        <a:t>Beta</a:t>
                      </a:r>
                      <a:endParaRPr lang="en-US" sz="1600" b="0" i="0" u="none" strike="noStrike" dirty="0">
                        <a:solidFill>
                          <a:srgbClr val="000000"/>
                        </a:solidFill>
                        <a:latin typeface="Times New Roman"/>
                      </a:endParaRPr>
                    </a:p>
                  </a:txBody>
                  <a:tcPr marL="9525" marR="9525" marT="9525" marB="0" anchor="b"/>
                </a:tc>
                <a:tc>
                  <a:txBody>
                    <a:bodyPr/>
                    <a:lstStyle/>
                    <a:p>
                      <a:pPr algn="r" fontAlgn="b"/>
                      <a:r>
                        <a:rPr lang="en-US" sz="1600" u="none" strike="noStrike"/>
                        <a:t>0.95</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267195">
                <a:tc>
                  <a:txBody>
                    <a:bodyPr/>
                    <a:lstStyle/>
                    <a:p>
                      <a:pPr algn="l" fontAlgn="b"/>
                      <a:r>
                        <a:rPr lang="en-US" sz="1600" u="none" strike="noStrike" dirty="0"/>
                        <a:t>Cost of Equity</a:t>
                      </a:r>
                      <a:endParaRPr lang="en-US" sz="1600" b="0" i="0" u="none" strike="noStrike" dirty="0">
                        <a:solidFill>
                          <a:srgbClr val="000000"/>
                        </a:solidFill>
                        <a:latin typeface="Arial"/>
                      </a:endParaRPr>
                    </a:p>
                  </a:txBody>
                  <a:tcPr marL="9525" marR="9525" marT="9525" marB="0" anchor="b"/>
                </a:tc>
                <a:tc>
                  <a:txBody>
                    <a:bodyPr/>
                    <a:lstStyle/>
                    <a:p>
                      <a:pPr algn="r" fontAlgn="b"/>
                      <a:r>
                        <a:rPr lang="en-US" sz="1600" u="none" strike="noStrike"/>
                        <a:t>0.07</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267195">
                <a:tc>
                  <a:txBody>
                    <a:bodyPr/>
                    <a:lstStyle/>
                    <a:p>
                      <a:pPr algn="l" fontAlgn="b"/>
                      <a:r>
                        <a:rPr lang="en-US" sz="1600" u="none" strike="noStrike" dirty="0"/>
                        <a:t>Cost of Debt</a:t>
                      </a:r>
                      <a:endParaRPr lang="en-US" sz="1600" b="0" i="0" u="none" strike="noStrike" dirty="0">
                        <a:solidFill>
                          <a:srgbClr val="000000"/>
                        </a:solidFill>
                        <a:latin typeface="Arial"/>
                      </a:endParaRPr>
                    </a:p>
                  </a:txBody>
                  <a:tcPr marL="9525" marR="9525" marT="9525" marB="0" anchor="b"/>
                </a:tc>
                <a:tc>
                  <a:txBody>
                    <a:bodyPr/>
                    <a:lstStyle/>
                    <a:p>
                      <a:pPr algn="r" fontAlgn="b"/>
                      <a:r>
                        <a:rPr lang="en-US" sz="1600" u="none" strike="noStrike"/>
                        <a:t>8.40%</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267195">
                <a:tc>
                  <a:txBody>
                    <a:bodyPr/>
                    <a:lstStyle/>
                    <a:p>
                      <a:pPr algn="l" fontAlgn="b"/>
                      <a:r>
                        <a:rPr lang="en-US" sz="1600" u="none" strike="noStrike" dirty="0"/>
                        <a:t>After Tax cost of debt</a:t>
                      </a:r>
                      <a:endParaRPr lang="en-US" sz="1600" b="0" i="0" u="none" strike="noStrike" dirty="0">
                        <a:solidFill>
                          <a:srgbClr val="000000"/>
                        </a:solidFill>
                        <a:latin typeface="Arial"/>
                      </a:endParaRPr>
                    </a:p>
                  </a:txBody>
                  <a:tcPr marL="9525" marR="9525" marT="9525" marB="0" anchor="b"/>
                </a:tc>
                <a:tc>
                  <a:txBody>
                    <a:bodyPr/>
                    <a:lstStyle/>
                    <a:p>
                      <a:pPr algn="r" fontAlgn="b"/>
                      <a:r>
                        <a:rPr lang="en-US" sz="1600" u="none" strike="noStrike" dirty="0"/>
                        <a:t>0.0546</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267195">
                <a:tc>
                  <a:txBody>
                    <a:bodyPr/>
                    <a:lstStyle/>
                    <a:p>
                      <a:pPr algn="l" fontAlgn="b"/>
                      <a:r>
                        <a:rPr lang="en-US" sz="1600" u="none" strike="noStrike"/>
                        <a:t>Weight ot Debt</a:t>
                      </a:r>
                      <a:endParaRPr lang="en-US" sz="1600" b="0" i="0" u="none" strike="noStrike">
                        <a:solidFill>
                          <a:srgbClr val="000000"/>
                        </a:solidFill>
                        <a:latin typeface="Arial"/>
                      </a:endParaRPr>
                    </a:p>
                  </a:txBody>
                  <a:tcPr marL="9525" marR="9525" marT="9525" marB="0" anchor="b"/>
                </a:tc>
                <a:tc>
                  <a:txBody>
                    <a:bodyPr/>
                    <a:lstStyle/>
                    <a:p>
                      <a:pPr algn="r" fontAlgn="b"/>
                      <a:r>
                        <a:rPr lang="en-US" sz="1600" u="none" strike="noStrike" dirty="0"/>
                        <a:t>0.68</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7"/>
                  </a:ext>
                </a:extLst>
              </a:tr>
              <a:tr h="267195">
                <a:tc>
                  <a:txBody>
                    <a:bodyPr/>
                    <a:lstStyle/>
                    <a:p>
                      <a:pPr algn="l" fontAlgn="b"/>
                      <a:r>
                        <a:rPr lang="en-US" sz="1600" u="none" strike="noStrike"/>
                        <a:t>Weight of Equity</a:t>
                      </a:r>
                      <a:endParaRPr lang="en-US" sz="1600" b="0" i="0" u="none" strike="noStrike">
                        <a:solidFill>
                          <a:srgbClr val="000000"/>
                        </a:solidFill>
                        <a:latin typeface="Arial"/>
                      </a:endParaRPr>
                    </a:p>
                  </a:txBody>
                  <a:tcPr marL="9525" marR="9525" marT="9525" marB="0" anchor="b"/>
                </a:tc>
                <a:tc>
                  <a:txBody>
                    <a:bodyPr/>
                    <a:lstStyle/>
                    <a:p>
                      <a:pPr algn="r" fontAlgn="b"/>
                      <a:r>
                        <a:rPr lang="en-US" sz="1600" u="none" strike="noStrike" dirty="0"/>
                        <a:t>0.32</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8"/>
                  </a:ext>
                </a:extLst>
              </a:tr>
              <a:tr h="267195">
                <a:tc>
                  <a:txBody>
                    <a:bodyPr/>
                    <a:lstStyle/>
                    <a:p>
                      <a:pPr algn="l" fontAlgn="b"/>
                      <a:r>
                        <a:rPr lang="en-US" sz="1600" u="none" strike="noStrike"/>
                        <a:t>Total Debt</a:t>
                      </a:r>
                      <a:endParaRPr lang="en-US" sz="1600" b="0" i="0" u="none" strike="noStrike">
                        <a:solidFill>
                          <a:srgbClr val="000000"/>
                        </a:solidFill>
                        <a:latin typeface="Arial"/>
                      </a:endParaRPr>
                    </a:p>
                  </a:txBody>
                  <a:tcPr marL="9525" marR="9525" marT="9525" marB="0" anchor="b"/>
                </a:tc>
                <a:tc>
                  <a:txBody>
                    <a:bodyPr/>
                    <a:lstStyle/>
                    <a:p>
                      <a:pPr algn="r" fontAlgn="b"/>
                      <a:r>
                        <a:rPr lang="en-US" sz="1600" u="none" strike="noStrike" dirty="0"/>
                        <a:t>41,670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9"/>
                  </a:ext>
                </a:extLst>
              </a:tr>
              <a:tr h="267195">
                <a:tc>
                  <a:txBody>
                    <a:bodyPr/>
                    <a:lstStyle/>
                    <a:p>
                      <a:pPr algn="l" fontAlgn="b"/>
                      <a:r>
                        <a:rPr lang="en-US" sz="1600" u="none" strike="noStrike"/>
                        <a:t>Total Equity</a:t>
                      </a:r>
                      <a:endParaRPr lang="en-US" sz="1600" b="0" i="0" u="none" strike="noStrike">
                        <a:solidFill>
                          <a:srgbClr val="000000"/>
                        </a:solidFill>
                        <a:latin typeface="Arial"/>
                      </a:endParaRPr>
                    </a:p>
                  </a:txBody>
                  <a:tcPr marL="9525" marR="9525" marT="9525" marB="0" anchor="b"/>
                </a:tc>
                <a:tc>
                  <a:txBody>
                    <a:bodyPr/>
                    <a:lstStyle/>
                    <a:p>
                      <a:pPr algn="r" fontAlgn="b"/>
                      <a:r>
                        <a:rPr lang="en-US" sz="1600" u="none" strike="noStrike" dirty="0"/>
                        <a:t>19,202</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0"/>
                  </a:ext>
                </a:extLst>
              </a:tr>
              <a:tr h="267195">
                <a:tc>
                  <a:txBody>
                    <a:bodyPr/>
                    <a:lstStyle/>
                    <a:p>
                      <a:pPr algn="l" fontAlgn="b"/>
                      <a:r>
                        <a:rPr lang="en-US" sz="1600" u="none" strike="noStrike"/>
                        <a:t>Total Value(Debt+ Equity)</a:t>
                      </a:r>
                      <a:endParaRPr lang="en-US" sz="1600" b="0" i="0" u="none" strike="noStrike">
                        <a:solidFill>
                          <a:srgbClr val="000000"/>
                        </a:solidFill>
                        <a:latin typeface="Arial"/>
                      </a:endParaRPr>
                    </a:p>
                  </a:txBody>
                  <a:tcPr marL="9525" marR="9525" marT="9525" marB="0" anchor="b"/>
                </a:tc>
                <a:tc>
                  <a:txBody>
                    <a:bodyPr/>
                    <a:lstStyle/>
                    <a:p>
                      <a:pPr algn="r" fontAlgn="b"/>
                      <a:r>
                        <a:rPr lang="en-US" sz="1600" u="none" strike="noStrike" dirty="0"/>
                        <a:t>60,872</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1"/>
                  </a:ext>
                </a:extLst>
              </a:tr>
              <a:tr h="267195">
                <a:tc>
                  <a:txBody>
                    <a:bodyPr/>
                    <a:lstStyle/>
                    <a:p>
                      <a:pPr algn="l" fontAlgn="b"/>
                      <a:r>
                        <a:rPr lang="en-US" sz="1600" u="none" strike="noStrike"/>
                        <a:t>Income Tax</a:t>
                      </a:r>
                      <a:endParaRPr lang="en-US" sz="1600" b="0" i="0" u="none" strike="noStrike">
                        <a:solidFill>
                          <a:srgbClr val="000000"/>
                        </a:solidFill>
                        <a:latin typeface="Arial"/>
                      </a:endParaRPr>
                    </a:p>
                  </a:txBody>
                  <a:tcPr marL="9525" marR="9525" marT="9525" marB="0" anchor="b"/>
                </a:tc>
                <a:tc>
                  <a:txBody>
                    <a:bodyPr/>
                    <a:lstStyle/>
                    <a:p>
                      <a:pPr algn="r" fontAlgn="b"/>
                      <a:r>
                        <a:rPr lang="en-US" sz="1600" u="none" strike="noStrike" dirty="0"/>
                        <a:t>30%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2"/>
                  </a:ext>
                </a:extLst>
              </a:tr>
              <a:tr h="267195">
                <a:tc>
                  <a:txBody>
                    <a:bodyPr/>
                    <a:lstStyle/>
                    <a:p>
                      <a:pPr algn="l" fontAlgn="b"/>
                      <a:r>
                        <a:rPr lang="en-US" sz="2000" b="1" u="none" strike="noStrike" dirty="0"/>
                        <a:t>WACC</a:t>
                      </a:r>
                      <a:endParaRPr lang="en-US" sz="2000" b="1" i="0" u="none" strike="noStrike" dirty="0">
                        <a:solidFill>
                          <a:srgbClr val="000000"/>
                        </a:solidFill>
                        <a:latin typeface="Arial"/>
                      </a:endParaRPr>
                    </a:p>
                  </a:txBody>
                  <a:tcPr marL="9525" marR="9525" marT="9525" marB="0" anchor="b"/>
                </a:tc>
                <a:tc>
                  <a:txBody>
                    <a:bodyPr/>
                    <a:lstStyle/>
                    <a:p>
                      <a:pPr algn="r" fontAlgn="b"/>
                      <a:r>
                        <a:rPr lang="en-US" sz="2000" b="1" u="none" strike="noStrike" dirty="0"/>
                        <a:t>0.05948</a:t>
                      </a:r>
                      <a:endParaRPr lang="en-US" sz="2000" b="1" i="0" u="none" strike="noStrike" dirty="0">
                        <a:solidFill>
                          <a:srgbClr val="3F3F3F"/>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1200329"/>
          </a:xfrm>
          <a:prstGeom prst="rect">
            <a:avLst/>
          </a:prstGeom>
          <a:noFill/>
        </p:spPr>
        <p:txBody>
          <a:bodyPr wrap="square" lIns="91440" tIns="45720" rIns="91440" bIns="45720">
            <a:spAutoFit/>
          </a:bodyPr>
          <a:lstStyle/>
          <a:p>
            <a:pPr algn="ctr"/>
            <a:r>
              <a:rPr lang="en-GB"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Decision making process</a:t>
            </a:r>
          </a:p>
          <a:p>
            <a:pPr algn="ctr"/>
            <a: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(Multiples)</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nvPr>
        </p:nvGraphicFramePr>
        <p:xfrm>
          <a:off x="1320799" y="1600200"/>
          <a:ext cx="6985001" cy="4878538"/>
        </p:xfrm>
        <a:graphic>
          <a:graphicData uri="http://schemas.openxmlformats.org/drawingml/2006/table">
            <a:tbl>
              <a:tblPr>
                <a:tableStyleId>{69C7853C-536D-4A76-A0AE-DD22124D55A5}</a:tableStyleId>
              </a:tblPr>
              <a:tblGrid>
                <a:gridCol w="671231">
                  <a:extLst>
                    <a:ext uri="{9D8B030D-6E8A-4147-A177-3AD203B41FA5}">
                      <a16:colId xmlns:a16="http://schemas.microsoft.com/office/drawing/2014/main" val="20000"/>
                    </a:ext>
                  </a:extLst>
                </a:gridCol>
                <a:gridCol w="1699055">
                  <a:extLst>
                    <a:ext uri="{9D8B030D-6E8A-4147-A177-3AD203B41FA5}">
                      <a16:colId xmlns:a16="http://schemas.microsoft.com/office/drawing/2014/main" val="20001"/>
                    </a:ext>
                  </a:extLst>
                </a:gridCol>
                <a:gridCol w="1384415">
                  <a:extLst>
                    <a:ext uri="{9D8B030D-6E8A-4147-A177-3AD203B41FA5}">
                      <a16:colId xmlns:a16="http://schemas.microsoft.com/office/drawing/2014/main" val="20002"/>
                    </a:ext>
                  </a:extLst>
                </a:gridCol>
                <a:gridCol w="1006847">
                  <a:extLst>
                    <a:ext uri="{9D8B030D-6E8A-4147-A177-3AD203B41FA5}">
                      <a16:colId xmlns:a16="http://schemas.microsoft.com/office/drawing/2014/main" val="20003"/>
                    </a:ext>
                  </a:extLst>
                </a:gridCol>
                <a:gridCol w="880991">
                  <a:extLst>
                    <a:ext uri="{9D8B030D-6E8A-4147-A177-3AD203B41FA5}">
                      <a16:colId xmlns:a16="http://schemas.microsoft.com/office/drawing/2014/main" val="20004"/>
                    </a:ext>
                  </a:extLst>
                </a:gridCol>
                <a:gridCol w="671231">
                  <a:extLst>
                    <a:ext uri="{9D8B030D-6E8A-4147-A177-3AD203B41FA5}">
                      <a16:colId xmlns:a16="http://schemas.microsoft.com/office/drawing/2014/main" val="20005"/>
                    </a:ext>
                  </a:extLst>
                </a:gridCol>
                <a:gridCol w="671231">
                  <a:extLst>
                    <a:ext uri="{9D8B030D-6E8A-4147-A177-3AD203B41FA5}">
                      <a16:colId xmlns:a16="http://schemas.microsoft.com/office/drawing/2014/main" val="20006"/>
                    </a:ext>
                  </a:extLst>
                </a:gridCol>
              </a:tblGrid>
              <a:tr h="397588">
                <a:tc gridSpan="3">
                  <a:txBody>
                    <a:bodyPr/>
                    <a:lstStyle/>
                    <a:p>
                      <a:pPr algn="l" fontAlgn="b"/>
                      <a:r>
                        <a:rPr lang="en-US" sz="1600" u="none" strike="noStrike" dirty="0"/>
                        <a:t>Earning based value per share</a:t>
                      </a:r>
                      <a:endParaRPr lang="en-US" sz="16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305837">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Year</a:t>
                      </a:r>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1994</a:t>
                      </a:r>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1995</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321128">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Net profit after tax</a:t>
                      </a:r>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($928)</a:t>
                      </a:r>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$1,677 </a:t>
                      </a:r>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321128">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No. of share</a:t>
                      </a:r>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$16,770.00 </a:t>
                      </a:r>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$16,770.00 </a:t>
                      </a:r>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305837">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dirty="0"/>
                        <a:t>weight</a:t>
                      </a:r>
                      <a:endParaRPr lang="en-US" sz="1600" b="1" i="0" u="none" strike="noStrike" dirty="0">
                        <a:solidFill>
                          <a:srgbClr val="000000"/>
                        </a:solidFill>
                        <a:latin typeface="Calibri"/>
                      </a:endParaRPr>
                    </a:p>
                  </a:txBody>
                  <a:tcPr marL="9525" marR="9525" marT="9525" marB="0" anchor="b"/>
                </a:tc>
                <a:tc>
                  <a:txBody>
                    <a:bodyPr/>
                    <a:lstStyle/>
                    <a:p>
                      <a:pPr algn="r" fontAlgn="b"/>
                      <a:r>
                        <a:rPr lang="en-US" sz="1600" u="none" strike="noStrike"/>
                        <a:t>50%</a:t>
                      </a:r>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50%</a:t>
                      </a:r>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305837">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($464.00)</a:t>
                      </a:r>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$838.50 </a:t>
                      </a:r>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305837">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Total</a:t>
                      </a:r>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$374.50 </a:t>
                      </a:r>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305837">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EPS</a:t>
                      </a:r>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$0.02 </a:t>
                      </a:r>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7"/>
                  </a:ext>
                </a:extLst>
              </a:tr>
              <a:tr h="305837">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Canandaigua</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Mondavi</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Magnotta</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Andres</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8"/>
                  </a:ext>
                </a:extLst>
              </a:tr>
              <a:tr h="305837">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Comparable P/E</a:t>
                      </a:r>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dirty="0"/>
                        <a:t>13.3</a:t>
                      </a:r>
                      <a:endParaRPr lang="en-US" sz="1600" b="1" i="0" u="none" strike="noStrike" dirty="0">
                        <a:solidFill>
                          <a:srgbClr val="000000"/>
                        </a:solidFill>
                        <a:latin typeface="Calibri"/>
                      </a:endParaRPr>
                    </a:p>
                  </a:txBody>
                  <a:tcPr marL="9525" marR="9525" marT="9525" marB="0" anchor="b"/>
                </a:tc>
                <a:tc>
                  <a:txBody>
                    <a:bodyPr/>
                    <a:lstStyle/>
                    <a:p>
                      <a:pPr algn="r" fontAlgn="b"/>
                      <a:r>
                        <a:rPr lang="en-US" sz="1600" u="none" strike="noStrike"/>
                        <a:t>16.74</a:t>
                      </a:r>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14.02</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9"/>
                  </a:ext>
                </a:extLst>
              </a:tr>
              <a:tr h="305837">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10"/>
                  </a:ext>
                </a:extLst>
              </a:tr>
              <a:tr h="305837">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11"/>
                  </a:ext>
                </a:extLst>
              </a:tr>
              <a:tr h="305837">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Average</a:t>
                      </a:r>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14.68666667</a:t>
                      </a:r>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12"/>
                  </a:ext>
                </a:extLst>
              </a:tr>
              <a:tr h="397588">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gridSpan="2">
                  <a:txBody>
                    <a:bodyPr/>
                    <a:lstStyle/>
                    <a:p>
                      <a:pPr algn="ctr" fontAlgn="b"/>
                      <a:r>
                        <a:rPr lang="en-US" sz="2000" b="1" u="none" strike="noStrike" dirty="0"/>
                        <a:t>Price Of Vincor</a:t>
                      </a:r>
                      <a:endParaRPr lang="en-US" sz="2000" b="1" i="0" u="none" strike="noStrike" dirty="0">
                        <a:solidFill>
                          <a:srgbClr val="000000"/>
                        </a:solidFill>
                        <a:latin typeface="Calibri"/>
                      </a:endParaRPr>
                    </a:p>
                  </a:txBody>
                  <a:tcPr marL="9525" marR="9525" marT="9525" marB="0" anchor="b"/>
                </a:tc>
                <a:tc hMerge="1">
                  <a:txBody>
                    <a:bodyPr/>
                    <a:lstStyle/>
                    <a:p>
                      <a:endParaRPr lang="en-US"/>
                    </a:p>
                  </a:txBody>
                  <a:tcPr/>
                </a:tc>
                <a:tc>
                  <a:txBody>
                    <a:bodyPr/>
                    <a:lstStyle/>
                    <a:p>
                      <a:pPr algn="r" fontAlgn="b"/>
                      <a:r>
                        <a:rPr lang="en-US" sz="2000" b="1" u="none" strike="noStrike" dirty="0"/>
                        <a:t>$0.33 </a:t>
                      </a:r>
                      <a:endParaRPr lang="en-US" sz="2000" b="1" i="0" u="none" strike="noStrike" dirty="0">
                        <a:solidFill>
                          <a:srgbClr val="000000"/>
                        </a:solidFill>
                        <a:latin typeface="Calibri"/>
                      </a:endParaRPr>
                    </a:p>
                  </a:txBody>
                  <a:tcPr marL="9525" marR="9525" marT="9525" marB="0" anchor="b"/>
                </a:tc>
                <a:tc>
                  <a:txBody>
                    <a:bodyPr/>
                    <a:lstStyle/>
                    <a:p>
                      <a:pPr algn="l" fontAlgn="b"/>
                      <a:r>
                        <a:rPr lang="en-US" sz="2000" b="1" u="none" strike="noStrike" dirty="0"/>
                        <a:t> </a:t>
                      </a:r>
                      <a:endParaRPr lang="en-US" sz="2000" b="1" i="0" u="none" strike="noStrike" dirty="0">
                        <a:solidFill>
                          <a:srgbClr val="000000"/>
                        </a:solidFill>
                        <a:latin typeface="Calibri"/>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dirty="0"/>
                        <a:t> </a:t>
                      </a:r>
                      <a:endParaRPr lang="en-US" sz="16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00329"/>
          </a:xfrm>
          <a:prstGeom prst="rect">
            <a:avLst/>
          </a:prstGeom>
          <a:noFill/>
        </p:spPr>
        <p:txBody>
          <a:bodyPr wrap="square" lIns="91440" tIns="45720" rIns="91440" bIns="45720">
            <a:spAutoFit/>
          </a:bodyPr>
          <a:lstStyle/>
          <a:p>
            <a:pPr fontAlgn="t"/>
            <a: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Decision making process</a:t>
            </a:r>
            <a:br>
              <a:rPr lang="en-US" sz="3600" b="1" dirty="0"/>
            </a:br>
            <a: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(Multiples)</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8" name="Content Placeholder 7"/>
          <p:cNvGraphicFramePr>
            <a:graphicFrameLocks noGrp="1"/>
          </p:cNvGraphicFramePr>
          <p:nvPr>
            <p:ph idx="1"/>
          </p:nvPr>
        </p:nvGraphicFramePr>
        <p:xfrm>
          <a:off x="685800" y="1752600"/>
          <a:ext cx="3238500" cy="1371601"/>
        </p:xfrm>
        <a:graphic>
          <a:graphicData uri="http://schemas.openxmlformats.org/drawingml/2006/table">
            <a:tbl>
              <a:tblPr>
                <a:tableStyleId>{69C7853C-536D-4A76-A0AE-DD22124D55A5}</a:tableStyleId>
              </a:tblPr>
              <a:tblGrid>
                <a:gridCol w="1036320">
                  <a:extLst>
                    <a:ext uri="{9D8B030D-6E8A-4147-A177-3AD203B41FA5}">
                      <a16:colId xmlns:a16="http://schemas.microsoft.com/office/drawing/2014/main" val="20000"/>
                    </a:ext>
                  </a:extLst>
                </a:gridCol>
                <a:gridCol w="842010">
                  <a:extLst>
                    <a:ext uri="{9D8B030D-6E8A-4147-A177-3AD203B41FA5}">
                      <a16:colId xmlns:a16="http://schemas.microsoft.com/office/drawing/2014/main" val="20001"/>
                    </a:ext>
                  </a:extLst>
                </a:gridCol>
                <a:gridCol w="1360170">
                  <a:extLst>
                    <a:ext uri="{9D8B030D-6E8A-4147-A177-3AD203B41FA5}">
                      <a16:colId xmlns:a16="http://schemas.microsoft.com/office/drawing/2014/main" val="20002"/>
                    </a:ext>
                  </a:extLst>
                </a:gridCol>
              </a:tblGrid>
              <a:tr h="405245">
                <a:tc gridSpan="2">
                  <a:txBody>
                    <a:bodyPr/>
                    <a:lstStyle/>
                    <a:p>
                      <a:pPr algn="ctr" fontAlgn="b"/>
                      <a:r>
                        <a:rPr lang="en-US" sz="1600" u="none" strike="noStrike" dirty="0"/>
                        <a:t>Projected</a:t>
                      </a:r>
                      <a:endParaRPr lang="en-US" sz="1600" b="1" i="0" u="none" strike="noStrike" dirty="0">
                        <a:solidFill>
                          <a:srgbClr val="000000"/>
                        </a:solidFill>
                        <a:latin typeface="Calibri"/>
                      </a:endParaRPr>
                    </a:p>
                  </a:txBody>
                  <a:tcPr marL="9525" marR="9525" marT="9525" marB="0" anchor="b"/>
                </a:tc>
                <a:tc hMerge="1">
                  <a:txBody>
                    <a:bodyPr/>
                    <a:lstStyle/>
                    <a:p>
                      <a:endParaRPr lang="en-US"/>
                    </a:p>
                  </a:txBody>
                  <a:tcPr/>
                </a:tc>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311728">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EPS</a:t>
                      </a:r>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$0.28 </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327314">
                <a:tc>
                  <a:txBody>
                    <a:bodyPr/>
                    <a:lstStyle/>
                    <a:p>
                      <a:pPr algn="l" fontAlgn="b"/>
                      <a:r>
                        <a:rPr lang="en-US" sz="1600" u="none" strike="noStrike"/>
                        <a:t> </a:t>
                      </a:r>
                      <a:endParaRPr lang="en-US" sz="1600" b="1" i="0" u="none" strike="noStrike">
                        <a:solidFill>
                          <a:srgbClr val="000000"/>
                        </a:solidFill>
                        <a:latin typeface="Calibri"/>
                      </a:endParaRPr>
                    </a:p>
                  </a:txBody>
                  <a:tcPr marL="9525" marR="9525" marT="9525" marB="0" anchor="b"/>
                </a:tc>
                <a:tc>
                  <a:txBody>
                    <a:bodyPr/>
                    <a:lstStyle/>
                    <a:p>
                      <a:pPr algn="l" fontAlgn="b"/>
                      <a:r>
                        <a:rPr lang="en-US" sz="1600" u="none" strike="noStrike"/>
                        <a:t>P/E</a:t>
                      </a:r>
                      <a:endParaRPr lang="en-US" sz="1600" b="1" i="0" u="none" strike="noStrike">
                        <a:solidFill>
                          <a:srgbClr val="000000"/>
                        </a:solidFill>
                        <a:latin typeface="Calibri"/>
                      </a:endParaRPr>
                    </a:p>
                  </a:txBody>
                  <a:tcPr marL="9525" marR="9525" marT="9525" marB="0" anchor="b"/>
                </a:tc>
                <a:tc>
                  <a:txBody>
                    <a:bodyPr/>
                    <a:lstStyle/>
                    <a:p>
                      <a:pPr algn="r" fontAlgn="b"/>
                      <a:r>
                        <a:rPr lang="en-US" sz="1600" u="none" strike="noStrike"/>
                        <a:t>14.68666667</a:t>
                      </a:r>
                      <a:endParaRPr lang="en-US" sz="16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327314">
                <a:tc gridSpan="2">
                  <a:txBody>
                    <a:bodyPr/>
                    <a:lstStyle/>
                    <a:p>
                      <a:pPr algn="ctr" fontAlgn="b"/>
                      <a:r>
                        <a:rPr lang="en-US" sz="2000" b="1" u="none" strike="noStrike" dirty="0"/>
                        <a:t>Price Of Vincor</a:t>
                      </a:r>
                      <a:endParaRPr lang="en-US" sz="2000" b="1" i="0" u="none" strike="noStrike" dirty="0">
                        <a:solidFill>
                          <a:srgbClr val="000000"/>
                        </a:solidFill>
                        <a:latin typeface="Calibri"/>
                      </a:endParaRPr>
                    </a:p>
                  </a:txBody>
                  <a:tcPr marL="9525" marR="9525" marT="9525" marB="0" anchor="b"/>
                </a:tc>
                <a:tc hMerge="1">
                  <a:txBody>
                    <a:bodyPr/>
                    <a:lstStyle/>
                    <a:p>
                      <a:endParaRPr lang="en-US"/>
                    </a:p>
                  </a:txBody>
                  <a:tcPr/>
                </a:tc>
                <a:tc>
                  <a:txBody>
                    <a:bodyPr/>
                    <a:lstStyle/>
                    <a:p>
                      <a:pPr algn="r" fontAlgn="b"/>
                      <a:r>
                        <a:rPr lang="en-US" sz="2000" b="1" u="none" strike="noStrike" dirty="0"/>
                        <a:t>$4.09 </a:t>
                      </a:r>
                      <a:endParaRPr lang="en-US" sz="2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4876800" y="1905000"/>
          <a:ext cx="2895600" cy="685800"/>
        </p:xfrm>
        <a:graphic>
          <a:graphicData uri="http://schemas.openxmlformats.org/drawingml/2006/table">
            <a:tbl>
              <a:tblPr>
                <a:tableStyleId>{69C7853C-536D-4A76-A0AE-DD22124D55A5}</a:tableStyleId>
              </a:tblPr>
              <a:tblGrid>
                <a:gridCol w="723900">
                  <a:extLst>
                    <a:ext uri="{9D8B030D-6E8A-4147-A177-3AD203B41FA5}">
                      <a16:colId xmlns:a16="http://schemas.microsoft.com/office/drawing/2014/main" val="20000"/>
                    </a:ext>
                  </a:extLst>
                </a:gridCol>
                <a:gridCol w="44450">
                  <a:extLst>
                    <a:ext uri="{9D8B030D-6E8A-4147-A177-3AD203B41FA5}">
                      <a16:colId xmlns:a16="http://schemas.microsoft.com/office/drawing/2014/main" val="20001"/>
                    </a:ext>
                  </a:extLst>
                </a:gridCol>
                <a:gridCol w="98425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685800">
                <a:tc>
                  <a:txBody>
                    <a:bodyPr/>
                    <a:lstStyle/>
                    <a:p>
                      <a:pPr algn="l" fontAlgn="b"/>
                      <a:endParaRPr lang="en-US" sz="2000" b="1" i="0" u="none" strike="noStrike" dirty="0">
                        <a:solidFill>
                          <a:srgbClr val="000000"/>
                        </a:solidFill>
                        <a:latin typeface="Calibri"/>
                      </a:endParaRPr>
                    </a:p>
                  </a:txBody>
                  <a:tcPr marL="9525" marR="9525" marT="9525" marB="0" anchor="b"/>
                </a:tc>
                <a:tc>
                  <a:txBody>
                    <a:bodyPr/>
                    <a:lstStyle/>
                    <a:p>
                      <a:pPr algn="l" fontAlgn="b"/>
                      <a:r>
                        <a:rPr lang="en-US" sz="2000" u="none" strike="noStrike"/>
                        <a:t> </a:t>
                      </a:r>
                      <a:endParaRPr lang="en-US" sz="2000" b="1" i="0" u="none" strike="noStrike">
                        <a:solidFill>
                          <a:srgbClr val="000000"/>
                        </a:solidFill>
                        <a:latin typeface="Calibri"/>
                      </a:endParaRPr>
                    </a:p>
                  </a:txBody>
                  <a:tcPr marL="9525" marR="9525" marT="9525" marB="0" anchor="b"/>
                </a:tc>
                <a:tc>
                  <a:txBody>
                    <a:bodyPr/>
                    <a:lstStyle/>
                    <a:p>
                      <a:pPr algn="l" fontAlgn="b"/>
                      <a:r>
                        <a:rPr lang="en-US" sz="2000" u="none" strike="noStrike" dirty="0"/>
                        <a:t>NAV </a:t>
                      </a:r>
                      <a:endParaRPr lang="en-US" sz="2000" b="1" i="0" u="none" strike="noStrike" dirty="0">
                        <a:solidFill>
                          <a:srgbClr val="000000"/>
                        </a:solidFill>
                        <a:latin typeface="Calibri"/>
                      </a:endParaRPr>
                    </a:p>
                  </a:txBody>
                  <a:tcPr marL="9525" marR="9525" marT="9525" marB="0" anchor="b"/>
                </a:tc>
                <a:tc>
                  <a:txBody>
                    <a:bodyPr/>
                    <a:lstStyle/>
                    <a:p>
                      <a:pPr algn="l" fontAlgn="b"/>
                      <a:r>
                        <a:rPr lang="en-US" sz="2000" u="none" strike="noStrike" dirty="0"/>
                        <a:t>1.145</a:t>
                      </a:r>
                      <a:endParaRPr lang="en-US" sz="2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2209800" y="3352800"/>
          <a:ext cx="5943602" cy="3012282"/>
        </p:xfrm>
        <a:graphic>
          <a:graphicData uri="http://schemas.openxmlformats.org/drawingml/2006/table">
            <a:tbl>
              <a:tblPr>
                <a:tableStyleId>{69C7853C-536D-4A76-A0AE-DD22124D55A5}</a:tableStyleId>
              </a:tblPr>
              <a:tblGrid>
                <a:gridCol w="533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62002">
                  <a:extLst>
                    <a:ext uri="{9D8B030D-6E8A-4147-A177-3AD203B41FA5}">
                      <a16:colId xmlns:a16="http://schemas.microsoft.com/office/drawing/2014/main" val="20006"/>
                    </a:ext>
                  </a:extLst>
                </a:gridCol>
              </a:tblGrid>
              <a:tr h="285245">
                <a:tc gridSpan="3">
                  <a:txBody>
                    <a:bodyPr/>
                    <a:lstStyle/>
                    <a:p>
                      <a:pPr algn="ctr" fontAlgn="b"/>
                      <a:r>
                        <a:rPr lang="en-US" sz="1800" u="none" strike="noStrike" dirty="0"/>
                        <a:t>Price to EBITDA</a:t>
                      </a:r>
                      <a:endParaRPr lang="en-US" sz="18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r>
                        <a:rPr lang="en-US" sz="1800" u="none" strike="noStrike"/>
                        <a:t> </a:t>
                      </a:r>
                      <a:endParaRPr lang="en-US" sz="1800" b="1" i="0" u="none" strike="noStrike">
                        <a:solidFill>
                          <a:srgbClr val="000000"/>
                        </a:solidFill>
                        <a:latin typeface="+mn-lt"/>
                      </a:endParaRPr>
                    </a:p>
                  </a:txBody>
                  <a:tcPr marL="9525" marR="9525" marT="9525" marB="0" anchor="b"/>
                </a:tc>
                <a:tc>
                  <a:txBody>
                    <a:bodyPr/>
                    <a:lstStyle/>
                    <a:p>
                      <a:pPr algn="l" fontAlgn="b"/>
                      <a:r>
                        <a:rPr lang="en-US" sz="1800" u="none" strike="noStrike"/>
                        <a:t> </a:t>
                      </a:r>
                      <a:endParaRPr lang="en-US" sz="1800" b="1" i="0" u="none" strike="noStrike">
                        <a:solidFill>
                          <a:srgbClr val="000000"/>
                        </a:solidFill>
                        <a:latin typeface="+mn-lt"/>
                      </a:endParaRPr>
                    </a:p>
                  </a:txBody>
                  <a:tcPr marL="9525" marR="9525" marT="9525" marB="0" anchor="b"/>
                </a:tc>
                <a:tc>
                  <a:txBody>
                    <a:bodyPr/>
                    <a:lstStyle/>
                    <a:p>
                      <a:pPr algn="l" fontAlgn="b"/>
                      <a:r>
                        <a:rPr lang="en-US" sz="1800" u="none" strike="noStrike"/>
                        <a:t> </a:t>
                      </a:r>
                      <a:endParaRPr lang="en-US" sz="1800" b="1" i="0" u="none" strike="noStrike">
                        <a:solidFill>
                          <a:srgbClr val="000000"/>
                        </a:solidFill>
                        <a:latin typeface="+mn-lt"/>
                      </a:endParaRPr>
                    </a:p>
                  </a:txBody>
                  <a:tcPr marL="9525" marR="9525" marT="9525" marB="0" anchor="b"/>
                </a:tc>
                <a:tc>
                  <a:txBody>
                    <a:bodyPr/>
                    <a:lstStyle/>
                    <a:p>
                      <a:pPr algn="l" fontAlgn="b"/>
                      <a:r>
                        <a:rPr lang="en-US" sz="1800" u="none" strike="noStrike"/>
                        <a:t> </a:t>
                      </a:r>
                      <a:endParaRPr lang="en-US" sz="1800" b="1" i="0" u="none" strike="noStrike">
                        <a:solidFill>
                          <a:srgbClr val="000000"/>
                        </a:solidFill>
                        <a:latin typeface="+mn-lt"/>
                      </a:endParaRPr>
                    </a:p>
                  </a:txBody>
                  <a:tcPr marL="9525" marR="9525" marT="9525" marB="0" anchor="b"/>
                </a:tc>
                <a:extLst>
                  <a:ext uri="{0D108BD9-81ED-4DB2-BD59-A6C34878D82A}">
                    <a16:rowId xmlns:a16="http://schemas.microsoft.com/office/drawing/2014/main" val="10000"/>
                  </a:ext>
                </a:extLst>
              </a:tr>
              <a:tr h="559767">
                <a:tc>
                  <a:txBody>
                    <a:bodyPr/>
                    <a:lstStyle/>
                    <a:p>
                      <a:pPr algn="l" fontAlgn="b"/>
                      <a:r>
                        <a:rPr lang="en-US" sz="1800" u="none" strike="noStrike"/>
                        <a:t> </a:t>
                      </a:r>
                      <a:endParaRPr lang="en-US" sz="1800" b="1" i="0" u="none" strike="noStrike">
                        <a:solidFill>
                          <a:srgbClr val="000000"/>
                        </a:solidFill>
                        <a:latin typeface="+mn-lt"/>
                      </a:endParaRPr>
                    </a:p>
                  </a:txBody>
                  <a:tcPr marL="9525" marR="9525" marT="9525" marB="0" anchor="b"/>
                </a:tc>
                <a:tc>
                  <a:txBody>
                    <a:bodyPr/>
                    <a:lstStyle/>
                    <a:p>
                      <a:pPr algn="l" fontAlgn="b"/>
                      <a:endParaRPr lang="en-US" sz="1800" b="1" i="0" u="none" strike="noStrike">
                        <a:solidFill>
                          <a:srgbClr val="000000"/>
                        </a:solidFill>
                        <a:latin typeface="+mn-lt"/>
                      </a:endParaRPr>
                    </a:p>
                  </a:txBody>
                  <a:tcPr marL="9525" marR="9525" marT="9525" marB="0" anchor="b"/>
                </a:tc>
                <a:tc>
                  <a:txBody>
                    <a:bodyPr/>
                    <a:lstStyle/>
                    <a:p>
                      <a:pPr algn="l" fontAlgn="b"/>
                      <a:r>
                        <a:rPr lang="en-US" sz="1800" u="none" strike="noStrike" dirty="0"/>
                        <a:t> </a:t>
                      </a:r>
                      <a:endParaRPr lang="en-US" sz="1800" b="1" i="0" u="none" strike="noStrike" dirty="0">
                        <a:solidFill>
                          <a:srgbClr val="000000"/>
                        </a:solidFill>
                        <a:latin typeface="+mn-lt"/>
                      </a:endParaRPr>
                    </a:p>
                  </a:txBody>
                  <a:tcPr marL="9525" marR="9525" marT="9525" marB="0" anchor="b"/>
                </a:tc>
                <a:tc>
                  <a:txBody>
                    <a:bodyPr/>
                    <a:lstStyle/>
                    <a:p>
                      <a:pPr algn="l" fontAlgn="b"/>
                      <a:r>
                        <a:rPr lang="en-US" sz="1800" u="none" strike="noStrike"/>
                        <a:t>Canandaigua</a:t>
                      </a:r>
                      <a:endParaRPr lang="en-US" sz="1800" b="1" i="0" u="none" strike="noStrike">
                        <a:solidFill>
                          <a:srgbClr val="000000"/>
                        </a:solidFill>
                        <a:latin typeface="+mn-lt"/>
                      </a:endParaRPr>
                    </a:p>
                  </a:txBody>
                  <a:tcPr marL="9525" marR="9525" marT="9525" marB="0" anchor="b"/>
                </a:tc>
                <a:tc>
                  <a:txBody>
                    <a:bodyPr/>
                    <a:lstStyle/>
                    <a:p>
                      <a:pPr algn="l" fontAlgn="b"/>
                      <a:r>
                        <a:rPr lang="en-US" sz="1800" u="none" strike="noStrike"/>
                        <a:t>Mondavi</a:t>
                      </a:r>
                      <a:endParaRPr lang="en-US" sz="1800" b="1" i="0" u="none" strike="noStrike">
                        <a:solidFill>
                          <a:srgbClr val="000000"/>
                        </a:solidFill>
                        <a:latin typeface="+mn-lt"/>
                      </a:endParaRPr>
                    </a:p>
                  </a:txBody>
                  <a:tcPr marL="9525" marR="9525" marT="9525" marB="0" anchor="b"/>
                </a:tc>
                <a:tc>
                  <a:txBody>
                    <a:bodyPr/>
                    <a:lstStyle/>
                    <a:p>
                      <a:pPr algn="l" fontAlgn="b"/>
                      <a:r>
                        <a:rPr lang="en-US" sz="1800" u="none" strike="noStrike"/>
                        <a:t>Magnotta</a:t>
                      </a:r>
                      <a:endParaRPr lang="en-US" sz="1800" b="1" i="0" u="none" strike="noStrike">
                        <a:solidFill>
                          <a:srgbClr val="000000"/>
                        </a:solidFill>
                        <a:latin typeface="+mn-lt"/>
                      </a:endParaRPr>
                    </a:p>
                  </a:txBody>
                  <a:tcPr marL="9525" marR="9525" marT="9525" marB="0" anchor="b"/>
                </a:tc>
                <a:tc>
                  <a:txBody>
                    <a:bodyPr/>
                    <a:lstStyle/>
                    <a:p>
                      <a:pPr algn="l" fontAlgn="b"/>
                      <a:r>
                        <a:rPr lang="en-US" sz="1800" u="none" strike="noStrike"/>
                        <a:t>Andres</a:t>
                      </a:r>
                      <a:endParaRPr lang="en-US" sz="1800" b="1" i="0" u="none" strike="noStrike">
                        <a:solidFill>
                          <a:srgbClr val="000000"/>
                        </a:solidFill>
                        <a:latin typeface="+mn-lt"/>
                      </a:endParaRPr>
                    </a:p>
                  </a:txBody>
                  <a:tcPr marL="9525" marR="9525" marT="9525" marB="0" anchor="b"/>
                </a:tc>
                <a:extLst>
                  <a:ext uri="{0D108BD9-81ED-4DB2-BD59-A6C34878D82A}">
                    <a16:rowId xmlns:a16="http://schemas.microsoft.com/office/drawing/2014/main" val="10001"/>
                  </a:ext>
                </a:extLst>
              </a:tr>
              <a:tr h="285245">
                <a:tc>
                  <a:txBody>
                    <a:bodyPr/>
                    <a:lstStyle/>
                    <a:p>
                      <a:pPr algn="l" fontAlgn="b"/>
                      <a:r>
                        <a:rPr lang="en-US" sz="1800" u="none" strike="noStrike" dirty="0"/>
                        <a:t> </a:t>
                      </a:r>
                      <a:endParaRPr lang="en-US" sz="1800" b="1" i="0" u="none" strike="noStrike" dirty="0">
                        <a:solidFill>
                          <a:srgbClr val="000000"/>
                        </a:solidFill>
                        <a:latin typeface="+mn-lt"/>
                      </a:endParaRPr>
                    </a:p>
                  </a:txBody>
                  <a:tcPr marL="9525" marR="9525" marT="9525" marB="0" anchor="b"/>
                </a:tc>
                <a:tc>
                  <a:txBody>
                    <a:bodyPr/>
                    <a:lstStyle/>
                    <a:p>
                      <a:pPr algn="l" fontAlgn="b"/>
                      <a:endParaRPr lang="en-US" sz="1800" b="1" i="0" u="none" strike="noStrike">
                        <a:solidFill>
                          <a:srgbClr val="000000"/>
                        </a:solidFill>
                        <a:latin typeface="+mn-lt"/>
                      </a:endParaRPr>
                    </a:p>
                  </a:txBody>
                  <a:tcPr marL="9525" marR="9525" marT="9525" marB="0" anchor="b"/>
                </a:tc>
                <a:tc>
                  <a:txBody>
                    <a:bodyPr/>
                    <a:lstStyle/>
                    <a:p>
                      <a:pPr algn="l" fontAlgn="b"/>
                      <a:r>
                        <a:rPr lang="en-US" sz="1800" u="none" strike="noStrike"/>
                        <a:t> </a:t>
                      </a:r>
                      <a:endParaRPr lang="en-US" sz="1800" b="1" i="0" u="none" strike="noStrike">
                        <a:solidFill>
                          <a:srgbClr val="000000"/>
                        </a:solidFill>
                        <a:latin typeface="+mn-lt"/>
                      </a:endParaRPr>
                    </a:p>
                  </a:txBody>
                  <a:tcPr marL="9525" marR="9525" marT="9525" marB="0" anchor="b"/>
                </a:tc>
                <a:tc>
                  <a:txBody>
                    <a:bodyPr/>
                    <a:lstStyle/>
                    <a:p>
                      <a:pPr algn="l" fontAlgn="b"/>
                      <a:endParaRPr lang="en-US" sz="1800" b="1" i="0" u="none" strike="noStrike">
                        <a:solidFill>
                          <a:srgbClr val="000000"/>
                        </a:solidFill>
                        <a:latin typeface="+mn-lt"/>
                      </a:endParaRPr>
                    </a:p>
                  </a:txBody>
                  <a:tcPr marL="9525" marR="9525" marT="9525" marB="0" anchor="b"/>
                </a:tc>
                <a:tc>
                  <a:txBody>
                    <a:bodyPr/>
                    <a:lstStyle/>
                    <a:p>
                      <a:pPr algn="l" fontAlgn="b"/>
                      <a:endParaRPr lang="en-US" sz="1800" b="1" i="0" u="none" strike="noStrike">
                        <a:solidFill>
                          <a:srgbClr val="000000"/>
                        </a:solidFill>
                        <a:latin typeface="+mn-lt"/>
                      </a:endParaRPr>
                    </a:p>
                  </a:txBody>
                  <a:tcPr marL="9525" marR="9525" marT="9525" marB="0" anchor="b"/>
                </a:tc>
                <a:tc>
                  <a:txBody>
                    <a:bodyPr/>
                    <a:lstStyle/>
                    <a:p>
                      <a:pPr algn="l" fontAlgn="b"/>
                      <a:endParaRPr lang="en-US" sz="1800" b="1" i="0" u="none" strike="noStrike">
                        <a:solidFill>
                          <a:srgbClr val="000000"/>
                        </a:solidFill>
                        <a:latin typeface="+mn-lt"/>
                      </a:endParaRPr>
                    </a:p>
                  </a:txBody>
                  <a:tcPr marL="9525" marR="9525" marT="9525" marB="0" anchor="b"/>
                </a:tc>
                <a:tc>
                  <a:txBody>
                    <a:bodyPr/>
                    <a:lstStyle/>
                    <a:p>
                      <a:pPr algn="l" fontAlgn="b"/>
                      <a:endParaRPr lang="en-US" sz="1800" b="1" i="0" u="none" strike="noStrike">
                        <a:solidFill>
                          <a:srgbClr val="000000"/>
                        </a:solidFill>
                        <a:latin typeface="+mn-lt"/>
                      </a:endParaRPr>
                    </a:p>
                  </a:txBody>
                  <a:tcPr marL="9525" marR="9525" marT="9525" marB="0" anchor="b"/>
                </a:tc>
                <a:extLst>
                  <a:ext uri="{0D108BD9-81ED-4DB2-BD59-A6C34878D82A}">
                    <a16:rowId xmlns:a16="http://schemas.microsoft.com/office/drawing/2014/main" val="10002"/>
                  </a:ext>
                </a:extLst>
              </a:tr>
              <a:tr h="285245">
                <a:tc>
                  <a:txBody>
                    <a:bodyPr/>
                    <a:lstStyle/>
                    <a:p>
                      <a:pPr algn="l" fontAlgn="b"/>
                      <a:r>
                        <a:rPr lang="en-US" sz="1800" u="none" strike="noStrike"/>
                        <a:t> </a:t>
                      </a:r>
                      <a:endParaRPr lang="en-US" sz="1800" b="1" i="0" u="none" strike="noStrike">
                        <a:solidFill>
                          <a:srgbClr val="000000"/>
                        </a:solidFill>
                        <a:latin typeface="+mn-lt"/>
                      </a:endParaRPr>
                    </a:p>
                  </a:txBody>
                  <a:tcPr marL="9525" marR="9525" marT="9525" marB="0" anchor="b"/>
                </a:tc>
                <a:tc>
                  <a:txBody>
                    <a:bodyPr/>
                    <a:lstStyle/>
                    <a:p>
                      <a:pPr algn="l" fontAlgn="b"/>
                      <a:endParaRPr lang="en-US" sz="1800" b="1" i="0" u="none" strike="noStrike">
                        <a:solidFill>
                          <a:srgbClr val="000000"/>
                        </a:solidFill>
                        <a:latin typeface="+mn-lt"/>
                      </a:endParaRPr>
                    </a:p>
                  </a:txBody>
                  <a:tcPr marL="9525" marR="9525" marT="9525" marB="0" anchor="b"/>
                </a:tc>
                <a:tc>
                  <a:txBody>
                    <a:bodyPr/>
                    <a:lstStyle/>
                    <a:p>
                      <a:pPr algn="l" fontAlgn="b"/>
                      <a:r>
                        <a:rPr lang="en-US" sz="1600" u="none" strike="noStrike"/>
                        <a:t> </a:t>
                      </a:r>
                      <a:endParaRPr lang="en-US" sz="1600" b="1" i="0" u="none" strike="noStrike">
                        <a:solidFill>
                          <a:srgbClr val="000000"/>
                        </a:solidFill>
                        <a:latin typeface="+mn-lt"/>
                      </a:endParaRPr>
                    </a:p>
                  </a:txBody>
                  <a:tcPr marL="9525" marR="9525" marT="9525" marB="0" anchor="b"/>
                </a:tc>
                <a:tc>
                  <a:txBody>
                    <a:bodyPr/>
                    <a:lstStyle/>
                    <a:p>
                      <a:pPr algn="l" fontAlgn="b"/>
                      <a:endParaRPr lang="en-US" sz="1600" b="1" i="0" u="none" strike="noStrike">
                        <a:solidFill>
                          <a:srgbClr val="000000"/>
                        </a:solidFill>
                        <a:latin typeface="+mn-lt"/>
                      </a:endParaRPr>
                    </a:p>
                  </a:txBody>
                  <a:tcPr marL="9525" marR="9525" marT="9525" marB="0" anchor="b"/>
                </a:tc>
                <a:tc>
                  <a:txBody>
                    <a:bodyPr/>
                    <a:lstStyle/>
                    <a:p>
                      <a:pPr algn="l" fontAlgn="b"/>
                      <a:endParaRPr lang="en-US" sz="1600" b="1" i="0" u="none" strike="noStrike">
                        <a:solidFill>
                          <a:srgbClr val="000000"/>
                        </a:solidFill>
                        <a:latin typeface="+mn-lt"/>
                      </a:endParaRPr>
                    </a:p>
                  </a:txBody>
                  <a:tcPr marL="9525" marR="9525" marT="9525" marB="0" anchor="b"/>
                </a:tc>
                <a:tc>
                  <a:txBody>
                    <a:bodyPr/>
                    <a:lstStyle/>
                    <a:p>
                      <a:pPr algn="l" fontAlgn="b"/>
                      <a:endParaRPr lang="en-US" sz="1600" b="1" i="0" u="none" strike="noStrike">
                        <a:solidFill>
                          <a:srgbClr val="000000"/>
                        </a:solidFill>
                        <a:latin typeface="+mn-lt"/>
                      </a:endParaRPr>
                    </a:p>
                  </a:txBody>
                  <a:tcPr marL="9525" marR="9525" marT="9525" marB="0" anchor="b"/>
                </a:tc>
                <a:tc>
                  <a:txBody>
                    <a:bodyPr/>
                    <a:lstStyle/>
                    <a:p>
                      <a:pPr algn="l" fontAlgn="b"/>
                      <a:endParaRPr lang="en-US" sz="1800" b="1" i="0" u="none" strike="noStrike">
                        <a:solidFill>
                          <a:srgbClr val="000000"/>
                        </a:solidFill>
                        <a:latin typeface="+mn-lt"/>
                      </a:endParaRPr>
                    </a:p>
                  </a:txBody>
                  <a:tcPr marL="9525" marR="9525" marT="9525" marB="0" anchor="b"/>
                </a:tc>
                <a:extLst>
                  <a:ext uri="{0D108BD9-81ED-4DB2-BD59-A6C34878D82A}">
                    <a16:rowId xmlns:a16="http://schemas.microsoft.com/office/drawing/2014/main" val="10003"/>
                  </a:ext>
                </a:extLst>
              </a:tr>
              <a:tr h="285245">
                <a:tc>
                  <a:txBody>
                    <a:bodyPr/>
                    <a:lstStyle/>
                    <a:p>
                      <a:pPr algn="l" fontAlgn="b"/>
                      <a:r>
                        <a:rPr lang="en-US" sz="1800" u="none" strike="noStrike"/>
                        <a:t> </a:t>
                      </a:r>
                      <a:endParaRPr lang="en-US" sz="1800" b="1" i="0" u="none" strike="noStrike">
                        <a:solidFill>
                          <a:srgbClr val="000000"/>
                        </a:solidFill>
                        <a:latin typeface="+mn-lt"/>
                      </a:endParaRPr>
                    </a:p>
                  </a:txBody>
                  <a:tcPr marL="9525" marR="9525" marT="9525" marB="0" anchor="b"/>
                </a:tc>
                <a:tc>
                  <a:txBody>
                    <a:bodyPr/>
                    <a:lstStyle/>
                    <a:p>
                      <a:pPr algn="l" fontAlgn="b"/>
                      <a:endParaRPr lang="en-US" sz="1800" b="1" i="0" u="none" strike="noStrike">
                        <a:solidFill>
                          <a:srgbClr val="000000"/>
                        </a:solidFill>
                        <a:latin typeface="+mn-lt"/>
                      </a:endParaRPr>
                    </a:p>
                  </a:txBody>
                  <a:tcPr marL="9525" marR="9525" marT="9525" marB="0" anchor="b"/>
                </a:tc>
                <a:tc>
                  <a:txBody>
                    <a:bodyPr/>
                    <a:lstStyle/>
                    <a:p>
                      <a:pPr algn="l" fontAlgn="b"/>
                      <a:r>
                        <a:rPr lang="en-US" sz="1600" u="none" strike="noStrike"/>
                        <a:t>Price/EBITDA</a:t>
                      </a:r>
                      <a:endParaRPr lang="en-US" sz="1600" b="1" i="0" u="none" strike="noStrike">
                        <a:solidFill>
                          <a:srgbClr val="000000"/>
                        </a:solidFill>
                        <a:latin typeface="+mn-lt"/>
                      </a:endParaRPr>
                    </a:p>
                  </a:txBody>
                  <a:tcPr marL="9525" marR="9525" marT="9525" marB="0" anchor="b"/>
                </a:tc>
                <a:tc>
                  <a:txBody>
                    <a:bodyPr/>
                    <a:lstStyle/>
                    <a:p>
                      <a:pPr algn="r" fontAlgn="b"/>
                      <a:r>
                        <a:rPr lang="en-US" sz="1600" u="none" strike="noStrike" dirty="0"/>
                        <a:t>7.3</a:t>
                      </a:r>
                      <a:endParaRPr lang="en-US" sz="1600" b="1" i="0" u="none" strike="noStrike" dirty="0">
                        <a:solidFill>
                          <a:srgbClr val="000000"/>
                        </a:solidFill>
                        <a:latin typeface="+mn-lt"/>
                      </a:endParaRPr>
                    </a:p>
                  </a:txBody>
                  <a:tcPr marL="9525" marR="9525" marT="9525" marB="0" anchor="b"/>
                </a:tc>
                <a:tc>
                  <a:txBody>
                    <a:bodyPr/>
                    <a:lstStyle/>
                    <a:p>
                      <a:pPr algn="r" fontAlgn="b"/>
                      <a:r>
                        <a:rPr lang="en-US" sz="1600" u="none" strike="noStrike"/>
                        <a:t>7.26</a:t>
                      </a:r>
                      <a:endParaRPr lang="en-US" sz="1600" b="1" i="0" u="none" strike="noStrike">
                        <a:solidFill>
                          <a:srgbClr val="000000"/>
                        </a:solidFill>
                        <a:latin typeface="+mn-lt"/>
                      </a:endParaRPr>
                    </a:p>
                  </a:txBody>
                  <a:tcPr marL="9525" marR="9525" marT="9525" marB="0" anchor="b"/>
                </a:tc>
                <a:tc>
                  <a:txBody>
                    <a:bodyPr/>
                    <a:lstStyle/>
                    <a:p>
                      <a:pPr algn="r" fontAlgn="b"/>
                      <a:r>
                        <a:rPr lang="en-US" sz="1600" u="none" strike="noStrike"/>
                        <a:t>7.25</a:t>
                      </a:r>
                      <a:endParaRPr lang="en-US" sz="1600" b="1" i="0" u="none" strike="noStrike">
                        <a:solidFill>
                          <a:srgbClr val="000000"/>
                        </a:solidFill>
                        <a:latin typeface="+mn-lt"/>
                      </a:endParaRPr>
                    </a:p>
                  </a:txBody>
                  <a:tcPr marL="9525" marR="9525" marT="9525" marB="0" anchor="b"/>
                </a:tc>
                <a:tc>
                  <a:txBody>
                    <a:bodyPr/>
                    <a:lstStyle/>
                    <a:p>
                      <a:pPr algn="r" fontAlgn="b"/>
                      <a:r>
                        <a:rPr lang="en-US" sz="1800" u="none" strike="noStrike"/>
                        <a:t>5.64</a:t>
                      </a:r>
                      <a:endParaRPr lang="en-US" sz="1800" b="1" i="0" u="none" strike="noStrike">
                        <a:solidFill>
                          <a:srgbClr val="000000"/>
                        </a:solidFill>
                        <a:latin typeface="+mn-lt"/>
                      </a:endParaRPr>
                    </a:p>
                  </a:txBody>
                  <a:tcPr marL="9525" marR="9525" marT="9525" marB="0" anchor="b"/>
                </a:tc>
                <a:extLst>
                  <a:ext uri="{0D108BD9-81ED-4DB2-BD59-A6C34878D82A}">
                    <a16:rowId xmlns:a16="http://schemas.microsoft.com/office/drawing/2014/main" val="10004"/>
                  </a:ext>
                </a:extLst>
              </a:tr>
              <a:tr h="285245">
                <a:tc>
                  <a:txBody>
                    <a:bodyPr/>
                    <a:lstStyle/>
                    <a:p>
                      <a:pPr algn="l" fontAlgn="b"/>
                      <a:r>
                        <a:rPr lang="en-US" sz="1800" u="none" strike="noStrike"/>
                        <a:t> </a:t>
                      </a:r>
                      <a:endParaRPr lang="en-US" sz="1800" b="1" i="0" u="none" strike="noStrike">
                        <a:solidFill>
                          <a:srgbClr val="000000"/>
                        </a:solidFill>
                        <a:latin typeface="+mn-lt"/>
                      </a:endParaRPr>
                    </a:p>
                  </a:txBody>
                  <a:tcPr marL="9525" marR="9525" marT="9525" marB="0" anchor="b"/>
                </a:tc>
                <a:tc>
                  <a:txBody>
                    <a:bodyPr/>
                    <a:lstStyle/>
                    <a:p>
                      <a:pPr algn="l" fontAlgn="b"/>
                      <a:endParaRPr lang="en-US" sz="1800" b="1" i="0" u="none" strike="noStrike">
                        <a:solidFill>
                          <a:srgbClr val="000000"/>
                        </a:solidFill>
                        <a:latin typeface="+mn-lt"/>
                      </a:endParaRPr>
                    </a:p>
                  </a:txBody>
                  <a:tcPr marL="9525" marR="9525" marT="9525" marB="0" anchor="b"/>
                </a:tc>
                <a:tc>
                  <a:txBody>
                    <a:bodyPr/>
                    <a:lstStyle/>
                    <a:p>
                      <a:pPr algn="l" fontAlgn="b"/>
                      <a:r>
                        <a:rPr lang="en-US" sz="1600" u="none" strike="noStrike"/>
                        <a:t>Average</a:t>
                      </a:r>
                      <a:endParaRPr lang="en-US" sz="1600" b="1" i="0" u="none" strike="noStrike">
                        <a:solidFill>
                          <a:srgbClr val="000000"/>
                        </a:solidFill>
                        <a:latin typeface="+mn-lt"/>
                      </a:endParaRPr>
                    </a:p>
                  </a:txBody>
                  <a:tcPr marL="9525" marR="9525" marT="9525" marB="0" anchor="b"/>
                </a:tc>
                <a:tc>
                  <a:txBody>
                    <a:bodyPr/>
                    <a:lstStyle/>
                    <a:p>
                      <a:pPr algn="r" fontAlgn="b"/>
                      <a:r>
                        <a:rPr lang="en-US" sz="1600" u="none" strike="noStrike"/>
                        <a:t>6.8625</a:t>
                      </a:r>
                      <a:endParaRPr lang="en-US" sz="1600" b="1" i="0" u="none" strike="noStrike">
                        <a:solidFill>
                          <a:srgbClr val="000000"/>
                        </a:solidFill>
                        <a:latin typeface="+mn-lt"/>
                      </a:endParaRPr>
                    </a:p>
                  </a:txBody>
                  <a:tcPr marL="9525" marR="9525" marT="9525" marB="0" anchor="b"/>
                </a:tc>
                <a:tc>
                  <a:txBody>
                    <a:bodyPr/>
                    <a:lstStyle/>
                    <a:p>
                      <a:pPr algn="l" fontAlgn="b"/>
                      <a:endParaRPr lang="en-US" sz="1600" b="1" i="0" u="none" strike="noStrike">
                        <a:solidFill>
                          <a:srgbClr val="000000"/>
                        </a:solidFill>
                        <a:latin typeface="+mn-lt"/>
                      </a:endParaRPr>
                    </a:p>
                  </a:txBody>
                  <a:tcPr marL="9525" marR="9525" marT="9525" marB="0" anchor="b"/>
                </a:tc>
                <a:tc>
                  <a:txBody>
                    <a:bodyPr/>
                    <a:lstStyle/>
                    <a:p>
                      <a:pPr algn="l" fontAlgn="b"/>
                      <a:endParaRPr lang="en-US" sz="1600" b="1" i="0" u="none" strike="noStrike">
                        <a:solidFill>
                          <a:srgbClr val="000000"/>
                        </a:solidFill>
                        <a:latin typeface="+mn-lt"/>
                      </a:endParaRPr>
                    </a:p>
                  </a:txBody>
                  <a:tcPr marL="9525" marR="9525" marT="9525" marB="0" anchor="b"/>
                </a:tc>
                <a:tc>
                  <a:txBody>
                    <a:bodyPr/>
                    <a:lstStyle/>
                    <a:p>
                      <a:pPr algn="l" fontAlgn="b"/>
                      <a:endParaRPr lang="en-US" sz="1800" b="1" i="0" u="none" strike="noStrike">
                        <a:solidFill>
                          <a:srgbClr val="000000"/>
                        </a:solidFill>
                        <a:latin typeface="+mn-lt"/>
                      </a:endParaRPr>
                    </a:p>
                  </a:txBody>
                  <a:tcPr marL="9525" marR="9525" marT="9525" marB="0" anchor="b"/>
                </a:tc>
                <a:extLst>
                  <a:ext uri="{0D108BD9-81ED-4DB2-BD59-A6C34878D82A}">
                    <a16:rowId xmlns:a16="http://schemas.microsoft.com/office/drawing/2014/main" val="10005"/>
                  </a:ext>
                </a:extLst>
              </a:tr>
              <a:tr h="285245">
                <a:tc>
                  <a:txBody>
                    <a:bodyPr/>
                    <a:lstStyle/>
                    <a:p>
                      <a:pPr algn="l" fontAlgn="b"/>
                      <a:r>
                        <a:rPr lang="en-US" sz="1800" u="none" strike="noStrike"/>
                        <a:t> </a:t>
                      </a:r>
                      <a:endParaRPr lang="en-US" sz="1800" b="1" i="0" u="none" strike="noStrike">
                        <a:solidFill>
                          <a:srgbClr val="000000"/>
                        </a:solidFill>
                        <a:latin typeface="+mn-lt"/>
                      </a:endParaRPr>
                    </a:p>
                  </a:txBody>
                  <a:tcPr marL="9525" marR="9525" marT="9525" marB="0" anchor="b"/>
                </a:tc>
                <a:tc>
                  <a:txBody>
                    <a:bodyPr/>
                    <a:lstStyle/>
                    <a:p>
                      <a:pPr algn="l" fontAlgn="b"/>
                      <a:endParaRPr lang="en-US" sz="1800" b="1" i="0" u="none" strike="noStrike">
                        <a:solidFill>
                          <a:srgbClr val="000000"/>
                        </a:solidFill>
                        <a:latin typeface="+mn-lt"/>
                      </a:endParaRPr>
                    </a:p>
                  </a:txBody>
                  <a:tcPr marL="9525" marR="9525" marT="9525" marB="0" anchor="b"/>
                </a:tc>
                <a:tc>
                  <a:txBody>
                    <a:bodyPr/>
                    <a:lstStyle/>
                    <a:p>
                      <a:pPr algn="l" fontAlgn="b"/>
                      <a:r>
                        <a:rPr lang="en-US" sz="1600" u="none" strike="noStrike"/>
                        <a:t>Vincor EBITDA</a:t>
                      </a:r>
                      <a:endParaRPr lang="en-US" sz="1600" b="1" i="0" u="none" strike="noStrike">
                        <a:solidFill>
                          <a:srgbClr val="000000"/>
                        </a:solidFill>
                        <a:latin typeface="+mn-lt"/>
                      </a:endParaRPr>
                    </a:p>
                  </a:txBody>
                  <a:tcPr marL="9525" marR="9525" marT="9525" marB="0" anchor="b"/>
                </a:tc>
                <a:tc>
                  <a:txBody>
                    <a:bodyPr/>
                    <a:lstStyle/>
                    <a:p>
                      <a:pPr algn="r" fontAlgn="b"/>
                      <a:r>
                        <a:rPr lang="en-US" sz="1600" u="none" strike="noStrike"/>
                        <a:t>12,429</a:t>
                      </a:r>
                      <a:endParaRPr lang="en-US" sz="1600" b="1" i="0" u="none" strike="noStrike">
                        <a:solidFill>
                          <a:srgbClr val="000000"/>
                        </a:solidFill>
                        <a:latin typeface="+mn-lt"/>
                      </a:endParaRPr>
                    </a:p>
                  </a:txBody>
                  <a:tcPr marL="9525" marR="9525" marT="9525" marB="0" anchor="b"/>
                </a:tc>
                <a:tc>
                  <a:txBody>
                    <a:bodyPr/>
                    <a:lstStyle/>
                    <a:p>
                      <a:pPr algn="r" fontAlgn="b"/>
                      <a:r>
                        <a:rPr lang="en-US" sz="1600" u="none" strike="noStrike"/>
                        <a:t>$0.74 </a:t>
                      </a:r>
                      <a:endParaRPr lang="en-US" sz="1600" b="1" i="0" u="none" strike="noStrike">
                        <a:solidFill>
                          <a:srgbClr val="000000"/>
                        </a:solidFill>
                        <a:latin typeface="+mn-lt"/>
                      </a:endParaRPr>
                    </a:p>
                  </a:txBody>
                  <a:tcPr marL="9525" marR="9525" marT="9525" marB="0" anchor="b"/>
                </a:tc>
                <a:tc>
                  <a:txBody>
                    <a:bodyPr/>
                    <a:lstStyle/>
                    <a:p>
                      <a:pPr algn="l" fontAlgn="b"/>
                      <a:endParaRPr lang="en-US" sz="1600" b="1" i="0" u="none" strike="noStrike" dirty="0">
                        <a:solidFill>
                          <a:srgbClr val="000000"/>
                        </a:solidFill>
                        <a:latin typeface="+mn-lt"/>
                      </a:endParaRPr>
                    </a:p>
                  </a:txBody>
                  <a:tcPr marL="9525" marR="9525" marT="9525" marB="0" anchor="b"/>
                </a:tc>
                <a:tc>
                  <a:txBody>
                    <a:bodyPr/>
                    <a:lstStyle/>
                    <a:p>
                      <a:pPr algn="l" fontAlgn="b"/>
                      <a:endParaRPr lang="en-US" sz="1800" b="1" i="0" u="none" strike="noStrike">
                        <a:solidFill>
                          <a:srgbClr val="000000"/>
                        </a:solidFill>
                        <a:latin typeface="+mn-lt"/>
                      </a:endParaRPr>
                    </a:p>
                  </a:txBody>
                  <a:tcPr marL="9525" marR="9525" marT="9525" marB="0" anchor="b"/>
                </a:tc>
                <a:extLst>
                  <a:ext uri="{0D108BD9-81ED-4DB2-BD59-A6C34878D82A}">
                    <a16:rowId xmlns:a16="http://schemas.microsoft.com/office/drawing/2014/main" val="10006"/>
                  </a:ext>
                </a:extLst>
              </a:tr>
              <a:tr h="319561">
                <a:tc>
                  <a:txBody>
                    <a:bodyPr/>
                    <a:lstStyle/>
                    <a:p>
                      <a:pPr algn="l" fontAlgn="b"/>
                      <a:r>
                        <a:rPr lang="en-US" sz="1800" u="none" strike="noStrike"/>
                        <a:t> </a:t>
                      </a:r>
                      <a:endParaRPr lang="en-US" sz="1800" b="1" i="0" u="none" strike="noStrike">
                        <a:solidFill>
                          <a:srgbClr val="000000"/>
                        </a:solidFill>
                        <a:latin typeface="+mn-lt"/>
                      </a:endParaRPr>
                    </a:p>
                  </a:txBody>
                  <a:tcPr marL="9525" marR="9525" marT="9525" marB="0" anchor="b"/>
                </a:tc>
                <a:tc>
                  <a:txBody>
                    <a:bodyPr/>
                    <a:lstStyle/>
                    <a:p>
                      <a:pPr algn="l" fontAlgn="b"/>
                      <a:r>
                        <a:rPr lang="en-US" sz="1800" u="none" strike="noStrike"/>
                        <a:t> </a:t>
                      </a:r>
                      <a:endParaRPr lang="en-US" sz="1800" b="1" i="0" u="none" strike="noStrike">
                        <a:solidFill>
                          <a:srgbClr val="000000"/>
                        </a:solidFill>
                        <a:latin typeface="+mn-lt"/>
                      </a:endParaRPr>
                    </a:p>
                  </a:txBody>
                  <a:tcPr marL="9525" marR="9525" marT="9525" marB="0" anchor="b"/>
                </a:tc>
                <a:tc>
                  <a:txBody>
                    <a:bodyPr/>
                    <a:lstStyle/>
                    <a:p>
                      <a:pPr algn="l" fontAlgn="b"/>
                      <a:r>
                        <a:rPr lang="en-US" sz="2400" b="1" u="none" strike="noStrike" dirty="0">
                          <a:solidFill>
                            <a:schemeClr val="tx1"/>
                          </a:solidFill>
                        </a:rPr>
                        <a:t>Vincor Price</a:t>
                      </a:r>
                      <a:endParaRPr lang="en-US" sz="2400" b="1" i="0" u="none" strike="noStrike" dirty="0">
                        <a:solidFill>
                          <a:schemeClr val="tx1"/>
                        </a:solidFill>
                        <a:latin typeface="+mn-lt"/>
                      </a:endParaRPr>
                    </a:p>
                  </a:txBody>
                  <a:tcPr marL="9525" marR="9525" marT="9525" marB="0" anchor="b"/>
                </a:tc>
                <a:tc>
                  <a:txBody>
                    <a:bodyPr/>
                    <a:lstStyle/>
                    <a:p>
                      <a:pPr algn="r" fontAlgn="b"/>
                      <a:r>
                        <a:rPr lang="en-US" sz="2400" b="1" u="none" strike="noStrike" dirty="0">
                          <a:solidFill>
                            <a:schemeClr val="tx1"/>
                          </a:solidFill>
                        </a:rPr>
                        <a:t>$5.09 </a:t>
                      </a:r>
                      <a:endParaRPr lang="en-US" sz="2400" b="1" i="0" u="none" strike="noStrike" dirty="0">
                        <a:solidFill>
                          <a:schemeClr val="tx1"/>
                        </a:solidFill>
                        <a:latin typeface="+mn-lt"/>
                      </a:endParaRPr>
                    </a:p>
                  </a:txBody>
                  <a:tcPr marL="9525" marR="9525" marT="9525" marB="0" anchor="b"/>
                </a:tc>
                <a:tc>
                  <a:txBody>
                    <a:bodyPr/>
                    <a:lstStyle/>
                    <a:p>
                      <a:pPr algn="l" fontAlgn="b"/>
                      <a:r>
                        <a:rPr lang="en-US" sz="2000" u="none" strike="noStrike" dirty="0"/>
                        <a:t> </a:t>
                      </a:r>
                      <a:endParaRPr lang="en-US" sz="2000" b="1" i="0" u="none" strike="noStrike" dirty="0">
                        <a:solidFill>
                          <a:srgbClr val="000000"/>
                        </a:solidFill>
                        <a:latin typeface="+mn-lt"/>
                      </a:endParaRPr>
                    </a:p>
                  </a:txBody>
                  <a:tcPr marL="9525" marR="9525" marT="9525" marB="0" anchor="b"/>
                </a:tc>
                <a:tc>
                  <a:txBody>
                    <a:bodyPr/>
                    <a:lstStyle/>
                    <a:p>
                      <a:pPr algn="l" fontAlgn="b"/>
                      <a:r>
                        <a:rPr lang="en-US" sz="1800" u="none" strike="noStrike"/>
                        <a:t> </a:t>
                      </a:r>
                      <a:endParaRPr lang="en-US" sz="1800" b="1" i="0" u="none" strike="noStrike">
                        <a:solidFill>
                          <a:srgbClr val="000000"/>
                        </a:solidFill>
                        <a:latin typeface="+mn-lt"/>
                      </a:endParaRPr>
                    </a:p>
                  </a:txBody>
                  <a:tcPr marL="9525" marR="9525" marT="9525" marB="0" anchor="b"/>
                </a:tc>
                <a:tc>
                  <a:txBody>
                    <a:bodyPr/>
                    <a:lstStyle/>
                    <a:p>
                      <a:pPr algn="l" fontAlgn="b"/>
                      <a:r>
                        <a:rPr lang="en-US" sz="1800" u="none" strike="noStrike" dirty="0"/>
                        <a:t> </a:t>
                      </a:r>
                      <a:endParaRPr lang="en-US" sz="1800" b="1"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Decision making process</a:t>
            </a:r>
            <a:endParaRPr lang="en-US" sz="3600" dirty="0"/>
          </a:p>
        </p:txBody>
      </p:sp>
      <p:graphicFrame>
        <p:nvGraphicFramePr>
          <p:cNvPr id="4" name="Content Placeholder 3"/>
          <p:cNvGraphicFramePr>
            <a:graphicFrameLocks noGrp="1"/>
          </p:cNvGraphicFramePr>
          <p:nvPr>
            <p:ph idx="1"/>
          </p:nvPr>
        </p:nvGraphicFramePr>
        <p:xfrm>
          <a:off x="1752600" y="1676400"/>
          <a:ext cx="5715000" cy="518160"/>
        </p:xfrm>
        <a:graphic>
          <a:graphicData uri="http://schemas.openxmlformats.org/drawingml/2006/table">
            <a:tbl>
              <a:tblPr firstRow="1" bandRow="1">
                <a:tableStyleId>{E269D01E-BC32-4049-B463-5C60D7B0CCD2}</a:tableStyleId>
              </a:tblPr>
              <a:tblGrid>
                <a:gridCol w="4343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472440">
                <a:tc>
                  <a:txBody>
                    <a:bodyPr/>
                    <a:lstStyle/>
                    <a:p>
                      <a:r>
                        <a:rPr lang="en-US" sz="2800" dirty="0"/>
                        <a:t>Vincor’s Average Price</a:t>
                      </a:r>
                    </a:p>
                  </a:txBody>
                  <a:tcPr/>
                </a:tc>
                <a:tc>
                  <a:txBody>
                    <a:bodyPr/>
                    <a:lstStyle/>
                    <a:p>
                      <a:pPr algn="r" fontAlgn="b"/>
                      <a:r>
                        <a:rPr lang="en-US" sz="3200" u="none" strike="noStrike" dirty="0"/>
                        <a:t>6.84</a:t>
                      </a:r>
                      <a:endParaRPr lang="en-US" sz="3200" b="1" i="0" u="none" strike="noStrike" dirty="0">
                        <a:solidFill>
                          <a:schemeClr val="accent4">
                            <a:lumMod val="50000"/>
                          </a:schemeClr>
                        </a:solidFill>
                        <a:latin typeface="Calibri"/>
                      </a:endParaRPr>
                    </a:p>
                  </a:txBody>
                  <a:tcPr marL="9525" marR="9525" marT="9525" marB="0" anchor="b"/>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838200" y="3581400"/>
          <a:ext cx="7391400" cy="1828800"/>
        </p:xfrm>
        <a:graphic>
          <a:graphicData uri="http://schemas.openxmlformats.org/drawingml/2006/table">
            <a:tbl>
              <a:tblPr firstRow="1" bandRow="1">
                <a:tableStyleId>{E269D01E-BC32-4049-B463-5C60D7B0CCD2}</a:tableStyleId>
              </a:tblPr>
              <a:tblGrid>
                <a:gridCol w="7391400">
                  <a:extLst>
                    <a:ext uri="{9D8B030D-6E8A-4147-A177-3AD203B41FA5}">
                      <a16:colId xmlns:a16="http://schemas.microsoft.com/office/drawing/2014/main" val="20000"/>
                    </a:ext>
                  </a:extLst>
                </a:gridCol>
              </a:tblGrid>
              <a:tr h="1828800">
                <a:tc>
                  <a:txBody>
                    <a:bodyPr/>
                    <a:lstStyle/>
                    <a:p>
                      <a:pPr algn="just"/>
                      <a:r>
                        <a:rPr lang="en-US" sz="2400" dirty="0"/>
                        <a:t>Large part of the equity value is terminal value so we suggest to set the indicative price around $3</a:t>
                      </a:r>
                      <a:r>
                        <a:rPr lang="en-US" sz="2400" baseline="0" dirty="0"/>
                        <a:t> given that market is expecting high growth from Vincor.</a:t>
                      </a:r>
                      <a:endParaRPr lang="en-US" sz="2400"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295400" y="1905000"/>
          <a:ext cx="6629400" cy="1295400"/>
        </p:xfrm>
        <a:graphic>
          <a:graphicData uri="http://schemas.openxmlformats.org/drawingml/2006/table">
            <a:tbl>
              <a:tblPr firstRow="1" bandRow="1">
                <a:tableStyleId>{D03447BB-5D67-496B-8E87-E561075AD55C}</a:tableStyleId>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431800">
                <a:tc>
                  <a:txBody>
                    <a:bodyPr/>
                    <a:lstStyle/>
                    <a:p>
                      <a:pPr algn="l" fontAlgn="b"/>
                      <a:r>
                        <a:rPr lang="en-US" sz="2000" u="none" strike="noStrike" dirty="0"/>
                        <a:t>Price</a:t>
                      </a:r>
                      <a:endParaRPr lang="en-US" sz="2000" b="1" i="0" u="none" strike="noStrike" dirty="0">
                        <a:solidFill>
                          <a:srgbClr val="000000"/>
                        </a:solidFill>
                        <a:latin typeface="Calibri"/>
                      </a:endParaRPr>
                    </a:p>
                  </a:txBody>
                  <a:tcPr marL="9525" marR="9525" marT="9525" marB="0" anchor="b"/>
                </a:tc>
                <a:tc>
                  <a:txBody>
                    <a:bodyPr/>
                    <a:lstStyle/>
                    <a:p>
                      <a:pPr algn="r" fontAlgn="b"/>
                      <a:r>
                        <a:rPr lang="en-US" sz="2000" u="none" strike="noStrike" dirty="0"/>
                        <a:t>3</a:t>
                      </a:r>
                      <a:endParaRPr lang="en-US" sz="2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31800">
                <a:tc>
                  <a:txBody>
                    <a:bodyPr/>
                    <a:lstStyle/>
                    <a:p>
                      <a:pPr algn="l" fontAlgn="b"/>
                      <a:r>
                        <a:rPr lang="en-US" sz="2000" u="none" strike="noStrike" dirty="0"/>
                        <a:t>Amount</a:t>
                      </a:r>
                      <a:endParaRPr lang="en-US" sz="2000" b="1" i="0" u="none" strike="noStrike" dirty="0">
                        <a:solidFill>
                          <a:srgbClr val="000000"/>
                        </a:solidFill>
                        <a:latin typeface="Calibri"/>
                      </a:endParaRPr>
                    </a:p>
                  </a:txBody>
                  <a:tcPr marL="9525" marR="9525" marT="9525" marB="0" anchor="b"/>
                </a:tc>
                <a:tc>
                  <a:txBody>
                    <a:bodyPr/>
                    <a:lstStyle/>
                    <a:p>
                      <a:pPr algn="r" fontAlgn="b"/>
                      <a:r>
                        <a:rPr lang="en-US" sz="2000" u="none" strike="noStrike"/>
                        <a:t>33000000</a:t>
                      </a:r>
                      <a:endParaRPr lang="en-US" sz="20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431800">
                <a:tc>
                  <a:txBody>
                    <a:bodyPr/>
                    <a:lstStyle/>
                    <a:p>
                      <a:pPr algn="l" fontAlgn="b"/>
                      <a:r>
                        <a:rPr lang="en-US" sz="2000" u="none" strike="noStrike"/>
                        <a:t>No. of shares</a:t>
                      </a:r>
                      <a:endParaRPr lang="en-US" sz="2000" b="1" i="0" u="none" strike="noStrike">
                        <a:solidFill>
                          <a:srgbClr val="000000"/>
                        </a:solidFill>
                        <a:latin typeface="Calibri"/>
                      </a:endParaRPr>
                    </a:p>
                  </a:txBody>
                  <a:tcPr marL="9525" marR="9525" marT="9525" marB="0" anchor="b"/>
                </a:tc>
                <a:tc>
                  <a:txBody>
                    <a:bodyPr/>
                    <a:lstStyle/>
                    <a:p>
                      <a:pPr algn="r" fontAlgn="b"/>
                      <a:r>
                        <a:rPr lang="en-US" sz="2000" u="none" strike="noStrike" dirty="0"/>
                        <a:t>11000000</a:t>
                      </a:r>
                      <a:endParaRPr lang="en-US" sz="2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bl>
          </a:graphicData>
        </a:graphic>
      </p:graphicFrame>
      <p:sp>
        <p:nvSpPr>
          <p:cNvPr id="4" name="Title 3"/>
          <p:cNvSpPr>
            <a:spLocks noGrp="1"/>
          </p:cNvSpPr>
          <p:nvPr>
            <p:ph type="title"/>
          </p:nvPr>
        </p:nvSpPr>
        <p:spPr>
          <a:prstGeom prst="rect">
            <a:avLst/>
          </a:prstGeom>
          <a:noFill/>
        </p:spPr>
        <p:txBody>
          <a:bodyPr wrap="none" lIns="91440" tIns="45720" rIns="91440" bIns="45720">
            <a:spAutoFit/>
          </a:bodyPr>
          <a:lstStyle/>
          <a:p>
            <a:pPr algn="ctr"/>
            <a:r>
              <a:rPr lang="en-GB"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Recommendation</a:t>
            </a:r>
            <a:endPar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Table 5"/>
          <p:cNvGraphicFramePr>
            <a:graphicFrameLocks noGrp="1"/>
          </p:cNvGraphicFramePr>
          <p:nvPr/>
        </p:nvGraphicFramePr>
        <p:xfrm>
          <a:off x="2971800" y="3581400"/>
          <a:ext cx="3657600" cy="1676400"/>
        </p:xfrm>
        <a:graphic>
          <a:graphicData uri="http://schemas.openxmlformats.org/drawingml/2006/table">
            <a:tbl>
              <a:tblPr>
                <a:tableStyleId>{35758FB7-9AC5-4552-8A53-C91805E547FA}</a:tableStyleId>
              </a:tblPr>
              <a:tblGrid>
                <a:gridCol w="2304498">
                  <a:extLst>
                    <a:ext uri="{9D8B030D-6E8A-4147-A177-3AD203B41FA5}">
                      <a16:colId xmlns:a16="http://schemas.microsoft.com/office/drawing/2014/main" val="20000"/>
                    </a:ext>
                  </a:extLst>
                </a:gridCol>
                <a:gridCol w="1353102">
                  <a:extLst>
                    <a:ext uri="{9D8B030D-6E8A-4147-A177-3AD203B41FA5}">
                      <a16:colId xmlns:a16="http://schemas.microsoft.com/office/drawing/2014/main" val="20001"/>
                    </a:ext>
                  </a:extLst>
                </a:gridCol>
              </a:tblGrid>
              <a:tr h="335280">
                <a:tc gridSpan="2">
                  <a:txBody>
                    <a:bodyPr/>
                    <a:lstStyle/>
                    <a:p>
                      <a:pPr algn="ctr" fontAlgn="b"/>
                      <a:r>
                        <a:rPr lang="en-US" sz="1800" b="1" u="none" strike="noStrike" dirty="0"/>
                        <a:t>Flotation cost </a:t>
                      </a:r>
                      <a:endParaRPr lang="en-US" sz="1800" b="1" i="0" u="none" strike="noStrike" dirty="0">
                        <a:solidFill>
                          <a:srgbClr val="000000"/>
                        </a:solidFill>
                        <a:latin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0"/>
                  </a:ext>
                </a:extLst>
              </a:tr>
              <a:tr h="335280">
                <a:tc>
                  <a:txBody>
                    <a:bodyPr/>
                    <a:lstStyle/>
                    <a:p>
                      <a:pPr algn="r" fontAlgn="b"/>
                      <a:r>
                        <a:rPr lang="en-US" sz="1800" b="1" u="none" strike="noStrike" dirty="0"/>
                        <a:t>5%</a:t>
                      </a:r>
                      <a:endParaRPr lang="en-US" sz="1800" b="1" i="0" u="none" strike="noStrike" dirty="0">
                        <a:solidFill>
                          <a:srgbClr val="000000"/>
                        </a:solidFill>
                        <a:latin typeface="Calibri"/>
                      </a:endParaRPr>
                    </a:p>
                  </a:txBody>
                  <a:tcPr marL="9525" marR="9525" marT="9525" marB="0" anchor="b"/>
                </a:tc>
                <a:tc>
                  <a:txBody>
                    <a:bodyPr/>
                    <a:lstStyle/>
                    <a:p>
                      <a:pPr algn="r" fontAlgn="b"/>
                      <a:r>
                        <a:rPr lang="en-US" sz="1800" b="1" u="none" strike="noStrike"/>
                        <a:t>1650000</a:t>
                      </a:r>
                      <a:endParaRPr lang="en-US" sz="18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335280">
                <a:tc>
                  <a:txBody>
                    <a:bodyPr/>
                    <a:lstStyle/>
                    <a:p>
                      <a:pPr algn="l" fontAlgn="b"/>
                      <a:r>
                        <a:rPr lang="en-US" sz="1800" b="1" u="none" strike="noStrike"/>
                        <a:t>Net proceed</a:t>
                      </a:r>
                      <a:endParaRPr lang="en-US" sz="1800" b="1" i="0" u="none" strike="noStrike">
                        <a:solidFill>
                          <a:srgbClr val="000000"/>
                        </a:solidFill>
                        <a:latin typeface="Calibri"/>
                      </a:endParaRPr>
                    </a:p>
                  </a:txBody>
                  <a:tcPr marL="9525" marR="9525" marT="9525" marB="0" anchor="b"/>
                </a:tc>
                <a:tc>
                  <a:txBody>
                    <a:bodyPr/>
                    <a:lstStyle/>
                    <a:p>
                      <a:pPr algn="r" fontAlgn="b"/>
                      <a:r>
                        <a:rPr lang="en-US" sz="1800" b="1" u="none" strike="noStrike" dirty="0"/>
                        <a:t>31350000</a:t>
                      </a:r>
                      <a:endParaRPr lang="en-US" sz="18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335280">
                <a:tc>
                  <a:txBody>
                    <a:bodyPr/>
                    <a:lstStyle/>
                    <a:p>
                      <a:pPr algn="l" fontAlgn="b"/>
                      <a:r>
                        <a:rPr lang="en-US" sz="1800" b="1" u="none" strike="noStrike"/>
                        <a:t>Debt repayment</a:t>
                      </a:r>
                      <a:endParaRPr lang="en-US" sz="1800" b="1" i="0" u="none" strike="noStrike">
                        <a:solidFill>
                          <a:srgbClr val="000000"/>
                        </a:solidFill>
                        <a:latin typeface="Calibri"/>
                      </a:endParaRPr>
                    </a:p>
                  </a:txBody>
                  <a:tcPr marL="9525" marR="9525" marT="9525" marB="0" anchor="b"/>
                </a:tc>
                <a:tc>
                  <a:txBody>
                    <a:bodyPr/>
                    <a:lstStyle/>
                    <a:p>
                      <a:pPr algn="r" fontAlgn="b"/>
                      <a:r>
                        <a:rPr lang="en-US" sz="1800" b="1" u="none" strike="noStrike"/>
                        <a:t>19800000</a:t>
                      </a:r>
                      <a:endParaRPr lang="en-US" sz="18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335280">
                <a:tc>
                  <a:txBody>
                    <a:bodyPr/>
                    <a:lstStyle/>
                    <a:p>
                      <a:pPr algn="l" fontAlgn="b"/>
                      <a:r>
                        <a:rPr lang="en-US" sz="1800" b="1" u="none" strike="noStrike"/>
                        <a:t>Expansion</a:t>
                      </a:r>
                      <a:endParaRPr lang="en-US" sz="1800" b="1" i="0" u="none" strike="noStrike">
                        <a:solidFill>
                          <a:srgbClr val="000000"/>
                        </a:solidFill>
                        <a:latin typeface="Calibri"/>
                      </a:endParaRPr>
                    </a:p>
                  </a:txBody>
                  <a:tcPr marL="9525" marR="9525" marT="9525" marB="0" anchor="b"/>
                </a:tc>
                <a:tc>
                  <a:txBody>
                    <a:bodyPr/>
                    <a:lstStyle/>
                    <a:p>
                      <a:pPr algn="r" fontAlgn="b"/>
                      <a:r>
                        <a:rPr lang="en-US" sz="1800" b="1" u="none" strike="noStrike" dirty="0"/>
                        <a:t>11550000</a:t>
                      </a:r>
                      <a:endParaRPr lang="en-US" sz="18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2359" y="2967335"/>
            <a:ext cx="6739281"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Simulation analysis</a:t>
            </a:r>
          </a:p>
        </p:txBody>
      </p:sp>
      <p:sp>
        <p:nvSpPr>
          <p:cNvPr id="5" name="Subtitle 4"/>
          <p:cNvSpPr>
            <a:spLocks noGrp="1"/>
          </p:cNvSpPr>
          <p:nvPr>
            <p:ph type="subTitle" idx="1"/>
          </p:nvPr>
        </p:nvSpPr>
        <p:spPr/>
        <p:txBody>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33400" y="609600"/>
            <a:ext cx="8134439" cy="4995862"/>
          </a:xfrm>
          <a:prstGeom prst="rect">
            <a:avLst/>
          </a:prstGeom>
          <a:noFill/>
          <a:ln w="9525">
            <a:noFill/>
            <a:miter lim="800000"/>
            <a:headEnd/>
            <a:tailEnd/>
          </a:ln>
          <a:effectLst/>
        </p:spPr>
      </p:pic>
      <p:sp>
        <p:nvSpPr>
          <p:cNvPr id="7" name="Donut 6"/>
          <p:cNvSpPr/>
          <p:nvPr/>
        </p:nvSpPr>
        <p:spPr>
          <a:xfrm>
            <a:off x="3124200" y="4876800"/>
            <a:ext cx="1981200" cy="1143000"/>
          </a:xfrm>
          <a:prstGeom prst="donu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Donut 7"/>
          <p:cNvSpPr/>
          <p:nvPr/>
        </p:nvSpPr>
        <p:spPr>
          <a:xfrm>
            <a:off x="228600" y="4953000"/>
            <a:ext cx="1447800" cy="914400"/>
          </a:xfrm>
          <a:prstGeom prst="donu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lumMod val="60000"/>
                    <a:lumOff val="40000"/>
                  </a:schemeClr>
                </a:solidFill>
              </a:rPr>
              <a:t>Sensitivity</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828800" y="1815306"/>
            <a:ext cx="5838825" cy="473789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838200" y="990600"/>
            <a:ext cx="7696200" cy="5257800"/>
          </a:xfrm>
          <a:prstGeom prst="rect">
            <a:avLst/>
          </a:prstGeom>
          <a:noFill/>
          <a:ln w="9525">
            <a:noFill/>
            <a:miter lim="800000"/>
            <a:headEnd/>
            <a:tailEnd/>
          </a:ln>
          <a:effectLst/>
        </p:spPr>
      </p:pic>
      <p:sp>
        <p:nvSpPr>
          <p:cNvPr id="9" name="Donut 8"/>
          <p:cNvSpPr/>
          <p:nvPr/>
        </p:nvSpPr>
        <p:spPr>
          <a:xfrm>
            <a:off x="3200400" y="5562600"/>
            <a:ext cx="2286000" cy="1143000"/>
          </a:xfrm>
          <a:prstGeom prst="don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Donut 9"/>
          <p:cNvSpPr/>
          <p:nvPr/>
        </p:nvSpPr>
        <p:spPr>
          <a:xfrm>
            <a:off x="533400" y="5486400"/>
            <a:ext cx="2133600" cy="1143000"/>
          </a:xfrm>
          <a:prstGeom prst="donu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Autofit/>
          </a:bodyPr>
          <a:lstStyle/>
          <a:p>
            <a:br>
              <a:rPr 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CASE-05</a:t>
            </a:r>
            <a:br>
              <a:rPr 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Rectangle 3"/>
          <p:cNvSpPr/>
          <p:nvPr/>
        </p:nvSpPr>
        <p:spPr>
          <a:xfrm>
            <a:off x="1140928" y="2439650"/>
            <a:ext cx="7088672" cy="1446550"/>
          </a:xfrm>
          <a:prstGeom prst="rect">
            <a:avLst/>
          </a:prstGeom>
        </p:spPr>
        <p:style>
          <a:lnRef idx="1">
            <a:schemeClr val="accent3"/>
          </a:lnRef>
          <a:fillRef idx="2">
            <a:schemeClr val="accent3"/>
          </a:fillRef>
          <a:effectRef idx="1">
            <a:schemeClr val="accent3"/>
          </a:effectRef>
          <a:fontRef idx="minor">
            <a:schemeClr val="dk1"/>
          </a:fontRef>
        </p:style>
        <p:txBody>
          <a:bodyPr wrap="none" lIns="91440" tIns="45720" rIns="91440" bIns="45720">
            <a:spAutoFit/>
          </a:bodyPr>
          <a:lstStyle/>
          <a:p>
            <a:pPr algn="ctr"/>
            <a:r>
              <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VINCOR International inc.</a:t>
            </a:r>
          </a:p>
          <a:p>
            <a:pPr algn="ctr"/>
            <a:r>
              <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INITIAL PUBLIC OFFERING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47800"/>
            <a:ext cx="8229600" cy="4800600"/>
          </a:xfrm>
        </p:spPr>
        <p:txBody>
          <a:bodyPr>
            <a:normAutofit fontScale="92500" lnSpcReduction="10000"/>
          </a:bodyPr>
          <a:lstStyle/>
          <a:p>
            <a:r>
              <a:rPr lang="en-US" sz="2800" dirty="0"/>
              <a:t>A run through the book building process will be more helpful to unlock true share value.</a:t>
            </a:r>
          </a:p>
          <a:p>
            <a:r>
              <a:rPr lang="en-US" sz="2800" dirty="0"/>
              <a:t>Indicative price should be set at $4 with a little </a:t>
            </a:r>
            <a:r>
              <a:rPr lang="en-US" sz="2800" b="1" u="sng" dirty="0"/>
              <a:t>‘brave-heart’ </a:t>
            </a:r>
            <a:r>
              <a:rPr lang="en-US" sz="2800" dirty="0"/>
              <a:t>range of </a:t>
            </a:r>
            <a:r>
              <a:rPr lang="en-US" sz="2800" b="1" u="sng" dirty="0"/>
              <a:t>±25%.</a:t>
            </a:r>
            <a:r>
              <a:rPr lang="en-US" sz="2800" dirty="0"/>
              <a:t>Given the prospect possibility of an upward bias is more likely than a downward one.</a:t>
            </a:r>
          </a:p>
          <a:p>
            <a:r>
              <a:rPr lang="en-US" sz="2800" dirty="0"/>
              <a:t>If we issue </a:t>
            </a:r>
            <a:r>
              <a:rPr lang="en-US" sz="2800" b="1" dirty="0"/>
              <a:t>105000000</a:t>
            </a:r>
            <a:r>
              <a:rPr lang="en-US" sz="2800" dirty="0"/>
              <a:t> shares at </a:t>
            </a:r>
            <a:r>
              <a:rPr lang="en-US" sz="2800" b="1" dirty="0"/>
              <a:t>$3 </a:t>
            </a:r>
            <a:r>
              <a:rPr lang="en-US" sz="2800" dirty="0"/>
              <a:t>per share, simulation shows there is </a:t>
            </a:r>
            <a:r>
              <a:rPr lang="en-US" sz="2800" b="1" u="sng" dirty="0"/>
              <a:t>more than 63% </a:t>
            </a:r>
            <a:r>
              <a:rPr lang="en-US" sz="2800" dirty="0"/>
              <a:t>possibility that </a:t>
            </a:r>
            <a:r>
              <a:rPr lang="en-US" sz="2800" b="1" dirty="0"/>
              <a:t>$31500000 </a:t>
            </a:r>
            <a:r>
              <a:rPr lang="en-US" sz="2800" dirty="0"/>
              <a:t>will be raised comfortably. </a:t>
            </a:r>
          </a:p>
          <a:p>
            <a:r>
              <a:rPr lang="en-US" sz="2800" dirty="0"/>
              <a:t>Given FC of 5% we are left with net proceeds of $29925000.</a:t>
            </a:r>
          </a:p>
          <a:p>
            <a:r>
              <a:rPr lang="en-US" sz="2800" dirty="0"/>
              <a:t>We can use the $19800000 to repay debt which will bring down the debt load considerably by 1997. (D/E of .47).</a:t>
            </a:r>
          </a:p>
          <a:p>
            <a:endParaRPr lang="en-US" sz="2400" dirty="0"/>
          </a:p>
          <a:p>
            <a:pPr>
              <a:buNone/>
            </a:pPr>
            <a:endParaRPr lang="en-US" dirty="0"/>
          </a:p>
        </p:txBody>
      </p:sp>
      <p:sp>
        <p:nvSpPr>
          <p:cNvPr id="5" name="Rectangle 4"/>
          <p:cNvSpPr/>
          <p:nvPr/>
        </p:nvSpPr>
        <p:spPr>
          <a:xfrm>
            <a:off x="1600200" y="533400"/>
            <a:ext cx="5359544" cy="707886"/>
          </a:xfrm>
          <a:prstGeom prst="rect">
            <a:avLst/>
          </a:prstGeom>
          <a:noFill/>
        </p:spPr>
        <p:txBody>
          <a:bodyPr wrap="none" lIns="91440" tIns="45720" rIns="91440" bIns="45720">
            <a:spAutoFit/>
          </a:bodyPr>
          <a:lstStyle/>
          <a:p>
            <a:pPr algn="ctr"/>
            <a:r>
              <a:rPr lang="en-GB"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Recommendation</a:t>
            </a:r>
            <a:endParaRPr lang="en-US" sz="4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4525963"/>
          </a:xfrm>
        </p:spPr>
        <p:txBody>
          <a:bodyPr>
            <a:normAutofit/>
          </a:bodyPr>
          <a:lstStyle/>
          <a:p>
            <a:pPr algn="just"/>
            <a:r>
              <a:rPr lang="en-US" sz="2400" dirty="0"/>
              <a:t>Finally, though market is in slow growth</a:t>
            </a:r>
          </a:p>
          <a:p>
            <a:pPr algn="just"/>
            <a:r>
              <a:rPr lang="en-US" sz="2400" dirty="0"/>
              <a:t>By using the excess fund raised trough IPO, we can man go for both vertical and horizontal expansion.</a:t>
            </a:r>
          </a:p>
          <a:p>
            <a:pPr algn="just"/>
            <a:r>
              <a:rPr lang="en-US" sz="2400" dirty="0"/>
              <a:t>Vincor can start producing glass bottles itself. It can also invest in grape production to secure less costly supply of raw materials.</a:t>
            </a:r>
          </a:p>
          <a:p>
            <a:pPr algn="just"/>
            <a:r>
              <a:rPr lang="en-US" sz="2400" dirty="0"/>
              <a:t>Production of </a:t>
            </a:r>
            <a:r>
              <a:rPr lang="en-US" sz="2400" dirty="0" err="1"/>
              <a:t>Inniskillin</a:t>
            </a:r>
            <a:r>
              <a:rPr lang="en-US" sz="2400" dirty="0"/>
              <a:t> </a:t>
            </a:r>
            <a:r>
              <a:rPr lang="en-US" sz="2400" dirty="0" err="1"/>
              <a:t>icewine</a:t>
            </a:r>
            <a:r>
              <a:rPr lang="en-US" sz="2400" dirty="0"/>
              <a:t> can also </a:t>
            </a:r>
            <a:r>
              <a:rPr lang="en-US" sz="2400"/>
              <a:t>be financed.</a:t>
            </a:r>
            <a:endParaRPr lang="en-US" sz="2400" dirty="0"/>
          </a:p>
          <a:p>
            <a:pPr algn="just"/>
            <a:r>
              <a:rPr lang="en-US" sz="2400" dirty="0"/>
              <a:t>Al ready proven successful method of acquiring promising small wineries can also be carried out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89886" y="2967335"/>
            <a:ext cx="3964227" cy="923330"/>
          </a:xfrm>
          <a:prstGeom prst="rect">
            <a:avLst/>
          </a:prstGeom>
          <a:noFill/>
        </p:spPr>
        <p:txBody>
          <a:bodyPr wrap="none" lIns="91440" tIns="45720" rIns="91440" bIns="45720">
            <a:spAutoFit/>
          </a:bodyPr>
          <a:lstStyle/>
          <a:p>
            <a:pPr algn="ctr"/>
            <a:r>
              <a:rPr lang="en-GB"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QUERIES????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6631" y="2967335"/>
            <a:ext cx="3630738" cy="923330"/>
          </a:xfrm>
          <a:prstGeom prst="rect">
            <a:avLst/>
          </a:prstGeom>
          <a:noFill/>
        </p:spPr>
        <p:txBody>
          <a:bodyPr wrap="none" lIns="91440" tIns="45720" rIns="91440" bIns="45720">
            <a:spAutoFit/>
          </a:bodyPr>
          <a:lstStyle/>
          <a:p>
            <a:pPr algn="ctr"/>
            <a:r>
              <a:rPr lang="en-GB"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GB" sz="2800" b="1" dirty="0">
                <a:solidFill>
                  <a:schemeClr val="tx1"/>
                </a:solidFill>
                <a:latin typeface="Times New Roman" pitchFamily="18" charset="0"/>
                <a:cs typeface="Times New Roman" pitchFamily="18" charset="0"/>
              </a:rPr>
              <a:t>ECONOMIC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2230847"/>
              </p:ext>
            </p:extLst>
          </p:nvPr>
        </p:nvGraphicFramePr>
        <p:xfrm>
          <a:off x="457200" y="1600200"/>
          <a:ext cx="8291264"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78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GB" dirty="0"/>
              <a:t>Porters 5 force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879353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8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b="1" dirty="0">
                <a:cs typeface="Aharoni" pitchFamily="2" charset="-79"/>
              </a:rPr>
              <a:t>DU-</a:t>
            </a:r>
            <a:r>
              <a:rPr lang="en-US" b="1" dirty="0" err="1">
                <a:cs typeface="Aharoni" pitchFamily="2" charset="-79"/>
              </a:rPr>
              <a:t>pont</a:t>
            </a:r>
            <a:r>
              <a:rPr lang="en-US" b="1" dirty="0">
                <a:cs typeface="Aharoni" pitchFamily="2" charset="-79"/>
              </a:rPr>
              <a:t> analysis</a:t>
            </a:r>
            <a:endParaRPr lang="en-US" b="1" dirty="0"/>
          </a:p>
        </p:txBody>
      </p:sp>
      <p:graphicFrame>
        <p:nvGraphicFramePr>
          <p:cNvPr id="5" name="Content Placeholder 4"/>
          <p:cNvGraphicFramePr>
            <a:graphicFrameLocks noGrp="1"/>
          </p:cNvGraphicFramePr>
          <p:nvPr>
            <p:ph idx="1"/>
          </p:nvPr>
        </p:nvGraphicFramePr>
        <p:xfrm>
          <a:off x="228600" y="2743200"/>
          <a:ext cx="8686801" cy="2440805"/>
        </p:xfrm>
        <a:graphic>
          <a:graphicData uri="http://schemas.openxmlformats.org/drawingml/2006/table">
            <a:tbl>
              <a:tblPr>
                <a:tableStyleId>{69C7853C-536D-4A76-A0AE-DD22124D55A5}</a:tableStyleId>
              </a:tblPr>
              <a:tblGrid>
                <a:gridCol w="570841">
                  <a:extLst>
                    <a:ext uri="{9D8B030D-6E8A-4147-A177-3AD203B41FA5}">
                      <a16:colId xmlns:a16="http://schemas.microsoft.com/office/drawing/2014/main" val="20000"/>
                    </a:ext>
                  </a:extLst>
                </a:gridCol>
                <a:gridCol w="819793">
                  <a:extLst>
                    <a:ext uri="{9D8B030D-6E8A-4147-A177-3AD203B41FA5}">
                      <a16:colId xmlns:a16="http://schemas.microsoft.com/office/drawing/2014/main" val="20001"/>
                    </a:ext>
                  </a:extLst>
                </a:gridCol>
                <a:gridCol w="983752">
                  <a:extLst>
                    <a:ext uri="{9D8B030D-6E8A-4147-A177-3AD203B41FA5}">
                      <a16:colId xmlns:a16="http://schemas.microsoft.com/office/drawing/2014/main" val="20002"/>
                    </a:ext>
                  </a:extLst>
                </a:gridCol>
                <a:gridCol w="573856">
                  <a:extLst>
                    <a:ext uri="{9D8B030D-6E8A-4147-A177-3AD203B41FA5}">
                      <a16:colId xmlns:a16="http://schemas.microsoft.com/office/drawing/2014/main" val="20003"/>
                    </a:ext>
                  </a:extLst>
                </a:gridCol>
                <a:gridCol w="964731">
                  <a:extLst>
                    <a:ext uri="{9D8B030D-6E8A-4147-A177-3AD203B41FA5}">
                      <a16:colId xmlns:a16="http://schemas.microsoft.com/office/drawing/2014/main" val="20004"/>
                    </a:ext>
                  </a:extLst>
                </a:gridCol>
                <a:gridCol w="782595">
                  <a:extLst>
                    <a:ext uri="{9D8B030D-6E8A-4147-A177-3AD203B41FA5}">
                      <a16:colId xmlns:a16="http://schemas.microsoft.com/office/drawing/2014/main" val="20005"/>
                    </a:ext>
                  </a:extLst>
                </a:gridCol>
                <a:gridCol w="943232">
                  <a:extLst>
                    <a:ext uri="{9D8B030D-6E8A-4147-A177-3AD203B41FA5}">
                      <a16:colId xmlns:a16="http://schemas.microsoft.com/office/drawing/2014/main" val="20006"/>
                    </a:ext>
                  </a:extLst>
                </a:gridCol>
                <a:gridCol w="1143000">
                  <a:extLst>
                    <a:ext uri="{9D8B030D-6E8A-4147-A177-3AD203B41FA5}">
                      <a16:colId xmlns:a16="http://schemas.microsoft.com/office/drawing/2014/main" val="20007"/>
                    </a:ext>
                  </a:extLst>
                </a:gridCol>
                <a:gridCol w="1066800">
                  <a:extLst>
                    <a:ext uri="{9D8B030D-6E8A-4147-A177-3AD203B41FA5}">
                      <a16:colId xmlns:a16="http://schemas.microsoft.com/office/drawing/2014/main" val="20008"/>
                    </a:ext>
                  </a:extLst>
                </a:gridCol>
                <a:gridCol w="838201">
                  <a:extLst>
                    <a:ext uri="{9D8B030D-6E8A-4147-A177-3AD203B41FA5}">
                      <a16:colId xmlns:a16="http://schemas.microsoft.com/office/drawing/2014/main" val="20009"/>
                    </a:ext>
                  </a:extLst>
                </a:gridCol>
              </a:tblGrid>
              <a:tr h="1184466">
                <a:tc>
                  <a:txBody>
                    <a:bodyPr/>
                    <a:lstStyle/>
                    <a:p>
                      <a:pPr algn="ctr" fontAlgn="b"/>
                      <a:r>
                        <a:rPr lang="en-US" sz="1800" u="none" strike="noStrike" dirty="0"/>
                        <a:t> </a:t>
                      </a:r>
                      <a:endParaRPr lang="en-US" sz="1800" b="1" i="0" u="none" strike="noStrike" dirty="0">
                        <a:solidFill>
                          <a:srgbClr val="000000"/>
                        </a:solidFill>
                        <a:latin typeface="+mn-lt"/>
                      </a:endParaRPr>
                    </a:p>
                  </a:txBody>
                  <a:tcPr marL="7330" marR="7330" marT="7330" marB="0" anchor="b"/>
                </a:tc>
                <a:tc>
                  <a:txBody>
                    <a:bodyPr/>
                    <a:lstStyle/>
                    <a:p>
                      <a:pPr algn="ctr" fontAlgn="b"/>
                      <a:r>
                        <a:rPr lang="en-US" sz="1800" u="none" strike="noStrike" dirty="0"/>
                        <a:t>Net Income</a:t>
                      </a:r>
                      <a:endParaRPr lang="en-US" sz="1800" b="0" i="0" u="none" strike="noStrike" dirty="0">
                        <a:solidFill>
                          <a:srgbClr val="000000"/>
                        </a:solidFill>
                        <a:latin typeface="+mn-lt"/>
                      </a:endParaRPr>
                    </a:p>
                  </a:txBody>
                  <a:tcPr marL="7330" marR="7330" marT="7330" marB="0" anchor="b"/>
                </a:tc>
                <a:tc>
                  <a:txBody>
                    <a:bodyPr/>
                    <a:lstStyle/>
                    <a:p>
                      <a:pPr algn="ctr" fontAlgn="b"/>
                      <a:r>
                        <a:rPr lang="en-US" sz="1800" u="none" strike="noStrike" dirty="0"/>
                        <a:t>Total Revenues</a:t>
                      </a:r>
                      <a:endParaRPr lang="en-US" sz="1800" b="0" i="0" u="none" strike="noStrike" dirty="0">
                        <a:solidFill>
                          <a:srgbClr val="000000"/>
                        </a:solidFill>
                        <a:latin typeface="+mn-lt"/>
                      </a:endParaRPr>
                    </a:p>
                  </a:txBody>
                  <a:tcPr marL="7330" marR="7330" marT="7330" marB="0" anchor="b"/>
                </a:tc>
                <a:tc>
                  <a:txBody>
                    <a:bodyPr/>
                    <a:lstStyle/>
                    <a:p>
                      <a:pPr algn="ctr" fontAlgn="b"/>
                      <a:r>
                        <a:rPr lang="en-US" sz="1800" u="none" strike="noStrike" dirty="0"/>
                        <a:t>EBIT</a:t>
                      </a:r>
                      <a:endParaRPr lang="en-US" sz="1800" b="0" i="0" u="none" strike="noStrike" dirty="0">
                        <a:solidFill>
                          <a:srgbClr val="000000"/>
                        </a:solidFill>
                        <a:latin typeface="+mn-lt"/>
                      </a:endParaRPr>
                    </a:p>
                  </a:txBody>
                  <a:tcPr marL="7330" marR="7330" marT="7330" marB="0" anchor="b"/>
                </a:tc>
                <a:tc>
                  <a:txBody>
                    <a:bodyPr/>
                    <a:lstStyle/>
                    <a:p>
                      <a:pPr algn="ctr" fontAlgn="b"/>
                      <a:r>
                        <a:rPr lang="en-US" sz="1800" u="none" strike="noStrike" dirty="0"/>
                        <a:t>Total Assets</a:t>
                      </a:r>
                      <a:endParaRPr lang="en-US" sz="1800" b="0" i="0" u="none" strike="noStrike" dirty="0">
                        <a:solidFill>
                          <a:srgbClr val="000000"/>
                        </a:solidFill>
                        <a:latin typeface="+mn-lt"/>
                      </a:endParaRPr>
                    </a:p>
                  </a:txBody>
                  <a:tcPr marL="7330" marR="7330" marT="7330" marB="0" anchor="b"/>
                </a:tc>
                <a:tc>
                  <a:txBody>
                    <a:bodyPr/>
                    <a:lstStyle/>
                    <a:p>
                      <a:pPr algn="ctr" fontAlgn="b"/>
                      <a:r>
                        <a:rPr lang="en-US" sz="1800" u="none" strike="noStrike" dirty="0"/>
                        <a:t>Total Equity</a:t>
                      </a:r>
                      <a:endParaRPr lang="en-US" sz="1800" b="0" i="0" u="none" strike="noStrike" dirty="0">
                        <a:solidFill>
                          <a:srgbClr val="000000"/>
                        </a:solidFill>
                        <a:latin typeface="+mn-lt"/>
                      </a:endParaRPr>
                    </a:p>
                  </a:txBody>
                  <a:tcPr marL="7330" marR="7330" marT="7330" marB="0" anchor="b"/>
                </a:tc>
                <a:tc>
                  <a:txBody>
                    <a:bodyPr/>
                    <a:lstStyle/>
                    <a:p>
                      <a:pPr algn="ctr" fontAlgn="b"/>
                      <a:r>
                        <a:rPr lang="en-US" sz="1800" u="none" strike="noStrike"/>
                        <a:t>Opreating Profit Margin</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a:t>Total Asset Turnover</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a:t>Financial Leverage</a:t>
                      </a:r>
                      <a:endParaRPr lang="en-US" sz="1800" b="0" i="0" u="none" strike="noStrike">
                        <a:solidFill>
                          <a:srgbClr val="000000"/>
                        </a:solidFill>
                        <a:latin typeface="+mn-lt"/>
                      </a:endParaRPr>
                    </a:p>
                  </a:txBody>
                  <a:tcPr marL="7330" marR="7330" marT="7330" marB="0" anchor="b"/>
                </a:tc>
                <a:tc>
                  <a:txBody>
                    <a:bodyPr/>
                    <a:lstStyle/>
                    <a:p>
                      <a:pPr algn="ctr" fontAlgn="b"/>
                      <a:r>
                        <a:rPr lang="en-US" sz="1800" b="1" u="none" strike="noStrike" dirty="0"/>
                        <a:t>ROE</a:t>
                      </a:r>
                      <a:endParaRPr lang="en-US" sz="1800" b="1" i="0" u="none" strike="noStrike" dirty="0">
                        <a:solidFill>
                          <a:srgbClr val="000000"/>
                        </a:solidFill>
                        <a:latin typeface="+mn-lt"/>
                      </a:endParaRPr>
                    </a:p>
                  </a:txBody>
                  <a:tcPr marL="7330" marR="7330" marT="7330" marB="0" anchor="b"/>
                </a:tc>
                <a:extLst>
                  <a:ext uri="{0D108BD9-81ED-4DB2-BD59-A6C34878D82A}">
                    <a16:rowId xmlns:a16="http://schemas.microsoft.com/office/drawing/2014/main" val="10000"/>
                  </a:ext>
                </a:extLst>
              </a:tr>
              <a:tr h="833894">
                <a:tc>
                  <a:txBody>
                    <a:bodyPr/>
                    <a:lstStyle/>
                    <a:p>
                      <a:pPr algn="ctr" fontAlgn="b"/>
                      <a:r>
                        <a:rPr lang="en-US" sz="1800" u="none" strike="noStrike"/>
                        <a:t>1994</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a:t>($928)</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dirty="0"/>
                        <a:t>81,316</a:t>
                      </a:r>
                      <a:endParaRPr lang="en-US" sz="1800" b="0" i="0" u="none" strike="noStrike" dirty="0">
                        <a:solidFill>
                          <a:srgbClr val="000000"/>
                        </a:solidFill>
                        <a:latin typeface="+mn-lt"/>
                      </a:endParaRPr>
                    </a:p>
                  </a:txBody>
                  <a:tcPr marL="7330" marR="7330" marT="7330" marB="0" anchor="b"/>
                </a:tc>
                <a:tc>
                  <a:txBody>
                    <a:bodyPr/>
                    <a:lstStyle/>
                    <a:p>
                      <a:pPr algn="ctr" fontAlgn="b"/>
                      <a:r>
                        <a:rPr lang="en-US" sz="1800" u="none" strike="noStrike" dirty="0"/>
                        <a:t>3835</a:t>
                      </a:r>
                      <a:endParaRPr lang="en-US" sz="1800" b="0" i="0" u="none" strike="noStrike" dirty="0">
                        <a:solidFill>
                          <a:srgbClr val="000000"/>
                        </a:solidFill>
                        <a:latin typeface="+mn-lt"/>
                      </a:endParaRPr>
                    </a:p>
                  </a:txBody>
                  <a:tcPr marL="7330" marR="7330" marT="7330" marB="0" anchor="b"/>
                </a:tc>
                <a:tc>
                  <a:txBody>
                    <a:bodyPr/>
                    <a:lstStyle/>
                    <a:p>
                      <a:pPr algn="ctr" fontAlgn="b"/>
                      <a:r>
                        <a:rPr lang="en-US" sz="1800" u="none" strike="noStrike"/>
                        <a:t>$125,576 </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a:t>14,995</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a:t>-1.14%</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a:t>64.75%</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a:t>8.37</a:t>
                      </a:r>
                      <a:endParaRPr lang="en-US" sz="1800" b="0" i="0" u="none" strike="noStrike">
                        <a:solidFill>
                          <a:srgbClr val="000000"/>
                        </a:solidFill>
                        <a:latin typeface="+mn-lt"/>
                      </a:endParaRPr>
                    </a:p>
                  </a:txBody>
                  <a:tcPr marL="7330" marR="7330" marT="7330" marB="0" anchor="b"/>
                </a:tc>
                <a:tc>
                  <a:txBody>
                    <a:bodyPr/>
                    <a:lstStyle/>
                    <a:p>
                      <a:pPr algn="ctr" fontAlgn="b"/>
                      <a:r>
                        <a:rPr lang="en-US" sz="1800" b="1" u="none" strike="noStrike" dirty="0"/>
                        <a:t>-6.19%</a:t>
                      </a:r>
                      <a:endParaRPr lang="en-US" sz="1800" b="1" i="0" u="none" strike="noStrike" dirty="0">
                        <a:solidFill>
                          <a:srgbClr val="000000"/>
                        </a:solidFill>
                        <a:latin typeface="+mn-lt"/>
                      </a:endParaRPr>
                    </a:p>
                  </a:txBody>
                  <a:tcPr marL="7330" marR="7330" marT="7330" marB="0" anchor="b"/>
                </a:tc>
                <a:extLst>
                  <a:ext uri="{0D108BD9-81ED-4DB2-BD59-A6C34878D82A}">
                    <a16:rowId xmlns:a16="http://schemas.microsoft.com/office/drawing/2014/main" val="10001"/>
                  </a:ext>
                </a:extLst>
              </a:tr>
              <a:tr h="422445">
                <a:tc>
                  <a:txBody>
                    <a:bodyPr/>
                    <a:lstStyle/>
                    <a:p>
                      <a:pPr algn="ctr" fontAlgn="b"/>
                      <a:r>
                        <a:rPr lang="en-US" sz="1800" u="none" strike="noStrike"/>
                        <a:t>1995</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a:t>$1,677 </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a:t>114,522</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dirty="0"/>
                        <a:t>9046</a:t>
                      </a:r>
                      <a:endParaRPr lang="en-US" sz="1800" b="0" i="0" u="none" strike="noStrike" dirty="0">
                        <a:solidFill>
                          <a:srgbClr val="000000"/>
                        </a:solidFill>
                        <a:latin typeface="+mn-lt"/>
                      </a:endParaRPr>
                    </a:p>
                  </a:txBody>
                  <a:tcPr marL="7330" marR="7330" marT="7330" marB="0" anchor="b"/>
                </a:tc>
                <a:tc>
                  <a:txBody>
                    <a:bodyPr/>
                    <a:lstStyle/>
                    <a:p>
                      <a:pPr algn="ctr" fontAlgn="b"/>
                      <a:r>
                        <a:rPr lang="en-US" sz="1800" u="none" strike="noStrike"/>
                        <a:t>$112,370 </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a:t>19,202</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a:t>1.46%</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a:t>101.92%</a:t>
                      </a:r>
                      <a:endParaRPr lang="en-US" sz="1800" b="0" i="0" u="none" strike="noStrike">
                        <a:solidFill>
                          <a:srgbClr val="000000"/>
                        </a:solidFill>
                        <a:latin typeface="+mn-lt"/>
                      </a:endParaRPr>
                    </a:p>
                  </a:txBody>
                  <a:tcPr marL="7330" marR="7330" marT="7330" marB="0" anchor="b"/>
                </a:tc>
                <a:tc>
                  <a:txBody>
                    <a:bodyPr/>
                    <a:lstStyle/>
                    <a:p>
                      <a:pPr algn="ctr" fontAlgn="b"/>
                      <a:r>
                        <a:rPr lang="en-US" sz="1800" u="none" strike="noStrike"/>
                        <a:t>5.85</a:t>
                      </a:r>
                      <a:endParaRPr lang="en-US" sz="1800" b="0" i="0" u="none" strike="noStrike">
                        <a:solidFill>
                          <a:srgbClr val="000000"/>
                        </a:solidFill>
                        <a:latin typeface="+mn-lt"/>
                      </a:endParaRPr>
                    </a:p>
                  </a:txBody>
                  <a:tcPr marL="7330" marR="7330" marT="7330" marB="0" anchor="b"/>
                </a:tc>
                <a:tc>
                  <a:txBody>
                    <a:bodyPr/>
                    <a:lstStyle/>
                    <a:p>
                      <a:pPr algn="ctr" fontAlgn="b"/>
                      <a:r>
                        <a:rPr lang="en-US" sz="1800" b="1" u="none" strike="noStrike" dirty="0"/>
                        <a:t>8.73%</a:t>
                      </a:r>
                      <a:endParaRPr lang="en-US" sz="1800" b="1" i="0" u="none" strike="noStrike" dirty="0">
                        <a:solidFill>
                          <a:srgbClr val="000000"/>
                        </a:solidFill>
                        <a:latin typeface="+mn-lt"/>
                      </a:endParaRPr>
                    </a:p>
                  </a:txBody>
                  <a:tcPr marL="7330" marR="7330" marT="7330" marB="0" anchor="b"/>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PROBLEM STATEMENT</a:t>
            </a:r>
          </a:p>
        </p:txBody>
      </p:sp>
      <p:sp>
        <p:nvSpPr>
          <p:cNvPr id="4" name="Rectangle 3"/>
          <p:cNvSpPr/>
          <p:nvPr/>
        </p:nvSpPr>
        <p:spPr>
          <a:xfrm>
            <a:off x="539552" y="1700808"/>
            <a:ext cx="8064896" cy="45142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2400" dirty="0"/>
              <a:t>To minimize excessive debt load and raise fund to capture the growth opportunities through an IPO that will ensure profitable business growth as well as provide opportunity to institutional shareholders to realize on there investments.</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839200" cy="4525963"/>
          </a:xfrm>
        </p:spPr>
        <p:txBody>
          <a:bodyPr/>
          <a:lstStyle/>
          <a:p>
            <a:pPr>
              <a:buNone/>
            </a:pPr>
            <a:r>
              <a:rPr lang="en-US" dirty="0"/>
              <a:t>There are three general questions regarding an IPO</a:t>
            </a:r>
          </a:p>
          <a:p>
            <a:pPr marL="514350" indent="-514350"/>
            <a:r>
              <a:rPr lang="en-US" dirty="0"/>
              <a:t>At what price?</a:t>
            </a:r>
          </a:p>
          <a:p>
            <a:pPr marL="514350" indent="-514350"/>
            <a:r>
              <a:rPr lang="en-US" dirty="0"/>
              <a:t>How many shares?</a:t>
            </a:r>
          </a:p>
          <a:p>
            <a:pPr marL="514350" indent="-514350"/>
            <a:r>
              <a:rPr lang="en-US" dirty="0"/>
              <a:t>When to issue them?</a:t>
            </a:r>
          </a:p>
        </p:txBody>
      </p:sp>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PROBLEM STATEMENT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550" y="0"/>
            <a:ext cx="8172450" cy="1020763"/>
          </a:xfrm>
        </p:spPr>
        <p:txBody>
          <a:bodyPr>
            <a:normAutofit fontScale="90000"/>
          </a:bodyPr>
          <a:lstStyle/>
          <a:p>
            <a:pPr algn="ctr"/>
            <a:br>
              <a:rPr lang="en-US" sz="3200" b="1" dirty="0">
                <a:solidFill>
                  <a:schemeClr val="bg1"/>
                </a:solidFill>
                <a:latin typeface="Times New Roman" pitchFamily="18" charset="0"/>
                <a:cs typeface="Times New Roman" pitchFamily="18" charset="0"/>
              </a:rPr>
            </a:br>
            <a:r>
              <a:rPr lang="en-US" sz="3200" b="1" dirty="0">
                <a:solidFill>
                  <a:schemeClr val="bg1"/>
                </a:solidFill>
                <a:latin typeface="Times New Roman" pitchFamily="18" charset="0"/>
                <a:cs typeface="Times New Roman" pitchFamily="18" charset="0"/>
              </a:rPr>
              <a:t>Risk Analysis (Business Risk)</a:t>
            </a:r>
            <a:br>
              <a:rPr lang="en-GB" sz="3200" dirty="0"/>
            </a:br>
            <a:endParaRPr lang="en-GB" sz="3200" dirty="0"/>
          </a:p>
        </p:txBody>
      </p:sp>
      <p:graphicFrame>
        <p:nvGraphicFramePr>
          <p:cNvPr id="9" name="Table 8"/>
          <p:cNvGraphicFramePr>
            <a:graphicFrameLocks noGrp="1"/>
          </p:cNvGraphicFramePr>
          <p:nvPr>
            <p:extLst>
              <p:ext uri="{D42A27DB-BD31-4B8C-83A1-F6EECF244321}">
                <p14:modId xmlns:p14="http://schemas.microsoft.com/office/powerpoint/2010/main" val="3781147504"/>
              </p:ext>
            </p:extLst>
          </p:nvPr>
        </p:nvGraphicFramePr>
        <p:xfrm>
          <a:off x="571472" y="1428736"/>
          <a:ext cx="8001000" cy="1327414"/>
        </p:xfrm>
        <a:graphic>
          <a:graphicData uri="http://schemas.openxmlformats.org/drawingml/2006/table">
            <a:tbl>
              <a:tblPr>
                <a:tableStyleId>{69CF1AB2-1976-4502-BF36-3FF5EA218861}</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188221">
                <a:tc>
                  <a:txBody>
                    <a:bodyPr/>
                    <a:lstStyle/>
                    <a:p>
                      <a:pPr algn="ctr" fontAlgn="b"/>
                      <a:r>
                        <a:rPr lang="en-GB" sz="2400" b="0" i="0" u="none" strike="noStrike" dirty="0">
                          <a:solidFill>
                            <a:srgbClr val="000000"/>
                          </a:solidFill>
                          <a:latin typeface="Times New Roman"/>
                        </a:rPr>
                        <a:t>Subject</a:t>
                      </a:r>
                    </a:p>
                  </a:txBody>
                  <a:tcPr marL="0" marR="0" marT="0"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800" b="0" i="0" u="none" strike="noStrike" dirty="0">
                          <a:solidFill>
                            <a:srgbClr val="000000"/>
                          </a:solidFill>
                          <a:latin typeface="Times New Roman"/>
                        </a:rPr>
                        <a:t>CV</a:t>
                      </a:r>
                    </a:p>
                  </a:txBody>
                  <a:tcPr marL="0" marR="0" marT="0" marB="0" anchor="b"/>
                </a:tc>
                <a:extLst>
                  <a:ext uri="{0D108BD9-81ED-4DB2-BD59-A6C34878D82A}">
                    <a16:rowId xmlns:a16="http://schemas.microsoft.com/office/drawing/2014/main" val="10000"/>
                  </a:ext>
                </a:extLst>
              </a:tr>
              <a:tr h="188221">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2400" u="none" strike="noStrike" dirty="0"/>
                        <a:t>Sales</a:t>
                      </a:r>
                      <a:endParaRPr lang="en-GB" sz="2400" b="0" i="0" u="none" strike="noStrike" dirty="0">
                        <a:solidFill>
                          <a:srgbClr val="000000"/>
                        </a:solidFill>
                        <a:latin typeface="Times New Roman" pitchFamily="18" charset="0"/>
                        <a:cs typeface="Times New Roman" pitchFamily="18" charset="0"/>
                      </a:endParaRPr>
                    </a:p>
                  </a:txBody>
                  <a:tcPr marL="0" marR="0" marT="0"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800" b="0" i="0" u="none" strike="noStrike" dirty="0">
                          <a:solidFill>
                            <a:srgbClr val="000000"/>
                          </a:solidFill>
                          <a:latin typeface="Times New Roman"/>
                        </a:rPr>
                        <a:t>0.24</a:t>
                      </a:r>
                    </a:p>
                  </a:txBody>
                  <a:tcPr marL="0" marR="0" marT="0" marB="0" anchor="b"/>
                </a:tc>
                <a:extLst>
                  <a:ext uri="{0D108BD9-81ED-4DB2-BD59-A6C34878D82A}">
                    <a16:rowId xmlns:a16="http://schemas.microsoft.com/office/drawing/2014/main" val="10001"/>
                  </a:ext>
                </a:extLst>
              </a:tr>
              <a:tr h="473974">
                <a:tc>
                  <a:txBody>
                    <a:bodyPr/>
                    <a:lstStyle/>
                    <a:p>
                      <a:pPr algn="ctr" fontAlgn="b"/>
                      <a:r>
                        <a:rPr lang="en-GB" sz="2400" b="0" i="0" u="none" strike="noStrike" dirty="0">
                          <a:solidFill>
                            <a:srgbClr val="000000"/>
                          </a:solidFill>
                          <a:latin typeface="Times New Roman" pitchFamily="18" charset="0"/>
                          <a:cs typeface="Times New Roman" pitchFamily="18" charset="0"/>
                        </a:rPr>
                        <a:t>Operating income</a:t>
                      </a:r>
                    </a:p>
                  </a:txBody>
                  <a:tcPr marL="0" marR="0" marT="0" marB="0" anchor="b"/>
                </a:tc>
                <a:tc>
                  <a:txBody>
                    <a:bodyPr/>
                    <a:lstStyle/>
                    <a:p>
                      <a:pPr algn="ctr" fontAlgn="b"/>
                      <a:r>
                        <a:rPr lang="en-US" sz="2800" b="0" i="0" u="none" strike="noStrike" dirty="0">
                          <a:solidFill>
                            <a:srgbClr val="000000"/>
                          </a:solidFill>
                          <a:latin typeface="Times New Roman"/>
                        </a:rPr>
                        <a:t>0.57</a:t>
                      </a:r>
                    </a:p>
                  </a:txBody>
                  <a:tcPr marL="0" marR="0" marT="0" marB="0" anchor="b"/>
                </a:tc>
                <a:extLst>
                  <a:ext uri="{0D108BD9-81ED-4DB2-BD59-A6C34878D82A}">
                    <a16:rowId xmlns:a16="http://schemas.microsoft.com/office/drawing/2014/main" val="10002"/>
                  </a:ext>
                </a:extLst>
              </a:tr>
            </a:tbl>
          </a:graphicData>
        </a:graphic>
      </p:graphicFrame>
      <p:sp>
        <p:nvSpPr>
          <p:cNvPr id="1025" name="Rectangle 1"/>
          <p:cNvSpPr>
            <a:spLocks noChangeArrowheads="1"/>
          </p:cNvSpPr>
          <p:nvPr/>
        </p:nvSpPr>
        <p:spPr bwMode="auto">
          <a:xfrm>
            <a:off x="2214546" y="428604"/>
            <a:ext cx="4929222"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b="1" dirty="0">
                <a:solidFill>
                  <a:prstClr val="black"/>
                </a:solidFill>
                <a:latin typeface="Times New Roman" pitchFamily="18" charset="0"/>
                <a:ea typeface="Times New Roman" pitchFamily="18" charset="0"/>
                <a:cs typeface="Times New Roman" pitchFamily="18" charset="0"/>
              </a:rPr>
              <a:t>BUSINESS RISK</a:t>
            </a:r>
            <a:endParaRPr lang="en-US" sz="3600" dirty="0">
              <a:solidFill>
                <a:prstClr val="black"/>
              </a:solidFill>
              <a:latin typeface="Arial" pitchFamily="34" charset="0"/>
              <a:cs typeface="Arial" pitchFamily="34" charset="0"/>
            </a:endParaRPr>
          </a:p>
        </p:txBody>
      </p:sp>
      <p:graphicFrame>
        <p:nvGraphicFramePr>
          <p:cNvPr id="8" name="Table 7"/>
          <p:cNvGraphicFramePr>
            <a:graphicFrameLocks noGrp="1"/>
          </p:cNvGraphicFramePr>
          <p:nvPr/>
        </p:nvGraphicFramePr>
        <p:xfrm>
          <a:off x="990600" y="4114800"/>
          <a:ext cx="6934200" cy="992974"/>
        </p:xfrm>
        <a:graphic>
          <a:graphicData uri="http://schemas.openxmlformats.org/drawingml/2006/table">
            <a:tbl>
              <a:tblPr firstRow="1" bandRow="1">
                <a:tableStyleId>{5C22544A-7EE6-4342-B048-85BDC9FD1C3A}</a:tableStyleId>
              </a:tblPr>
              <a:tblGrid>
                <a:gridCol w="3134638">
                  <a:extLst>
                    <a:ext uri="{9D8B030D-6E8A-4147-A177-3AD203B41FA5}">
                      <a16:colId xmlns:a16="http://schemas.microsoft.com/office/drawing/2014/main" val="20000"/>
                    </a:ext>
                  </a:extLst>
                </a:gridCol>
                <a:gridCol w="1899781">
                  <a:extLst>
                    <a:ext uri="{9D8B030D-6E8A-4147-A177-3AD203B41FA5}">
                      <a16:colId xmlns:a16="http://schemas.microsoft.com/office/drawing/2014/main" val="20001"/>
                    </a:ext>
                  </a:extLst>
                </a:gridCol>
                <a:gridCol w="1899781">
                  <a:extLst>
                    <a:ext uri="{9D8B030D-6E8A-4147-A177-3AD203B41FA5}">
                      <a16:colId xmlns:a16="http://schemas.microsoft.com/office/drawing/2014/main" val="20002"/>
                    </a:ext>
                  </a:extLst>
                </a:gridCol>
              </a:tblGrid>
              <a:tr h="627214">
                <a:tc>
                  <a:txBody>
                    <a:bodyPr/>
                    <a:lstStyle/>
                    <a:p>
                      <a:pPr algn="ctr"/>
                      <a:r>
                        <a:rPr lang="en-US" dirty="0"/>
                        <a:t>Degree of operating leverage</a:t>
                      </a:r>
                    </a:p>
                  </a:txBody>
                  <a:tcPr/>
                </a:tc>
                <a:tc>
                  <a:txBody>
                    <a:bodyPr/>
                    <a:lstStyle/>
                    <a:p>
                      <a:pPr algn="ctr"/>
                      <a:r>
                        <a:rPr lang="en-US" dirty="0"/>
                        <a:t>1994</a:t>
                      </a:r>
                    </a:p>
                  </a:txBody>
                  <a:tcPr/>
                </a:tc>
                <a:tc>
                  <a:txBody>
                    <a:bodyPr/>
                    <a:lstStyle/>
                    <a:p>
                      <a:pPr algn="ctr"/>
                      <a:r>
                        <a:rPr lang="en-US" dirty="0"/>
                        <a:t>1995</a:t>
                      </a:r>
                    </a:p>
                  </a:txBody>
                  <a:tcPr/>
                </a:tc>
                <a:extLst>
                  <a:ext uri="{0D108BD9-81ED-4DB2-BD59-A6C34878D82A}">
                    <a16:rowId xmlns:a16="http://schemas.microsoft.com/office/drawing/2014/main" val="10000"/>
                  </a:ext>
                </a:extLst>
              </a:tr>
              <a:tr h="363386">
                <a:tc>
                  <a:txBody>
                    <a:bodyPr/>
                    <a:lstStyle/>
                    <a:p>
                      <a:pPr algn="ctr"/>
                      <a:endParaRPr lang="en-US" dirty="0"/>
                    </a:p>
                  </a:txBody>
                  <a:tcPr/>
                </a:tc>
                <a:tc>
                  <a:txBody>
                    <a:bodyPr/>
                    <a:lstStyle/>
                    <a:p>
                      <a:pPr algn="ctr"/>
                      <a:endParaRPr lang="en-US" dirty="0"/>
                    </a:p>
                  </a:txBody>
                  <a:tcPr/>
                </a:tc>
                <a:tc>
                  <a:txBody>
                    <a:bodyPr/>
                    <a:lstStyle/>
                    <a:p>
                      <a:pPr algn="ctr"/>
                      <a:r>
                        <a:rPr lang="en-US" dirty="0"/>
                        <a:t>3.33</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018749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style>
          <a:lnRef idx="1">
            <a:schemeClr val="accent1"/>
          </a:lnRef>
          <a:fillRef idx="2">
            <a:schemeClr val="accent1"/>
          </a:fillRef>
          <a:effectRef idx="1">
            <a:schemeClr val="accent1"/>
          </a:effectRef>
          <a:fontRef idx="minor">
            <a:schemeClr val="dk1"/>
          </a:fontRef>
        </p:style>
        <p:txBody>
          <a:bodyPr/>
          <a:lstStyle/>
          <a:p>
            <a:r>
              <a:rPr lang="en-GB" b="1" dirty="0"/>
              <a:t>Financial Risk</a:t>
            </a:r>
            <a:endParaRPr lang="en-GB" dirty="0"/>
          </a:p>
        </p:txBody>
      </p:sp>
      <p:graphicFrame>
        <p:nvGraphicFramePr>
          <p:cNvPr id="6" name="Table 5"/>
          <p:cNvGraphicFramePr>
            <a:graphicFrameLocks noGrp="1"/>
          </p:cNvGraphicFramePr>
          <p:nvPr/>
        </p:nvGraphicFramePr>
        <p:xfrm>
          <a:off x="1371600" y="1676400"/>
          <a:ext cx="6096000" cy="1371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95758">
                <a:tc>
                  <a:txBody>
                    <a:bodyPr/>
                    <a:lstStyle/>
                    <a:p>
                      <a:endParaRPr lang="en-US" dirty="0"/>
                    </a:p>
                  </a:txBody>
                  <a:tcPr/>
                </a:tc>
                <a:tc>
                  <a:txBody>
                    <a:bodyPr/>
                    <a:lstStyle/>
                    <a:p>
                      <a:r>
                        <a:rPr lang="en-US" dirty="0"/>
                        <a:t>1994</a:t>
                      </a:r>
                    </a:p>
                  </a:txBody>
                  <a:tcPr/>
                </a:tc>
                <a:tc>
                  <a:txBody>
                    <a:bodyPr/>
                    <a:lstStyle/>
                    <a:p>
                      <a:r>
                        <a:rPr lang="en-US" dirty="0"/>
                        <a:t>1995</a:t>
                      </a:r>
                    </a:p>
                  </a:txBody>
                  <a:tcPr/>
                </a:tc>
                <a:extLst>
                  <a:ext uri="{0D108BD9-81ED-4DB2-BD59-A6C34878D82A}">
                    <a16:rowId xmlns:a16="http://schemas.microsoft.com/office/drawing/2014/main" val="10000"/>
                  </a:ext>
                </a:extLst>
              </a:tr>
              <a:tr h="975842">
                <a:tc>
                  <a:txBody>
                    <a:bodyPr/>
                    <a:lstStyle/>
                    <a:p>
                      <a:r>
                        <a:rPr lang="en-US" b="1" dirty="0"/>
                        <a:t>Degree of Financial leverage</a:t>
                      </a:r>
                    </a:p>
                  </a:txBody>
                  <a:tcPr/>
                </a:tc>
                <a:tc>
                  <a:txBody>
                    <a:bodyPr/>
                    <a:lstStyle/>
                    <a:p>
                      <a:pPr algn="ctr" fontAlgn="b"/>
                      <a:r>
                        <a:rPr lang="en-US" sz="2000" b="1" i="0" u="none" strike="noStrike" dirty="0">
                          <a:solidFill>
                            <a:srgbClr val="000000"/>
                          </a:solidFill>
                          <a:latin typeface="+mn-lt"/>
                        </a:rPr>
                        <a:t>-6.32838284</a:t>
                      </a:r>
                    </a:p>
                  </a:txBody>
                  <a:tcPr marL="9525" marR="9525" marT="9525" marB="0" anchor="b"/>
                </a:tc>
                <a:tc>
                  <a:txBody>
                    <a:bodyPr/>
                    <a:lstStyle/>
                    <a:p>
                      <a:pPr algn="ctr" fontAlgn="b"/>
                      <a:r>
                        <a:rPr lang="en-US" sz="2000" b="1" i="0" u="none" strike="noStrike" dirty="0">
                          <a:solidFill>
                            <a:srgbClr val="000000"/>
                          </a:solidFill>
                          <a:latin typeface="+mn-lt"/>
                        </a:rPr>
                        <a:t>3.122540559</a:t>
                      </a:r>
                    </a:p>
                  </a:txBody>
                  <a:tcPr marL="9525" marR="9525" marT="9525" marB="0" anchor="b"/>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1295400" y="3733800"/>
          <a:ext cx="6248400" cy="152400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2082800">
                  <a:extLst>
                    <a:ext uri="{9D8B030D-6E8A-4147-A177-3AD203B41FA5}">
                      <a16:colId xmlns:a16="http://schemas.microsoft.com/office/drawing/2014/main" val="20002"/>
                    </a:ext>
                  </a:extLst>
                </a:gridCol>
              </a:tblGrid>
              <a:tr h="559022">
                <a:tc>
                  <a:txBody>
                    <a:bodyPr/>
                    <a:lstStyle/>
                    <a:p>
                      <a:endParaRPr lang="en-US" dirty="0"/>
                    </a:p>
                  </a:txBody>
                  <a:tcPr/>
                </a:tc>
                <a:tc>
                  <a:txBody>
                    <a:bodyPr/>
                    <a:lstStyle/>
                    <a:p>
                      <a:r>
                        <a:rPr lang="en-US" dirty="0"/>
                        <a:t>1994</a:t>
                      </a:r>
                    </a:p>
                  </a:txBody>
                  <a:tcPr/>
                </a:tc>
                <a:tc>
                  <a:txBody>
                    <a:bodyPr/>
                    <a:lstStyle/>
                    <a:p>
                      <a:r>
                        <a:rPr lang="en-US" dirty="0"/>
                        <a:t>1995</a:t>
                      </a:r>
                    </a:p>
                  </a:txBody>
                  <a:tcPr/>
                </a:tc>
                <a:extLst>
                  <a:ext uri="{0D108BD9-81ED-4DB2-BD59-A6C34878D82A}">
                    <a16:rowId xmlns:a16="http://schemas.microsoft.com/office/drawing/2014/main" val="10000"/>
                  </a:ext>
                </a:extLst>
              </a:tr>
              <a:tr h="964978">
                <a:tc>
                  <a:txBody>
                    <a:bodyPr/>
                    <a:lstStyle/>
                    <a:p>
                      <a:r>
                        <a:rPr lang="en-US" sz="1800" b="1" dirty="0"/>
                        <a:t>INTEREST COVERAGE RATIO</a:t>
                      </a:r>
                    </a:p>
                  </a:txBody>
                  <a:tcPr/>
                </a:tc>
                <a:tc>
                  <a:txBody>
                    <a:bodyPr/>
                    <a:lstStyle/>
                    <a:p>
                      <a:pPr algn="r" fontAlgn="b"/>
                      <a:r>
                        <a:rPr lang="en-US" sz="1800" b="1" i="0" u="none" strike="noStrike">
                          <a:solidFill>
                            <a:srgbClr val="000000"/>
                          </a:solidFill>
                          <a:latin typeface="+mn-lt"/>
                        </a:rPr>
                        <a:t>0.863544247</a:t>
                      </a:r>
                    </a:p>
                  </a:txBody>
                  <a:tcPr marL="9525" marR="9525" marT="9525" marB="0" anchor="b"/>
                </a:tc>
                <a:tc>
                  <a:txBody>
                    <a:bodyPr/>
                    <a:lstStyle/>
                    <a:p>
                      <a:pPr algn="r" fontAlgn="b"/>
                      <a:r>
                        <a:rPr lang="en-US" sz="1800" b="1" i="0" u="none" strike="noStrike" dirty="0">
                          <a:solidFill>
                            <a:srgbClr val="000000"/>
                          </a:solidFill>
                          <a:latin typeface="+mn-lt"/>
                        </a:rPr>
                        <a:t>1.471133518</a:t>
                      </a:r>
                    </a:p>
                  </a:txBody>
                  <a:tcPr marL="9525" marR="9525" marT="9525" marB="0" anchor="b"/>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11597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1819</TotalTime>
  <Words>837</Words>
  <Application>Microsoft Office PowerPoint</Application>
  <PresentationFormat>On-screen Show (4:3)</PresentationFormat>
  <Paragraphs>284</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 CASE-05 </vt:lpstr>
      <vt:lpstr>ECONOMIC ANALYSIS</vt:lpstr>
      <vt:lpstr>Porters 5 force model</vt:lpstr>
      <vt:lpstr>DU-pont analysis</vt:lpstr>
      <vt:lpstr>PROBLEM STATEMENT</vt:lpstr>
      <vt:lpstr>PROBLEM STATEMENT</vt:lpstr>
      <vt:lpstr> Risk Analysis (Business Risk) </vt:lpstr>
      <vt:lpstr>Financial Risk</vt:lpstr>
      <vt:lpstr>Z SCORE MODEL</vt:lpstr>
      <vt:lpstr>PowerPoint Presentation</vt:lpstr>
      <vt:lpstr>Decision making process (Multiples)</vt:lpstr>
      <vt:lpstr>Decision making process (Multiples)</vt:lpstr>
      <vt:lpstr>Decision making process</vt:lpstr>
      <vt:lpstr>Recommendation</vt:lpstr>
      <vt:lpstr>PowerPoint Presentation</vt:lpstr>
      <vt:lpstr>PowerPoint Presentation</vt:lpstr>
      <vt:lpstr>Sensitivity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dc:title>
  <dc:creator>Farha Farzana</dc:creator>
  <cp:lastModifiedBy>Sayed Tarif Ishtiaque</cp:lastModifiedBy>
  <cp:revision>268</cp:revision>
  <dcterms:created xsi:type="dcterms:W3CDTF">2015-04-13T10:22:36Z</dcterms:created>
  <dcterms:modified xsi:type="dcterms:W3CDTF">2021-01-17T14:08:11Z</dcterms:modified>
</cp:coreProperties>
</file>