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80" r:id="rId3"/>
    <p:sldId id="281" r:id="rId4"/>
    <p:sldId id="290" r:id="rId5"/>
    <p:sldId id="291" r:id="rId6"/>
    <p:sldId id="292" r:id="rId7"/>
    <p:sldId id="294" r:id="rId8"/>
    <p:sldId id="295" r:id="rId9"/>
    <p:sldId id="298" r:id="rId10"/>
    <p:sldId id="313" r:id="rId11"/>
    <p:sldId id="300" r:id="rId12"/>
    <p:sldId id="301" r:id="rId13"/>
    <p:sldId id="302" r:id="rId14"/>
    <p:sldId id="303" r:id="rId15"/>
    <p:sldId id="314" r:id="rId16"/>
    <p:sldId id="307" r:id="rId17"/>
    <p:sldId id="270" r:id="rId18"/>
    <p:sldId id="309" r:id="rId19"/>
    <p:sldId id="305" r:id="rId20"/>
    <p:sldId id="310" r:id="rId21"/>
    <p:sldId id="315" r:id="rId22"/>
    <p:sldId id="311" r:id="rId23"/>
    <p:sldId id="312" r:id="rId24"/>
    <p:sldId id="264"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0" d="100"/>
          <a:sy n="80" d="100"/>
        </p:scale>
        <p:origin x="-96" y="-2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64F7BE-F3F5-4867-A78A-45E3D5A810DB}"/>
              </a:ext>
            </a:extLst>
          </p:cNvPr>
          <p:cNvSpPr>
            <a:spLocks noGrp="1"/>
          </p:cNvSpPr>
          <p:nvPr>
            <p:ph type="ctrTitle"/>
          </p:nvPr>
        </p:nvSpPr>
        <p:spPr>
          <a:xfrm>
            <a:off x="1478521" y="1480930"/>
            <a:ext cx="5678215" cy="3254321"/>
          </a:xfrm>
        </p:spPr>
        <p:txBody>
          <a:bodyPr>
            <a:normAutofit/>
          </a:bodyPr>
          <a:lstStyle/>
          <a:p>
            <a:pPr algn="l"/>
            <a:r>
              <a:rPr lang="fr-FR" sz="6600"/>
              <a:t>Bases de données N</a:t>
            </a:r>
            <a:r>
              <a:rPr lang="fr-FR" sz="6600" cap="none"/>
              <a:t>o</a:t>
            </a:r>
            <a:r>
              <a:rPr lang="fr-FR" sz="6600"/>
              <a:t>SQL</a:t>
            </a:r>
          </a:p>
        </p:txBody>
      </p:sp>
      <p:sp>
        <p:nvSpPr>
          <p:cNvPr id="3" name="Sous-titre 2">
            <a:extLst>
              <a:ext uri="{FF2B5EF4-FFF2-40B4-BE49-F238E27FC236}">
                <a16:creationId xmlns:a16="http://schemas.microsoft.com/office/drawing/2014/main" xmlns="" id="{FF7B5B70-FAEF-4DFC-B0C8-619362FE1638}"/>
              </a:ext>
            </a:extLst>
          </p:cNvPr>
          <p:cNvSpPr>
            <a:spLocks noGrp="1"/>
          </p:cNvSpPr>
          <p:nvPr>
            <p:ph type="subTitle" idx="1"/>
          </p:nvPr>
        </p:nvSpPr>
        <p:spPr>
          <a:xfrm>
            <a:off x="1478523" y="4804850"/>
            <a:ext cx="5678213" cy="1086237"/>
          </a:xfrm>
        </p:spPr>
        <p:txBody>
          <a:bodyPr>
            <a:normAutofit/>
          </a:bodyPr>
          <a:lstStyle/>
          <a:p>
            <a:pPr algn="l">
              <a:spcAft>
                <a:spcPts val="600"/>
              </a:spcAft>
            </a:pPr>
            <a:r>
              <a:rPr lang="fr-FR" b="1">
                <a:solidFill>
                  <a:schemeClr val="tx1">
                    <a:alpha val="85000"/>
                  </a:schemeClr>
                </a:solidFill>
              </a:rPr>
              <a:t>Tarek Arif</a:t>
            </a:r>
          </a:p>
          <a:p>
            <a:pPr algn="l">
              <a:spcAft>
                <a:spcPts val="600"/>
              </a:spcAft>
            </a:pPr>
            <a:r>
              <a:rPr lang="fr-FR">
                <a:solidFill>
                  <a:schemeClr val="tx1">
                    <a:alpha val="85000"/>
                  </a:schemeClr>
                </a:solidFill>
              </a:rPr>
              <a:t>GoMyCode – 2020</a:t>
            </a:r>
          </a:p>
        </p:txBody>
      </p:sp>
      <p:sp>
        <p:nvSpPr>
          <p:cNvPr id="23" name="Rectangle 22">
            <a:extLst>
              <a:ext uri="{FF2B5EF4-FFF2-40B4-BE49-F238E27FC236}">
                <a16:creationId xmlns:a16="http://schemas.microsoft.com/office/drawing/2014/main" xmlns="" id="{BDD30BF9-6EA6-4BD1-8FA3-5ED4D6FF9E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xmlns="" id="{24ECFA99-4476-4C61-9136-DFD288A6971A}"/>
              </a:ext>
            </a:extLst>
          </p:cNvPr>
          <p:cNvPicPr>
            <a:picLocks noChangeAspect="1"/>
          </p:cNvPicPr>
          <p:nvPr/>
        </p:nvPicPr>
        <p:blipFill>
          <a:blip r:embed="rId2" cstate="screen">
            <a:extLst>
              <a:ext uri="{28A0092B-C50C-407E-A947-70E740481C1C}">
                <a14:useLocalDpi xmlns:a14="http://schemas.microsoft.com/office/drawing/2010/main" xmlns=""/>
              </a:ext>
            </a:extLst>
          </a:blip>
          <a:srcRect/>
          <a:stretch/>
        </p:blipFill>
        <p:spPr>
          <a:xfrm>
            <a:off x="7721086" y="338240"/>
            <a:ext cx="1801486" cy="9514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Image 8">
            <a:extLst>
              <a:ext uri="{FF2B5EF4-FFF2-40B4-BE49-F238E27FC236}">
                <a16:creationId xmlns:a16="http://schemas.microsoft.com/office/drawing/2014/main" xmlns="" id="{AD94A7D2-4D8A-46B5-8F5F-56680F95E921}"/>
              </a:ext>
            </a:extLst>
          </p:cNvPr>
          <p:cNvPicPr>
            <a:picLocks noChangeAspect="1"/>
          </p:cNvPicPr>
          <p:nvPr/>
        </p:nvPicPr>
        <p:blipFill>
          <a:blip r:embed="rId3" cstate="screen">
            <a:extLst>
              <a:ext uri="{28A0092B-C50C-407E-A947-70E740481C1C}">
                <a14:useLocalDpi xmlns:a14="http://schemas.microsoft.com/office/drawing/2010/main" xmlns=""/>
              </a:ext>
            </a:extLst>
          </a:blip>
          <a:srcRect/>
          <a:stretch/>
        </p:blipFill>
        <p:spPr>
          <a:xfrm>
            <a:off x="7754696" y="2447573"/>
            <a:ext cx="1801486" cy="9514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age 6">
            <a:extLst>
              <a:ext uri="{FF2B5EF4-FFF2-40B4-BE49-F238E27FC236}">
                <a16:creationId xmlns:a16="http://schemas.microsoft.com/office/drawing/2014/main" xmlns="" id="{0967EC5F-0B46-4C5A-B85E-733CD66FB65C}"/>
              </a:ext>
            </a:extLst>
          </p:cNvPr>
          <p:cNvPicPr>
            <a:picLocks noChangeAspect="1"/>
          </p:cNvPicPr>
          <p:nvPr/>
        </p:nvPicPr>
        <p:blipFill>
          <a:blip r:embed="rId4" cstate="screen">
            <a:extLst>
              <a:ext uri="{28A0092B-C50C-407E-A947-70E740481C1C}">
                <a14:useLocalDpi xmlns:a14="http://schemas.microsoft.com/office/drawing/2010/main" xmlns=""/>
              </a:ext>
            </a:extLst>
          </a:blip>
          <a:srcRect/>
          <a:stretch/>
        </p:blipFill>
        <p:spPr>
          <a:xfrm>
            <a:off x="7754697" y="4538876"/>
            <a:ext cx="1801486" cy="9514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6" name="Image 25">
            <a:extLst>
              <a:ext uri="{FF2B5EF4-FFF2-40B4-BE49-F238E27FC236}">
                <a16:creationId xmlns:a16="http://schemas.microsoft.com/office/drawing/2014/main" xmlns="" id="{5C49D24D-80EE-4344-867C-C30C02C06D42}"/>
              </a:ext>
            </a:extLst>
          </p:cNvPr>
          <p:cNvPicPr>
            <a:picLocks noChangeAspect="1"/>
          </p:cNvPicPr>
          <p:nvPr/>
        </p:nvPicPr>
        <p:blipFill>
          <a:blip r:embed="rId5" cstate="screen">
            <a:extLst>
              <a:ext uri="{28A0092B-C50C-407E-A947-70E740481C1C}">
                <a14:useLocalDpi xmlns:a14="http://schemas.microsoft.com/office/drawing/2010/main" xmlns=""/>
              </a:ext>
            </a:extLst>
          </a:blip>
          <a:srcRect/>
          <a:stretch/>
        </p:blipFill>
        <p:spPr>
          <a:xfrm>
            <a:off x="9545165" y="1271258"/>
            <a:ext cx="2262127" cy="11947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Image 26">
            <a:extLst>
              <a:ext uri="{FF2B5EF4-FFF2-40B4-BE49-F238E27FC236}">
                <a16:creationId xmlns:a16="http://schemas.microsoft.com/office/drawing/2014/main" xmlns="" id="{052EB4E7-837F-42AB-B77D-A1AF734EFFB3}"/>
              </a:ext>
            </a:extLst>
          </p:cNvPr>
          <p:cNvPicPr>
            <a:picLocks noChangeAspect="1"/>
          </p:cNvPicPr>
          <p:nvPr/>
        </p:nvPicPr>
        <p:blipFill>
          <a:blip r:embed="rId6" cstate="screen">
            <a:extLst>
              <a:ext uri="{28A0092B-C50C-407E-A947-70E740481C1C}">
                <a14:useLocalDpi xmlns:a14="http://schemas.microsoft.com/office/drawing/2010/main" xmlns=""/>
              </a:ext>
            </a:extLst>
          </a:blip>
          <a:srcRect/>
          <a:stretch/>
        </p:blipFill>
        <p:spPr>
          <a:xfrm>
            <a:off x="9599011" y="3380591"/>
            <a:ext cx="2227990" cy="11767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9" name="Image 28">
            <a:extLst>
              <a:ext uri="{FF2B5EF4-FFF2-40B4-BE49-F238E27FC236}">
                <a16:creationId xmlns:a16="http://schemas.microsoft.com/office/drawing/2014/main" xmlns="" id="{30B5167C-C88F-4DC3-85E4-ED8F56C50550}"/>
              </a:ext>
            </a:extLst>
          </p:cNvPr>
          <p:cNvPicPr>
            <a:picLocks noChangeAspect="1"/>
          </p:cNvPicPr>
          <p:nvPr/>
        </p:nvPicPr>
        <p:blipFill>
          <a:blip r:embed="rId7" cstate="screen">
            <a:extLst>
              <a:ext uri="{28A0092B-C50C-407E-A947-70E740481C1C}">
                <a14:useLocalDpi xmlns:a14="http://schemas.microsoft.com/office/drawing/2010/main" xmlns=""/>
              </a:ext>
            </a:extLst>
          </a:blip>
          <a:srcRect/>
          <a:stretch/>
        </p:blipFill>
        <p:spPr>
          <a:xfrm>
            <a:off x="9599011" y="5471892"/>
            <a:ext cx="2227990" cy="11767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xmlns="" val="27467230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2"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2"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1+#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2"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1+#ppt_w/2"/>
                                          </p:val>
                                        </p:tav>
                                        <p:tav tm="100000">
                                          <p:val>
                                            <p:strVal val="#ppt_x"/>
                                          </p:val>
                                        </p:tav>
                                      </p:tavLst>
                                    </p:anim>
                                    <p:anim calcmode="lin" valueType="num">
                                      <p:cBhvr additive="base">
                                        <p:cTn id="45"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fontScale="90000"/>
          </a:bodyPr>
          <a:lstStyle/>
          <a:p>
            <a:pPr algn="ctr"/>
            <a:r>
              <a:rPr lang="en-US" dirty="0"/>
              <a:t>Types de bases – 4 </a:t>
            </a:r>
            <a:r>
              <a:rPr lang="en-US" dirty="0" err="1"/>
              <a:t>approches</a:t>
            </a:r>
            <a:r>
              <a:rPr lang="en-US" dirty="0"/>
              <a:t> / 4 types</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fontScale="92500" lnSpcReduction="10000"/>
          </a:bodyPr>
          <a:lstStyle/>
          <a:p>
            <a:pPr algn="ctr"/>
            <a:r>
              <a:rPr lang="fr-FR" sz="2300" dirty="0"/>
              <a:t>On regroupe les bases NoSQL en 4 familles qui diffèrent dans leur manière de stocker et d’accéder aux données en o</a:t>
            </a:r>
            <a:r>
              <a:rPr lang="en-US" sz="2300" dirty="0" err="1"/>
              <a:t>rientées</a:t>
            </a:r>
            <a:r>
              <a:rPr lang="en-US" sz="2300" dirty="0"/>
              <a:t>: </a:t>
            </a:r>
            <a:r>
              <a:rPr lang="en-US" sz="2300" dirty="0" err="1"/>
              <a:t>clé</a:t>
            </a:r>
            <a:r>
              <a:rPr lang="en-US" sz="2300" dirty="0"/>
              <a:t>/</a:t>
            </a:r>
            <a:r>
              <a:rPr lang="en-US" sz="2300" dirty="0" err="1"/>
              <a:t>valeur</a:t>
            </a:r>
            <a:r>
              <a:rPr lang="en-US" sz="2300" dirty="0"/>
              <a:t> – documents – </a:t>
            </a:r>
            <a:r>
              <a:rPr lang="en-US" sz="2300" dirty="0" err="1"/>
              <a:t>colonnes</a:t>
            </a:r>
            <a:r>
              <a:rPr lang="en-US" sz="2300" dirty="0"/>
              <a:t> - </a:t>
            </a:r>
            <a:r>
              <a:rPr lang="en-US" sz="2300" dirty="0" err="1"/>
              <a:t>graphes</a:t>
            </a:r>
            <a:endParaRPr lang="en-US" sz="2300" dirty="0"/>
          </a:p>
        </p:txBody>
      </p:sp>
    </p:spTree>
    <p:extLst>
      <p:ext uri="{BB962C8B-B14F-4D97-AF65-F5344CB8AC3E}">
        <p14:creationId xmlns:p14="http://schemas.microsoft.com/office/powerpoint/2010/main" xmlns="" val="198766208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825E602A-53EB-4CB1-9633-3EC058740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5100824" y="685800"/>
            <a:ext cx="6176776" cy="1485900"/>
          </a:xfrm>
        </p:spPr>
        <p:txBody>
          <a:bodyPr>
            <a:normAutofit fontScale="90000"/>
          </a:bodyPr>
          <a:lstStyle/>
          <a:p>
            <a:r>
              <a:rPr lang="fr-FR" dirty="0"/>
              <a:t>Type 1 – </a:t>
            </a:r>
            <a:br>
              <a:rPr lang="fr-FR" dirty="0"/>
            </a:br>
            <a:r>
              <a:rPr lang="fr-FR" dirty="0"/>
              <a:t>Bases orientées Clé/valeur</a:t>
            </a:r>
          </a:p>
        </p:txBody>
      </p:sp>
      <p:pic>
        <p:nvPicPr>
          <p:cNvPr id="39" name="Image 38">
            <a:extLst>
              <a:ext uri="{FF2B5EF4-FFF2-40B4-BE49-F238E27FC236}">
                <a16:creationId xmlns:a16="http://schemas.microsoft.com/office/drawing/2014/main" xmlns="" id="{3A4D511A-47F2-4BA3-BAE0-1E08D1B950F9}"/>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25182" y="687626"/>
            <a:ext cx="3149683" cy="1661458"/>
          </a:xfrm>
          <a:prstGeom prst="rect">
            <a:avLst/>
          </a:prstGeom>
          <a:ln>
            <a:noFill/>
          </a:ln>
          <a:effectLst/>
        </p:spPr>
      </p:pic>
      <p:pic>
        <p:nvPicPr>
          <p:cNvPr id="45" name="Image 44">
            <a:extLst>
              <a:ext uri="{FF2B5EF4-FFF2-40B4-BE49-F238E27FC236}">
                <a16:creationId xmlns:a16="http://schemas.microsoft.com/office/drawing/2014/main" xmlns="" id="{8054CA5E-8172-430C-A67B-70A3E3692771}"/>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772709" y="2610806"/>
            <a:ext cx="3102156" cy="1636387"/>
          </a:xfrm>
          <a:prstGeom prst="rect">
            <a:avLst/>
          </a:prstGeom>
          <a:ln>
            <a:noFill/>
          </a:ln>
          <a:effectLst/>
        </p:spPr>
      </p:pic>
      <p:pic>
        <p:nvPicPr>
          <p:cNvPr id="41" name="Image 40" descr="Une image contenant texte&#10;&#10;Description générée automatiquement">
            <a:extLst>
              <a:ext uri="{FF2B5EF4-FFF2-40B4-BE49-F238E27FC236}">
                <a16:creationId xmlns:a16="http://schemas.microsoft.com/office/drawing/2014/main" xmlns="" id="{60F57104-8955-4312-8932-C4F79272C87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772710" y="4521450"/>
            <a:ext cx="3102156" cy="1636387"/>
          </a:xfrm>
          <a:prstGeom prst="rect">
            <a:avLst/>
          </a:prstGeom>
        </p:spPr>
      </p:pic>
      <p:sp>
        <p:nvSpPr>
          <p:cNvPr id="52" name="Rectangle 51">
            <a:extLst>
              <a:ext uri="{FF2B5EF4-FFF2-40B4-BE49-F238E27FC236}">
                <a16:creationId xmlns:a16="http://schemas.microsoft.com/office/drawing/2014/main" xmlns="" id="{E832F3F2-2294-4A8D-ABDC-234B853C7C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5100824" y="2286000"/>
            <a:ext cx="6176776" cy="4236720"/>
          </a:xfrm>
        </p:spPr>
        <p:txBody>
          <a:bodyPr>
            <a:normAutofit/>
          </a:bodyPr>
          <a:lstStyle/>
          <a:p>
            <a:pPr algn="just"/>
            <a:r>
              <a:rPr lang="fr-FR" dirty="0"/>
              <a:t>Ces bases, ne permettent de stocker que des couples [clé, valeur]. Cette valeur peut être une simple chaîne de caractères, un entier, ou encore un objet beaucoup plus complexe pouvant contenir une multitude d’informations.</a:t>
            </a:r>
          </a:p>
          <a:p>
            <a:pPr algn="just"/>
            <a:r>
              <a:rPr lang="fr-FR" dirty="0"/>
              <a:t>Ce type de base de données offre de très bonne performances par sa simplicité et peut même être utilisé pour stocker les sessions utilisateur ou le cache de votre site par exemple.</a:t>
            </a:r>
          </a:p>
          <a:p>
            <a:pPr algn="just"/>
            <a:r>
              <a:rPr lang="fr-FR" dirty="0"/>
              <a:t>Dans cette catégorie on peut trouver: Amazon </a:t>
            </a:r>
            <a:r>
              <a:rPr lang="fr-FR" dirty="0" err="1"/>
              <a:t>DynamoDB</a:t>
            </a:r>
            <a:r>
              <a:rPr lang="fr-FR" dirty="0"/>
              <a:t>, Oracle </a:t>
            </a:r>
            <a:r>
              <a:rPr lang="fr-FR" dirty="0" err="1"/>
              <a:t>BerkeleyDB</a:t>
            </a:r>
            <a:r>
              <a:rPr lang="fr-FR" dirty="0"/>
              <a:t> et Redis.</a:t>
            </a:r>
          </a:p>
        </p:txBody>
      </p:sp>
    </p:spTree>
    <p:extLst>
      <p:ext uri="{BB962C8B-B14F-4D97-AF65-F5344CB8AC3E}">
        <p14:creationId xmlns:p14="http://schemas.microsoft.com/office/powerpoint/2010/main" xmlns="" val="2801309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8E2B8A2D-F46F-4DA5-8AFF-BC57461C28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784743" y="685800"/>
            <a:ext cx="5793475" cy="1485900"/>
          </a:xfrm>
        </p:spPr>
        <p:txBody>
          <a:bodyPr>
            <a:normAutofit/>
          </a:bodyPr>
          <a:lstStyle/>
          <a:p>
            <a:r>
              <a:rPr lang="fr-FR" sz="3700" dirty="0"/>
              <a:t>Type 2 – </a:t>
            </a:r>
            <a:br>
              <a:rPr lang="fr-FR" sz="3700" dirty="0"/>
            </a:br>
            <a:r>
              <a:rPr lang="fr-FR" sz="3700" dirty="0"/>
              <a:t>Bases Orientées documents</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784743" y="2101363"/>
            <a:ext cx="5793475" cy="4264268"/>
          </a:xfrm>
        </p:spPr>
        <p:txBody>
          <a:bodyPr>
            <a:normAutofit lnSpcReduction="10000"/>
          </a:bodyPr>
          <a:lstStyle/>
          <a:p>
            <a:pPr algn="just"/>
            <a:r>
              <a:rPr lang="fr-FR" dirty="0"/>
              <a:t>Ces solutions stockent principalement des données semi-structurées. Reposent également sur le paradigme [clé, valeur], et la valeur, dans ce cas, est un document. Ce document  a une structure arborescente : il contient une liste de champs, un champs est associée à une valeur qui peut elle même être une liste. Ces documents sont principalement des objets de type  JSON ou XML.</a:t>
            </a:r>
          </a:p>
          <a:p>
            <a:pPr algn="just"/>
            <a:r>
              <a:rPr lang="fr-FR" dirty="0"/>
              <a:t>L'avantage est de pouvoir récupérer simplement des informations structurées de manière hiérarchique. </a:t>
            </a:r>
          </a:p>
          <a:p>
            <a:pPr algn="just"/>
            <a:r>
              <a:rPr lang="fr-FR" dirty="0"/>
              <a:t>Les solutions les plus connues sont </a:t>
            </a:r>
            <a:r>
              <a:rPr lang="fr-FR" dirty="0" err="1"/>
              <a:t>CouchDB</a:t>
            </a:r>
            <a:r>
              <a:rPr lang="fr-FR" dirty="0"/>
              <a:t>, </a:t>
            </a:r>
            <a:r>
              <a:rPr lang="fr-FR" dirty="0" err="1"/>
              <a:t>RavenDB</a:t>
            </a:r>
            <a:r>
              <a:rPr lang="fr-FR" dirty="0"/>
              <a:t> et MongoDB.</a:t>
            </a:r>
          </a:p>
          <a:p>
            <a:pPr algn="just"/>
            <a:endParaRPr lang="fr-FR" dirty="0"/>
          </a:p>
          <a:p>
            <a:pPr algn="just"/>
            <a:endParaRPr lang="fr-FR" dirty="0"/>
          </a:p>
        </p:txBody>
      </p:sp>
      <p:sp>
        <p:nvSpPr>
          <p:cNvPr id="16" name="Rectangle 15">
            <a:extLst>
              <a:ext uri="{FF2B5EF4-FFF2-40B4-BE49-F238E27FC236}">
                <a16:creationId xmlns:a16="http://schemas.microsoft.com/office/drawing/2014/main" xmlns="" id="{292BAD85-00E4-4D0A-993C-8372E78E1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 8" descr="Une image contenant dessin&#10;&#10;Description générée automatiquement">
            <a:extLst>
              <a:ext uri="{FF2B5EF4-FFF2-40B4-BE49-F238E27FC236}">
                <a16:creationId xmlns:a16="http://schemas.microsoft.com/office/drawing/2014/main" xmlns="" id="{E5496AAC-DB80-4489-98BE-4B8A48380FE9}"/>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8244283" y="687626"/>
            <a:ext cx="3149683" cy="1661458"/>
          </a:xfrm>
          <a:prstGeom prst="rect">
            <a:avLst/>
          </a:prstGeom>
          <a:ln>
            <a:noFill/>
          </a:ln>
          <a:effectLst/>
        </p:spPr>
      </p:pic>
      <p:pic>
        <p:nvPicPr>
          <p:cNvPr id="7" name="Image 6">
            <a:extLst>
              <a:ext uri="{FF2B5EF4-FFF2-40B4-BE49-F238E27FC236}">
                <a16:creationId xmlns:a16="http://schemas.microsoft.com/office/drawing/2014/main" xmlns="" id="{403C216F-200C-4C17-AE91-6FC0F2C0D460}"/>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8291810" y="2610806"/>
            <a:ext cx="3102156" cy="1636387"/>
          </a:xfrm>
          <a:prstGeom prst="rect">
            <a:avLst/>
          </a:prstGeom>
          <a:ln>
            <a:noFill/>
          </a:ln>
          <a:effectLst/>
        </p:spPr>
      </p:pic>
      <p:pic>
        <p:nvPicPr>
          <p:cNvPr id="5" name="Image 4">
            <a:extLst>
              <a:ext uri="{FF2B5EF4-FFF2-40B4-BE49-F238E27FC236}">
                <a16:creationId xmlns:a16="http://schemas.microsoft.com/office/drawing/2014/main" xmlns="" id="{5E92A14E-C272-4E5C-95EB-D346072F140C}"/>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291811" y="4521450"/>
            <a:ext cx="3102156" cy="1636387"/>
          </a:xfrm>
          <a:prstGeom prst="rect">
            <a:avLst/>
          </a:prstGeom>
        </p:spPr>
      </p:pic>
    </p:spTree>
    <p:extLst>
      <p:ext uri="{BB962C8B-B14F-4D97-AF65-F5344CB8AC3E}">
        <p14:creationId xmlns:p14="http://schemas.microsoft.com/office/powerpoint/2010/main" xmlns="" val="686346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825E602A-53EB-4CB1-9633-3EC058740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5100824" y="685800"/>
            <a:ext cx="6176776" cy="1485900"/>
          </a:xfrm>
        </p:spPr>
        <p:txBody>
          <a:bodyPr>
            <a:normAutofit/>
          </a:bodyPr>
          <a:lstStyle/>
          <a:p>
            <a:r>
              <a:rPr lang="fr-FR" sz="4100" dirty="0"/>
              <a:t>Type 3 – </a:t>
            </a:r>
            <a:br>
              <a:rPr lang="fr-FR" sz="4100" dirty="0"/>
            </a:br>
            <a:r>
              <a:rPr lang="fr-FR" sz="4100" dirty="0"/>
              <a:t>Bases orientées colonnes</a:t>
            </a:r>
          </a:p>
        </p:txBody>
      </p:sp>
      <p:pic>
        <p:nvPicPr>
          <p:cNvPr id="7" name="Image 6">
            <a:extLst>
              <a:ext uri="{FF2B5EF4-FFF2-40B4-BE49-F238E27FC236}">
                <a16:creationId xmlns:a16="http://schemas.microsoft.com/office/drawing/2014/main" xmlns="" id="{D0F14A3D-5315-4730-8536-9E77E7EFA25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25182" y="687626"/>
            <a:ext cx="3149683" cy="1661458"/>
          </a:xfrm>
          <a:prstGeom prst="rect">
            <a:avLst/>
          </a:prstGeom>
          <a:ln>
            <a:noFill/>
          </a:ln>
          <a:effectLst/>
        </p:spPr>
      </p:pic>
      <p:pic>
        <p:nvPicPr>
          <p:cNvPr id="9" name="Image 8">
            <a:extLst>
              <a:ext uri="{FF2B5EF4-FFF2-40B4-BE49-F238E27FC236}">
                <a16:creationId xmlns:a16="http://schemas.microsoft.com/office/drawing/2014/main" xmlns="" id="{AFC4ADF7-02C8-4286-8E37-41D52381858A}"/>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772709" y="2610806"/>
            <a:ext cx="3102156" cy="1636387"/>
          </a:xfrm>
          <a:prstGeom prst="rect">
            <a:avLst/>
          </a:prstGeom>
          <a:ln>
            <a:noFill/>
          </a:ln>
          <a:effectLst/>
        </p:spPr>
      </p:pic>
      <p:pic>
        <p:nvPicPr>
          <p:cNvPr id="5" name="Image 4">
            <a:extLst>
              <a:ext uri="{FF2B5EF4-FFF2-40B4-BE49-F238E27FC236}">
                <a16:creationId xmlns:a16="http://schemas.microsoft.com/office/drawing/2014/main" xmlns="" id="{C6369F16-EB60-43C2-8B3D-C5A93D43270E}"/>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772710" y="4521450"/>
            <a:ext cx="3102156" cy="1636387"/>
          </a:xfrm>
          <a:prstGeom prst="rect">
            <a:avLst/>
          </a:prstGeom>
        </p:spPr>
      </p:pic>
      <p:sp>
        <p:nvSpPr>
          <p:cNvPr id="16" name="Rectangle 15">
            <a:extLst>
              <a:ext uri="{FF2B5EF4-FFF2-40B4-BE49-F238E27FC236}">
                <a16:creationId xmlns:a16="http://schemas.microsoft.com/office/drawing/2014/main" xmlns="" id="{E832F3F2-2294-4A8D-ABDC-234B853C7C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5100824" y="2285999"/>
            <a:ext cx="6176776" cy="4079631"/>
          </a:xfrm>
        </p:spPr>
        <p:txBody>
          <a:bodyPr>
            <a:normAutofit/>
          </a:bodyPr>
          <a:lstStyle/>
          <a:p>
            <a:pPr algn="just"/>
            <a:endParaRPr lang="fr-FR" dirty="0"/>
          </a:p>
          <a:p>
            <a:pPr algn="just"/>
            <a:r>
              <a:rPr lang="fr-FR" dirty="0"/>
              <a:t>Ces bases sont très proches des bases de données relationnelles, on y retrouve le principe de « table »,  mais elles présentent deux grosses différences : les colonnes sont dynamiques (le nombre de colonnes peut varier d'une ligne à l'autre) et l’historisation de la données se fait à la valeur et non à la ligne.</a:t>
            </a:r>
          </a:p>
          <a:p>
            <a:pPr algn="just"/>
            <a:r>
              <a:rPr lang="fr-FR" dirty="0"/>
              <a:t>Les solutions les plus connues sont Apache </a:t>
            </a:r>
            <a:r>
              <a:rPr lang="fr-FR" dirty="0" err="1"/>
              <a:t>Hbase</a:t>
            </a:r>
            <a:r>
              <a:rPr lang="fr-FR" dirty="0"/>
              <a:t>, Cassandra ou </a:t>
            </a:r>
            <a:r>
              <a:rPr lang="fr-FR" dirty="0" err="1"/>
              <a:t>Hypertable</a:t>
            </a:r>
            <a:r>
              <a:rPr lang="fr-FR" dirty="0"/>
              <a:t>.</a:t>
            </a:r>
          </a:p>
          <a:p>
            <a:pPr algn="just"/>
            <a:endParaRPr lang="fr-FR" dirty="0"/>
          </a:p>
          <a:p>
            <a:pPr algn="just"/>
            <a:endParaRPr lang="fr-FR" dirty="0"/>
          </a:p>
        </p:txBody>
      </p:sp>
    </p:spTree>
    <p:extLst>
      <p:ext uri="{BB962C8B-B14F-4D97-AF65-F5344CB8AC3E}">
        <p14:creationId xmlns:p14="http://schemas.microsoft.com/office/powerpoint/2010/main" xmlns="" val="3684461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8E2B8A2D-F46F-4DA5-8AFF-BC57461C28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784743" y="685800"/>
            <a:ext cx="5793475" cy="1485900"/>
          </a:xfrm>
        </p:spPr>
        <p:txBody>
          <a:bodyPr>
            <a:normAutofit fontScale="90000"/>
          </a:bodyPr>
          <a:lstStyle/>
          <a:p>
            <a:r>
              <a:rPr lang="fr-FR" dirty="0"/>
              <a:t>Type 4 – </a:t>
            </a:r>
            <a:br>
              <a:rPr lang="fr-FR" dirty="0"/>
            </a:br>
            <a:r>
              <a:rPr lang="fr-FR" dirty="0"/>
              <a:t>Bases orientées graphes</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784743" y="2286000"/>
            <a:ext cx="5793475" cy="3581400"/>
          </a:xfrm>
        </p:spPr>
        <p:txBody>
          <a:bodyPr>
            <a:normAutofit/>
          </a:bodyPr>
          <a:lstStyle/>
          <a:p>
            <a:pPr algn="just"/>
            <a:endParaRPr lang="fr-FR" dirty="0"/>
          </a:p>
          <a:p>
            <a:pPr algn="just"/>
            <a:r>
              <a:rPr lang="fr-FR" dirty="0"/>
              <a:t>Ces bases stockent les données en se basant sur la théorie des graphes. Elles s’appuient sur la notion de </a:t>
            </a:r>
            <a:r>
              <a:rPr lang="fr-FR" dirty="0" err="1"/>
              <a:t>noeuds</a:t>
            </a:r>
            <a:r>
              <a:rPr lang="fr-FR" dirty="0"/>
              <a:t>, de relations et de propriétés qui leur sont rattachées.</a:t>
            </a:r>
          </a:p>
          <a:p>
            <a:pPr algn="just"/>
            <a:r>
              <a:rPr lang="fr-FR" dirty="0"/>
              <a:t>Cette structure permet de récupérer simplement des relations complexes. </a:t>
            </a:r>
          </a:p>
          <a:p>
            <a:pPr algn="just"/>
            <a:r>
              <a:rPr lang="fr-FR" dirty="0"/>
              <a:t>Comme exemple de base graphe: Neo4J, Titan et Oracle NoSQL.</a:t>
            </a:r>
          </a:p>
          <a:p>
            <a:pPr algn="just"/>
            <a:endParaRPr lang="fr-FR" dirty="0"/>
          </a:p>
          <a:p>
            <a:pPr algn="just"/>
            <a:endParaRPr lang="fr-FR" dirty="0"/>
          </a:p>
        </p:txBody>
      </p:sp>
      <p:sp>
        <p:nvSpPr>
          <p:cNvPr id="16" name="Rectangle 15">
            <a:extLst>
              <a:ext uri="{FF2B5EF4-FFF2-40B4-BE49-F238E27FC236}">
                <a16:creationId xmlns:a16="http://schemas.microsoft.com/office/drawing/2014/main" xmlns="" id="{292BAD85-00E4-4D0A-993C-8372E78E1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 8" descr="Une image contenant texte&#10;&#10;Description générée automatiquement">
            <a:extLst>
              <a:ext uri="{FF2B5EF4-FFF2-40B4-BE49-F238E27FC236}">
                <a16:creationId xmlns:a16="http://schemas.microsoft.com/office/drawing/2014/main" xmlns="" id="{24AB2E44-0C16-4A39-921C-6AE7909BB1F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8244283" y="687626"/>
            <a:ext cx="3149683" cy="1661458"/>
          </a:xfrm>
          <a:prstGeom prst="rect">
            <a:avLst/>
          </a:prstGeom>
          <a:ln>
            <a:noFill/>
          </a:ln>
          <a:effectLst/>
        </p:spPr>
      </p:pic>
      <p:pic>
        <p:nvPicPr>
          <p:cNvPr id="7" name="Image 6">
            <a:extLst>
              <a:ext uri="{FF2B5EF4-FFF2-40B4-BE49-F238E27FC236}">
                <a16:creationId xmlns:a16="http://schemas.microsoft.com/office/drawing/2014/main" xmlns="" id="{BA19A71F-5A85-4F62-87A6-A1586CAA764E}"/>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8291810" y="2610806"/>
            <a:ext cx="3102156" cy="1636387"/>
          </a:xfrm>
          <a:prstGeom prst="rect">
            <a:avLst/>
          </a:prstGeom>
          <a:ln>
            <a:noFill/>
          </a:ln>
          <a:effectLst/>
        </p:spPr>
      </p:pic>
      <p:pic>
        <p:nvPicPr>
          <p:cNvPr id="5" name="Image 4">
            <a:extLst>
              <a:ext uri="{FF2B5EF4-FFF2-40B4-BE49-F238E27FC236}">
                <a16:creationId xmlns:a16="http://schemas.microsoft.com/office/drawing/2014/main" xmlns="" id="{CE754256-6D7E-4E58-B5C7-0CCB6D5A0743}"/>
              </a:ext>
            </a:extLst>
          </p:cNvPr>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8291811" y="4521450"/>
            <a:ext cx="3102156" cy="1636387"/>
          </a:xfrm>
          <a:prstGeom prst="rect">
            <a:avLst/>
          </a:prstGeom>
        </p:spPr>
      </p:pic>
    </p:spTree>
    <p:extLst>
      <p:ext uri="{BB962C8B-B14F-4D97-AF65-F5344CB8AC3E}">
        <p14:creationId xmlns:p14="http://schemas.microsoft.com/office/powerpoint/2010/main" xmlns="" val="3812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dirty="0" err="1"/>
              <a:t>Théorèmes</a:t>
            </a:r>
            <a:r>
              <a:rPr lang="en-US" dirty="0"/>
              <a:t> </a:t>
            </a:r>
            <a:r>
              <a:rPr lang="en-US" dirty="0" err="1"/>
              <a:t>fondamentales</a:t>
            </a:r>
            <a:endParaRPr lang="en-US" dirty="0"/>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r>
              <a:rPr lang="en-US" sz="2300" dirty="0" err="1"/>
              <a:t>Théorèmes</a:t>
            </a:r>
            <a:r>
              <a:rPr lang="en-US" sz="2300" dirty="0"/>
              <a:t> ACID – ACID et BASE – </a:t>
            </a:r>
            <a:r>
              <a:rPr lang="en-US" sz="2300" dirty="0" err="1"/>
              <a:t>Théorèmes</a:t>
            </a:r>
            <a:r>
              <a:rPr lang="en-US" sz="2300" dirty="0"/>
              <a:t> CAP</a:t>
            </a:r>
          </a:p>
        </p:txBody>
      </p:sp>
    </p:spTree>
    <p:extLst>
      <p:ext uri="{BB962C8B-B14F-4D97-AF65-F5344CB8AC3E}">
        <p14:creationId xmlns:p14="http://schemas.microsoft.com/office/powerpoint/2010/main" xmlns="" val="890924149"/>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Théorème ACID</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1371600" y="2285999"/>
            <a:ext cx="9601200" cy="4202723"/>
          </a:xfrm>
        </p:spPr>
        <p:txBody>
          <a:bodyPr>
            <a:normAutofit/>
          </a:bodyPr>
          <a:lstStyle/>
          <a:p>
            <a:pPr algn="just"/>
            <a:r>
              <a:rPr lang="fr-FR" dirty="0"/>
              <a:t>Dans le domaine des bases de données, une opération sur les données est appelée une transaction ou transaction informatique. Par exemple, un transfert de fonds d'un compte de banque à un autre, même s'il implique plusieurs actions comme le débit d'un compte et le crédit d'un autre, est une seule transaction. </a:t>
            </a:r>
            <a:r>
              <a:rPr lang="fr-FR" b="1" dirty="0"/>
              <a:t>Les propriétés ACID</a:t>
            </a:r>
            <a:r>
              <a:rPr lang="fr-FR" dirty="0"/>
              <a:t> sont un ensemble de propriétés qui garantissent qu'une transaction informatique est exécutée de façon fiable. </a:t>
            </a:r>
          </a:p>
          <a:p>
            <a:pPr algn="just"/>
            <a:r>
              <a:rPr lang="fr-FR" dirty="0"/>
              <a:t>Ces propriétés ont été définies par Jim Gray en 1970. En 1983, Andreas Reuter et Theo </a:t>
            </a:r>
            <a:r>
              <a:rPr lang="fr-FR" dirty="0" err="1"/>
              <a:t>Härder</a:t>
            </a:r>
            <a:r>
              <a:rPr lang="fr-FR" dirty="0"/>
              <a:t> ont créé l'acronyme ACID pour désigner ces propriétés qui sont : </a:t>
            </a:r>
            <a:r>
              <a:rPr lang="fr-FR" b="1" i="1" dirty="0"/>
              <a:t>atomicité</a:t>
            </a:r>
            <a:r>
              <a:rPr lang="fr-FR" dirty="0"/>
              <a:t>, </a:t>
            </a:r>
            <a:r>
              <a:rPr lang="fr-FR" b="1" i="1" dirty="0"/>
              <a:t>cohérence</a:t>
            </a:r>
            <a:r>
              <a:rPr lang="fr-FR" dirty="0"/>
              <a:t>, </a:t>
            </a:r>
            <a:r>
              <a:rPr lang="fr-FR" b="1" i="1" dirty="0"/>
              <a:t>isolation</a:t>
            </a:r>
            <a:r>
              <a:rPr lang="fr-FR" dirty="0"/>
              <a:t> et </a:t>
            </a:r>
            <a:r>
              <a:rPr lang="fr-FR" b="1" i="1" dirty="0"/>
              <a:t>durabilité</a:t>
            </a:r>
            <a:r>
              <a:rPr lang="fr-FR" dirty="0"/>
              <a:t>.</a:t>
            </a:r>
          </a:p>
          <a:p>
            <a:pPr algn="just"/>
            <a:r>
              <a:rPr lang="fr-FR" dirty="0"/>
              <a:t>Les bases de données relationnelles respectent, en général ces propriétés, alors que les NoSQL s'en écartent pour pouvoir répondre à d'autres priorités comme la gestion de données massives et distribuées pour les usages du Big Data par exemple, ces derniers on les appellent </a:t>
            </a:r>
            <a:r>
              <a:rPr lang="fr-FR" b="1" i="1" dirty="0"/>
              <a:t>BASE</a:t>
            </a:r>
            <a:r>
              <a:rPr lang="fr-FR" dirty="0"/>
              <a:t>.</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xmlns="" val="2138978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1A8177-A389-44BE-933A-9BE2608BA6EE}"/>
              </a:ext>
            </a:extLst>
          </p:cNvPr>
          <p:cNvSpPr>
            <a:spLocks noGrp="1"/>
          </p:cNvSpPr>
          <p:nvPr>
            <p:ph type="title"/>
          </p:nvPr>
        </p:nvSpPr>
        <p:spPr>
          <a:xfrm>
            <a:off x="1371600" y="144780"/>
            <a:ext cx="9601200" cy="838200"/>
          </a:xfrm>
        </p:spPr>
        <p:txBody>
          <a:bodyPr/>
          <a:lstStyle/>
          <a:p>
            <a:r>
              <a:rPr lang="fr-FR" dirty="0"/>
              <a:t>… Propriété ACID</a:t>
            </a:r>
          </a:p>
        </p:txBody>
      </p:sp>
      <p:graphicFrame>
        <p:nvGraphicFramePr>
          <p:cNvPr id="4" name="Tableau 5">
            <a:extLst>
              <a:ext uri="{FF2B5EF4-FFF2-40B4-BE49-F238E27FC236}">
                <a16:creationId xmlns:a16="http://schemas.microsoft.com/office/drawing/2014/main" xmlns="" id="{AC8010AB-664C-49C9-9716-87F932801976}"/>
              </a:ext>
            </a:extLst>
          </p:cNvPr>
          <p:cNvGraphicFramePr>
            <a:graphicFrameLocks noGrp="1"/>
          </p:cNvGraphicFramePr>
          <p:nvPr>
            <p:ph sz="half" idx="2"/>
            <p:extLst>
              <p:ext uri="{D42A27DB-BD31-4B8C-83A1-F6EECF244321}">
                <p14:modId xmlns:p14="http://schemas.microsoft.com/office/powerpoint/2010/main" xmlns="" val="3980301320"/>
              </p:ext>
            </p:extLst>
          </p:nvPr>
        </p:nvGraphicFramePr>
        <p:xfrm>
          <a:off x="6524625" y="1026160"/>
          <a:ext cx="4874895" cy="2656840"/>
        </p:xfrm>
        <a:graphic>
          <a:graphicData uri="http://schemas.openxmlformats.org/drawingml/2006/table">
            <a:tbl>
              <a:tblPr bandRow="1">
                <a:tableStyleId>{C083E6E3-FA7D-4D7B-A595-EF9225AFEA82}</a:tableStyleId>
              </a:tblPr>
              <a:tblGrid>
                <a:gridCol w="4874895">
                  <a:extLst>
                    <a:ext uri="{9D8B030D-6E8A-4147-A177-3AD203B41FA5}">
                      <a16:colId xmlns:a16="http://schemas.microsoft.com/office/drawing/2014/main" xmlns="" val="2092572717"/>
                    </a:ext>
                  </a:extLst>
                </a:gridCol>
              </a:tblGrid>
              <a:tr h="370840">
                <a:tc>
                  <a:txBody>
                    <a:bodyPr/>
                    <a:lstStyle/>
                    <a:p>
                      <a:r>
                        <a:rPr lang="fr-FR" b="1" dirty="0"/>
                        <a:t>La Cohérence</a:t>
                      </a:r>
                    </a:p>
                  </a:txBody>
                  <a:tcPr/>
                </a:tc>
                <a:extLst>
                  <a:ext uri="{0D108BD9-81ED-4DB2-BD59-A6C34878D82A}">
                    <a16:rowId xmlns:a16="http://schemas.microsoft.com/office/drawing/2014/main" xmlns="" val="4221374335"/>
                  </a:ext>
                </a:extLst>
              </a:tr>
              <a:tr h="370840">
                <a:tc>
                  <a:txBody>
                    <a:bodyPr/>
                    <a:lstStyle/>
                    <a:p>
                      <a:r>
                        <a:rPr lang="fr-FR" dirty="0"/>
                        <a:t>Cette propriété assure que chaque transaction amènera le système d'un état valide à un autre état valide. Elle signifie que les transactions doivent respecter les contraintes d’intégrité des données de la base de données.</a:t>
                      </a:r>
                    </a:p>
                    <a:p>
                      <a:r>
                        <a:rPr lang="fr-FR" dirty="0"/>
                        <a:t>Pour maintenir la cohérence, un DBMS peut abandonner les transactions qui risquent de provoquer une incohérence.</a:t>
                      </a:r>
                    </a:p>
                  </a:txBody>
                  <a:tcPr/>
                </a:tc>
                <a:extLst>
                  <a:ext uri="{0D108BD9-81ED-4DB2-BD59-A6C34878D82A}">
                    <a16:rowId xmlns:a16="http://schemas.microsoft.com/office/drawing/2014/main" xmlns="" val="183520929"/>
                  </a:ext>
                </a:extLst>
              </a:tr>
            </a:tbl>
          </a:graphicData>
        </a:graphic>
      </p:graphicFrame>
      <p:graphicFrame>
        <p:nvGraphicFramePr>
          <p:cNvPr id="10" name="Tableau 10">
            <a:extLst>
              <a:ext uri="{FF2B5EF4-FFF2-40B4-BE49-F238E27FC236}">
                <a16:creationId xmlns:a16="http://schemas.microsoft.com/office/drawing/2014/main" xmlns="" id="{4FB65FCB-3733-488A-83FD-FB8A6711FC36}"/>
              </a:ext>
            </a:extLst>
          </p:cNvPr>
          <p:cNvGraphicFramePr>
            <a:graphicFrameLocks noGrp="1"/>
          </p:cNvGraphicFramePr>
          <p:nvPr>
            <p:ph sz="half" idx="1"/>
            <p:extLst>
              <p:ext uri="{D42A27DB-BD31-4B8C-83A1-F6EECF244321}">
                <p14:modId xmlns:p14="http://schemas.microsoft.com/office/powerpoint/2010/main" xmlns="" val="1661095607"/>
              </p:ext>
            </p:extLst>
          </p:nvPr>
        </p:nvGraphicFramePr>
        <p:xfrm>
          <a:off x="1371600" y="1026160"/>
          <a:ext cx="4874895" cy="2656840"/>
        </p:xfrm>
        <a:graphic>
          <a:graphicData uri="http://schemas.openxmlformats.org/drawingml/2006/table">
            <a:tbl>
              <a:tblPr bandRow="1">
                <a:tableStyleId>{C083E6E3-FA7D-4D7B-A595-EF9225AFEA82}</a:tableStyleId>
              </a:tblPr>
              <a:tblGrid>
                <a:gridCol w="4874895">
                  <a:extLst>
                    <a:ext uri="{9D8B030D-6E8A-4147-A177-3AD203B41FA5}">
                      <a16:colId xmlns:a16="http://schemas.microsoft.com/office/drawing/2014/main" xmlns="" val="974891364"/>
                    </a:ext>
                  </a:extLst>
                </a:gridCol>
              </a:tblGrid>
              <a:tr h="370840">
                <a:tc>
                  <a:txBody>
                    <a:bodyPr/>
                    <a:lstStyle/>
                    <a:p>
                      <a:r>
                        <a:rPr lang="fr-FR" b="1" dirty="0"/>
                        <a:t>L’Atomicité</a:t>
                      </a:r>
                    </a:p>
                  </a:txBody>
                  <a:tcPr/>
                </a:tc>
                <a:extLst>
                  <a:ext uri="{0D108BD9-81ED-4DB2-BD59-A6C34878D82A}">
                    <a16:rowId xmlns:a16="http://schemas.microsoft.com/office/drawing/2014/main" xmlns="" val="3724793987"/>
                  </a:ext>
                </a:extLst>
              </a:tr>
              <a:tr h="370840">
                <a:tc>
                  <a:txBody>
                    <a:bodyPr/>
                    <a:lstStyle/>
                    <a:p>
                      <a:r>
                        <a:rPr lang="fr-FR" dirty="0"/>
                        <a:t>Signifie qu'une transaction se fait au complet ou pas du tout. Si une partie d'une transaction ne peut être faite, il faut effacer (Rollback) toute trace et remettre les données à leur état antérieur.</a:t>
                      </a:r>
                    </a:p>
                    <a:p>
                      <a:r>
                        <a:rPr lang="fr-FR" dirty="0"/>
                        <a:t>Ainsi, la base ne risque pas d’être corrompue par des opérations à moitié complétées lors d’une panne ou une défaillance.</a:t>
                      </a:r>
                    </a:p>
                  </a:txBody>
                  <a:tcPr/>
                </a:tc>
                <a:extLst>
                  <a:ext uri="{0D108BD9-81ED-4DB2-BD59-A6C34878D82A}">
                    <a16:rowId xmlns:a16="http://schemas.microsoft.com/office/drawing/2014/main" xmlns="" val="1821092361"/>
                  </a:ext>
                </a:extLst>
              </a:tr>
            </a:tbl>
          </a:graphicData>
        </a:graphic>
      </p:graphicFrame>
      <p:graphicFrame>
        <p:nvGraphicFramePr>
          <p:cNvPr id="14" name="Tableau 5">
            <a:extLst>
              <a:ext uri="{FF2B5EF4-FFF2-40B4-BE49-F238E27FC236}">
                <a16:creationId xmlns:a16="http://schemas.microsoft.com/office/drawing/2014/main" xmlns="" id="{D1BFA6B9-0816-4164-BE17-80B32011DE9E}"/>
              </a:ext>
            </a:extLst>
          </p:cNvPr>
          <p:cNvGraphicFramePr>
            <a:graphicFrameLocks/>
          </p:cNvGraphicFramePr>
          <p:nvPr>
            <p:extLst>
              <p:ext uri="{D42A27DB-BD31-4B8C-83A1-F6EECF244321}">
                <p14:modId xmlns:p14="http://schemas.microsoft.com/office/powerpoint/2010/main" xmlns="" val="3099788159"/>
              </p:ext>
            </p:extLst>
          </p:nvPr>
        </p:nvGraphicFramePr>
        <p:xfrm>
          <a:off x="6524625" y="3954780"/>
          <a:ext cx="4874895" cy="2656840"/>
        </p:xfrm>
        <a:graphic>
          <a:graphicData uri="http://schemas.openxmlformats.org/drawingml/2006/table">
            <a:tbl>
              <a:tblPr bandRow="1">
                <a:tableStyleId>{C083E6E3-FA7D-4D7B-A595-EF9225AFEA82}</a:tableStyleId>
              </a:tblPr>
              <a:tblGrid>
                <a:gridCol w="4874895">
                  <a:extLst>
                    <a:ext uri="{9D8B030D-6E8A-4147-A177-3AD203B41FA5}">
                      <a16:colId xmlns:a16="http://schemas.microsoft.com/office/drawing/2014/main" xmlns="" val="2092572717"/>
                    </a:ext>
                  </a:extLst>
                </a:gridCol>
              </a:tblGrid>
              <a:tr h="370840">
                <a:tc>
                  <a:txBody>
                    <a:bodyPr/>
                    <a:lstStyle/>
                    <a:p>
                      <a:r>
                        <a:rPr lang="fr-FR" b="1" dirty="0"/>
                        <a:t>La Durabilité</a:t>
                      </a:r>
                    </a:p>
                  </a:txBody>
                  <a:tcPr/>
                </a:tc>
                <a:extLst>
                  <a:ext uri="{0D108BD9-81ED-4DB2-BD59-A6C34878D82A}">
                    <a16:rowId xmlns:a16="http://schemas.microsoft.com/office/drawing/2014/main" xmlns="" val="4221374335"/>
                  </a:ext>
                </a:extLst>
              </a:tr>
              <a:tr h="370840">
                <a:tc>
                  <a:txBody>
                    <a:bodyPr/>
                    <a:lstStyle/>
                    <a:p>
                      <a:r>
                        <a:rPr lang="fr-FR" dirty="0"/>
                        <a:t>Cette propriété garantit que les transactions réussies restent enregistrées de façon permanente et ne seront pas affectées par d’éventuelles pannes ou problèmes techniques. Les changements apportés aux données doivent être permanents. Pour y arriver, les DBMS écrivent des logs sur les changements effectués pour les utilisés en cas de panne.</a:t>
                      </a:r>
                    </a:p>
                  </a:txBody>
                  <a:tcPr/>
                </a:tc>
                <a:extLst>
                  <a:ext uri="{0D108BD9-81ED-4DB2-BD59-A6C34878D82A}">
                    <a16:rowId xmlns:a16="http://schemas.microsoft.com/office/drawing/2014/main" xmlns="" val="183520929"/>
                  </a:ext>
                </a:extLst>
              </a:tr>
            </a:tbl>
          </a:graphicData>
        </a:graphic>
      </p:graphicFrame>
      <p:graphicFrame>
        <p:nvGraphicFramePr>
          <p:cNvPr id="15" name="Tableau 10">
            <a:extLst>
              <a:ext uri="{FF2B5EF4-FFF2-40B4-BE49-F238E27FC236}">
                <a16:creationId xmlns:a16="http://schemas.microsoft.com/office/drawing/2014/main" xmlns="" id="{F7E732D2-F523-4900-A73B-2FD0EB7706A1}"/>
              </a:ext>
            </a:extLst>
          </p:cNvPr>
          <p:cNvGraphicFramePr>
            <a:graphicFrameLocks/>
          </p:cNvGraphicFramePr>
          <p:nvPr>
            <p:extLst>
              <p:ext uri="{D42A27DB-BD31-4B8C-83A1-F6EECF244321}">
                <p14:modId xmlns:p14="http://schemas.microsoft.com/office/powerpoint/2010/main" xmlns="" val="618799568"/>
              </p:ext>
            </p:extLst>
          </p:nvPr>
        </p:nvGraphicFramePr>
        <p:xfrm>
          <a:off x="1371600" y="3954780"/>
          <a:ext cx="4874895" cy="2656840"/>
        </p:xfrm>
        <a:graphic>
          <a:graphicData uri="http://schemas.openxmlformats.org/drawingml/2006/table">
            <a:tbl>
              <a:tblPr bandRow="1">
                <a:tableStyleId>{C083E6E3-FA7D-4D7B-A595-EF9225AFEA82}</a:tableStyleId>
              </a:tblPr>
              <a:tblGrid>
                <a:gridCol w="4874895">
                  <a:extLst>
                    <a:ext uri="{9D8B030D-6E8A-4147-A177-3AD203B41FA5}">
                      <a16:colId xmlns:a16="http://schemas.microsoft.com/office/drawing/2014/main" xmlns="" val="974891364"/>
                    </a:ext>
                  </a:extLst>
                </a:gridCol>
              </a:tblGrid>
              <a:tr h="370840">
                <a:tc>
                  <a:txBody>
                    <a:bodyPr/>
                    <a:lstStyle/>
                    <a:p>
                      <a:r>
                        <a:rPr lang="fr-FR" b="1" dirty="0"/>
                        <a:t>L’Isolation</a:t>
                      </a:r>
                    </a:p>
                  </a:txBody>
                  <a:tcPr/>
                </a:tc>
                <a:extLst>
                  <a:ext uri="{0D108BD9-81ED-4DB2-BD59-A6C34878D82A}">
                    <a16:rowId xmlns:a16="http://schemas.microsoft.com/office/drawing/2014/main" xmlns="" val="3724793987"/>
                  </a:ext>
                </a:extLst>
              </a:tr>
              <a:tr h="370840">
                <a:tc>
                  <a:txBody>
                    <a:bodyPr/>
                    <a:lstStyle/>
                    <a:p>
                      <a:r>
                        <a:rPr lang="fr-FR" dirty="0"/>
                        <a:t>Signifie que toute transaction doit s'exécuter comme si elle était la seule sur le système; aucune dépendance possible entre les transactions. Elle garantie que les écritures et lectures des transactions réussies ne seront pas affectées par les écritures et lectures d’autres transactions, qu’elles soient ou non réussies. On qualifie l’isolation de "pessimiste" et "optimiste« .</a:t>
                      </a:r>
                    </a:p>
                  </a:txBody>
                  <a:tcPr/>
                </a:tc>
                <a:extLst>
                  <a:ext uri="{0D108BD9-81ED-4DB2-BD59-A6C34878D82A}">
                    <a16:rowId xmlns:a16="http://schemas.microsoft.com/office/drawing/2014/main" xmlns="" val="1821092361"/>
                  </a:ext>
                </a:extLst>
              </a:tr>
            </a:tbl>
          </a:graphicData>
        </a:graphic>
      </p:graphicFrame>
    </p:spTree>
    <p:extLst>
      <p:ext uri="{BB962C8B-B14F-4D97-AF65-F5344CB8AC3E}">
        <p14:creationId xmlns:p14="http://schemas.microsoft.com/office/powerpoint/2010/main" xmlns="" val="9993559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 Les propriétés BASE</a:t>
            </a:r>
          </a:p>
        </p:txBody>
      </p:sp>
      <p:pic>
        <p:nvPicPr>
          <p:cNvPr id="8" name="Espace réservé du contenu 7">
            <a:extLst>
              <a:ext uri="{FF2B5EF4-FFF2-40B4-BE49-F238E27FC236}">
                <a16:creationId xmlns:a16="http://schemas.microsoft.com/office/drawing/2014/main" xmlns="" id="{0721BBB7-D8E9-4A34-AE53-22778E6FFE89}"/>
              </a:ext>
            </a:extLst>
          </p:cNvPr>
          <p:cNvPicPr>
            <a:picLocks noGrp="1" noChangeAspect="1"/>
          </p:cNvPicPr>
          <p:nvPr>
            <p:ph sz="half" idx="2"/>
          </p:nvPr>
        </p:nvPicPr>
        <p:blipFill>
          <a:blip r:embed="rId2"/>
          <a:stretch>
            <a:fillRect/>
          </a:stretch>
        </p:blipFill>
        <p:spPr>
          <a:xfrm>
            <a:off x="3983530" y="1565752"/>
            <a:ext cx="7758564" cy="5007370"/>
          </a:xfrm>
          <a:prstGeom prst="roundRect">
            <a:avLst>
              <a:gd name="adj" fmla="val 8594"/>
            </a:avLst>
          </a:prstGeom>
          <a:solidFill>
            <a:srgbClr val="FFFFFF">
              <a:shade val="85000"/>
            </a:srgbClr>
          </a:solidFill>
          <a:ln>
            <a:noFill/>
          </a:ln>
          <a:effectLst>
            <a:outerShdw blurRad="50800" dist="38100" dir="5400000" algn="t" rotWithShape="0">
              <a:prstClr val="black">
                <a:alpha val="40000"/>
              </a:prstClr>
            </a:outerShdw>
          </a:effectLst>
        </p:spPr>
      </p:pic>
      <p:sp>
        <p:nvSpPr>
          <p:cNvPr id="6" name="Espace réservé du contenu 5">
            <a:extLst>
              <a:ext uri="{FF2B5EF4-FFF2-40B4-BE49-F238E27FC236}">
                <a16:creationId xmlns:a16="http://schemas.microsoft.com/office/drawing/2014/main" xmlns="" id="{5D28AC8D-ED03-4C81-888B-C8C056B4688E}"/>
              </a:ext>
            </a:extLst>
          </p:cNvPr>
          <p:cNvSpPr>
            <a:spLocks noGrp="1"/>
          </p:cNvSpPr>
          <p:nvPr>
            <p:ph sz="half" idx="1"/>
          </p:nvPr>
        </p:nvSpPr>
        <p:spPr>
          <a:xfrm>
            <a:off x="1219199" y="2294792"/>
            <a:ext cx="2513557" cy="4278330"/>
          </a:xfrm>
        </p:spPr>
        <p:txBody>
          <a:bodyPr>
            <a:normAutofit/>
          </a:bodyPr>
          <a:lstStyle/>
          <a:p>
            <a:pPr marL="0" indent="0">
              <a:buNone/>
            </a:pPr>
            <a:r>
              <a:rPr lang="fr-FR" dirty="0"/>
              <a:t>La différence entre les bases de données qui respectent la </a:t>
            </a:r>
            <a:r>
              <a:rPr lang="fr-FR" b="1" dirty="0"/>
              <a:t>norme ACID </a:t>
            </a:r>
            <a:r>
              <a:rPr lang="fr-FR" dirty="0"/>
              <a:t>(les bases de données relationnelles et certaines bases de données NoSQL) et les bases de données qui respectent la </a:t>
            </a:r>
            <a:r>
              <a:rPr lang="fr-FR" b="1" dirty="0"/>
              <a:t>norme BASE </a:t>
            </a:r>
            <a:r>
              <a:rPr lang="fr-FR" dirty="0"/>
              <a:t>(généralement les bases de données NoSQL).</a:t>
            </a:r>
          </a:p>
        </p:txBody>
      </p:sp>
    </p:spTree>
    <p:extLst>
      <p:ext uri="{BB962C8B-B14F-4D97-AF65-F5344CB8AC3E}">
        <p14:creationId xmlns:p14="http://schemas.microsoft.com/office/powerpoint/2010/main" xmlns="" val="2824510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1371598" y="299720"/>
            <a:ext cx="9601200" cy="1485900"/>
          </a:xfrm>
        </p:spPr>
        <p:txBody>
          <a:bodyPr/>
          <a:lstStyle/>
          <a:p>
            <a:r>
              <a:rPr lang="fr-FR" dirty="0"/>
              <a:t>Théorème CAP</a:t>
            </a:r>
          </a:p>
        </p:txBody>
      </p:sp>
      <p:graphicFrame>
        <p:nvGraphicFramePr>
          <p:cNvPr id="7" name="Tableau 7">
            <a:extLst>
              <a:ext uri="{FF2B5EF4-FFF2-40B4-BE49-F238E27FC236}">
                <a16:creationId xmlns:a16="http://schemas.microsoft.com/office/drawing/2014/main" xmlns="" id="{23145CE3-58CB-4C43-BE7C-DEB1F3E24630}"/>
              </a:ext>
            </a:extLst>
          </p:cNvPr>
          <p:cNvGraphicFramePr>
            <a:graphicFrameLocks noGrp="1"/>
          </p:cNvGraphicFramePr>
          <p:nvPr>
            <p:ph sz="half" idx="2"/>
            <p:extLst>
              <p:ext uri="{D42A27DB-BD31-4B8C-83A1-F6EECF244321}">
                <p14:modId xmlns:p14="http://schemas.microsoft.com/office/powerpoint/2010/main" xmlns="" val="377214011"/>
              </p:ext>
            </p:extLst>
          </p:nvPr>
        </p:nvGraphicFramePr>
        <p:xfrm>
          <a:off x="1371599" y="3159762"/>
          <a:ext cx="9601198" cy="2468880"/>
        </p:xfrm>
        <a:graphic>
          <a:graphicData uri="http://schemas.openxmlformats.org/drawingml/2006/table">
            <a:tbl>
              <a:tblPr bandRow="1">
                <a:tableStyleId>{C083E6E3-FA7D-4D7B-A595-EF9225AFEA82}</a:tableStyleId>
              </a:tblPr>
              <a:tblGrid>
                <a:gridCol w="3169920">
                  <a:extLst>
                    <a:ext uri="{9D8B030D-6E8A-4147-A177-3AD203B41FA5}">
                      <a16:colId xmlns:a16="http://schemas.microsoft.com/office/drawing/2014/main" xmlns="" val="3306664529"/>
                    </a:ext>
                  </a:extLst>
                </a:gridCol>
                <a:gridCol w="6431278">
                  <a:extLst>
                    <a:ext uri="{9D8B030D-6E8A-4147-A177-3AD203B41FA5}">
                      <a16:colId xmlns:a16="http://schemas.microsoft.com/office/drawing/2014/main" xmlns="" val="1770429328"/>
                    </a:ext>
                  </a:extLst>
                </a:gridCol>
              </a:tblGrid>
              <a:tr h="370840">
                <a:tc>
                  <a:txBody>
                    <a:bodyPr/>
                    <a:lstStyle/>
                    <a:p>
                      <a:r>
                        <a:rPr lang="fr-FR" b="1" dirty="0"/>
                        <a:t>Cohérence</a:t>
                      </a:r>
                      <a:r>
                        <a:rPr lang="fr-FR" b="0" dirty="0"/>
                        <a:t> ("</a:t>
                      </a:r>
                      <a:r>
                        <a:rPr lang="fr-FR" b="0" i="1" dirty="0" err="1"/>
                        <a:t>Consistency</a:t>
                      </a:r>
                      <a:r>
                        <a:rPr lang="fr-FR" b="0" dirty="0"/>
                        <a:t>") :</a:t>
                      </a:r>
                    </a:p>
                  </a:txBody>
                  <a:tcPr/>
                </a:tc>
                <a:tc>
                  <a:txBody>
                    <a:bodyPr/>
                    <a:lstStyle/>
                    <a:p>
                      <a:r>
                        <a:rPr lang="fr-FR" dirty="0"/>
                        <a:t>Tous les nœuds du système (tous les clients) voient exactement les mêmes données au même moment.</a:t>
                      </a:r>
                    </a:p>
                  </a:txBody>
                  <a:tcPr/>
                </a:tc>
                <a:extLst>
                  <a:ext uri="{0D108BD9-81ED-4DB2-BD59-A6C34878D82A}">
                    <a16:rowId xmlns:a16="http://schemas.microsoft.com/office/drawing/2014/main" xmlns="" val="1137751655"/>
                  </a:ext>
                </a:extLst>
              </a:tr>
              <a:tr h="370840">
                <a:tc>
                  <a:txBody>
                    <a:bodyPr/>
                    <a:lstStyle/>
                    <a:p>
                      <a:r>
                        <a:rPr lang="fr-FR" b="1" dirty="0"/>
                        <a:t>Disponibilité</a:t>
                      </a:r>
                      <a:r>
                        <a:rPr lang="fr-FR" b="0" dirty="0"/>
                        <a:t> ("</a:t>
                      </a:r>
                      <a:r>
                        <a:rPr lang="fr-FR" b="0" i="1" dirty="0" err="1"/>
                        <a:t>Availability</a:t>
                      </a:r>
                      <a:r>
                        <a:rPr lang="fr-FR" b="0" dirty="0"/>
                        <a:t>") :</a:t>
                      </a:r>
                    </a:p>
                  </a:txBody>
                  <a:tcPr/>
                </a:tc>
                <a:tc>
                  <a:txBody>
                    <a:bodyPr/>
                    <a:lstStyle/>
                    <a:p>
                      <a:r>
                        <a:rPr lang="fr-FR" dirty="0"/>
                        <a:t>Garantir que toutes les requêtes reçoivent une réponse. Les données doivent être disponibles pour tous les clients pour les opérations de lecture et d’écriture.</a:t>
                      </a:r>
                    </a:p>
                  </a:txBody>
                  <a:tcPr/>
                </a:tc>
                <a:extLst>
                  <a:ext uri="{0D108BD9-81ED-4DB2-BD59-A6C34878D82A}">
                    <a16:rowId xmlns:a16="http://schemas.microsoft.com/office/drawing/2014/main" xmlns="" val="1777483486"/>
                  </a:ext>
                </a:extLst>
              </a:tr>
              <a:tr h="370840">
                <a:tc>
                  <a:txBody>
                    <a:bodyPr/>
                    <a:lstStyle/>
                    <a:p>
                      <a:r>
                        <a:rPr lang="fr-FR" b="1" dirty="0"/>
                        <a:t>Tolérance au partitionnement </a:t>
                      </a:r>
                      <a:r>
                        <a:rPr lang="fr-FR" b="0" dirty="0"/>
                        <a:t>("</a:t>
                      </a:r>
                      <a:r>
                        <a:rPr lang="fr-FR" b="0" i="1" dirty="0"/>
                        <a:t>Partition </a:t>
                      </a:r>
                      <a:r>
                        <a:rPr lang="fr-FR" b="0" i="1" dirty="0" err="1"/>
                        <a:t>Tolerance</a:t>
                      </a:r>
                      <a:r>
                        <a:rPr lang="fr-FR" b="0" dirty="0"/>
                        <a:t>") :</a:t>
                      </a:r>
                    </a:p>
                  </a:txBody>
                  <a:tcPr/>
                </a:tc>
                <a:tc>
                  <a:txBody>
                    <a:bodyPr/>
                    <a:lstStyle/>
                    <a:p>
                      <a:r>
                        <a:rPr lang="fr-FR" dirty="0"/>
                        <a:t>En cas de panne d’un nœud individuel ou lorsque des nœuds individuels ne sont plus en mesure de communiquer ensemble, le système peut continuer à fonctionner comme un tout.</a:t>
                      </a:r>
                    </a:p>
                  </a:txBody>
                  <a:tcPr/>
                </a:tc>
                <a:extLst>
                  <a:ext uri="{0D108BD9-81ED-4DB2-BD59-A6C34878D82A}">
                    <a16:rowId xmlns:a16="http://schemas.microsoft.com/office/drawing/2014/main" xmlns="" val="741039102"/>
                  </a:ext>
                </a:extLst>
              </a:tr>
            </a:tbl>
          </a:graphicData>
        </a:graphic>
      </p:graphicFrame>
      <p:sp>
        <p:nvSpPr>
          <p:cNvPr id="6" name="Espace réservé du contenu 5">
            <a:extLst>
              <a:ext uri="{FF2B5EF4-FFF2-40B4-BE49-F238E27FC236}">
                <a16:creationId xmlns:a16="http://schemas.microsoft.com/office/drawing/2014/main" xmlns="" id="{AA45A017-BBC8-48B9-BA66-4D415D13B5D6}"/>
              </a:ext>
            </a:extLst>
          </p:cNvPr>
          <p:cNvSpPr>
            <a:spLocks noGrp="1"/>
          </p:cNvSpPr>
          <p:nvPr>
            <p:ph sz="half" idx="1"/>
          </p:nvPr>
        </p:nvSpPr>
        <p:spPr>
          <a:xfrm>
            <a:off x="1371598" y="1229359"/>
            <a:ext cx="9601199" cy="1701806"/>
          </a:xfrm>
        </p:spPr>
        <p:txBody>
          <a:bodyPr>
            <a:normAutofit/>
          </a:bodyPr>
          <a:lstStyle/>
          <a:p>
            <a:r>
              <a:rPr lang="fr-FR" dirty="0"/>
              <a:t>En 2000, </a:t>
            </a:r>
            <a:r>
              <a:rPr lang="fr-FR" dirty="0" err="1"/>
              <a:t>Eric</a:t>
            </a:r>
            <a:r>
              <a:rPr lang="fr-FR" dirty="0"/>
              <a:t> A. Brewer a formalisé un théorème très intéressant reposant sur 3 propriétés fondamentales pour caractériser les bases de données (relationnelles, NoSQL et autres). Le </a:t>
            </a:r>
            <a:r>
              <a:rPr lang="fr-FR" b="1" dirty="0"/>
              <a:t>théorème CAP </a:t>
            </a:r>
            <a:r>
              <a:rPr lang="fr-FR" dirty="0"/>
              <a:t>ou </a:t>
            </a:r>
            <a:r>
              <a:rPr lang="fr-FR" b="1" dirty="0"/>
              <a:t>CDP</a:t>
            </a:r>
            <a:r>
              <a:rPr lang="fr-FR" dirty="0"/>
              <a:t>, ou </a:t>
            </a:r>
            <a:r>
              <a:rPr lang="fr-FR" b="1" dirty="0"/>
              <a:t>théorème de Brewer</a:t>
            </a:r>
            <a:r>
              <a:rPr lang="fr-FR" dirty="0"/>
              <a:t> : dit qu'il est impossible sur un système informatique de calcul distribué de garantir en même temps (c'est-à-dire de manière synchrone) les trois contraintes suivantes:</a:t>
            </a:r>
          </a:p>
        </p:txBody>
      </p:sp>
      <p:sp>
        <p:nvSpPr>
          <p:cNvPr id="9" name="Espace réservé du contenu 5">
            <a:extLst>
              <a:ext uri="{FF2B5EF4-FFF2-40B4-BE49-F238E27FC236}">
                <a16:creationId xmlns:a16="http://schemas.microsoft.com/office/drawing/2014/main" xmlns="" id="{85317323-FAFA-450E-977D-A224F3FE0EA8}"/>
              </a:ext>
            </a:extLst>
          </p:cNvPr>
          <p:cNvSpPr txBox="1">
            <a:spLocks/>
          </p:cNvSpPr>
          <p:nvPr/>
        </p:nvSpPr>
        <p:spPr>
          <a:xfrm>
            <a:off x="1371598" y="5857240"/>
            <a:ext cx="9601199" cy="7010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t>D'après ce théorème, un système de calcul/stockage distribué ne peut garantir à un instant T que deux de ces contraintes mais pas les trois.</a:t>
            </a:r>
          </a:p>
        </p:txBody>
      </p:sp>
    </p:spTree>
    <p:extLst>
      <p:ext uri="{BB962C8B-B14F-4D97-AF65-F5344CB8AC3E}">
        <p14:creationId xmlns:p14="http://schemas.microsoft.com/office/powerpoint/2010/main" xmlns="" val="3419461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93D97C6-63EF-4CA6-B01D-25E2772DC9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CBB60993-DE6A-44FB-AD83-A0274D68ADB0}"/>
              </a:ext>
            </a:extLst>
          </p:cNvPr>
          <p:cNvSpPr>
            <a:spLocks noGrp="1"/>
          </p:cNvSpPr>
          <p:nvPr>
            <p:ph type="title"/>
          </p:nvPr>
        </p:nvSpPr>
        <p:spPr>
          <a:xfrm>
            <a:off x="5100824" y="685800"/>
            <a:ext cx="6176776" cy="1485900"/>
          </a:xfrm>
        </p:spPr>
        <p:txBody>
          <a:bodyPr>
            <a:normAutofit/>
          </a:bodyPr>
          <a:lstStyle/>
          <a:p>
            <a:r>
              <a:rPr lang="fr-FR" dirty="0"/>
              <a:t>Plan</a:t>
            </a:r>
          </a:p>
        </p:txBody>
      </p:sp>
      <p:pic>
        <p:nvPicPr>
          <p:cNvPr id="7" name="Image 6">
            <a:extLst>
              <a:ext uri="{FF2B5EF4-FFF2-40B4-BE49-F238E27FC236}">
                <a16:creationId xmlns:a16="http://schemas.microsoft.com/office/drawing/2014/main" xmlns="" id="{949F5B90-5A4A-4258-9414-0F6A7ABAF8CB}"/>
              </a:ext>
            </a:extLst>
          </p:cNvPr>
          <p:cNvPicPr>
            <a:picLocks noChangeAspect="1"/>
          </p:cNvPicPr>
          <p:nvPr/>
        </p:nvPicPr>
        <p:blipFill>
          <a:blip r:embed="rId2">
            <a:duotone>
              <a:prstClr val="black"/>
              <a:schemeClr val="accent6">
                <a:tint val="45000"/>
                <a:satMod val="400000"/>
              </a:schemeClr>
            </a:duotone>
          </a:blip>
          <a:srcRect/>
          <a:stretch/>
        </p:blipFill>
        <p:spPr>
          <a:xfrm>
            <a:off x="845306" y="2092960"/>
            <a:ext cx="2671328" cy="2671328"/>
          </a:xfrm>
          <a:prstGeom prst="rect">
            <a:avLst/>
          </a:prstGeom>
        </p:spPr>
      </p:pic>
      <p:sp>
        <p:nvSpPr>
          <p:cNvPr id="14" name="Rectangle 13">
            <a:extLst>
              <a:ext uri="{FF2B5EF4-FFF2-40B4-BE49-F238E27FC236}">
                <a16:creationId xmlns:a16="http://schemas.microsoft.com/office/drawing/2014/main" xmlns="" id="{5DA4A40B-EDCE-42FC-B189-AEFB4F82E8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28E71595-FCCB-4098-8B02-03ED8675928B}"/>
              </a:ext>
            </a:extLst>
          </p:cNvPr>
          <p:cNvSpPr>
            <a:spLocks noGrp="1"/>
          </p:cNvSpPr>
          <p:nvPr>
            <p:ph idx="1"/>
          </p:nvPr>
        </p:nvSpPr>
        <p:spPr>
          <a:xfrm>
            <a:off x="5100823" y="1635369"/>
            <a:ext cx="6756879" cy="4893249"/>
          </a:xfrm>
        </p:spPr>
        <p:txBody>
          <a:bodyPr>
            <a:normAutofit fontScale="92500" lnSpcReduction="20000"/>
          </a:bodyPr>
          <a:lstStyle/>
          <a:p>
            <a:r>
              <a:rPr lang="en-US" dirty="0" err="1"/>
              <a:t>Qu’est</a:t>
            </a:r>
            <a:r>
              <a:rPr lang="en-US" dirty="0"/>
              <a:t> </a:t>
            </a:r>
            <a:r>
              <a:rPr lang="en-US" dirty="0" err="1"/>
              <a:t>ce</a:t>
            </a:r>
            <a:r>
              <a:rPr lang="en-US" dirty="0"/>
              <a:t> </a:t>
            </a:r>
            <a:r>
              <a:rPr lang="en-US" dirty="0" err="1"/>
              <a:t>qu’une</a:t>
            </a:r>
            <a:r>
              <a:rPr lang="en-US" dirty="0"/>
              <a:t> base NoSQL ?</a:t>
            </a:r>
          </a:p>
          <a:p>
            <a:r>
              <a:rPr lang="en-US" dirty="0" err="1"/>
              <a:t>Utilité</a:t>
            </a:r>
            <a:r>
              <a:rPr lang="en-US" dirty="0"/>
              <a:t> et usage des bases NoSQL</a:t>
            </a:r>
          </a:p>
          <a:p>
            <a:r>
              <a:rPr lang="en-US" dirty="0" err="1"/>
              <a:t>Caractéristiques</a:t>
            </a:r>
            <a:r>
              <a:rPr lang="en-US" dirty="0"/>
              <a:t> des bases NoSQL</a:t>
            </a:r>
          </a:p>
          <a:p>
            <a:r>
              <a:rPr lang="fr-FR" dirty="0"/>
              <a:t>Bases NoSQL – 4 approches / 4 types</a:t>
            </a:r>
          </a:p>
          <a:p>
            <a:pPr lvl="1"/>
            <a:r>
              <a:rPr lang="fr-FR" dirty="0"/>
              <a:t>Type 1 – Bases orientées Clé/valeur</a:t>
            </a:r>
          </a:p>
          <a:p>
            <a:pPr lvl="1"/>
            <a:r>
              <a:rPr lang="fr-FR" dirty="0"/>
              <a:t>Type 2 – Bases orientées documents</a:t>
            </a:r>
          </a:p>
          <a:p>
            <a:pPr lvl="1"/>
            <a:r>
              <a:rPr lang="en-US" dirty="0"/>
              <a:t>Type 3 – Bases </a:t>
            </a:r>
            <a:r>
              <a:rPr lang="en-US" dirty="0" err="1"/>
              <a:t>orientées</a:t>
            </a:r>
            <a:r>
              <a:rPr lang="en-US" dirty="0"/>
              <a:t> </a:t>
            </a:r>
            <a:r>
              <a:rPr lang="en-US" dirty="0" err="1"/>
              <a:t>colonnes</a:t>
            </a:r>
            <a:endParaRPr lang="en-US" dirty="0"/>
          </a:p>
          <a:p>
            <a:pPr lvl="1"/>
            <a:r>
              <a:rPr lang="en-US" dirty="0"/>
              <a:t>Type 4 – Bases </a:t>
            </a:r>
            <a:r>
              <a:rPr lang="en-US" dirty="0" err="1"/>
              <a:t>orientées</a:t>
            </a:r>
            <a:r>
              <a:rPr lang="en-US" dirty="0"/>
              <a:t>  </a:t>
            </a:r>
            <a:r>
              <a:rPr lang="en-US" dirty="0" err="1"/>
              <a:t>graphes</a:t>
            </a:r>
            <a:endParaRPr lang="en-US" dirty="0"/>
          </a:p>
          <a:p>
            <a:r>
              <a:rPr lang="en-US" dirty="0"/>
              <a:t>Le </a:t>
            </a:r>
            <a:r>
              <a:rPr lang="en-US" dirty="0" err="1"/>
              <a:t>théorème</a:t>
            </a:r>
            <a:r>
              <a:rPr lang="en-US" dirty="0"/>
              <a:t> ACID</a:t>
            </a:r>
          </a:p>
          <a:p>
            <a:pPr lvl="1"/>
            <a:r>
              <a:rPr lang="en-US" dirty="0"/>
              <a:t>ACID / BASE</a:t>
            </a:r>
          </a:p>
          <a:p>
            <a:r>
              <a:rPr lang="en-US" dirty="0"/>
              <a:t>Le </a:t>
            </a:r>
            <a:r>
              <a:rPr lang="en-US" dirty="0" err="1"/>
              <a:t>théorème</a:t>
            </a:r>
            <a:r>
              <a:rPr lang="en-US" dirty="0"/>
              <a:t> CAP</a:t>
            </a:r>
          </a:p>
          <a:p>
            <a:r>
              <a:rPr lang="fr-FR" dirty="0"/>
              <a:t>Avantages des bases NoSQL</a:t>
            </a:r>
          </a:p>
          <a:p>
            <a:pPr lvl="1"/>
            <a:r>
              <a:rPr lang="fr-FR" dirty="0"/>
              <a:t>… quelques inconvénients</a:t>
            </a:r>
          </a:p>
          <a:p>
            <a:r>
              <a:rPr lang="fr-FR" dirty="0"/>
              <a:t>Références</a:t>
            </a:r>
          </a:p>
          <a:p>
            <a:endParaRPr lang="fr-FR" dirty="0"/>
          </a:p>
        </p:txBody>
      </p:sp>
    </p:spTree>
    <p:extLst>
      <p:ext uri="{BB962C8B-B14F-4D97-AF65-F5344CB8AC3E}">
        <p14:creationId xmlns:p14="http://schemas.microsoft.com/office/powerpoint/2010/main" xmlns="" val="11554112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par>
                          <p:cTn id="48" fill="hold">
                            <p:stCondLst>
                              <p:cond delay="7000"/>
                            </p:stCondLst>
                            <p:childTnLst>
                              <p:par>
                                <p:cTn id="49" presetID="10" presetClass="entr" presetSubtype="0" fill="hold" grpId="0"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par>
                          <p:cTn id="52" fill="hold">
                            <p:stCondLst>
                              <p:cond delay="7500"/>
                            </p:stCondLst>
                            <p:childTnLst>
                              <p:par>
                                <p:cTn id="53" presetID="10" presetClass="entr" presetSubtype="0" fill="hold" grpId="0"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par>
                          <p:cTn id="56" fill="hold">
                            <p:stCondLst>
                              <p:cond delay="8000"/>
                            </p:stCondLst>
                            <p:childTnLst>
                              <p:par>
                                <p:cTn id="57" presetID="10" presetClass="entr" presetSubtype="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par>
                          <p:cTn id="60" fill="hold">
                            <p:stCondLst>
                              <p:cond delay="8500"/>
                            </p:stCondLst>
                            <p:childTnLst>
                              <p:par>
                                <p:cTn id="61" presetID="10" presetClass="entr" presetSubtype="0" fill="hold" grpId="0" nodeType="after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childTnLst>
                                </p:cTn>
                              </p:par>
                            </p:childTnLst>
                          </p:cTn>
                        </p:par>
                        <p:par>
                          <p:cTn id="64" fill="hold">
                            <p:stCondLst>
                              <p:cond delay="9000"/>
                            </p:stCondLst>
                            <p:childTnLst>
                              <p:par>
                                <p:cTn id="65" presetID="10" presetClass="entr" presetSubtype="0" fill="hold" grpId="0" nodeType="after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1371600" y="685800"/>
            <a:ext cx="9601200" cy="1163414"/>
          </a:xfrm>
        </p:spPr>
        <p:txBody>
          <a:bodyPr/>
          <a:lstStyle/>
          <a:p>
            <a:r>
              <a:rPr lang="fr-FR" dirty="0"/>
              <a:t>… CAP</a:t>
            </a:r>
          </a:p>
        </p:txBody>
      </p:sp>
      <p:pic>
        <p:nvPicPr>
          <p:cNvPr id="8" name="Espace réservé du contenu 7">
            <a:extLst>
              <a:ext uri="{FF2B5EF4-FFF2-40B4-BE49-F238E27FC236}">
                <a16:creationId xmlns:a16="http://schemas.microsoft.com/office/drawing/2014/main" xmlns="" id="{E4871DD6-8E14-4E85-AE6C-8D7C228F373C}"/>
              </a:ext>
            </a:extLst>
          </p:cNvPr>
          <p:cNvPicPr>
            <a:picLocks noGrp="1" noChangeAspect="1"/>
          </p:cNvPicPr>
          <p:nvPr>
            <p:ph sz="half" idx="2"/>
          </p:nvPr>
        </p:nvPicPr>
        <p:blipFill>
          <a:blip r:embed="rId2"/>
          <a:stretch>
            <a:fillRect/>
          </a:stretch>
        </p:blipFill>
        <p:spPr>
          <a:xfrm>
            <a:off x="5819386" y="604330"/>
            <a:ext cx="5900095" cy="3363338"/>
          </a:xfrm>
          <a:prstGeom prst="roundRect">
            <a:avLst>
              <a:gd name="adj" fmla="val 8594"/>
            </a:avLst>
          </a:prstGeom>
          <a:solidFill>
            <a:srgbClr val="FFFFFF">
              <a:shade val="85000"/>
            </a:srgbClr>
          </a:solidFill>
          <a:ln>
            <a:noFill/>
          </a:ln>
          <a:effectLst>
            <a:outerShdw blurRad="50800" dist="38100" dir="5400000" algn="t" rotWithShape="0">
              <a:prstClr val="black">
                <a:alpha val="40000"/>
              </a:prstClr>
            </a:outerShdw>
          </a:effectLst>
        </p:spPr>
      </p:pic>
      <p:sp>
        <p:nvSpPr>
          <p:cNvPr id="6" name="Espace réservé du contenu 5">
            <a:extLst>
              <a:ext uri="{FF2B5EF4-FFF2-40B4-BE49-F238E27FC236}">
                <a16:creationId xmlns:a16="http://schemas.microsoft.com/office/drawing/2014/main" xmlns="" id="{9B2430C8-B278-49E3-9103-5B14B18BD289}"/>
              </a:ext>
            </a:extLst>
          </p:cNvPr>
          <p:cNvSpPr>
            <a:spLocks noGrp="1"/>
          </p:cNvSpPr>
          <p:nvPr>
            <p:ph sz="half" idx="1"/>
          </p:nvPr>
        </p:nvSpPr>
        <p:spPr>
          <a:xfrm>
            <a:off x="1371600" y="4312920"/>
            <a:ext cx="10347881" cy="2291080"/>
          </a:xfrm>
        </p:spPr>
        <p:txBody>
          <a:bodyPr>
            <a:normAutofit/>
          </a:bodyPr>
          <a:lstStyle/>
          <a:p>
            <a:r>
              <a:rPr lang="fr-FR" dirty="0"/>
              <a:t>Les informaticiens s’appuient sur ce théorème lors de la création d’un nouveau système distribué et choisissent un modèle de base axé sur deux des trois propriétés. Ainsi on peut distinguer trois catégories de systèmes :</a:t>
            </a:r>
          </a:p>
          <a:p>
            <a:pPr lvl="1"/>
            <a:r>
              <a:rPr lang="fr-FR" b="1" dirty="0"/>
              <a:t>système CP</a:t>
            </a:r>
            <a:r>
              <a:rPr lang="fr-FR" dirty="0"/>
              <a:t> (cohérence et tolérance au partitionnement)</a:t>
            </a:r>
          </a:p>
          <a:p>
            <a:pPr lvl="1"/>
            <a:r>
              <a:rPr lang="fr-FR" b="1" dirty="0"/>
              <a:t>système AP</a:t>
            </a:r>
            <a:r>
              <a:rPr lang="fr-FR" dirty="0"/>
              <a:t> (disponibilité et tolérance au partitionnement)</a:t>
            </a:r>
          </a:p>
          <a:p>
            <a:pPr lvl="1"/>
            <a:r>
              <a:rPr lang="fr-FR" b="1" dirty="0"/>
              <a:t>système CA</a:t>
            </a:r>
            <a:r>
              <a:rPr lang="fr-FR" dirty="0"/>
              <a:t> (cohérence et disponibilité)</a:t>
            </a:r>
          </a:p>
          <a:p>
            <a:endParaRPr lang="fr-FR" dirty="0"/>
          </a:p>
        </p:txBody>
      </p:sp>
      <p:sp>
        <p:nvSpPr>
          <p:cNvPr id="10" name="Espace réservé du contenu 5">
            <a:extLst>
              <a:ext uri="{FF2B5EF4-FFF2-40B4-BE49-F238E27FC236}">
                <a16:creationId xmlns:a16="http://schemas.microsoft.com/office/drawing/2014/main" xmlns="" id="{87EE1E18-7829-4E55-8EEE-9BD17EE77BB5}"/>
              </a:ext>
            </a:extLst>
          </p:cNvPr>
          <p:cNvSpPr txBox="1">
            <a:spLocks/>
          </p:cNvSpPr>
          <p:nvPr/>
        </p:nvSpPr>
        <p:spPr>
          <a:xfrm>
            <a:off x="1219200" y="1849214"/>
            <a:ext cx="4450080" cy="237734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t>Il est très important de comprendre les limites des bases de données NoSQL. NoSQL ne peut pas assurer la cohérence et la haute disponibilité ensemble. Cela est bien exprimé dans le théorème du CAP.</a:t>
            </a:r>
          </a:p>
        </p:txBody>
      </p:sp>
    </p:spTree>
    <p:extLst>
      <p:ext uri="{BB962C8B-B14F-4D97-AF65-F5344CB8AC3E}">
        <p14:creationId xmlns:p14="http://schemas.microsoft.com/office/powerpoint/2010/main" xmlns="" val="1984162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1000"/>
                                        <p:tgtEl>
                                          <p:spTgt spid="6">
                                            <p:txEl>
                                              <p:pRg st="0" end="0"/>
                                            </p:txEl>
                                          </p:spTgt>
                                        </p:tgtEl>
                                      </p:cBhvr>
                                    </p:animEffect>
                                    <p:anim calcmode="lin" valueType="num">
                                      <p:cBhvr>
                                        <p:cTn id="1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1000"/>
                                        <p:tgtEl>
                                          <p:spTgt spid="6">
                                            <p:txEl>
                                              <p:pRg st="1" end="1"/>
                                            </p:txEl>
                                          </p:spTgt>
                                        </p:tgtEl>
                                      </p:cBhvr>
                                    </p:animEffect>
                                    <p:anim calcmode="lin" valueType="num">
                                      <p:cBhvr>
                                        <p:cTn id="2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6" presetClass="entr" presetSubtype="16"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ircle(in)">
                                      <p:cBhvr>
                                        <p:cTn id="4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dirty="0"/>
              <a:t>Apport des bases NoSQL</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r>
              <a:rPr lang="en-US" sz="2300" dirty="0" err="1"/>
              <a:t>Avantages</a:t>
            </a:r>
            <a:r>
              <a:rPr lang="en-US" sz="2300" dirty="0"/>
              <a:t> - </a:t>
            </a:r>
            <a:r>
              <a:rPr lang="en-US" sz="2300" dirty="0" err="1"/>
              <a:t>inconvénients</a:t>
            </a:r>
            <a:endParaRPr lang="en-US" sz="2300" dirty="0"/>
          </a:p>
        </p:txBody>
      </p:sp>
    </p:spTree>
    <p:extLst>
      <p:ext uri="{BB962C8B-B14F-4D97-AF65-F5344CB8AC3E}">
        <p14:creationId xmlns:p14="http://schemas.microsoft.com/office/powerpoint/2010/main" xmlns="" val="1679462273"/>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0614D53-6A43-4A40-8AD8-DC04E6C41730}"/>
              </a:ext>
            </a:extLst>
          </p:cNvPr>
          <p:cNvSpPr>
            <a:spLocks noGrp="1"/>
          </p:cNvSpPr>
          <p:nvPr>
            <p:ph type="title"/>
          </p:nvPr>
        </p:nvSpPr>
        <p:spPr/>
        <p:txBody>
          <a:bodyPr>
            <a:normAutofit/>
          </a:bodyPr>
          <a:lstStyle/>
          <a:p>
            <a:r>
              <a:rPr lang="fr-FR" dirty="0"/>
              <a:t>Avantages des bases NoSQL</a:t>
            </a:r>
          </a:p>
        </p:txBody>
      </p:sp>
      <p:sp>
        <p:nvSpPr>
          <p:cNvPr id="3" name="Espace réservé du contenu 2">
            <a:extLst>
              <a:ext uri="{FF2B5EF4-FFF2-40B4-BE49-F238E27FC236}">
                <a16:creationId xmlns:a16="http://schemas.microsoft.com/office/drawing/2014/main" xmlns="" id="{0BE6AF9B-9FC7-494E-B30A-7A4C64811FAE}"/>
              </a:ext>
            </a:extLst>
          </p:cNvPr>
          <p:cNvSpPr>
            <a:spLocks noGrp="1"/>
          </p:cNvSpPr>
          <p:nvPr>
            <p:ph sz="half" idx="1"/>
          </p:nvPr>
        </p:nvSpPr>
        <p:spPr>
          <a:xfrm>
            <a:off x="1371600" y="1679331"/>
            <a:ext cx="9601200" cy="791308"/>
          </a:xfrm>
        </p:spPr>
        <p:txBody>
          <a:bodyPr>
            <a:normAutofit fontScale="92500" lnSpcReduction="20000"/>
          </a:bodyPr>
          <a:lstStyle/>
          <a:p>
            <a:r>
              <a:rPr lang="fr-FR" dirty="0"/>
              <a:t>Les bases de données NoSQL présentent des nombreux avantages par rapport aux bases de données traditionnelles. Leur modèle de données résout des problématiques auxquelles l'architecture relationnelle est incapable de répondre:</a:t>
            </a:r>
          </a:p>
        </p:txBody>
      </p:sp>
      <p:graphicFrame>
        <p:nvGraphicFramePr>
          <p:cNvPr id="5" name="Tableau 5">
            <a:extLst>
              <a:ext uri="{FF2B5EF4-FFF2-40B4-BE49-F238E27FC236}">
                <a16:creationId xmlns:a16="http://schemas.microsoft.com/office/drawing/2014/main" xmlns="" id="{90955205-84AD-4E62-91C9-3BD8FB8E9D0E}"/>
              </a:ext>
            </a:extLst>
          </p:cNvPr>
          <p:cNvGraphicFramePr>
            <a:graphicFrameLocks noGrp="1"/>
          </p:cNvGraphicFramePr>
          <p:nvPr>
            <p:ph sz="half" idx="2"/>
            <p:extLst>
              <p:ext uri="{D42A27DB-BD31-4B8C-83A1-F6EECF244321}">
                <p14:modId xmlns:p14="http://schemas.microsoft.com/office/powerpoint/2010/main" xmlns="" val="2443935952"/>
              </p:ext>
            </p:extLst>
          </p:nvPr>
        </p:nvGraphicFramePr>
        <p:xfrm>
          <a:off x="1371601" y="2664068"/>
          <a:ext cx="9601200" cy="3749043"/>
        </p:xfrm>
        <a:graphic>
          <a:graphicData uri="http://schemas.openxmlformats.org/drawingml/2006/table">
            <a:tbl>
              <a:tblPr bandRow="1">
                <a:tableStyleId>{5C22544A-7EE6-4342-B048-85BDC9FD1C3A}</a:tableStyleId>
              </a:tblPr>
              <a:tblGrid>
                <a:gridCol w="9601200">
                  <a:extLst>
                    <a:ext uri="{9D8B030D-6E8A-4147-A177-3AD203B41FA5}">
                      <a16:colId xmlns:a16="http://schemas.microsoft.com/office/drawing/2014/main" xmlns="" val="3237211837"/>
                    </a:ext>
                  </a:extLst>
                </a:gridCol>
              </a:tblGrid>
              <a:tr h="609601">
                <a:tc>
                  <a:txBody>
                    <a:bodyPr/>
                    <a:lstStyle/>
                    <a:p>
                      <a:r>
                        <a:rPr lang="fr-FR" dirty="0"/>
                        <a:t>Les BDD NoSQL affichent une scalabilité et des performances bien supérieures que les SGBDR.</a:t>
                      </a:r>
                    </a:p>
                  </a:txBody>
                  <a:tcPr/>
                </a:tc>
                <a:extLst>
                  <a:ext uri="{0D108BD9-81ED-4DB2-BD59-A6C34878D82A}">
                    <a16:rowId xmlns:a16="http://schemas.microsoft.com/office/drawing/2014/main" xmlns="" val="1881020743"/>
                  </a:ext>
                </a:extLst>
              </a:tr>
              <a:tr h="609601">
                <a:tc>
                  <a:txBody>
                    <a:bodyPr/>
                    <a:lstStyle/>
                    <a:p>
                      <a:r>
                        <a:rPr lang="fr-FR" dirty="0"/>
                        <a:t>Volumes importants de données structurées, semi-structurées et non-structurées en constante mutation,</a:t>
                      </a:r>
                    </a:p>
                  </a:txBody>
                  <a:tcPr/>
                </a:tc>
                <a:extLst>
                  <a:ext uri="{0D108BD9-81ED-4DB2-BD59-A6C34878D82A}">
                    <a16:rowId xmlns:a16="http://schemas.microsoft.com/office/drawing/2014/main" xmlns="" val="981100906"/>
                  </a:ext>
                </a:extLst>
              </a:tr>
              <a:tr h="609601">
                <a:tc>
                  <a:txBody>
                    <a:bodyPr/>
                    <a:lstStyle/>
                    <a:p>
                      <a:r>
                        <a:rPr lang="fr-FR" dirty="0"/>
                        <a:t>Sprints agiles, itération de schéma rapide et intégrations fréquentes de nouveau code,</a:t>
                      </a:r>
                    </a:p>
                  </a:txBody>
                  <a:tcPr/>
                </a:tc>
                <a:extLst>
                  <a:ext uri="{0D108BD9-81ED-4DB2-BD59-A6C34878D82A}">
                    <a16:rowId xmlns:a16="http://schemas.microsoft.com/office/drawing/2014/main" xmlns="" val="1993009886"/>
                  </a:ext>
                </a:extLst>
              </a:tr>
              <a:tr h="609601">
                <a:tc>
                  <a:txBody>
                    <a:bodyPr/>
                    <a:lstStyle/>
                    <a:p>
                      <a:r>
                        <a:rPr lang="fr-FR" dirty="0"/>
                        <a:t>Programmation orientée objet d'une grande flexibilité et simplicité d’utilisation,</a:t>
                      </a:r>
                    </a:p>
                  </a:txBody>
                  <a:tcPr/>
                </a:tc>
                <a:extLst>
                  <a:ext uri="{0D108BD9-81ED-4DB2-BD59-A6C34878D82A}">
                    <a16:rowId xmlns:a16="http://schemas.microsoft.com/office/drawing/2014/main" xmlns="" val="2744343141"/>
                  </a:ext>
                </a:extLst>
              </a:tr>
              <a:tr h="609601">
                <a:tc>
                  <a:txBody>
                    <a:bodyPr/>
                    <a:lstStyle/>
                    <a:p>
                      <a:r>
                        <a:rPr lang="fr-FR" dirty="0"/>
                        <a:t>Architectures à scalabilité horizontale reparties géographiquement sur de nombreux sites, en lieu et place des architectures monolithiques coûteuses,</a:t>
                      </a:r>
                    </a:p>
                  </a:txBody>
                  <a:tcPr/>
                </a:tc>
                <a:extLst>
                  <a:ext uri="{0D108BD9-81ED-4DB2-BD59-A6C34878D82A}">
                    <a16:rowId xmlns:a16="http://schemas.microsoft.com/office/drawing/2014/main" xmlns="" val="732960384"/>
                  </a:ext>
                </a:extLst>
              </a:tr>
              <a:tr h="609601">
                <a:tc>
                  <a:txBody>
                    <a:bodyPr/>
                    <a:lstStyle/>
                    <a:p>
                      <a:r>
                        <a:rPr lang="fr-FR" dirty="0"/>
                        <a:t>L’implémentation de bases de données NoSQL de source ouverte est rentable. Puisqu’ils n’ont pas besoin de frais de licence et peuvent fonctionner sur du matériel économique.</a:t>
                      </a:r>
                    </a:p>
                  </a:txBody>
                  <a:tcPr/>
                </a:tc>
                <a:extLst>
                  <a:ext uri="{0D108BD9-81ED-4DB2-BD59-A6C34878D82A}">
                    <a16:rowId xmlns:a16="http://schemas.microsoft.com/office/drawing/2014/main" xmlns="" val="1096709625"/>
                  </a:ext>
                </a:extLst>
              </a:tr>
            </a:tbl>
          </a:graphicData>
        </a:graphic>
      </p:graphicFrame>
    </p:spTree>
    <p:extLst>
      <p:ext uri="{BB962C8B-B14F-4D97-AF65-F5344CB8AC3E}">
        <p14:creationId xmlns:p14="http://schemas.microsoft.com/office/powerpoint/2010/main" xmlns="" val="156199346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0614D53-6A43-4A40-8AD8-DC04E6C41730}"/>
              </a:ext>
            </a:extLst>
          </p:cNvPr>
          <p:cNvSpPr>
            <a:spLocks noGrp="1"/>
          </p:cNvSpPr>
          <p:nvPr>
            <p:ph type="title"/>
          </p:nvPr>
        </p:nvSpPr>
        <p:spPr/>
        <p:txBody>
          <a:bodyPr>
            <a:normAutofit/>
          </a:bodyPr>
          <a:lstStyle/>
          <a:p>
            <a:r>
              <a:rPr lang="fr-FR" dirty="0"/>
              <a:t>… quelques inconvénients</a:t>
            </a:r>
          </a:p>
        </p:txBody>
      </p:sp>
      <p:sp>
        <p:nvSpPr>
          <p:cNvPr id="3" name="Espace réservé du contenu 2">
            <a:extLst>
              <a:ext uri="{FF2B5EF4-FFF2-40B4-BE49-F238E27FC236}">
                <a16:creationId xmlns:a16="http://schemas.microsoft.com/office/drawing/2014/main" xmlns="" id="{0BE6AF9B-9FC7-494E-B30A-7A4C64811FAE}"/>
              </a:ext>
            </a:extLst>
          </p:cNvPr>
          <p:cNvSpPr>
            <a:spLocks noGrp="1"/>
          </p:cNvSpPr>
          <p:nvPr>
            <p:ph sz="half" idx="1"/>
          </p:nvPr>
        </p:nvSpPr>
        <p:spPr>
          <a:xfrm>
            <a:off x="1371600" y="1679331"/>
            <a:ext cx="9601200" cy="791308"/>
          </a:xfrm>
        </p:spPr>
        <p:txBody>
          <a:bodyPr>
            <a:normAutofit/>
          </a:bodyPr>
          <a:lstStyle/>
          <a:p>
            <a:r>
              <a:rPr lang="fr-FR" dirty="0"/>
              <a:t>Les bases de données NoSQL présentent des inconvénients la plupart découlent de leur non respect des </a:t>
            </a:r>
            <a:r>
              <a:rPr lang="fr-FR" dirty="0" err="1"/>
              <a:t>proprétés</a:t>
            </a:r>
            <a:r>
              <a:rPr lang="fr-FR" dirty="0"/>
              <a:t> ACID :</a:t>
            </a:r>
          </a:p>
        </p:txBody>
      </p:sp>
      <p:graphicFrame>
        <p:nvGraphicFramePr>
          <p:cNvPr id="5" name="Tableau 5">
            <a:extLst>
              <a:ext uri="{FF2B5EF4-FFF2-40B4-BE49-F238E27FC236}">
                <a16:creationId xmlns:a16="http://schemas.microsoft.com/office/drawing/2014/main" xmlns="" id="{90955205-84AD-4E62-91C9-3BD8FB8E9D0E}"/>
              </a:ext>
            </a:extLst>
          </p:cNvPr>
          <p:cNvGraphicFramePr>
            <a:graphicFrameLocks noGrp="1"/>
          </p:cNvGraphicFramePr>
          <p:nvPr>
            <p:ph sz="half" idx="2"/>
            <p:extLst>
              <p:ext uri="{D42A27DB-BD31-4B8C-83A1-F6EECF244321}">
                <p14:modId xmlns:p14="http://schemas.microsoft.com/office/powerpoint/2010/main" xmlns="" val="789415925"/>
              </p:ext>
            </p:extLst>
          </p:nvPr>
        </p:nvGraphicFramePr>
        <p:xfrm>
          <a:off x="1371601" y="2664068"/>
          <a:ext cx="9601200" cy="3108960"/>
        </p:xfrm>
        <a:graphic>
          <a:graphicData uri="http://schemas.openxmlformats.org/drawingml/2006/table">
            <a:tbl>
              <a:tblPr bandRow="1">
                <a:tableStyleId>{5C22544A-7EE6-4342-B048-85BDC9FD1C3A}</a:tableStyleId>
              </a:tblPr>
              <a:tblGrid>
                <a:gridCol w="9601200">
                  <a:extLst>
                    <a:ext uri="{9D8B030D-6E8A-4147-A177-3AD203B41FA5}">
                      <a16:colId xmlns:a16="http://schemas.microsoft.com/office/drawing/2014/main" xmlns="" val="3237211837"/>
                    </a:ext>
                  </a:extLst>
                </a:gridCol>
              </a:tblGrid>
              <a:tr h="609601">
                <a:tc>
                  <a:txBody>
                    <a:bodyPr/>
                    <a:lstStyle/>
                    <a:p>
                      <a:r>
                        <a:rPr lang="fr-FR" dirty="0"/>
                        <a:t>La plupart des bases de données NoSQL ne prennent pas en charge les fonctions de fiabilité ACID, qui sont soutenues par les systèmes de bases de données relationnelles.</a:t>
                      </a:r>
                    </a:p>
                  </a:txBody>
                  <a:tcPr/>
                </a:tc>
                <a:extLst>
                  <a:ext uri="{0D108BD9-81ED-4DB2-BD59-A6C34878D82A}">
                    <a16:rowId xmlns:a16="http://schemas.microsoft.com/office/drawing/2014/main" xmlns="" val="1881020743"/>
                  </a:ext>
                </a:extLst>
              </a:tr>
              <a:tr h="609601">
                <a:tc>
                  <a:txBody>
                    <a:bodyPr/>
                    <a:lstStyle/>
                    <a:p>
                      <a:r>
                        <a:rPr lang="fr-FR" dirty="0"/>
                        <a:t>D’où découle un autre inconvénient, car afin de garantir une certaine fiabilité et cohérence, les développeurs doivent implémenter leur propre code, donc ajouter une complexité supplémentaire au système.</a:t>
                      </a:r>
                    </a:p>
                  </a:txBody>
                  <a:tcPr/>
                </a:tc>
                <a:extLst>
                  <a:ext uri="{0D108BD9-81ED-4DB2-BD59-A6C34878D82A}">
                    <a16:rowId xmlns:a16="http://schemas.microsoft.com/office/drawing/2014/main" xmlns="" val="981100906"/>
                  </a:ext>
                </a:extLst>
              </a:tr>
              <a:tr h="609601">
                <a:tc>
                  <a:txBody>
                    <a:bodyPr/>
                    <a:lstStyle/>
                    <a:p>
                      <a:r>
                        <a:rPr lang="fr-FR" dirty="0"/>
                        <a:t>Cela pourrait limiter le nombre d’applications sur lesquelles nous pouvons compter pour effectuer des transactions sécurisées et fiables, telles que des systèmes bancaires.</a:t>
                      </a:r>
                    </a:p>
                  </a:txBody>
                  <a:tcPr/>
                </a:tc>
                <a:extLst>
                  <a:ext uri="{0D108BD9-81ED-4DB2-BD59-A6C34878D82A}">
                    <a16:rowId xmlns:a16="http://schemas.microsoft.com/office/drawing/2014/main" xmlns="" val="1993009886"/>
                  </a:ext>
                </a:extLst>
              </a:tr>
              <a:tr h="609601">
                <a:tc>
                  <a:txBody>
                    <a:bodyPr/>
                    <a:lstStyle/>
                    <a:p>
                      <a:r>
                        <a:rPr lang="fr-FR" dirty="0"/>
                        <a:t>L’incompatibilité avec les requêtes SQL est l’une des complexités trouvées dans la plupart des bases de données NoSQL. Cela signifie qu’un langage de requête manuelle est nécessaire, ce qui rend les processus beaucoup plus lents et complexes.</a:t>
                      </a:r>
                    </a:p>
                  </a:txBody>
                  <a:tcPr/>
                </a:tc>
                <a:extLst>
                  <a:ext uri="{0D108BD9-81ED-4DB2-BD59-A6C34878D82A}">
                    <a16:rowId xmlns:a16="http://schemas.microsoft.com/office/drawing/2014/main" xmlns="" val="2744343141"/>
                  </a:ext>
                </a:extLst>
              </a:tr>
            </a:tbl>
          </a:graphicData>
        </a:graphic>
      </p:graphicFrame>
    </p:spTree>
    <p:extLst>
      <p:ext uri="{BB962C8B-B14F-4D97-AF65-F5344CB8AC3E}">
        <p14:creationId xmlns:p14="http://schemas.microsoft.com/office/powerpoint/2010/main" xmlns="" val="200418636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2812C54-7AEF-4ABB-826E-221F51CB0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CAAFD21E-25A8-4B0B-B277-4478C9687FD9}"/>
              </a:ext>
            </a:extLst>
          </p:cNvPr>
          <p:cNvSpPr>
            <a:spLocks noGrp="1"/>
          </p:cNvSpPr>
          <p:nvPr>
            <p:ph type="title"/>
          </p:nvPr>
        </p:nvSpPr>
        <p:spPr>
          <a:xfrm>
            <a:off x="3363864" y="538316"/>
            <a:ext cx="7705164" cy="1485900"/>
          </a:xfrm>
        </p:spPr>
        <p:txBody>
          <a:bodyPr>
            <a:normAutofit/>
          </a:bodyPr>
          <a:lstStyle/>
          <a:p>
            <a:r>
              <a:rPr lang="fr-FR" dirty="0"/>
              <a:t>Références</a:t>
            </a:r>
          </a:p>
        </p:txBody>
      </p:sp>
      <p:sp>
        <p:nvSpPr>
          <p:cNvPr id="10" name="Rectangle 9">
            <a:extLst>
              <a:ext uri="{FF2B5EF4-FFF2-40B4-BE49-F238E27FC236}">
                <a16:creationId xmlns:a16="http://schemas.microsoft.com/office/drawing/2014/main" xmlns="" id="{891F40E4-8A76-44CF-91EC-9073673526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2171013-D973-4187-9CF2-EE098EEF81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D92AE8C2-80EC-4127-BF7E-4DF461A5FADF}"/>
              </a:ext>
            </a:extLst>
          </p:cNvPr>
          <p:cNvSpPr>
            <a:spLocks noGrp="1"/>
          </p:cNvSpPr>
          <p:nvPr>
            <p:ph idx="1"/>
          </p:nvPr>
        </p:nvSpPr>
        <p:spPr>
          <a:xfrm>
            <a:off x="3363864" y="1563329"/>
            <a:ext cx="7705164" cy="5012608"/>
          </a:xfrm>
        </p:spPr>
        <p:txBody>
          <a:bodyPr>
            <a:normAutofit/>
          </a:bodyPr>
          <a:lstStyle/>
          <a:p>
            <a:r>
              <a:rPr lang="fr-FR" sz="1600" dirty="0"/>
              <a:t>ACID : les 4 propriétés de transactions de bases de données –</a:t>
            </a:r>
            <a:br>
              <a:rPr lang="fr-FR" sz="1600" dirty="0"/>
            </a:br>
            <a:r>
              <a:rPr lang="fr-FR" sz="1600" dirty="0"/>
              <a:t>https://www.lebigdata.fr/acid-base-de-donnees-definition</a:t>
            </a:r>
          </a:p>
          <a:p>
            <a:r>
              <a:rPr lang="fr-FR" sz="1600" dirty="0"/>
              <a:t>Base de données NoSQL: quelles sont ses caractéristiques? –</a:t>
            </a:r>
            <a:br>
              <a:rPr lang="fr-FR" sz="1600" dirty="0"/>
            </a:br>
            <a:r>
              <a:rPr lang="fr-FR" sz="1600" dirty="0"/>
              <a:t>https://pandorafms.com/blog/fr/bases-de-donnees-nosql/</a:t>
            </a:r>
          </a:p>
          <a:p>
            <a:r>
              <a:rPr lang="fr-FR" sz="1600" dirty="0"/>
              <a:t>Définition bases de données NoSQL | MongoDB – </a:t>
            </a:r>
            <a:br>
              <a:rPr lang="fr-FR" sz="1600" dirty="0"/>
            </a:br>
            <a:r>
              <a:rPr lang="fr-FR" sz="1600" dirty="0"/>
              <a:t>https://www.mongodb.com/fr/nosql-explained</a:t>
            </a:r>
          </a:p>
          <a:p>
            <a:r>
              <a:rPr lang="fr-FR" sz="1600" dirty="0"/>
              <a:t>Le NoSQL, qu’est ce que c’est? comment ça marche? et à quoi ça sert?! –</a:t>
            </a:r>
            <a:br>
              <a:rPr lang="fr-FR" sz="1600" dirty="0"/>
            </a:br>
            <a:r>
              <a:rPr lang="fr-FR" sz="1600" dirty="0"/>
              <a:t>https://www.illustradata.com/nosql-quest-cest-ca-marche-a-quoi-ca-sert</a:t>
            </a:r>
          </a:p>
          <a:p>
            <a:r>
              <a:rPr lang="fr-FR" sz="1600" dirty="0"/>
              <a:t>Les bases No-SQL – </a:t>
            </a:r>
            <a:br>
              <a:rPr lang="fr-FR" sz="1600" dirty="0"/>
            </a:br>
            <a:r>
              <a:rPr lang="fr-FR" sz="1600" dirty="0"/>
              <a:t>https://www.technologies-ebusiness.com/langages/les-bases-no-sql</a:t>
            </a:r>
          </a:p>
          <a:p>
            <a:r>
              <a:rPr lang="fr-FR" sz="1600" dirty="0" err="1"/>
              <a:t>nosql</a:t>
            </a:r>
            <a:r>
              <a:rPr lang="fr-FR" sz="1600" dirty="0"/>
              <a:t> - Redis </a:t>
            </a:r>
            <a:r>
              <a:rPr lang="fr-FR" sz="1600" dirty="0" err="1"/>
              <a:t>availability</a:t>
            </a:r>
            <a:r>
              <a:rPr lang="fr-FR" sz="1600" dirty="0"/>
              <a:t> and CAP </a:t>
            </a:r>
            <a:r>
              <a:rPr lang="fr-FR" sz="1600" dirty="0" err="1"/>
              <a:t>theorem</a:t>
            </a:r>
            <a:r>
              <a:rPr lang="fr-FR" sz="1600" dirty="0"/>
              <a:t> - Stack </a:t>
            </a:r>
            <a:r>
              <a:rPr lang="fr-FR" sz="1600" dirty="0" err="1"/>
              <a:t>Overflow</a:t>
            </a:r>
            <a:r>
              <a:rPr lang="fr-FR" sz="1600" dirty="0"/>
              <a:t> –</a:t>
            </a:r>
            <a:br>
              <a:rPr lang="fr-FR" sz="1600" dirty="0"/>
            </a:br>
            <a:r>
              <a:rPr lang="fr-FR" sz="1600" dirty="0"/>
              <a:t>https://stackoverflow.com/questions/59511275/redis-availability-and-cap-theorem</a:t>
            </a:r>
          </a:p>
          <a:p>
            <a:r>
              <a:rPr lang="fr-FR" sz="1600" dirty="0"/>
              <a:t>NoSQL — Wikipédia https://fr.wikipedia.org/wiki/NoSQL</a:t>
            </a:r>
          </a:p>
          <a:p>
            <a:r>
              <a:rPr lang="fr-FR" sz="1600" dirty="0"/>
              <a:t>Propriétés ACID — Wikipédia – </a:t>
            </a:r>
            <a:br>
              <a:rPr lang="fr-FR" sz="1600" dirty="0"/>
            </a:br>
            <a:r>
              <a:rPr lang="fr-FR" sz="1600" dirty="0"/>
              <a:t>https://fr.wikipedia.org/wiki/</a:t>
            </a:r>
            <a:r>
              <a:rPr lang="fr-FR" sz="1600" dirty="0" err="1"/>
              <a:t>Propriétés_ACID</a:t>
            </a:r>
            <a:endParaRPr lang="fr-FR" sz="1600" dirty="0"/>
          </a:p>
        </p:txBody>
      </p:sp>
    </p:spTree>
    <p:extLst>
      <p:ext uri="{BB962C8B-B14F-4D97-AF65-F5344CB8AC3E}">
        <p14:creationId xmlns:p14="http://schemas.microsoft.com/office/powerpoint/2010/main" xmlns="" val="158383835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2812C54-7AEF-4ABB-826E-221F51CB0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01984184-1A16-43FE-8EF1-7F817A32D599}"/>
              </a:ext>
            </a:extLst>
          </p:cNvPr>
          <p:cNvSpPr>
            <a:spLocks noGrp="1"/>
          </p:cNvSpPr>
          <p:nvPr>
            <p:ph type="title"/>
          </p:nvPr>
        </p:nvSpPr>
        <p:spPr>
          <a:xfrm>
            <a:off x="3363864" y="247650"/>
            <a:ext cx="7705164" cy="1047750"/>
          </a:xfrm>
        </p:spPr>
        <p:txBody>
          <a:bodyPr>
            <a:normAutofit/>
          </a:bodyPr>
          <a:lstStyle/>
          <a:p>
            <a:r>
              <a:rPr lang="fr-FR" dirty="0"/>
              <a:t>…</a:t>
            </a:r>
          </a:p>
        </p:txBody>
      </p:sp>
      <p:sp>
        <p:nvSpPr>
          <p:cNvPr id="10" name="Rectangle 9">
            <a:extLst>
              <a:ext uri="{FF2B5EF4-FFF2-40B4-BE49-F238E27FC236}">
                <a16:creationId xmlns:a16="http://schemas.microsoft.com/office/drawing/2014/main" xmlns="" id="{891F40E4-8A76-44CF-91EC-9073673526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2171013-D973-4187-9CF2-EE098EEF81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xmlns="" id="{01E2F03C-314D-4733-8939-694F62698DD9}"/>
              </a:ext>
            </a:extLst>
          </p:cNvPr>
          <p:cNvSpPr>
            <a:spLocks noGrp="1"/>
          </p:cNvSpPr>
          <p:nvPr>
            <p:ph idx="1"/>
          </p:nvPr>
        </p:nvSpPr>
        <p:spPr>
          <a:xfrm>
            <a:off x="3363864" y="1435510"/>
            <a:ext cx="7705164" cy="5250424"/>
          </a:xfrm>
        </p:spPr>
        <p:txBody>
          <a:bodyPr>
            <a:normAutofit fontScale="92500" lnSpcReduction="10000"/>
          </a:bodyPr>
          <a:lstStyle/>
          <a:p>
            <a:r>
              <a:rPr lang="fr-FR" sz="1800" dirty="0"/>
              <a:t>Qu’est-ce qu’une base NoSQL ? Les cas </a:t>
            </a:r>
            <a:r>
              <a:rPr lang="fr-FR" sz="1800" dirty="0" err="1"/>
              <a:t>Datastax</a:t>
            </a:r>
            <a:r>
              <a:rPr lang="fr-FR" sz="1800" dirty="0"/>
              <a:t> et MongoDB - Digora.com – https://www.digora.com/fr/blog/definition-base-nosql-datastax-mongodb</a:t>
            </a:r>
          </a:p>
          <a:p>
            <a:r>
              <a:rPr lang="fr-FR" sz="1800" dirty="0"/>
              <a:t>Que signifie NoSQL (base de données « Not </a:t>
            </a:r>
            <a:r>
              <a:rPr lang="fr-FR" sz="1800" dirty="0" err="1"/>
              <a:t>Only</a:t>
            </a:r>
            <a:r>
              <a:rPr lang="fr-FR" sz="1800" dirty="0"/>
              <a:t> SQL »)? - LeMagIT.fr –</a:t>
            </a:r>
            <a:br>
              <a:rPr lang="fr-FR" sz="1800" dirty="0"/>
            </a:br>
            <a:r>
              <a:rPr lang="fr-FR" sz="1800" dirty="0"/>
              <a:t>https://www.lemagit.fr/definition/NoSQL-base-de-donnees-Not-Only-SQL</a:t>
            </a:r>
          </a:p>
          <a:p>
            <a:r>
              <a:rPr lang="fr-FR" sz="1800" dirty="0"/>
              <a:t>Qu'est ce que le NoSQL ? - grafikart.fr – </a:t>
            </a:r>
            <a:br>
              <a:rPr lang="fr-FR" sz="1800" dirty="0"/>
            </a:br>
            <a:r>
              <a:rPr lang="fr-FR" sz="1800" dirty="0"/>
              <a:t>https://www.grafikart.fr/blog/sql-nosql</a:t>
            </a:r>
          </a:p>
          <a:p>
            <a:r>
              <a:rPr lang="fr-FR" sz="1800" dirty="0"/>
              <a:t>Qu'est-ce qu'une base de données NoSQL ? - </a:t>
            </a:r>
            <a:r>
              <a:rPr lang="fr-FR" sz="1800" dirty="0" err="1"/>
              <a:t>WayToLearnX</a:t>
            </a:r>
            <a:r>
              <a:rPr lang="fr-FR" sz="1800" dirty="0"/>
              <a:t> –</a:t>
            </a:r>
            <a:br>
              <a:rPr lang="fr-FR" sz="1800" dirty="0"/>
            </a:br>
            <a:r>
              <a:rPr lang="fr-FR" sz="1800" dirty="0"/>
              <a:t>https://waytolearnx.com/2019/10/quest-ce-quune-base-nosql.html</a:t>
            </a:r>
          </a:p>
          <a:p>
            <a:r>
              <a:rPr lang="fr-FR" sz="1800" dirty="0"/>
              <a:t>Théorème CAP - </a:t>
            </a:r>
            <a:r>
              <a:rPr lang="fr-FR" sz="1800" dirty="0" err="1"/>
              <a:t>WayToLearnX</a:t>
            </a:r>
            <a:r>
              <a:rPr lang="fr-FR" sz="1800" dirty="0"/>
              <a:t> – </a:t>
            </a:r>
            <a:br>
              <a:rPr lang="fr-FR" sz="1800" dirty="0"/>
            </a:br>
            <a:r>
              <a:rPr lang="fr-FR" sz="1800" dirty="0"/>
              <a:t>https://waytolearnx.com/2019/10/theoreme-cap.html</a:t>
            </a:r>
          </a:p>
          <a:p>
            <a:r>
              <a:rPr lang="fr-FR" sz="1800" dirty="0"/>
              <a:t>Théorème CAP — </a:t>
            </a:r>
            <a:r>
              <a:rPr lang="fr-FR" sz="1700" dirty="0"/>
              <a:t>Wikipédia</a:t>
            </a:r>
            <a:r>
              <a:rPr lang="fr-FR" sz="1800" dirty="0"/>
              <a:t> – </a:t>
            </a:r>
            <a:br>
              <a:rPr lang="fr-FR" sz="1800" dirty="0"/>
            </a:br>
            <a:r>
              <a:rPr lang="fr-FR" sz="1800" dirty="0"/>
              <a:t>https://fr.wikipedia.org/wiki/</a:t>
            </a:r>
            <a:r>
              <a:rPr lang="fr-FR" sz="1800" dirty="0" err="1"/>
              <a:t>Théorème_CAP</a:t>
            </a:r>
            <a:endParaRPr lang="fr-FR" sz="1800" dirty="0"/>
          </a:p>
          <a:p>
            <a:r>
              <a:rPr lang="fr-FR" sz="1800" dirty="0"/>
              <a:t>Théorème CAP : que dit le théorème de Brewer ? - IONOS –</a:t>
            </a:r>
            <a:br>
              <a:rPr lang="fr-FR" sz="1800" dirty="0"/>
            </a:br>
            <a:r>
              <a:rPr lang="fr-FR" sz="1800" dirty="0"/>
              <a:t>https://www.ionos.fr/digitalguide/serveur/know-how/le-theoreme-cap-quest-ce-que-cest/</a:t>
            </a:r>
          </a:p>
          <a:p>
            <a:r>
              <a:rPr lang="fr-FR" sz="1800" dirty="0"/>
              <a:t>TOP 10 - Meilleures bases de données NoSQL 2021 - Ambient-it.net formations –</a:t>
            </a:r>
            <a:br>
              <a:rPr lang="fr-FR" sz="1800" dirty="0"/>
            </a:br>
            <a:r>
              <a:rPr lang="fr-FR" sz="1800" dirty="0"/>
              <a:t>https://www.ambient-it.net/top-meilleures-db-nosql-2021/</a:t>
            </a:r>
          </a:p>
        </p:txBody>
      </p:sp>
    </p:spTree>
    <p:extLst>
      <p:ext uri="{BB962C8B-B14F-4D97-AF65-F5344CB8AC3E}">
        <p14:creationId xmlns:p14="http://schemas.microsoft.com/office/powerpoint/2010/main" xmlns="" val="291667823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C89EA62-F38E-4285-A105-C5E1BD3600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xmlns="" id="{2CF6E46A-CCCD-4728-B011-E147B2362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xmlns="" id="{2E2C684B-30C9-4689-A529-EBF1B8ADB2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xmlns="" id="{5ABA7F3F-D56F-4C06-84AC-03FC83B064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715374B5-D7C8-4AA9-BE65-DB7A0CA9B4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xmlns="" id="{C73A7452-ED0F-4903-A620-8D103E556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9" name="Freeform 6">
              <a:extLst>
                <a:ext uri="{FF2B5EF4-FFF2-40B4-BE49-F238E27FC236}">
                  <a16:creationId xmlns:a16="http://schemas.microsoft.com/office/drawing/2014/main" xmlns="" id="{F6A3F6CE-D581-4C37-8822-4F4A68325E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5" name="Titre 4">
            <a:extLst>
              <a:ext uri="{FF2B5EF4-FFF2-40B4-BE49-F238E27FC236}">
                <a16:creationId xmlns:a16="http://schemas.microsoft.com/office/drawing/2014/main" xmlns="" id="{3562B144-E6D4-4E02-80BE-CA379ABD3D2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dirty="0" err="1"/>
              <a:t>Présentation</a:t>
            </a:r>
            <a:r>
              <a:rPr lang="en-US" dirty="0"/>
              <a:t> des bases NoSQL</a:t>
            </a:r>
          </a:p>
        </p:txBody>
      </p:sp>
      <p:sp>
        <p:nvSpPr>
          <p:cNvPr id="6" name="Espace réservé du texte 5">
            <a:extLst>
              <a:ext uri="{FF2B5EF4-FFF2-40B4-BE49-F238E27FC236}">
                <a16:creationId xmlns:a16="http://schemas.microsoft.com/office/drawing/2014/main" xmlns="" id="{B53C3F92-7305-484E-9384-C3A2A37DEB59}"/>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r>
              <a:rPr lang="en-US" sz="2300" dirty="0" err="1"/>
              <a:t>Définition</a:t>
            </a:r>
            <a:r>
              <a:rPr lang="en-US" sz="2300" dirty="0"/>
              <a:t> – </a:t>
            </a:r>
            <a:r>
              <a:rPr lang="en-US" sz="2300" dirty="0" err="1"/>
              <a:t>Utilité</a:t>
            </a:r>
            <a:r>
              <a:rPr lang="en-US" sz="2300" dirty="0"/>
              <a:t> - </a:t>
            </a:r>
            <a:r>
              <a:rPr lang="en-US" sz="2300" dirty="0" err="1"/>
              <a:t>Caractéristiques</a:t>
            </a:r>
            <a:endParaRPr lang="en-US" sz="2300" dirty="0"/>
          </a:p>
        </p:txBody>
      </p:sp>
    </p:spTree>
    <p:extLst>
      <p:ext uri="{BB962C8B-B14F-4D97-AF65-F5344CB8AC3E}">
        <p14:creationId xmlns:p14="http://schemas.microsoft.com/office/powerpoint/2010/main" xmlns="" val="1933887228"/>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Qu’est-ce qu’une base NoSQL ?</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1371600" y="2171700"/>
            <a:ext cx="9601200" cy="4396154"/>
          </a:xfrm>
        </p:spPr>
        <p:txBody>
          <a:bodyPr>
            <a:normAutofit lnSpcReduction="10000"/>
          </a:bodyPr>
          <a:lstStyle/>
          <a:p>
            <a:pPr algn="just"/>
            <a:r>
              <a:rPr lang="fr-FR" b="1" i="1" dirty="0"/>
              <a:t>NoSQL</a:t>
            </a:r>
            <a:r>
              <a:rPr lang="fr-FR" dirty="0"/>
              <a:t> correspond à "</a:t>
            </a:r>
            <a:r>
              <a:rPr lang="fr-FR" b="1" i="1" dirty="0"/>
              <a:t>not </a:t>
            </a:r>
            <a:r>
              <a:rPr lang="fr-FR" b="1" i="1" dirty="0" err="1"/>
              <a:t>only</a:t>
            </a:r>
            <a:r>
              <a:rPr lang="fr-FR" b="1" i="1" dirty="0"/>
              <a:t> SQL</a:t>
            </a:r>
            <a:r>
              <a:rPr lang="fr-FR" dirty="0"/>
              <a:t>" (</a:t>
            </a:r>
            <a:r>
              <a:rPr lang="fr-FR" b="1" i="1" dirty="0"/>
              <a:t>pas seulement SQL</a:t>
            </a:r>
            <a:r>
              <a:rPr lang="fr-FR" dirty="0"/>
              <a:t>) et désigne une famille de systèmes de gestion de base de données (SGBD) qui s'écarte du paradigme classique des bases relationnelles.</a:t>
            </a:r>
          </a:p>
          <a:p>
            <a:pPr algn="just"/>
            <a:r>
              <a:rPr lang="fr-FR" dirty="0"/>
              <a:t>La raison principale de l'émergence et de l'adoption des SGBD NoSQL serait le développement des centres de données et la nécessité de posséder un paradigme de bases de données adapté à ce modèle d'infrastructure matérielle. </a:t>
            </a:r>
          </a:p>
          <a:p>
            <a:pPr algn="just"/>
            <a:r>
              <a:rPr lang="fr-FR" dirty="0"/>
              <a:t>NoSQL serait une approche de la conception des bases et de leur administration particulièrement utile pour de très grands ensembles de données distribuées et qui remet en cause de nombreux fondements de l'architecture SGBD relationnelle traditionnelle, notamment les propriétés ACID.</a:t>
            </a:r>
          </a:p>
          <a:p>
            <a:pPr algn="just"/>
            <a:r>
              <a:rPr lang="fr-FR" dirty="0"/>
              <a:t>Il ne s'agit pas d'une contrepartie, mais bien un enrichissement et complément utile des bases de données SQL relationnelles traditionnelles. Il existe de nombreuses variantes combinées au sein desquelles les deux solutions peuvent être utilisées et qui restent toutefois englobées sous l’étiquette NoSQL.</a:t>
            </a:r>
          </a:p>
          <a:p>
            <a:pPr algn="just"/>
            <a:endParaRPr lang="fr-FR" dirty="0"/>
          </a:p>
          <a:p>
            <a:pPr algn="just"/>
            <a:endParaRPr lang="fr-FR" dirty="0"/>
          </a:p>
        </p:txBody>
      </p:sp>
      <p:pic>
        <p:nvPicPr>
          <p:cNvPr id="4" name="Image 3">
            <a:extLst>
              <a:ext uri="{FF2B5EF4-FFF2-40B4-BE49-F238E27FC236}">
                <a16:creationId xmlns:a16="http://schemas.microsoft.com/office/drawing/2014/main" xmlns="" id="{3698FA67-03F5-46C0-9A4E-E8B1542E0672}"/>
              </a:ext>
            </a:extLst>
          </p:cNvPr>
          <p:cNvPicPr>
            <a:picLocks noChangeAspect="1"/>
          </p:cNvPicPr>
          <p:nvPr/>
        </p:nvPicPr>
        <p:blipFill>
          <a:blip r:embed="rId2">
            <a:duotone>
              <a:prstClr val="black"/>
              <a:schemeClr val="accent4">
                <a:tint val="45000"/>
                <a:satMod val="400000"/>
              </a:schemeClr>
            </a:duotone>
          </a:blip>
          <a:stretch>
            <a:fillRect/>
          </a:stretch>
        </p:blipFill>
        <p:spPr>
          <a:xfrm>
            <a:off x="9003796" y="148957"/>
            <a:ext cx="2743553" cy="246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662202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1371600" y="2286000"/>
            <a:ext cx="9601200" cy="4152378"/>
          </a:xfrm>
        </p:spPr>
        <p:txBody>
          <a:bodyPr>
            <a:normAutofit lnSpcReduction="10000"/>
          </a:bodyPr>
          <a:lstStyle/>
          <a:p>
            <a:pPr algn="just"/>
            <a:r>
              <a:rPr lang="fr-FR" dirty="0"/>
              <a:t>Donc les bases de données NoSQL ne forment pas une famille homogène et n’interdisent pas complétement le célèbre langage de requête structurée SQL:</a:t>
            </a:r>
          </a:p>
          <a:p>
            <a:pPr lvl="1" algn="just"/>
            <a:r>
              <a:rPr lang="fr-FR" dirty="0"/>
              <a:t>Certains systèmes NoSQL sont intégralement non relationnels,</a:t>
            </a:r>
          </a:p>
          <a:p>
            <a:pPr lvl="1" algn="just"/>
            <a:r>
              <a:rPr lang="fr-FR" dirty="0"/>
              <a:t>d'autres se contentent d'éviter certaines fonctions relationnelles, telles que les schémas de tables fixes et les opérations de jointure. Par exemple, plutôt que d'utiliser des tables, une base de données NoSQL pourra organiser les données en objets, en paires clé/valeur ou en </a:t>
            </a:r>
            <a:r>
              <a:rPr lang="fr-FR" dirty="0" err="1"/>
              <a:t>uplets</a:t>
            </a:r>
            <a:r>
              <a:rPr lang="fr-FR" dirty="0"/>
              <a:t> (tuples).</a:t>
            </a:r>
          </a:p>
          <a:p>
            <a:pPr lvl="1" algn="just"/>
            <a:r>
              <a:rPr lang="fr-FR" dirty="0"/>
              <a:t>Et en tant que bases NoSQL, elles abritent des technologies variées et sont souvent citée en association avec d'autres outils Big Data, tels que le traitement massivement parallèle, les bases de données orientées colonnes et la base de données en tant que service, ou </a:t>
            </a:r>
            <a:r>
              <a:rPr lang="fr-FR" dirty="0" err="1"/>
              <a:t>DBaaS</a:t>
            </a:r>
            <a:r>
              <a:rPr lang="fr-FR" dirty="0"/>
              <a:t> (</a:t>
            </a:r>
            <a:r>
              <a:rPr lang="fr-FR" dirty="0" err="1"/>
              <a:t>Database</a:t>
            </a:r>
            <a:r>
              <a:rPr lang="fr-FR" dirty="0"/>
              <a:t>-as-a-Service).</a:t>
            </a:r>
          </a:p>
          <a:p>
            <a:pPr algn="just"/>
            <a:r>
              <a:rPr lang="fr-FR" dirty="0"/>
              <a:t>Parmi les bases NoSQL les plus connues citons: </a:t>
            </a:r>
            <a:r>
              <a:rPr lang="fr-FR" b="1" i="1" dirty="0"/>
              <a:t>Apache Cassandra</a:t>
            </a:r>
            <a:r>
              <a:rPr lang="fr-FR" dirty="0"/>
              <a:t>, </a:t>
            </a:r>
            <a:r>
              <a:rPr lang="fr-FR" b="1" i="1" dirty="0" err="1"/>
              <a:t>SimpleDB</a:t>
            </a:r>
            <a:r>
              <a:rPr lang="fr-FR" dirty="0"/>
              <a:t>, </a:t>
            </a:r>
            <a:r>
              <a:rPr lang="fr-FR" b="1" i="1" dirty="0"/>
              <a:t>Google</a:t>
            </a:r>
            <a:r>
              <a:rPr lang="fr-FR" dirty="0"/>
              <a:t> </a:t>
            </a:r>
            <a:r>
              <a:rPr lang="fr-FR" b="1" i="1" dirty="0" err="1"/>
              <a:t>BigTable</a:t>
            </a:r>
            <a:r>
              <a:rPr lang="fr-FR" dirty="0"/>
              <a:t>, </a:t>
            </a:r>
            <a:r>
              <a:rPr lang="fr-FR" b="1" i="1" dirty="0"/>
              <a:t>Apache Hadoop</a:t>
            </a:r>
            <a:r>
              <a:rPr lang="fr-FR" dirty="0"/>
              <a:t>, </a:t>
            </a:r>
            <a:r>
              <a:rPr lang="fr-FR" b="1" i="1" dirty="0"/>
              <a:t>MapReduce</a:t>
            </a:r>
            <a:r>
              <a:rPr lang="fr-FR" dirty="0"/>
              <a:t>, </a:t>
            </a:r>
            <a:r>
              <a:rPr lang="fr-FR" b="1" i="1" dirty="0" err="1"/>
              <a:t>MemcacheDB</a:t>
            </a:r>
            <a:r>
              <a:rPr lang="fr-FR" dirty="0"/>
              <a:t> et </a:t>
            </a:r>
            <a:r>
              <a:rPr lang="fr-FR" b="1" i="1" dirty="0"/>
              <a:t>Voldemort</a:t>
            </a:r>
            <a:r>
              <a:rPr lang="fr-FR" dirty="0"/>
              <a:t>.</a:t>
            </a:r>
          </a:p>
          <a:p>
            <a:pPr algn="just"/>
            <a:endParaRPr lang="fr-FR" dirty="0"/>
          </a:p>
        </p:txBody>
      </p:sp>
      <p:pic>
        <p:nvPicPr>
          <p:cNvPr id="7" name="Image 6">
            <a:extLst>
              <a:ext uri="{FF2B5EF4-FFF2-40B4-BE49-F238E27FC236}">
                <a16:creationId xmlns:a16="http://schemas.microsoft.com/office/drawing/2014/main" xmlns="" id="{5CA7B34F-EE6F-4312-9C5A-ABE23D52C91F}"/>
              </a:ext>
            </a:extLst>
          </p:cNvPr>
          <p:cNvPicPr>
            <a:picLocks noChangeAspect="1"/>
          </p:cNvPicPr>
          <p:nvPr/>
        </p:nvPicPr>
        <p:blipFill>
          <a:blip r:embed="rId2">
            <a:duotone>
              <a:prstClr val="black"/>
              <a:schemeClr val="accent4">
                <a:tint val="45000"/>
                <a:satMod val="400000"/>
              </a:schemeClr>
            </a:duotone>
          </a:blip>
          <a:stretch>
            <a:fillRect/>
          </a:stretch>
        </p:blipFill>
        <p:spPr>
          <a:xfrm>
            <a:off x="9003796" y="148957"/>
            <a:ext cx="2743553" cy="246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3802790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p:txBody>
          <a:bodyPr/>
          <a:lstStyle/>
          <a:p>
            <a:r>
              <a:rPr lang="fr-FR" dirty="0"/>
              <a:t>Utilité et usage des bases NoSQL</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idx="1"/>
          </p:nvPr>
        </p:nvSpPr>
        <p:spPr>
          <a:xfrm>
            <a:off x="1371600" y="2285999"/>
            <a:ext cx="9601200" cy="4202723"/>
          </a:xfrm>
        </p:spPr>
        <p:txBody>
          <a:bodyPr>
            <a:normAutofit/>
          </a:bodyPr>
          <a:lstStyle/>
          <a:p>
            <a:pPr algn="just"/>
            <a:r>
              <a:rPr lang="fr-FR" dirty="0"/>
              <a:t>NoSQL englobe une gamme étendue de technologies et d'architectures, afin de résoudre les problèmes de performances en matière d'évolutivité et de Big Data que les bases de données relationnelles ne sont pas conçues pour affronter. . </a:t>
            </a:r>
          </a:p>
          <a:p>
            <a:pPr algn="just"/>
            <a:r>
              <a:rPr lang="fr-FR" dirty="0"/>
              <a:t>NoSQL est particulièrement utile lorsqu'une entreprise doit accéder, à des fins d'analyse, à de grandes quantités de données non structurées ou semi-</a:t>
            </a:r>
            <a:r>
              <a:rPr lang="fr-FR" dirty="0" err="1"/>
              <a:t>strustruées</a:t>
            </a:r>
            <a:r>
              <a:rPr lang="fr-FR" dirty="0"/>
              <a:t> ou de données stockées à distance sur plusieurs serveurs virtuels du Cloud. D’ailleurs des entreprises comme </a:t>
            </a:r>
            <a:r>
              <a:rPr lang="fr-FR" dirty="0" err="1"/>
              <a:t>NetFlix</a:t>
            </a:r>
            <a:r>
              <a:rPr lang="fr-FR" dirty="0"/>
              <a:t>, LinkedIn et Twitter utilisent la technologie NoSQL.</a:t>
            </a:r>
          </a:p>
          <a:p>
            <a:pPr algn="just"/>
            <a:r>
              <a:rPr lang="fr-FR" dirty="0"/>
              <a:t>Les bases No-SQL sont surtout destinées à répondre aux problèmes de performances et aux problèmes de scalabilité. Sur cette base nous pouvons distinguer des problématiques majeures traitées par la technologie NoSQL, que nous allons abordé.</a:t>
            </a:r>
          </a:p>
          <a:p>
            <a:pPr algn="just"/>
            <a:endParaRPr lang="fr-FR" dirty="0"/>
          </a:p>
          <a:p>
            <a:pPr algn="just"/>
            <a:endParaRPr lang="fr-FR" dirty="0"/>
          </a:p>
        </p:txBody>
      </p:sp>
    </p:spTree>
    <p:extLst>
      <p:ext uri="{BB962C8B-B14F-4D97-AF65-F5344CB8AC3E}">
        <p14:creationId xmlns:p14="http://schemas.microsoft.com/office/powerpoint/2010/main" xmlns="" val="1395676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1371600" y="247650"/>
            <a:ext cx="9601200" cy="823912"/>
          </a:xfrm>
        </p:spPr>
        <p:txBody>
          <a:bodyPr/>
          <a:lstStyle/>
          <a:p>
            <a:r>
              <a:rPr lang="fr-FR" dirty="0"/>
              <a:t>…</a:t>
            </a:r>
          </a:p>
        </p:txBody>
      </p:sp>
      <p:sp>
        <p:nvSpPr>
          <p:cNvPr id="4" name="Espace réservé du texte 3">
            <a:extLst>
              <a:ext uri="{FF2B5EF4-FFF2-40B4-BE49-F238E27FC236}">
                <a16:creationId xmlns:a16="http://schemas.microsoft.com/office/drawing/2014/main" xmlns="" id="{101A62E4-E505-4765-AFE4-A1BF04A945E7}"/>
              </a:ext>
            </a:extLst>
          </p:cNvPr>
          <p:cNvSpPr>
            <a:spLocks noGrp="1"/>
          </p:cNvSpPr>
          <p:nvPr>
            <p:ph type="body" idx="1"/>
          </p:nvPr>
        </p:nvSpPr>
        <p:spPr>
          <a:xfrm>
            <a:off x="1371600" y="1020064"/>
            <a:ext cx="9597398" cy="823912"/>
          </a:xfrm>
        </p:spPr>
        <p:txBody>
          <a:bodyPr/>
          <a:lstStyle/>
          <a:p>
            <a:pPr marL="450850" indent="-450850"/>
            <a:r>
              <a:rPr lang="fr-FR" dirty="0"/>
              <a:t>a) Les systèmes distribués à grosse volumétrie</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sz="half" idx="2"/>
          </p:nvPr>
        </p:nvSpPr>
        <p:spPr>
          <a:xfrm>
            <a:off x="1371600" y="1933607"/>
            <a:ext cx="10048240" cy="1998313"/>
          </a:xfrm>
        </p:spPr>
        <p:txBody>
          <a:bodyPr>
            <a:normAutofit lnSpcReduction="10000"/>
          </a:bodyPr>
          <a:lstStyle/>
          <a:p>
            <a:pPr algn="just"/>
            <a:r>
              <a:rPr lang="fr-FR" dirty="0"/>
              <a:t>Les solutions No-SQL répondent aux problèmes typiques des grosses applications (gros volume et gros trafic). De fait, tous les acteurs majeurs de l’informatique portent des solutions No-SQL parce qu’ils sont confrontés aux problèmes de disponibilité. Il faut donc penser au No-SQL lorsqu’on souhaite des performances combinées à une forte scalabilité. Les solutions No-SQL garantissent une continuité de service lors des migrations (Il est hors de question que Google réplique ses informations pour effectuer une migration switch).</a:t>
            </a:r>
          </a:p>
        </p:txBody>
      </p:sp>
      <p:sp>
        <p:nvSpPr>
          <p:cNvPr id="5" name="Espace réservé du texte 4">
            <a:extLst>
              <a:ext uri="{FF2B5EF4-FFF2-40B4-BE49-F238E27FC236}">
                <a16:creationId xmlns:a16="http://schemas.microsoft.com/office/drawing/2014/main" xmlns="" id="{1129C0F9-8A0D-4BFC-8E1B-4229FCFEF6F3}"/>
              </a:ext>
            </a:extLst>
          </p:cNvPr>
          <p:cNvSpPr>
            <a:spLocks noGrp="1"/>
          </p:cNvSpPr>
          <p:nvPr>
            <p:ph type="body" sz="quarter" idx="3"/>
          </p:nvPr>
        </p:nvSpPr>
        <p:spPr>
          <a:xfrm>
            <a:off x="1371600" y="4107911"/>
            <a:ext cx="9597398" cy="823912"/>
          </a:xfrm>
        </p:spPr>
        <p:txBody>
          <a:bodyPr/>
          <a:lstStyle/>
          <a:p>
            <a:pPr marL="538163" indent="-538163"/>
            <a:r>
              <a:rPr lang="fr-FR" dirty="0"/>
              <a:t>b) Minimiser les coûts</a:t>
            </a:r>
          </a:p>
          <a:p>
            <a:endParaRPr lang="fr-FR" dirty="0"/>
          </a:p>
        </p:txBody>
      </p:sp>
      <p:sp>
        <p:nvSpPr>
          <p:cNvPr id="6" name="Espace réservé du contenu 5">
            <a:extLst>
              <a:ext uri="{FF2B5EF4-FFF2-40B4-BE49-F238E27FC236}">
                <a16:creationId xmlns:a16="http://schemas.microsoft.com/office/drawing/2014/main" xmlns="" id="{6FA911D5-CFE6-4D4F-A9A9-B3F41D67A19F}"/>
              </a:ext>
            </a:extLst>
          </p:cNvPr>
          <p:cNvSpPr>
            <a:spLocks noGrp="1"/>
          </p:cNvSpPr>
          <p:nvPr>
            <p:ph sz="quarter" idx="4"/>
          </p:nvPr>
        </p:nvSpPr>
        <p:spPr>
          <a:xfrm>
            <a:off x="1371600" y="4704080"/>
            <a:ext cx="10048240" cy="1906270"/>
          </a:xfrm>
        </p:spPr>
        <p:txBody>
          <a:bodyPr>
            <a:normAutofit lnSpcReduction="10000"/>
          </a:bodyPr>
          <a:lstStyle/>
          <a:p>
            <a:r>
              <a:rPr lang="fr-FR" dirty="0"/>
              <a:t>Toujours pour les gros consommateurs de data, il faut penser au No-SQL pour minimiser les coûts. Parce qu’elles consomment moins d’énergie les bases de données SQL peuvent amoindrir la facture énergétique. </a:t>
            </a:r>
          </a:p>
          <a:p>
            <a:r>
              <a:rPr lang="fr-FR" dirty="0"/>
              <a:t>Les solutions clé en main No-SQL dans le cloud (</a:t>
            </a:r>
            <a:r>
              <a:rPr lang="fr-FR" dirty="0" err="1"/>
              <a:t>SimpleDB</a:t>
            </a:r>
            <a:r>
              <a:rPr lang="fr-FR" dirty="0"/>
              <a:t>, </a:t>
            </a:r>
            <a:r>
              <a:rPr lang="fr-FR" dirty="0" err="1"/>
              <a:t>Hypertable</a:t>
            </a:r>
            <a:r>
              <a:rPr lang="fr-FR" dirty="0"/>
              <a:t>) sont 100 fois moins chères que leur alter ego relationnel.</a:t>
            </a:r>
          </a:p>
          <a:p>
            <a:endParaRPr lang="fr-FR" dirty="0"/>
          </a:p>
        </p:txBody>
      </p:sp>
    </p:spTree>
    <p:extLst>
      <p:ext uri="{BB962C8B-B14F-4D97-AF65-F5344CB8AC3E}">
        <p14:creationId xmlns:p14="http://schemas.microsoft.com/office/powerpoint/2010/main" xmlns="" val="29601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DA4CDBC-C3D5-4FD2-A17A-5A8271975DF5}"/>
              </a:ext>
            </a:extLst>
          </p:cNvPr>
          <p:cNvSpPr>
            <a:spLocks noGrp="1"/>
          </p:cNvSpPr>
          <p:nvPr>
            <p:ph type="title"/>
          </p:nvPr>
        </p:nvSpPr>
        <p:spPr>
          <a:xfrm>
            <a:off x="1371600" y="247650"/>
            <a:ext cx="9601200" cy="823912"/>
          </a:xfrm>
        </p:spPr>
        <p:txBody>
          <a:bodyPr/>
          <a:lstStyle/>
          <a:p>
            <a:r>
              <a:rPr lang="fr-FR" dirty="0"/>
              <a:t>…</a:t>
            </a:r>
          </a:p>
        </p:txBody>
      </p:sp>
      <p:sp>
        <p:nvSpPr>
          <p:cNvPr id="4" name="Espace réservé du texte 3">
            <a:extLst>
              <a:ext uri="{FF2B5EF4-FFF2-40B4-BE49-F238E27FC236}">
                <a16:creationId xmlns:a16="http://schemas.microsoft.com/office/drawing/2014/main" xmlns="" id="{D4E8FBED-5709-46E8-BF81-F562EB6956AC}"/>
              </a:ext>
            </a:extLst>
          </p:cNvPr>
          <p:cNvSpPr>
            <a:spLocks noGrp="1"/>
          </p:cNvSpPr>
          <p:nvPr>
            <p:ph type="body" idx="1"/>
          </p:nvPr>
        </p:nvSpPr>
        <p:spPr>
          <a:xfrm>
            <a:off x="1371600" y="748592"/>
            <a:ext cx="9601200" cy="823912"/>
          </a:xfrm>
        </p:spPr>
        <p:txBody>
          <a:bodyPr/>
          <a:lstStyle/>
          <a:p>
            <a:pPr marL="355600" indent="-355600"/>
            <a:r>
              <a:rPr lang="fr-FR" dirty="0"/>
              <a:t>c) Les structures évoluant dans le temps</a:t>
            </a:r>
          </a:p>
        </p:txBody>
      </p:sp>
      <p:sp>
        <p:nvSpPr>
          <p:cNvPr id="3" name="Espace réservé du contenu 2">
            <a:extLst>
              <a:ext uri="{FF2B5EF4-FFF2-40B4-BE49-F238E27FC236}">
                <a16:creationId xmlns:a16="http://schemas.microsoft.com/office/drawing/2014/main" xmlns="" id="{B70BD933-A242-4C51-B301-1ED49C84B563}"/>
              </a:ext>
            </a:extLst>
          </p:cNvPr>
          <p:cNvSpPr>
            <a:spLocks noGrp="1"/>
          </p:cNvSpPr>
          <p:nvPr>
            <p:ph sz="half" idx="2"/>
          </p:nvPr>
        </p:nvSpPr>
        <p:spPr>
          <a:xfrm>
            <a:off x="1828800" y="1774105"/>
            <a:ext cx="9144000" cy="1505425"/>
          </a:xfrm>
        </p:spPr>
        <p:txBody>
          <a:bodyPr>
            <a:normAutofit lnSpcReduction="10000"/>
          </a:bodyPr>
          <a:lstStyle/>
          <a:p>
            <a:pPr algn="just"/>
            <a:r>
              <a:rPr lang="fr-FR" dirty="0"/>
              <a:t>Le No-SQL est intéressant lorsque la définition de la donnée stockée peut varier dans le temps (développement rapide et prototypage, données polymorphes, systèmes géographiques). </a:t>
            </a:r>
          </a:p>
          <a:p>
            <a:pPr algn="just"/>
            <a:r>
              <a:rPr lang="fr-FR" dirty="0"/>
              <a:t>Le web sémantique est un représentant important de cette classe d’utilisation.</a:t>
            </a:r>
          </a:p>
        </p:txBody>
      </p:sp>
      <p:sp>
        <p:nvSpPr>
          <p:cNvPr id="5" name="Espace réservé du texte 4">
            <a:extLst>
              <a:ext uri="{FF2B5EF4-FFF2-40B4-BE49-F238E27FC236}">
                <a16:creationId xmlns:a16="http://schemas.microsoft.com/office/drawing/2014/main" xmlns="" id="{D5A4CD62-B25D-433C-BFFA-ACFC406AAB94}"/>
              </a:ext>
            </a:extLst>
          </p:cNvPr>
          <p:cNvSpPr>
            <a:spLocks noGrp="1"/>
          </p:cNvSpPr>
          <p:nvPr>
            <p:ph type="body" sz="quarter" idx="3"/>
          </p:nvPr>
        </p:nvSpPr>
        <p:spPr>
          <a:xfrm>
            <a:off x="1371600" y="2754559"/>
            <a:ext cx="9601200" cy="823912"/>
          </a:xfrm>
        </p:spPr>
        <p:txBody>
          <a:bodyPr/>
          <a:lstStyle/>
          <a:p>
            <a:pPr marL="447675" indent="-447675"/>
            <a:r>
              <a:rPr lang="fr-FR" dirty="0"/>
              <a:t>d) Le développement rapide</a:t>
            </a:r>
          </a:p>
        </p:txBody>
      </p:sp>
      <p:sp>
        <p:nvSpPr>
          <p:cNvPr id="6" name="Espace réservé du contenu 5">
            <a:extLst>
              <a:ext uri="{FF2B5EF4-FFF2-40B4-BE49-F238E27FC236}">
                <a16:creationId xmlns:a16="http://schemas.microsoft.com/office/drawing/2014/main" xmlns="" id="{7E4BB332-FFD6-4D7E-AC48-70725DF6DF42}"/>
              </a:ext>
            </a:extLst>
          </p:cNvPr>
          <p:cNvSpPr>
            <a:spLocks noGrp="1"/>
          </p:cNvSpPr>
          <p:nvPr>
            <p:ph sz="quarter" idx="4"/>
          </p:nvPr>
        </p:nvSpPr>
        <p:spPr>
          <a:xfrm>
            <a:off x="1828800" y="3683978"/>
            <a:ext cx="9144000" cy="3006968"/>
          </a:xfrm>
        </p:spPr>
        <p:txBody>
          <a:bodyPr>
            <a:normAutofit lnSpcReduction="10000"/>
          </a:bodyPr>
          <a:lstStyle/>
          <a:p>
            <a:pPr algn="just"/>
            <a:r>
              <a:rPr lang="fr-FR" dirty="0"/>
              <a:t>Certaines bases No-SQL (</a:t>
            </a:r>
            <a:r>
              <a:rPr lang="fr-FR" dirty="0" err="1"/>
              <a:t>CouchDB</a:t>
            </a:r>
            <a:r>
              <a:rPr lang="fr-FR" dirty="0"/>
              <a:t> par exemple) sont intéressantes pour les développements Web. Leurs Apis sont </a:t>
            </a:r>
            <a:r>
              <a:rPr lang="fr-FR" dirty="0" err="1"/>
              <a:t>interfaçables</a:t>
            </a:r>
            <a:r>
              <a:rPr lang="fr-FR" dirty="0"/>
              <a:t> avec le protocole JSON (JavaScript Object Notation) et cet atout est précieux pour les développements JavaScript. Par exemple, ce type de base permet de réaliser rapidement un moteur de recherche.</a:t>
            </a:r>
          </a:p>
          <a:p>
            <a:pPr algn="just"/>
            <a:r>
              <a:rPr lang="fr-FR" dirty="0"/>
              <a:t>Concrètement, voici quelques exemples d’utilisation du No-SQL:</a:t>
            </a:r>
          </a:p>
          <a:p>
            <a:pPr lvl="1" algn="just"/>
            <a:r>
              <a:rPr lang="fr-FR" dirty="0"/>
              <a:t>Stockage massif de données en grands clusters (Facebook, mail etc.)</a:t>
            </a:r>
          </a:p>
          <a:p>
            <a:pPr lvl="1" algn="just"/>
            <a:r>
              <a:rPr lang="fr-FR" dirty="0"/>
              <a:t>Moteur de recherche et web sémantique</a:t>
            </a:r>
          </a:p>
          <a:p>
            <a:pPr lvl="1" algn="just"/>
            <a:r>
              <a:rPr lang="fr-FR" dirty="0"/>
              <a:t>Base de données géographique. </a:t>
            </a:r>
          </a:p>
          <a:p>
            <a:pPr algn="just"/>
            <a:endParaRPr lang="fr-FR" dirty="0"/>
          </a:p>
        </p:txBody>
      </p:sp>
    </p:spTree>
    <p:extLst>
      <p:ext uri="{BB962C8B-B14F-4D97-AF65-F5344CB8AC3E}">
        <p14:creationId xmlns:p14="http://schemas.microsoft.com/office/powerpoint/2010/main" xmlns="" val="1789450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98D2A5D-A2F1-4336-90FB-79999CFAEE1D}"/>
              </a:ext>
            </a:extLst>
          </p:cNvPr>
          <p:cNvSpPr>
            <a:spLocks noGrp="1"/>
          </p:cNvSpPr>
          <p:nvPr>
            <p:ph type="title"/>
          </p:nvPr>
        </p:nvSpPr>
        <p:spPr/>
        <p:txBody>
          <a:bodyPr/>
          <a:lstStyle/>
          <a:p>
            <a:r>
              <a:rPr lang="fr-FR" dirty="0"/>
              <a:t>Caractéristiques des bases NoSQL</a:t>
            </a:r>
          </a:p>
        </p:txBody>
      </p:sp>
      <p:sp>
        <p:nvSpPr>
          <p:cNvPr id="5" name="Espace réservé du contenu 4">
            <a:extLst>
              <a:ext uri="{FF2B5EF4-FFF2-40B4-BE49-F238E27FC236}">
                <a16:creationId xmlns:a16="http://schemas.microsoft.com/office/drawing/2014/main" xmlns="" id="{23DF934C-1858-4B99-8DD9-6091C553722D}"/>
              </a:ext>
            </a:extLst>
          </p:cNvPr>
          <p:cNvSpPr>
            <a:spLocks noGrp="1"/>
          </p:cNvSpPr>
          <p:nvPr>
            <p:ph sz="half" idx="1"/>
          </p:nvPr>
        </p:nvSpPr>
        <p:spPr>
          <a:xfrm>
            <a:off x="1371600" y="2039815"/>
            <a:ext cx="4724400" cy="4360985"/>
          </a:xfrm>
        </p:spPr>
        <p:txBody>
          <a:bodyPr>
            <a:normAutofit fontScale="92500" lnSpcReduction="20000"/>
          </a:bodyPr>
          <a:lstStyle/>
          <a:p>
            <a:r>
              <a:rPr lang="fr-FR" dirty="0"/>
              <a:t>Bien que très différentes les bases NoSQL ont en commun un certain nombre de caractéristiques :</a:t>
            </a:r>
          </a:p>
          <a:p>
            <a:r>
              <a:rPr lang="fr-FR" dirty="0"/>
              <a:t>Elles privilégient souvent la disponibilité  et le partitionnement à la cohérence (théorème CAP)</a:t>
            </a:r>
          </a:p>
          <a:p>
            <a:r>
              <a:rPr lang="fr-FR" dirty="0"/>
              <a:t>Leurs langages de requête sont souvent plus complexes, mais plus flexibles que le SQL (Java, PHP)</a:t>
            </a:r>
          </a:p>
          <a:p>
            <a:r>
              <a:rPr lang="fr-FR" dirty="0"/>
              <a:t>Leurs schémas de stockage sont dynamiques (elles privilégient la flexibilité)</a:t>
            </a:r>
          </a:p>
          <a:p>
            <a:r>
              <a:rPr lang="fr-FR" dirty="0"/>
              <a:t>Les bases NoSQL proposent différentes formes de structuration de données selon la nécessité.</a:t>
            </a:r>
          </a:p>
          <a:p>
            <a:endParaRPr lang="fr-FR" dirty="0"/>
          </a:p>
        </p:txBody>
      </p:sp>
      <p:sp>
        <p:nvSpPr>
          <p:cNvPr id="8" name="Espace réservé du contenu 7">
            <a:extLst>
              <a:ext uri="{FF2B5EF4-FFF2-40B4-BE49-F238E27FC236}">
                <a16:creationId xmlns:a16="http://schemas.microsoft.com/office/drawing/2014/main" xmlns="" id="{552574B4-8C9D-4DA4-85CB-B2D020C2F3A0}"/>
              </a:ext>
            </a:extLst>
          </p:cNvPr>
          <p:cNvSpPr>
            <a:spLocks noGrp="1"/>
          </p:cNvSpPr>
          <p:nvPr>
            <p:ph sz="half" idx="2"/>
          </p:nvPr>
        </p:nvSpPr>
        <p:spPr>
          <a:xfrm>
            <a:off x="6525403" y="2039815"/>
            <a:ext cx="4724400" cy="4360985"/>
          </a:xfrm>
        </p:spPr>
        <p:txBody>
          <a:bodyPr>
            <a:normAutofit fontScale="92500" lnSpcReduction="20000"/>
          </a:bodyPr>
          <a:lstStyle/>
          <a:p>
            <a:r>
              <a:rPr lang="fr-FR" dirty="0"/>
              <a:t>Adaptées aux données (devenues de nos jours de plus en plus) semi-structurées voire non structurées et rares.</a:t>
            </a:r>
          </a:p>
          <a:p>
            <a:r>
              <a:rPr lang="fr-FR" dirty="0"/>
              <a:t>Elles ont une scalabilité verticale ET  horizontale (partitionnement des données et partage des calculs)</a:t>
            </a:r>
          </a:p>
          <a:p>
            <a:r>
              <a:rPr lang="fr-FR" dirty="0"/>
              <a:t>Leur scalabilité est linéaire</a:t>
            </a:r>
          </a:p>
          <a:p>
            <a:r>
              <a:rPr lang="fr-FR" dirty="0"/>
              <a:t>Leur mode d’utilisation : peu d’écritures, beaucoup de lectures</a:t>
            </a:r>
          </a:p>
          <a:p>
            <a:r>
              <a:rPr lang="fr-FR" dirty="0"/>
              <a:t>Leurs données sont distribuées : on a souvent la possibilité d’utiliser des algorithmes MapReduce et/ou du Spark</a:t>
            </a:r>
          </a:p>
        </p:txBody>
      </p:sp>
    </p:spTree>
    <p:extLst>
      <p:ext uri="{BB962C8B-B14F-4D97-AF65-F5344CB8AC3E}">
        <p14:creationId xmlns:p14="http://schemas.microsoft.com/office/powerpoint/2010/main" xmlns="" val="31897226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adrage">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23</TotalTime>
  <Words>2417</Words>
  <Application>Microsoft Office PowerPoint</Application>
  <PresentationFormat>Personnalisé</PresentationFormat>
  <Paragraphs>150</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Cadrage</vt:lpstr>
      <vt:lpstr>Bases de données NoSQL</vt:lpstr>
      <vt:lpstr>Plan</vt:lpstr>
      <vt:lpstr>Présentation des bases NoSQL</vt:lpstr>
      <vt:lpstr>Qu’est-ce qu’une base NoSQL ?</vt:lpstr>
      <vt:lpstr>…</vt:lpstr>
      <vt:lpstr>Utilité et usage des bases NoSQL</vt:lpstr>
      <vt:lpstr>…</vt:lpstr>
      <vt:lpstr>…</vt:lpstr>
      <vt:lpstr>Caractéristiques des bases NoSQL</vt:lpstr>
      <vt:lpstr>Types de bases – 4 approches / 4 types</vt:lpstr>
      <vt:lpstr>Type 1 –  Bases orientées Clé/valeur</vt:lpstr>
      <vt:lpstr>Type 2 –  Bases Orientées documents</vt:lpstr>
      <vt:lpstr>Type 3 –  Bases orientées colonnes</vt:lpstr>
      <vt:lpstr>Type 4 –  Bases orientées graphes</vt:lpstr>
      <vt:lpstr>Théorèmes fondamentales</vt:lpstr>
      <vt:lpstr>Théorème ACID</vt:lpstr>
      <vt:lpstr>… Propriété ACID</vt:lpstr>
      <vt:lpstr>… Les propriétés BASE</vt:lpstr>
      <vt:lpstr>Théorème CAP</vt:lpstr>
      <vt:lpstr>… CAP</vt:lpstr>
      <vt:lpstr>Apport des bases NoSQL</vt:lpstr>
      <vt:lpstr>Avantages des bases NoSQL</vt:lpstr>
      <vt:lpstr>… quelques inconvénients</vt:lpstr>
      <vt:lpstr>Références</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NoSQL</dc:title>
  <dc:subject>Présentation Gomycode</dc:subject>
  <dc:creator>Tarek Arif</dc:creator>
  <dc:description>Présentation sur les bases de données NoSQL - Gomycode 2020-11</dc:description>
  <cp:lastModifiedBy>Tarif Well</cp:lastModifiedBy>
  <cp:revision>5</cp:revision>
  <dcterms:created xsi:type="dcterms:W3CDTF">2020-11-30T22:17:20Z</dcterms:created>
  <dcterms:modified xsi:type="dcterms:W3CDTF">2020-11-30T22:53:50Z</dcterms:modified>
  <cp:category>Base de données NoSQL</cp:category>
</cp:coreProperties>
</file>