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5" r:id="rId2"/>
    <p:sldId id="280" r:id="rId3"/>
    <p:sldId id="269" r:id="rId4"/>
    <p:sldId id="270" r:id="rId5"/>
    <p:sldId id="276" r:id="rId6"/>
    <p:sldId id="274" r:id="rId7"/>
    <p:sldId id="289" r:id="rId8"/>
    <p:sldId id="281" r:id="rId9"/>
    <p:sldId id="258" r:id="rId10"/>
    <p:sldId id="259" r:id="rId11"/>
    <p:sldId id="265" r:id="rId12"/>
    <p:sldId id="282" r:id="rId13"/>
    <p:sldId id="261" r:id="rId14"/>
    <p:sldId id="260" r:id="rId15"/>
    <p:sldId id="268" r:id="rId16"/>
    <p:sldId id="283" r:id="rId17"/>
    <p:sldId id="262" r:id="rId18"/>
    <p:sldId id="263" r:id="rId19"/>
    <p:sldId id="273" r:id="rId20"/>
    <p:sldId id="284" r:id="rId21"/>
    <p:sldId id="287" r:id="rId22"/>
    <p:sldId id="277" r:id="rId23"/>
    <p:sldId id="278" r:id="rId24"/>
    <p:sldId id="264" r:id="rId25"/>
    <p:sldId id="279"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0" d="100"/>
          <a:sy n="80" d="100"/>
        </p:scale>
        <p:origin x="-96" y="-24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B64F7BE-F3F5-4867-A78A-45E3D5A810DB}"/>
              </a:ext>
            </a:extLst>
          </p:cNvPr>
          <p:cNvSpPr>
            <a:spLocks noGrp="1"/>
          </p:cNvSpPr>
          <p:nvPr>
            <p:ph type="ctrTitle"/>
          </p:nvPr>
        </p:nvSpPr>
        <p:spPr/>
        <p:txBody>
          <a:bodyPr/>
          <a:lstStyle/>
          <a:p>
            <a:r>
              <a:rPr lang="fr-FR" dirty="0"/>
              <a:t>Bases de données relationnelles</a:t>
            </a:r>
          </a:p>
        </p:txBody>
      </p:sp>
      <p:sp>
        <p:nvSpPr>
          <p:cNvPr id="3" name="Sous-titre 2">
            <a:extLst>
              <a:ext uri="{FF2B5EF4-FFF2-40B4-BE49-F238E27FC236}">
                <a16:creationId xmlns:a16="http://schemas.microsoft.com/office/drawing/2014/main" xmlns="" id="{FF7B5B70-FAEF-4DFC-B0C8-619362FE1638}"/>
              </a:ext>
            </a:extLst>
          </p:cNvPr>
          <p:cNvSpPr>
            <a:spLocks noGrp="1"/>
          </p:cNvSpPr>
          <p:nvPr>
            <p:ph type="subTitle" idx="1"/>
          </p:nvPr>
        </p:nvSpPr>
        <p:spPr/>
        <p:txBody>
          <a:bodyPr/>
          <a:lstStyle/>
          <a:p>
            <a:r>
              <a:rPr lang="fr-FR" dirty="0"/>
              <a:t>Tarek Arif</a:t>
            </a:r>
          </a:p>
          <a:p>
            <a:r>
              <a:rPr lang="fr-FR" dirty="0" err="1"/>
              <a:t>GoMyCode</a:t>
            </a:r>
            <a:r>
              <a:rPr lang="fr-FR" dirty="0"/>
              <a:t> – 2020</a:t>
            </a:r>
          </a:p>
        </p:txBody>
      </p:sp>
      <p:pic>
        <p:nvPicPr>
          <p:cNvPr id="5" name="Image 4">
            <a:extLst>
              <a:ext uri="{FF2B5EF4-FFF2-40B4-BE49-F238E27FC236}">
                <a16:creationId xmlns:a16="http://schemas.microsoft.com/office/drawing/2014/main" xmlns="" id="{24ECFA99-4476-4C61-9136-DFD288A6971A}"/>
              </a:ext>
            </a:extLst>
          </p:cNvPr>
          <p:cNvPicPr>
            <a:picLocks noChangeAspect="1"/>
          </p:cNvPicPr>
          <p:nvPr/>
        </p:nvPicPr>
        <p:blipFill>
          <a:blip r:embed="rId2" cstate="screen">
            <a:extLst>
              <a:ext uri="{28A0092B-C50C-407E-A947-70E740481C1C}">
                <a14:useLocalDpi xmlns:a14="http://schemas.microsoft.com/office/drawing/2010/main" xmlns=""/>
              </a:ext>
            </a:extLst>
          </a:blip>
          <a:srcRect/>
          <a:stretch/>
        </p:blipFill>
        <p:spPr>
          <a:xfrm>
            <a:off x="1472245" y="5110966"/>
            <a:ext cx="1467061" cy="1513517"/>
          </a:xfrm>
          <a:prstGeom prst="rect">
            <a:avLst/>
          </a:prstGeom>
          <a:ln>
            <a:noFill/>
          </a:ln>
          <a:effectLst>
            <a:outerShdw blurRad="292100" dist="139700" dir="2700000" algn="tl" rotWithShape="0">
              <a:srgbClr val="333333">
                <a:alpha val="65000"/>
              </a:srgbClr>
            </a:outerShdw>
          </a:effectLst>
        </p:spPr>
      </p:pic>
      <p:pic>
        <p:nvPicPr>
          <p:cNvPr id="7" name="Image 6">
            <a:extLst>
              <a:ext uri="{FF2B5EF4-FFF2-40B4-BE49-F238E27FC236}">
                <a16:creationId xmlns:a16="http://schemas.microsoft.com/office/drawing/2014/main" xmlns="" id="{0967EC5F-0B46-4C5A-B85E-733CD66FB65C}"/>
              </a:ext>
            </a:extLst>
          </p:cNvPr>
          <p:cNvPicPr>
            <a:picLocks noChangeAspect="1"/>
          </p:cNvPicPr>
          <p:nvPr/>
        </p:nvPicPr>
        <p:blipFill>
          <a:blip r:embed="rId3" cstate="screen">
            <a:extLst>
              <a:ext uri="{28A0092B-C50C-407E-A947-70E740481C1C}">
                <a14:useLocalDpi xmlns:a14="http://schemas.microsoft.com/office/drawing/2010/main" xmlns=""/>
              </a:ext>
            </a:extLst>
          </a:blip>
          <a:srcRect/>
          <a:stretch/>
        </p:blipFill>
        <p:spPr>
          <a:xfrm>
            <a:off x="3809661" y="5110966"/>
            <a:ext cx="1467061" cy="1513517"/>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xmlns="" id="{AD94A7D2-4D8A-46B5-8F5F-56680F95E921}"/>
              </a:ext>
            </a:extLst>
          </p:cNvPr>
          <p:cNvPicPr>
            <a:picLocks noChangeAspect="1"/>
          </p:cNvPicPr>
          <p:nvPr/>
        </p:nvPicPr>
        <p:blipFill>
          <a:blip r:embed="rId4" cstate="screen">
            <a:extLst>
              <a:ext uri="{28A0092B-C50C-407E-A947-70E740481C1C}">
                <a14:useLocalDpi xmlns:a14="http://schemas.microsoft.com/office/drawing/2010/main" xmlns=""/>
              </a:ext>
            </a:extLst>
          </a:blip>
          <a:srcRect/>
          <a:stretch/>
        </p:blipFill>
        <p:spPr>
          <a:xfrm>
            <a:off x="6147077" y="5110966"/>
            <a:ext cx="1467061" cy="1513517"/>
          </a:xfrm>
          <a:prstGeom prst="rect">
            <a:avLst/>
          </a:prstGeom>
          <a:ln>
            <a:noFill/>
          </a:ln>
          <a:effectLst>
            <a:outerShdw blurRad="292100" dist="139700" dir="2700000" algn="tl" rotWithShape="0">
              <a:srgbClr val="333333">
                <a:alpha val="65000"/>
              </a:srgbClr>
            </a:outerShdw>
          </a:effectLst>
        </p:spPr>
      </p:pic>
      <p:sp>
        <p:nvSpPr>
          <p:cNvPr id="10" name="ZoneTexte 9">
            <a:extLst>
              <a:ext uri="{FF2B5EF4-FFF2-40B4-BE49-F238E27FC236}">
                <a16:creationId xmlns:a16="http://schemas.microsoft.com/office/drawing/2014/main" xmlns="" id="{C2960FB3-B195-46BE-B1C7-18DAC52AEFF9}"/>
              </a:ext>
            </a:extLst>
          </p:cNvPr>
          <p:cNvSpPr txBox="1"/>
          <p:nvPr/>
        </p:nvSpPr>
        <p:spPr>
          <a:xfrm>
            <a:off x="4133589" y="637722"/>
            <a:ext cx="7240043" cy="523220"/>
          </a:xfrm>
          <a:prstGeom prst="rect">
            <a:avLst/>
          </a:prstGeom>
          <a:noFill/>
        </p:spPr>
        <p:txBody>
          <a:bodyPr wrap="square" rtlCol="0">
            <a:spAutoFit/>
          </a:bodyPr>
          <a:lstStyle/>
          <a:p>
            <a:r>
              <a:rPr lang="fr-FR" sz="2800" b="1" dirty="0"/>
              <a:t>CHALLENGE ENTRE TROIS DES PLUS GRANDS </a:t>
            </a:r>
          </a:p>
        </p:txBody>
      </p:sp>
    </p:spTree>
    <p:extLst>
      <p:ext uri="{BB962C8B-B14F-4D97-AF65-F5344CB8AC3E}">
        <p14:creationId xmlns:p14="http://schemas.microsoft.com/office/powerpoint/2010/main" xmlns="" val="2746723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500"/>
                            </p:stCondLst>
                            <p:childTnLst>
                              <p:par>
                                <p:cTn id="21" presetID="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3000"/>
                            </p:stCondLst>
                            <p:childTnLst>
                              <p:par>
                                <p:cTn id="26" presetID="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3500"/>
                            </p:stCondLst>
                            <p:childTnLst>
                              <p:par>
                                <p:cTn id="31" presetID="2" presetClass="entr" presetSubtype="4"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8D2A5D-A2F1-4336-90FB-79999CFAEE1D}"/>
              </a:ext>
            </a:extLst>
          </p:cNvPr>
          <p:cNvSpPr>
            <a:spLocks noGrp="1"/>
          </p:cNvSpPr>
          <p:nvPr>
            <p:ph type="title"/>
          </p:nvPr>
        </p:nvSpPr>
        <p:spPr/>
        <p:txBody>
          <a:bodyPr/>
          <a:lstStyle/>
          <a:p>
            <a:r>
              <a:rPr lang="fr-FR" dirty="0"/>
              <a:t>MySQL - Caractéristiques</a:t>
            </a:r>
          </a:p>
        </p:txBody>
      </p:sp>
      <p:sp>
        <p:nvSpPr>
          <p:cNvPr id="3" name="Espace réservé du contenu 2">
            <a:extLst>
              <a:ext uri="{FF2B5EF4-FFF2-40B4-BE49-F238E27FC236}">
                <a16:creationId xmlns:a16="http://schemas.microsoft.com/office/drawing/2014/main" xmlns="" id="{2CBCCEEA-AFB3-4481-92ED-82A6A37717FF}"/>
              </a:ext>
            </a:extLst>
          </p:cNvPr>
          <p:cNvSpPr>
            <a:spLocks noGrp="1"/>
          </p:cNvSpPr>
          <p:nvPr>
            <p:ph sz="half" idx="1"/>
          </p:nvPr>
        </p:nvSpPr>
        <p:spPr>
          <a:xfrm>
            <a:off x="1371600" y="2285999"/>
            <a:ext cx="4950542" cy="4183627"/>
          </a:xfrm>
        </p:spPr>
        <p:txBody>
          <a:bodyPr>
            <a:normAutofit lnSpcReduction="10000"/>
          </a:bodyPr>
          <a:lstStyle/>
          <a:p>
            <a:r>
              <a:rPr lang="fr-FR" dirty="0"/>
              <a:t>MySQL est un choix populaire </a:t>
            </a:r>
          </a:p>
          <a:p>
            <a:pPr lvl="1"/>
            <a:r>
              <a:rPr lang="fr-FR" dirty="0"/>
              <a:t>Il est flexible, facile à configurer et à accéder. </a:t>
            </a:r>
          </a:p>
          <a:p>
            <a:pPr lvl="1"/>
            <a:r>
              <a:rPr lang="fr-FR" dirty="0"/>
              <a:t>Facile d'utilisation : intuitif et ergonomique.</a:t>
            </a:r>
          </a:p>
          <a:p>
            <a:pPr lvl="1"/>
            <a:r>
              <a:rPr lang="fr-FR" dirty="0"/>
              <a:t>Basé sur Oracle et offre un grand nombre de ressources et de didacticiels.</a:t>
            </a:r>
          </a:p>
          <a:p>
            <a:r>
              <a:rPr lang="fr-FR" dirty="0"/>
              <a:t>Gratuiciel en licence GPL version 2.</a:t>
            </a:r>
          </a:p>
          <a:p>
            <a:r>
              <a:rPr lang="fr-FR" dirty="0"/>
              <a:t>Vitesse performante.</a:t>
            </a:r>
          </a:p>
          <a:p>
            <a:r>
              <a:rPr lang="fr-FR" dirty="0"/>
              <a:t>Supporte la plupart des commandes SQL ANSI.</a:t>
            </a:r>
          </a:p>
        </p:txBody>
      </p:sp>
      <p:sp>
        <p:nvSpPr>
          <p:cNvPr id="7" name="Espace réservé du contenu 6">
            <a:extLst>
              <a:ext uri="{FF2B5EF4-FFF2-40B4-BE49-F238E27FC236}">
                <a16:creationId xmlns:a16="http://schemas.microsoft.com/office/drawing/2014/main" xmlns="" id="{5975DBF6-B3E9-415B-A6D2-D450653C9C4A}"/>
              </a:ext>
            </a:extLst>
          </p:cNvPr>
          <p:cNvSpPr>
            <a:spLocks noGrp="1"/>
          </p:cNvSpPr>
          <p:nvPr>
            <p:ph sz="half" idx="2"/>
          </p:nvPr>
        </p:nvSpPr>
        <p:spPr>
          <a:xfrm>
            <a:off x="6525403" y="2285999"/>
            <a:ext cx="4950542" cy="4183627"/>
          </a:xfrm>
        </p:spPr>
        <p:txBody>
          <a:bodyPr>
            <a:normAutofit lnSpcReduction="10000"/>
          </a:bodyPr>
          <a:lstStyle/>
          <a:p>
            <a:r>
              <a:rPr lang="fr-FR" dirty="0"/>
              <a:t>Support technique complet, avec des tutoriels en ligne, des forums, mailing </a:t>
            </a:r>
            <a:r>
              <a:rPr lang="fr-FR" dirty="0" err="1"/>
              <a:t>list</a:t>
            </a:r>
            <a:r>
              <a:rPr lang="fr-FR" dirty="0"/>
              <a:t>.</a:t>
            </a:r>
          </a:p>
          <a:p>
            <a:r>
              <a:rPr lang="fr-FR" dirty="0"/>
              <a:t>Portabilité : importation et exportation faciles vers des fichiers Excel et autres bases de données.</a:t>
            </a:r>
          </a:p>
          <a:p>
            <a:r>
              <a:rPr lang="fr-FR" dirty="0"/>
              <a:t>Échelonnable : pratique aussi bien pour des petites bases, que pour celles contenant des milliards d'enregistrements avec plusieurs téraoctets de données et des centaines de milliers de tables.</a:t>
            </a:r>
          </a:p>
          <a:p>
            <a:r>
              <a:rPr lang="fr-FR" dirty="0"/>
              <a:t>Contrôle des permission des utilisateurs précis.</a:t>
            </a:r>
          </a:p>
          <a:p>
            <a:endParaRPr lang="fr-FR" dirty="0"/>
          </a:p>
        </p:txBody>
      </p:sp>
    </p:spTree>
    <p:extLst>
      <p:ext uri="{BB962C8B-B14F-4D97-AF65-F5344CB8AC3E}">
        <p14:creationId xmlns:p14="http://schemas.microsoft.com/office/powerpoint/2010/main" xmlns="" val="35626483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2793B903-AB42-42A0-AE97-93D366679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re 3">
            <a:extLst>
              <a:ext uri="{FF2B5EF4-FFF2-40B4-BE49-F238E27FC236}">
                <a16:creationId xmlns:a16="http://schemas.microsoft.com/office/drawing/2014/main" xmlns="" id="{A82B692A-177A-4670-A95C-08C30AEDAA90}"/>
              </a:ext>
            </a:extLst>
          </p:cNvPr>
          <p:cNvSpPr>
            <a:spLocks noGrp="1"/>
          </p:cNvSpPr>
          <p:nvPr>
            <p:ph type="title"/>
          </p:nvPr>
        </p:nvSpPr>
        <p:spPr>
          <a:xfrm>
            <a:off x="4954181" y="685800"/>
            <a:ext cx="6562905" cy="1485900"/>
          </a:xfrm>
        </p:spPr>
        <p:txBody>
          <a:bodyPr vert="horz" lIns="91440" tIns="45720" rIns="91440" bIns="45720" rtlCol="0" anchor="t">
            <a:normAutofit/>
          </a:bodyPr>
          <a:lstStyle/>
          <a:p>
            <a:r>
              <a:rPr lang="en-US"/>
              <a:t>…</a:t>
            </a:r>
          </a:p>
        </p:txBody>
      </p:sp>
      <p:sp>
        <p:nvSpPr>
          <p:cNvPr id="14" name="Rectangle 13">
            <a:extLst>
              <a:ext uri="{FF2B5EF4-FFF2-40B4-BE49-F238E27FC236}">
                <a16:creationId xmlns:a16="http://schemas.microsoft.com/office/drawing/2014/main" xmlns="" id="{6B205BC3-0B06-4EA6-9066-1A0BEC22C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Espace réservé du contenu 6">
            <a:extLst>
              <a:ext uri="{FF2B5EF4-FFF2-40B4-BE49-F238E27FC236}">
                <a16:creationId xmlns:a16="http://schemas.microsoft.com/office/drawing/2014/main" xmlns="" id="{3B194871-CB0C-4410-B4E4-E148876E5FCB}"/>
              </a:ext>
            </a:extLst>
          </p:cNvPr>
          <p:cNvPicPr>
            <a:picLocks noGrp="1" noChangeAspect="1"/>
          </p:cNvPicPr>
          <p:nvPr>
            <p:ph sz="half" idx="2"/>
          </p:nvPr>
        </p:nvPicPr>
        <p:blipFill>
          <a:blip r:embed="rId2"/>
          <a:stretch>
            <a:fillRect/>
          </a:stretch>
        </p:blipFill>
        <p:spPr>
          <a:xfrm>
            <a:off x="1023562" y="1462103"/>
            <a:ext cx="3613752" cy="3613752"/>
          </a:xfrm>
          <a:prstGeom prst="rect">
            <a:avLst/>
          </a:prstGeom>
        </p:spPr>
      </p:pic>
      <p:sp>
        <p:nvSpPr>
          <p:cNvPr id="3" name="Espace réservé du contenu 2">
            <a:extLst>
              <a:ext uri="{FF2B5EF4-FFF2-40B4-BE49-F238E27FC236}">
                <a16:creationId xmlns:a16="http://schemas.microsoft.com/office/drawing/2014/main" xmlns="" id="{62B60C29-91C5-49B3-AD5F-4EF2F8F87A90}"/>
              </a:ext>
            </a:extLst>
          </p:cNvPr>
          <p:cNvSpPr>
            <a:spLocks noGrp="1"/>
          </p:cNvSpPr>
          <p:nvPr>
            <p:ph sz="half" idx="1"/>
          </p:nvPr>
        </p:nvSpPr>
        <p:spPr>
          <a:xfrm>
            <a:off x="4954181" y="2286000"/>
            <a:ext cx="6562905" cy="3581400"/>
          </a:xfrm>
        </p:spPr>
        <p:txBody>
          <a:bodyPr vert="horz" lIns="91440" tIns="45720" rIns="91440" bIns="45720" rtlCol="0">
            <a:normAutofit/>
          </a:bodyPr>
          <a:lstStyle/>
          <a:p>
            <a:r>
              <a:rPr lang="en-US"/>
              <a:t>Partiellement conforme aux normes ANSI SQL</a:t>
            </a:r>
          </a:p>
          <a:p>
            <a:r>
              <a:rPr lang="en-US"/>
              <a:t>Le serveur est disponible dans une base de données intégrée ou un modèle client-serveur</a:t>
            </a:r>
          </a:p>
          <a:p>
            <a:r>
              <a:rPr lang="en-US"/>
              <a:t>Fonctionne sur la plupart des versions UNIX</a:t>
            </a:r>
          </a:p>
          <a:p>
            <a:r>
              <a:rPr lang="en-US"/>
              <a:t>Outils intégrés pour l'analyse des requêtes et de l'espace</a:t>
            </a:r>
          </a:p>
          <a:p>
            <a:r>
              <a:rPr lang="en-US"/>
              <a:t>Conception multicouche</a:t>
            </a:r>
          </a:p>
          <a:p>
            <a:r>
              <a:rPr lang="en-US"/>
              <a:t>Modules indépendants</a:t>
            </a:r>
          </a:p>
        </p:txBody>
      </p:sp>
    </p:spTree>
    <p:extLst>
      <p:ext uri="{BB962C8B-B14F-4D97-AF65-F5344CB8AC3E}">
        <p14:creationId xmlns:p14="http://schemas.microsoft.com/office/powerpoint/2010/main" xmlns="" val="26249144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8C89EA62-F38E-4285-A105-C5E1BD3600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xmlns="" id="{2CF6E46A-CCCD-4728-B011-E147B2362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xmlns="" id="{2E2C684B-30C9-4689-A529-EBF1B8ADB2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xmlns="" id="{5ABA7F3F-D56F-4C06-84AC-03FC83B064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715374B5-D7C8-4AA9-BE65-DB7A0CA9B4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xmlns="" id="{C73A7452-ED0F-4903-A620-8D103E556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9" name="Freeform 6">
              <a:extLst>
                <a:ext uri="{FF2B5EF4-FFF2-40B4-BE49-F238E27FC236}">
                  <a16:creationId xmlns:a16="http://schemas.microsoft.com/office/drawing/2014/main" xmlns="" id="{F6A3F6CE-D581-4C37-8822-4F4A68325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5" name="Titre 4">
            <a:extLst>
              <a:ext uri="{FF2B5EF4-FFF2-40B4-BE49-F238E27FC236}">
                <a16:creationId xmlns:a16="http://schemas.microsoft.com/office/drawing/2014/main" xmlns="" id="{3562B144-E6D4-4E02-80BE-CA379ABD3D28}"/>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a:t>Postgre SQL</a:t>
            </a:r>
          </a:p>
        </p:txBody>
      </p:sp>
      <p:sp>
        <p:nvSpPr>
          <p:cNvPr id="6" name="Espace réservé du texte 5">
            <a:extLst>
              <a:ext uri="{FF2B5EF4-FFF2-40B4-BE49-F238E27FC236}">
                <a16:creationId xmlns:a16="http://schemas.microsoft.com/office/drawing/2014/main" xmlns="" id="{B53C3F92-7305-484E-9384-C3A2A37DEB59}"/>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endParaRPr lang="en-US" sz="2300"/>
          </a:p>
        </p:txBody>
      </p:sp>
    </p:spTree>
    <p:extLst>
      <p:ext uri="{BB962C8B-B14F-4D97-AF65-F5344CB8AC3E}">
        <p14:creationId xmlns:p14="http://schemas.microsoft.com/office/powerpoint/2010/main" xmlns="" val="1221136070"/>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8D2A5D-A2F1-4336-90FB-79999CFAEE1D}"/>
              </a:ext>
            </a:extLst>
          </p:cNvPr>
          <p:cNvSpPr>
            <a:spLocks noGrp="1"/>
          </p:cNvSpPr>
          <p:nvPr>
            <p:ph type="title"/>
          </p:nvPr>
        </p:nvSpPr>
        <p:spPr/>
        <p:txBody>
          <a:bodyPr/>
          <a:lstStyle/>
          <a:p>
            <a:r>
              <a:rPr lang="fr-FR" dirty="0" err="1"/>
              <a:t>PostegreSQL</a:t>
            </a:r>
            <a:r>
              <a:rPr lang="fr-FR" dirty="0"/>
              <a:t> - Présentation</a:t>
            </a:r>
          </a:p>
        </p:txBody>
      </p:sp>
      <p:sp>
        <p:nvSpPr>
          <p:cNvPr id="3" name="Espace réservé du contenu 2">
            <a:extLst>
              <a:ext uri="{FF2B5EF4-FFF2-40B4-BE49-F238E27FC236}">
                <a16:creationId xmlns:a16="http://schemas.microsoft.com/office/drawing/2014/main" xmlns="" id="{2CBCCEEA-AFB3-4481-92ED-82A6A37717FF}"/>
              </a:ext>
            </a:extLst>
          </p:cNvPr>
          <p:cNvSpPr>
            <a:spLocks noGrp="1"/>
          </p:cNvSpPr>
          <p:nvPr>
            <p:ph idx="1"/>
          </p:nvPr>
        </p:nvSpPr>
        <p:spPr/>
        <p:txBody>
          <a:bodyPr>
            <a:normAutofit fontScale="92500" lnSpcReduction="10000"/>
          </a:bodyPr>
          <a:lstStyle/>
          <a:p>
            <a:pPr algn="just"/>
            <a:r>
              <a:rPr lang="fr-FR" dirty="0"/>
              <a:t>PostgreSQL est un système de gestion de base de données relationnelle (SGBDR) de deuxième génération. C'est un outil libre disponible selon les termes d'une licence de type BSD*.</a:t>
            </a:r>
          </a:p>
          <a:p>
            <a:pPr algn="just"/>
            <a:r>
              <a:rPr lang="fr-FR" dirty="0"/>
              <a:t>Il peut effectuer des opérations impliquant des requêtes complexes et de grandes quantités de données. De plus, le multitâche de PostgreSQL via le contrôle d'accès concurrentiel multi-version (MVCC) permet à plusieurs utilisateurs de travailler en même temps dans la base de données. Cette capacité est la cause de sa popularité croissante auprès de grandes entreprises telles que Facebook.</a:t>
            </a:r>
          </a:p>
          <a:p>
            <a:pPr algn="just"/>
            <a:r>
              <a:rPr lang="fr-FR" dirty="0"/>
              <a:t>Ce système est concurrent d'autres systèmes de gestion de base de données, qu'ils soient libres (comme </a:t>
            </a:r>
            <a:r>
              <a:rPr lang="fr-FR" dirty="0" err="1"/>
              <a:t>MariaDB</a:t>
            </a:r>
            <a:r>
              <a:rPr lang="fr-FR" dirty="0"/>
              <a:t> et </a:t>
            </a:r>
            <a:r>
              <a:rPr lang="fr-FR" dirty="0" err="1"/>
              <a:t>Firebird</a:t>
            </a:r>
            <a:r>
              <a:rPr lang="fr-FR" dirty="0"/>
              <a:t>), ou propriétaires (comme Oracle, MySQL, Sybase, DB2, Informix et Microsoft SQL Server). Comme les projets libres Apache et Linux, PostgreSQL n'est pas contrôlé par une seule entreprise, mais est fondé sur une communauté mondiale de développeurs et d'entreprises.</a:t>
            </a:r>
          </a:p>
        </p:txBody>
      </p:sp>
      <p:sp>
        <p:nvSpPr>
          <p:cNvPr id="4" name="ZoneTexte 3">
            <a:extLst>
              <a:ext uri="{FF2B5EF4-FFF2-40B4-BE49-F238E27FC236}">
                <a16:creationId xmlns:a16="http://schemas.microsoft.com/office/drawing/2014/main" xmlns="" id="{EC4C8276-A6C1-4CAC-9C93-33B5C9A56D12}"/>
              </a:ext>
            </a:extLst>
          </p:cNvPr>
          <p:cNvSpPr txBox="1"/>
          <p:nvPr/>
        </p:nvSpPr>
        <p:spPr>
          <a:xfrm>
            <a:off x="3174023" y="5887915"/>
            <a:ext cx="8792307" cy="738664"/>
          </a:xfrm>
          <a:prstGeom prst="rect">
            <a:avLst/>
          </a:prstGeom>
          <a:noFill/>
        </p:spPr>
        <p:txBody>
          <a:bodyPr wrap="square" rtlCol="0">
            <a:spAutoFit/>
          </a:bodyPr>
          <a:lstStyle/>
          <a:p>
            <a:r>
              <a:rPr lang="fr-FR" sz="1400" dirty="0"/>
              <a:t>(*) Une licence BSD dit : </a:t>
            </a:r>
            <a:r>
              <a:rPr lang="fr-FR" sz="1400" i="1" dirty="0"/>
              <a:t>« Nous mettons ce logiciel à votre disposition en l'état. Faites en ce que vous voulez. Vous pouvez le modifier ou le vendre si vous le souhaitez. Nous vous demandons juste de rappeler que nous en sommes les créateurs. »</a:t>
            </a:r>
          </a:p>
        </p:txBody>
      </p:sp>
      <p:pic>
        <p:nvPicPr>
          <p:cNvPr id="5" name="Image 4">
            <a:extLst>
              <a:ext uri="{FF2B5EF4-FFF2-40B4-BE49-F238E27FC236}">
                <a16:creationId xmlns:a16="http://schemas.microsoft.com/office/drawing/2014/main" xmlns="" id="{429E4503-7B13-434B-949A-15217FC17452}"/>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7846133" y="524631"/>
            <a:ext cx="4065638" cy="14918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xmlns="" val="2087954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8D2A5D-A2F1-4336-90FB-79999CFAEE1D}"/>
              </a:ext>
            </a:extLst>
          </p:cNvPr>
          <p:cNvSpPr>
            <a:spLocks noGrp="1"/>
          </p:cNvSpPr>
          <p:nvPr>
            <p:ph type="title"/>
          </p:nvPr>
        </p:nvSpPr>
        <p:spPr/>
        <p:txBody>
          <a:bodyPr/>
          <a:lstStyle/>
          <a:p>
            <a:r>
              <a:rPr lang="fr-FR" dirty="0" err="1"/>
              <a:t>PostegreSQL</a:t>
            </a:r>
            <a:r>
              <a:rPr lang="fr-FR" dirty="0"/>
              <a:t> - Caractéristiques</a:t>
            </a:r>
          </a:p>
        </p:txBody>
      </p:sp>
      <p:sp>
        <p:nvSpPr>
          <p:cNvPr id="3" name="Espace réservé du contenu 2">
            <a:extLst>
              <a:ext uri="{FF2B5EF4-FFF2-40B4-BE49-F238E27FC236}">
                <a16:creationId xmlns:a16="http://schemas.microsoft.com/office/drawing/2014/main" xmlns="" id="{2CBCCEEA-AFB3-4481-92ED-82A6A37717FF}"/>
              </a:ext>
            </a:extLst>
          </p:cNvPr>
          <p:cNvSpPr>
            <a:spLocks noGrp="1"/>
          </p:cNvSpPr>
          <p:nvPr>
            <p:ph sz="half" idx="1"/>
          </p:nvPr>
        </p:nvSpPr>
        <p:spPr/>
        <p:txBody>
          <a:bodyPr>
            <a:normAutofit lnSpcReduction="10000"/>
          </a:bodyPr>
          <a:lstStyle/>
          <a:p>
            <a:r>
              <a:rPr lang="fr-FR" dirty="0"/>
              <a:t>Déploiement illimité (</a:t>
            </a:r>
            <a:r>
              <a:rPr lang="fr-FR" dirty="0" err="1"/>
              <a:t>seveurs</a:t>
            </a:r>
            <a:r>
              <a:rPr lang="fr-FR" dirty="0"/>
              <a:t> et CPU) avec un coût nul</a:t>
            </a:r>
          </a:p>
          <a:p>
            <a:r>
              <a:rPr lang="fr-FR" dirty="0"/>
              <a:t>Le support assuré par la communauté PostgreSQL est excellent et gratuit</a:t>
            </a:r>
          </a:p>
          <a:p>
            <a:r>
              <a:rPr lang="fr-FR" dirty="0"/>
              <a:t>Economies significatives sur les coûts de personnel au niveau de la maintenance ou de la formation</a:t>
            </a:r>
          </a:p>
          <a:p>
            <a:r>
              <a:rPr lang="fr-FR" dirty="0"/>
              <a:t>Fiabilité et stabilité légendaires même face aux pannes électriques</a:t>
            </a:r>
          </a:p>
          <a:p>
            <a:endParaRPr lang="fr-FR" dirty="0"/>
          </a:p>
          <a:p>
            <a:endParaRPr lang="fr-FR" dirty="0"/>
          </a:p>
          <a:p>
            <a:endParaRPr lang="fr-FR" dirty="0"/>
          </a:p>
          <a:p>
            <a:endParaRPr lang="fr-FR" dirty="0"/>
          </a:p>
          <a:p>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xmlns="" id="{23F43263-7B13-480D-89B5-560FD503CD9F}"/>
              </a:ext>
            </a:extLst>
          </p:cNvPr>
          <p:cNvSpPr>
            <a:spLocks noGrp="1"/>
          </p:cNvSpPr>
          <p:nvPr>
            <p:ph sz="half" idx="2"/>
          </p:nvPr>
        </p:nvSpPr>
        <p:spPr/>
        <p:txBody>
          <a:bodyPr>
            <a:normAutofit lnSpcReduction="10000"/>
          </a:bodyPr>
          <a:lstStyle/>
          <a:p>
            <a:r>
              <a:rPr lang="fr-FR" dirty="0"/>
              <a:t>Conçu pour une grande capacité, il supporte les bases de données de grande taille (de plus d’un </a:t>
            </a:r>
            <a:r>
              <a:rPr lang="fr-FR" dirty="0" err="1"/>
              <a:t>Teraoctet</a:t>
            </a:r>
            <a:r>
              <a:rPr lang="fr-FR" dirty="0"/>
              <a:t>) ou ayant un grand nombre d’utilisateurs simultanés.</a:t>
            </a:r>
          </a:p>
          <a:p>
            <a:r>
              <a:rPr lang="fr-FR" dirty="0"/>
              <a:t>Dispose de plusieurs outils graphiques de modélisation et d'administration citons </a:t>
            </a:r>
            <a:r>
              <a:rPr lang="fr-FR" dirty="0" err="1"/>
              <a:t>pgadminIII</a:t>
            </a:r>
            <a:r>
              <a:rPr lang="fr-FR" dirty="0"/>
              <a:t>, </a:t>
            </a:r>
            <a:r>
              <a:rPr lang="fr-FR" dirty="0" err="1"/>
              <a:t>pgaccess</a:t>
            </a:r>
            <a:r>
              <a:rPr lang="fr-FR" dirty="0"/>
              <a:t>, </a:t>
            </a:r>
            <a:r>
              <a:rPr lang="fr-FR" dirty="0" err="1"/>
              <a:t>phppgadmin</a:t>
            </a:r>
            <a:r>
              <a:rPr lang="fr-FR" dirty="0"/>
              <a:t>, …</a:t>
            </a:r>
          </a:p>
          <a:p>
            <a:r>
              <a:rPr lang="fr-FR" dirty="0"/>
              <a:t>Très bonne compatibilité SQL en particulier les normes SQL 92 et 99.</a:t>
            </a:r>
          </a:p>
          <a:p>
            <a:endParaRPr lang="fr-FR" dirty="0"/>
          </a:p>
        </p:txBody>
      </p:sp>
    </p:spTree>
    <p:extLst>
      <p:ext uri="{BB962C8B-B14F-4D97-AF65-F5344CB8AC3E}">
        <p14:creationId xmlns:p14="http://schemas.microsoft.com/office/powerpoint/2010/main" xmlns="" val="19645280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793B903-AB42-42A0-AE97-93D366679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xmlns="" id="{D4B84BB6-8CA4-4782-BA64-5D6494BAB24B}"/>
              </a:ext>
            </a:extLst>
          </p:cNvPr>
          <p:cNvSpPr>
            <a:spLocks noGrp="1"/>
          </p:cNvSpPr>
          <p:nvPr>
            <p:ph type="title"/>
          </p:nvPr>
        </p:nvSpPr>
        <p:spPr>
          <a:xfrm>
            <a:off x="4954181" y="685800"/>
            <a:ext cx="6562905" cy="1485900"/>
          </a:xfrm>
        </p:spPr>
        <p:txBody>
          <a:bodyPr vert="horz" lIns="91440" tIns="45720" rIns="91440" bIns="45720" rtlCol="0" anchor="t">
            <a:normAutofit/>
          </a:bodyPr>
          <a:lstStyle/>
          <a:p>
            <a:r>
              <a:rPr lang="en-US"/>
              <a:t>…</a:t>
            </a:r>
          </a:p>
        </p:txBody>
      </p:sp>
      <p:sp>
        <p:nvSpPr>
          <p:cNvPr id="13" name="Rectangle 12">
            <a:extLst>
              <a:ext uri="{FF2B5EF4-FFF2-40B4-BE49-F238E27FC236}">
                <a16:creationId xmlns:a16="http://schemas.microsoft.com/office/drawing/2014/main" xmlns="" id="{6B205BC3-0B06-4EA6-9066-1A0BEC22C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Espace réservé du contenu 5">
            <a:extLst>
              <a:ext uri="{FF2B5EF4-FFF2-40B4-BE49-F238E27FC236}">
                <a16:creationId xmlns:a16="http://schemas.microsoft.com/office/drawing/2014/main" xmlns="" id="{ACFB5154-741B-4653-92B2-637940142F3E}"/>
              </a:ext>
            </a:extLst>
          </p:cNvPr>
          <p:cNvPicPr>
            <a:picLocks noGrp="1" noChangeAspect="1"/>
          </p:cNvPicPr>
          <p:nvPr>
            <p:ph sz="half" idx="2"/>
          </p:nvPr>
        </p:nvPicPr>
        <p:blipFill>
          <a:blip r:embed="rId2"/>
          <a:stretch>
            <a:fillRect/>
          </a:stretch>
        </p:blipFill>
        <p:spPr>
          <a:xfrm>
            <a:off x="1023562" y="1462103"/>
            <a:ext cx="3613752" cy="3613752"/>
          </a:xfrm>
          <a:prstGeom prst="rect">
            <a:avLst/>
          </a:prstGeom>
        </p:spPr>
      </p:pic>
      <p:sp>
        <p:nvSpPr>
          <p:cNvPr id="3" name="Espace réservé du contenu 2">
            <a:extLst>
              <a:ext uri="{FF2B5EF4-FFF2-40B4-BE49-F238E27FC236}">
                <a16:creationId xmlns:a16="http://schemas.microsoft.com/office/drawing/2014/main" xmlns="" id="{193A75D2-D07F-4CE6-BF18-3883A6CE1F16}"/>
              </a:ext>
            </a:extLst>
          </p:cNvPr>
          <p:cNvSpPr>
            <a:spLocks noGrp="1"/>
          </p:cNvSpPr>
          <p:nvPr>
            <p:ph sz="half" idx="1"/>
          </p:nvPr>
        </p:nvSpPr>
        <p:spPr>
          <a:xfrm>
            <a:off x="4954181" y="2286000"/>
            <a:ext cx="6562905" cy="3581400"/>
          </a:xfrm>
        </p:spPr>
        <p:txBody>
          <a:bodyPr vert="horz" lIns="91440" tIns="45720" rIns="91440" bIns="45720" rtlCol="0">
            <a:normAutofit/>
          </a:bodyPr>
          <a:lstStyle/>
          <a:p>
            <a:r>
              <a:rPr lang="en-US" sz="1700"/>
              <a:t>Prend en charge Python et JavaScript</a:t>
            </a:r>
          </a:p>
          <a:p>
            <a:r>
              <a:rPr lang="en-US" sz="1700"/>
              <a:t>L'alternative la plus commune à Oracle</a:t>
            </a:r>
          </a:p>
          <a:p>
            <a:r>
              <a:rPr lang="en-US" sz="1700"/>
              <a:t>Fonctionne sur tous les principaux systèmes d'exploitation</a:t>
            </a:r>
          </a:p>
          <a:p>
            <a:r>
              <a:rPr lang="en-US" sz="1700"/>
              <a:t>MVCC permet à un grand nombre d'utilisateurs de travailler en même temps</a:t>
            </a:r>
          </a:p>
          <a:p>
            <a:r>
              <a:rPr lang="en-US" sz="1700"/>
              <a:t>Permet une récupération flexible des données via des jointures de table et des vues</a:t>
            </a:r>
          </a:p>
          <a:p>
            <a:r>
              <a:rPr lang="en-US" sz="1700"/>
              <a:t>Utilise la réplication pour sauvegarder les données</a:t>
            </a:r>
          </a:p>
          <a:p>
            <a:r>
              <a:rPr lang="en-US" sz="1700"/>
              <a:t>Son indexation est étendue, permettant des rapports de grande complexité</a:t>
            </a:r>
          </a:p>
        </p:txBody>
      </p:sp>
    </p:spTree>
    <p:extLst>
      <p:ext uri="{BB962C8B-B14F-4D97-AF65-F5344CB8AC3E}">
        <p14:creationId xmlns:p14="http://schemas.microsoft.com/office/powerpoint/2010/main" xmlns="" val="13691671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8C89EA62-F38E-4285-A105-C5E1BD3600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xmlns="" id="{2CF6E46A-CCCD-4728-B011-E147B2362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xmlns="" id="{2E2C684B-30C9-4689-A529-EBF1B8ADB2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xmlns="" id="{5ABA7F3F-D56F-4C06-84AC-03FC83B064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715374B5-D7C8-4AA9-BE65-DB7A0CA9B4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xmlns="" id="{C73A7452-ED0F-4903-A620-8D103E556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9" name="Freeform 6">
              <a:extLst>
                <a:ext uri="{FF2B5EF4-FFF2-40B4-BE49-F238E27FC236}">
                  <a16:creationId xmlns:a16="http://schemas.microsoft.com/office/drawing/2014/main" xmlns="" id="{F6A3F6CE-D581-4C37-8822-4F4A68325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5" name="Titre 4">
            <a:extLst>
              <a:ext uri="{FF2B5EF4-FFF2-40B4-BE49-F238E27FC236}">
                <a16:creationId xmlns:a16="http://schemas.microsoft.com/office/drawing/2014/main" xmlns="" id="{3562B144-E6D4-4E02-80BE-CA379ABD3D28}"/>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a:t>SQL SERVER</a:t>
            </a:r>
          </a:p>
        </p:txBody>
      </p:sp>
      <p:sp>
        <p:nvSpPr>
          <p:cNvPr id="6" name="Espace réservé du texte 5">
            <a:extLst>
              <a:ext uri="{FF2B5EF4-FFF2-40B4-BE49-F238E27FC236}">
                <a16:creationId xmlns:a16="http://schemas.microsoft.com/office/drawing/2014/main" xmlns="" id="{B53C3F92-7305-484E-9384-C3A2A37DEB59}"/>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endParaRPr lang="en-US" sz="2300"/>
          </a:p>
        </p:txBody>
      </p:sp>
    </p:spTree>
    <p:extLst>
      <p:ext uri="{BB962C8B-B14F-4D97-AF65-F5344CB8AC3E}">
        <p14:creationId xmlns:p14="http://schemas.microsoft.com/office/powerpoint/2010/main" xmlns="" val="2510900088"/>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8D2A5D-A2F1-4336-90FB-79999CFAEE1D}"/>
              </a:ext>
            </a:extLst>
          </p:cNvPr>
          <p:cNvSpPr>
            <a:spLocks noGrp="1"/>
          </p:cNvSpPr>
          <p:nvPr>
            <p:ph type="title"/>
          </p:nvPr>
        </p:nvSpPr>
        <p:spPr/>
        <p:txBody>
          <a:bodyPr/>
          <a:lstStyle/>
          <a:p>
            <a:r>
              <a:rPr lang="fr-FR" dirty="0"/>
              <a:t>SQL Server - Présentation</a:t>
            </a:r>
          </a:p>
        </p:txBody>
      </p:sp>
      <p:sp>
        <p:nvSpPr>
          <p:cNvPr id="3" name="Espace réservé du contenu 2">
            <a:extLst>
              <a:ext uri="{FF2B5EF4-FFF2-40B4-BE49-F238E27FC236}">
                <a16:creationId xmlns:a16="http://schemas.microsoft.com/office/drawing/2014/main" xmlns="" id="{2CBCCEEA-AFB3-4481-92ED-82A6A37717FF}"/>
              </a:ext>
            </a:extLst>
          </p:cNvPr>
          <p:cNvSpPr>
            <a:spLocks noGrp="1"/>
          </p:cNvSpPr>
          <p:nvPr>
            <p:ph idx="1"/>
          </p:nvPr>
        </p:nvSpPr>
        <p:spPr>
          <a:xfrm>
            <a:off x="1371600" y="2285999"/>
            <a:ext cx="9601200" cy="4422531"/>
          </a:xfrm>
        </p:spPr>
        <p:txBody>
          <a:bodyPr>
            <a:normAutofit fontScale="92500" lnSpcReduction="10000"/>
          </a:bodyPr>
          <a:lstStyle/>
          <a:p>
            <a:pPr algn="just"/>
            <a:r>
              <a:rPr lang="fr-FR" b="1" dirty="0"/>
              <a:t>Microsoft SQL Server</a:t>
            </a:r>
            <a:r>
              <a:rPr lang="fr-FR" dirty="0"/>
              <a:t>, appelée aussi </a:t>
            </a:r>
            <a:r>
              <a:rPr lang="fr-FR" b="1" dirty="0"/>
              <a:t>SQL Server </a:t>
            </a:r>
            <a:r>
              <a:rPr lang="fr-FR" dirty="0"/>
              <a:t>ou </a:t>
            </a:r>
            <a:r>
              <a:rPr lang="fr-FR" b="1" dirty="0"/>
              <a:t>MSSQL</a:t>
            </a:r>
            <a:r>
              <a:rPr lang="fr-FR" dirty="0"/>
              <a:t> est un système de gestion de base de données (SGBD) en langage SQL relationnelles et transactionnelles développé et commercialisé par la société Microsoft. Il fonctionne sous les OS Windows et Linux (depuis mars 2016), mais il est possible de le lancer sur </a:t>
            </a:r>
            <a:r>
              <a:rPr lang="fr-FR" dirty="0" err="1"/>
              <a:t>macOS</a:t>
            </a:r>
            <a:r>
              <a:rPr lang="fr-FR" dirty="0"/>
              <a:t> via Docker.</a:t>
            </a:r>
          </a:p>
          <a:p>
            <a:pPr algn="just"/>
            <a:r>
              <a:rPr lang="fr-FR" dirty="0"/>
              <a:t>Microsoft SQL Server utilise le langage T-SQL (</a:t>
            </a:r>
            <a:r>
              <a:rPr lang="fr-FR" dirty="0" err="1"/>
              <a:t>Transact</a:t>
            </a:r>
            <a:r>
              <a:rPr lang="fr-FR" dirty="0"/>
              <a:t>-SQL) pour ses requêtes. Pour les transferts de données, il utilise le format TDS (</a:t>
            </a:r>
            <a:r>
              <a:rPr lang="fr-FR" dirty="0" err="1"/>
              <a:t>Tabular</a:t>
            </a:r>
            <a:r>
              <a:rPr lang="fr-FR" dirty="0"/>
              <a:t> Data Stream).</a:t>
            </a:r>
          </a:p>
          <a:p>
            <a:pPr algn="just"/>
            <a:r>
              <a:rPr lang="fr-FR" dirty="0"/>
              <a:t>SQL Server prend en charge nativement pour la communication de requêtes entre client et serveur : </a:t>
            </a:r>
            <a:r>
              <a:rPr lang="fr-FR" dirty="0" err="1"/>
              <a:t>Transact</a:t>
            </a:r>
            <a:r>
              <a:rPr lang="fr-FR" dirty="0"/>
              <a:t>-SQL (variante du SQL pour l’écriture des procédures stockées, entre autres) ; XML (</a:t>
            </a:r>
            <a:r>
              <a:rPr lang="fr-FR" dirty="0" err="1"/>
              <a:t>eXtensible</a:t>
            </a:r>
            <a:r>
              <a:rPr lang="fr-FR" dirty="0"/>
              <a:t> Markup </a:t>
            </a:r>
            <a:r>
              <a:rPr lang="fr-FR" dirty="0" err="1"/>
              <a:t>Language</a:t>
            </a:r>
            <a:r>
              <a:rPr lang="fr-FR" dirty="0"/>
              <a:t>) ; MDX (</a:t>
            </a:r>
            <a:r>
              <a:rPr lang="fr-FR" dirty="0" err="1"/>
              <a:t>Multidimensional</a:t>
            </a:r>
            <a:r>
              <a:rPr lang="fr-FR" dirty="0"/>
              <a:t> </a:t>
            </a:r>
            <a:r>
              <a:rPr lang="fr-FR" dirty="0" err="1"/>
              <a:t>eXpressions</a:t>
            </a:r>
            <a:r>
              <a:rPr lang="fr-FR" dirty="0"/>
              <a:t>); et SQL-DMO (SQL-Distributed Management </a:t>
            </a:r>
            <a:r>
              <a:rPr lang="fr-FR" dirty="0" err="1"/>
              <a:t>Objects</a:t>
            </a:r>
            <a:r>
              <a:rPr lang="fr-FR" dirty="0"/>
              <a:t>) avec deux modèles de stockage de données : OLTP (optimise la vitesse de mise à jour et de traitement) et OLAP (permet la création de rapports et une analyse en entreprise).</a:t>
            </a:r>
          </a:p>
          <a:p>
            <a:pPr algn="just"/>
            <a:r>
              <a:rPr lang="fr-FR" b="1" dirty="0"/>
              <a:t>SQL Server Express </a:t>
            </a:r>
            <a:r>
              <a:rPr lang="fr-FR" dirty="0"/>
              <a:t>est une version d’entrée de gamme gratuite de la base de données, idéale pour l’apprentissage, ainsi que pour la création d’applications de bureau et de petits serveurs jusqu’à 10 Go de données.</a:t>
            </a:r>
          </a:p>
        </p:txBody>
      </p:sp>
      <p:pic>
        <p:nvPicPr>
          <p:cNvPr id="5" name="Image 4">
            <a:extLst>
              <a:ext uri="{FF2B5EF4-FFF2-40B4-BE49-F238E27FC236}">
                <a16:creationId xmlns:a16="http://schemas.microsoft.com/office/drawing/2014/main" xmlns="" id="{2D0439D4-5DFE-4630-887A-74D406F3A5D6}"/>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7846133" y="524631"/>
            <a:ext cx="4065638" cy="14918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xmlns="" val="2486370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8D2A5D-A2F1-4336-90FB-79999CFAEE1D}"/>
              </a:ext>
            </a:extLst>
          </p:cNvPr>
          <p:cNvSpPr>
            <a:spLocks noGrp="1"/>
          </p:cNvSpPr>
          <p:nvPr>
            <p:ph type="title"/>
          </p:nvPr>
        </p:nvSpPr>
        <p:spPr/>
        <p:txBody>
          <a:bodyPr/>
          <a:lstStyle/>
          <a:p>
            <a:r>
              <a:rPr lang="fr-FR" dirty="0"/>
              <a:t>SQL server - Caractéristiques</a:t>
            </a:r>
          </a:p>
        </p:txBody>
      </p:sp>
      <p:sp>
        <p:nvSpPr>
          <p:cNvPr id="3" name="Espace réservé du contenu 2">
            <a:extLst>
              <a:ext uri="{FF2B5EF4-FFF2-40B4-BE49-F238E27FC236}">
                <a16:creationId xmlns:a16="http://schemas.microsoft.com/office/drawing/2014/main" xmlns="" id="{2CBCCEEA-AFB3-4481-92ED-82A6A37717FF}"/>
              </a:ext>
            </a:extLst>
          </p:cNvPr>
          <p:cNvSpPr>
            <a:spLocks noGrp="1"/>
          </p:cNvSpPr>
          <p:nvPr>
            <p:ph sz="half" idx="1"/>
          </p:nvPr>
        </p:nvSpPr>
        <p:spPr>
          <a:xfrm>
            <a:off x="1371599" y="2285999"/>
            <a:ext cx="4950069" cy="3991709"/>
          </a:xfrm>
        </p:spPr>
        <p:txBody>
          <a:bodyPr>
            <a:normAutofit fontScale="92500" lnSpcReduction="20000"/>
          </a:bodyPr>
          <a:lstStyle/>
          <a:p>
            <a:r>
              <a:rPr lang="fr-FR" dirty="0"/>
              <a:t>Utilisation simple du système, et l'utilisation de Microsoft SQL Server Management permet de bien gérer la base de données.</a:t>
            </a:r>
          </a:p>
          <a:p>
            <a:r>
              <a:rPr lang="fr-FR" dirty="0"/>
              <a:t>Gérer les données structurées et non structurées dans le serveur SQL et accéder aux données en utilisant soit T-SQL soit Spark.</a:t>
            </a:r>
          </a:p>
          <a:p>
            <a:r>
              <a:rPr lang="fr-FR" dirty="0"/>
              <a:t>IA sur l'ensemble des données : les clusters Big Data fournissent tous les outils et les systèmes permettant de préparer les données pour l'analyse et les modèles Machine Learning.</a:t>
            </a:r>
          </a:p>
        </p:txBody>
      </p:sp>
      <p:sp>
        <p:nvSpPr>
          <p:cNvPr id="4" name="Espace réservé du contenu 3">
            <a:extLst>
              <a:ext uri="{FF2B5EF4-FFF2-40B4-BE49-F238E27FC236}">
                <a16:creationId xmlns:a16="http://schemas.microsoft.com/office/drawing/2014/main" xmlns="" id="{8CE0DDDE-E94D-4B35-9391-F3122DAB6B8D}"/>
              </a:ext>
            </a:extLst>
          </p:cNvPr>
          <p:cNvSpPr>
            <a:spLocks noGrp="1"/>
          </p:cNvSpPr>
          <p:nvPr>
            <p:ph sz="half" idx="2"/>
          </p:nvPr>
        </p:nvSpPr>
        <p:spPr>
          <a:xfrm>
            <a:off x="6525402" y="2285999"/>
            <a:ext cx="4950069" cy="3991709"/>
          </a:xfrm>
        </p:spPr>
        <p:txBody>
          <a:bodyPr>
            <a:normAutofit fontScale="92500" lnSpcReduction="20000"/>
          </a:bodyPr>
          <a:lstStyle/>
          <a:p>
            <a:r>
              <a:rPr lang="fr-FR" dirty="0"/>
              <a:t>On peut l'utiliser virtuellement avec n'importe quel langage de programmation : T-SQL, Java, C/C++, Scala, Node.js, C#/</a:t>
            </a:r>
            <a:r>
              <a:rPr lang="fr-FR" dirty="0" err="1"/>
              <a:t>VB.Net</a:t>
            </a:r>
            <a:r>
              <a:rPr lang="fr-FR" dirty="0"/>
              <a:t>, Python, Ruby, .Net </a:t>
            </a:r>
            <a:r>
              <a:rPr lang="fr-FR" dirty="0" err="1"/>
              <a:t>core</a:t>
            </a:r>
            <a:endParaRPr lang="fr-FR" dirty="0"/>
          </a:p>
          <a:p>
            <a:r>
              <a:rPr lang="fr-FR" dirty="0"/>
              <a:t>Fonctionne sur la majorité des </a:t>
            </a:r>
            <a:r>
              <a:rPr lang="fr-FR" dirty="0" err="1"/>
              <a:t>plate-formes</a:t>
            </a:r>
            <a:r>
              <a:rPr lang="fr-FR" dirty="0"/>
              <a:t> : Windows, Linux, </a:t>
            </a:r>
            <a:r>
              <a:rPr lang="fr-FR" dirty="0" err="1"/>
              <a:t>RedHat</a:t>
            </a:r>
            <a:r>
              <a:rPr lang="fr-FR" dirty="0"/>
              <a:t>, Susa ou Ubuntu, ou dans un conteneur, sur </a:t>
            </a:r>
            <a:r>
              <a:rPr lang="fr-FR" dirty="0" err="1"/>
              <a:t>Kubernetes</a:t>
            </a:r>
            <a:endParaRPr lang="fr-FR" dirty="0"/>
          </a:p>
          <a:p>
            <a:r>
              <a:rPr lang="fr-FR" dirty="0"/>
              <a:t>On peut l'exécuter sur des architectures de processeurs différents ou le faire fonctionner dans le Cloud.</a:t>
            </a:r>
          </a:p>
          <a:p>
            <a:r>
              <a:rPr lang="fr-FR" dirty="0"/>
              <a:t>Performance de pointe : numéro un en performances pour la charge de travail PTC-E OLTP; capacités de mémoire persistante et optimisée.</a:t>
            </a:r>
          </a:p>
          <a:p>
            <a:endParaRPr lang="fr-FR" dirty="0"/>
          </a:p>
          <a:p>
            <a:endParaRPr lang="fr-FR" dirty="0"/>
          </a:p>
        </p:txBody>
      </p:sp>
    </p:spTree>
    <p:extLst>
      <p:ext uri="{BB962C8B-B14F-4D97-AF65-F5344CB8AC3E}">
        <p14:creationId xmlns:p14="http://schemas.microsoft.com/office/powerpoint/2010/main" xmlns="" val="1039401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2793B903-AB42-42A0-AE97-93D366679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re 3">
            <a:extLst>
              <a:ext uri="{FF2B5EF4-FFF2-40B4-BE49-F238E27FC236}">
                <a16:creationId xmlns:a16="http://schemas.microsoft.com/office/drawing/2014/main" xmlns="" id="{5A7BE90D-7BF1-4784-A116-F4D5B6110B21}"/>
              </a:ext>
            </a:extLst>
          </p:cNvPr>
          <p:cNvSpPr>
            <a:spLocks noGrp="1"/>
          </p:cNvSpPr>
          <p:nvPr>
            <p:ph type="title"/>
          </p:nvPr>
        </p:nvSpPr>
        <p:spPr>
          <a:xfrm>
            <a:off x="4954181" y="685800"/>
            <a:ext cx="6562905" cy="1485900"/>
          </a:xfrm>
        </p:spPr>
        <p:txBody>
          <a:bodyPr vert="horz" lIns="91440" tIns="45720" rIns="91440" bIns="45720" rtlCol="0" anchor="t">
            <a:normAutofit/>
          </a:bodyPr>
          <a:lstStyle/>
          <a:p>
            <a:r>
              <a:rPr lang="en-US" dirty="0"/>
              <a:t>…</a:t>
            </a:r>
          </a:p>
        </p:txBody>
      </p:sp>
      <p:sp>
        <p:nvSpPr>
          <p:cNvPr id="14" name="Rectangle 13">
            <a:extLst>
              <a:ext uri="{FF2B5EF4-FFF2-40B4-BE49-F238E27FC236}">
                <a16:creationId xmlns:a16="http://schemas.microsoft.com/office/drawing/2014/main" xmlns="" id="{6B205BC3-0B06-4EA6-9066-1A0BEC22C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Espace réservé du contenu 6">
            <a:extLst>
              <a:ext uri="{FF2B5EF4-FFF2-40B4-BE49-F238E27FC236}">
                <a16:creationId xmlns:a16="http://schemas.microsoft.com/office/drawing/2014/main" xmlns="" id="{FB82F747-395C-44EA-B3C7-1CF87B0B3B5C}"/>
              </a:ext>
            </a:extLst>
          </p:cNvPr>
          <p:cNvPicPr>
            <a:picLocks noGrp="1" noChangeAspect="1"/>
          </p:cNvPicPr>
          <p:nvPr>
            <p:ph sz="half" idx="2"/>
          </p:nvPr>
        </p:nvPicPr>
        <p:blipFill>
          <a:blip r:embed="rId2"/>
          <a:stretch>
            <a:fillRect/>
          </a:stretch>
        </p:blipFill>
        <p:spPr>
          <a:xfrm>
            <a:off x="1023562" y="1462103"/>
            <a:ext cx="3613752" cy="3613752"/>
          </a:xfrm>
          <a:prstGeom prst="rect">
            <a:avLst/>
          </a:prstGeom>
        </p:spPr>
      </p:pic>
      <p:sp>
        <p:nvSpPr>
          <p:cNvPr id="3" name="Espace réservé du contenu 2">
            <a:extLst>
              <a:ext uri="{FF2B5EF4-FFF2-40B4-BE49-F238E27FC236}">
                <a16:creationId xmlns:a16="http://schemas.microsoft.com/office/drawing/2014/main" xmlns="" id="{147F25E1-CE8C-4121-8B3D-4964214EB9AE}"/>
              </a:ext>
            </a:extLst>
          </p:cNvPr>
          <p:cNvSpPr>
            <a:spLocks noGrp="1"/>
          </p:cNvSpPr>
          <p:nvPr>
            <p:ph sz="half" idx="1"/>
          </p:nvPr>
        </p:nvSpPr>
        <p:spPr>
          <a:xfrm>
            <a:off x="4954181" y="1462103"/>
            <a:ext cx="6562905" cy="5184503"/>
          </a:xfrm>
        </p:spPr>
        <p:txBody>
          <a:bodyPr vert="horz" lIns="91440" tIns="45720" rIns="91440" bIns="45720" rtlCol="0">
            <a:normAutofit/>
          </a:bodyPr>
          <a:lstStyle/>
          <a:p>
            <a:r>
              <a:rPr lang="en-US" dirty="0"/>
              <a:t>Plate-</a:t>
            </a:r>
            <a:r>
              <a:rPr lang="en-US" dirty="0" err="1"/>
              <a:t>forme</a:t>
            </a:r>
            <a:r>
              <a:rPr lang="en-US" dirty="0"/>
              <a:t> la plus </a:t>
            </a:r>
            <a:r>
              <a:rPr lang="en-US" dirty="0" err="1"/>
              <a:t>sécurisée</a:t>
            </a:r>
            <a:r>
              <a:rPr lang="en-US" dirty="0"/>
              <a:t> pour les </a:t>
            </a:r>
            <a:r>
              <a:rPr lang="en-US" dirty="0" err="1"/>
              <a:t>données</a:t>
            </a:r>
            <a:endParaRPr lang="en-US" dirty="0"/>
          </a:p>
          <a:p>
            <a:pPr marL="742950" lvl="2" indent="-285750">
              <a:buFont typeface="Arial" panose="020B0604020202020204" pitchFamily="34" charset="0"/>
              <a:buChar char="•"/>
            </a:pPr>
            <a:r>
              <a:rPr lang="en-US" dirty="0" err="1"/>
              <a:t>Peu</a:t>
            </a:r>
            <a:r>
              <a:rPr lang="en-US" dirty="0"/>
              <a:t> de </a:t>
            </a:r>
            <a:r>
              <a:rPr lang="en-US" dirty="0" err="1"/>
              <a:t>vulnérabilités</a:t>
            </a:r>
            <a:r>
              <a:rPr lang="en-US" dirty="0"/>
              <a:t> </a:t>
            </a:r>
            <a:r>
              <a:rPr lang="en-US" dirty="0" err="1"/>
              <a:t>depuis</a:t>
            </a:r>
            <a:r>
              <a:rPr lang="en-US" dirty="0"/>
              <a:t> de </a:t>
            </a:r>
            <a:r>
              <a:rPr lang="en-US" dirty="0" err="1"/>
              <a:t>nombreuses</a:t>
            </a:r>
            <a:r>
              <a:rPr lang="en-US" dirty="0"/>
              <a:t> </a:t>
            </a:r>
            <a:r>
              <a:rPr lang="en-US" dirty="0" err="1"/>
              <a:t>années</a:t>
            </a:r>
            <a:endParaRPr lang="en-US" dirty="0"/>
          </a:p>
          <a:p>
            <a:pPr marL="742950" lvl="2" indent="-285750">
              <a:buFont typeface="Arial" panose="020B0604020202020204" pitchFamily="34" charset="0"/>
              <a:buChar char="•"/>
            </a:pPr>
            <a:r>
              <a:rPr lang="en-US" dirty="0" err="1"/>
              <a:t>Sécurité</a:t>
            </a:r>
            <a:r>
              <a:rPr lang="en-US" dirty="0"/>
              <a:t> et </a:t>
            </a:r>
            <a:r>
              <a:rPr lang="en-US" dirty="0" err="1"/>
              <a:t>conformité</a:t>
            </a:r>
            <a:r>
              <a:rPr lang="en-US" dirty="0"/>
              <a:t> </a:t>
            </a:r>
            <a:r>
              <a:rPr lang="en-US" dirty="0" err="1"/>
              <a:t>intégrées</a:t>
            </a:r>
            <a:r>
              <a:rPr lang="en-US" dirty="0"/>
              <a:t> : </a:t>
            </a:r>
            <a:r>
              <a:rPr lang="en-US" dirty="0" err="1"/>
              <a:t>Utilisez</a:t>
            </a:r>
            <a:r>
              <a:rPr lang="en-US" dirty="0"/>
              <a:t> les </a:t>
            </a:r>
            <a:r>
              <a:rPr lang="en-US" dirty="0" err="1"/>
              <a:t>fonctions</a:t>
            </a:r>
            <a:r>
              <a:rPr lang="en-US" dirty="0"/>
              <a:t> </a:t>
            </a:r>
            <a:r>
              <a:rPr lang="en-US" dirty="0" err="1"/>
              <a:t>intégrées</a:t>
            </a:r>
            <a:r>
              <a:rPr lang="en-US" dirty="0"/>
              <a:t> pour la classification, la protection de </a:t>
            </a:r>
            <a:r>
              <a:rPr lang="en-US" dirty="0" err="1"/>
              <a:t>données</a:t>
            </a:r>
            <a:r>
              <a:rPr lang="en-US" dirty="0"/>
              <a:t>, le monitoring et les </a:t>
            </a:r>
            <a:r>
              <a:rPr lang="en-US" dirty="0" err="1"/>
              <a:t>alertes</a:t>
            </a:r>
            <a:r>
              <a:rPr lang="en-US" dirty="0"/>
              <a:t>. </a:t>
            </a:r>
          </a:p>
          <a:p>
            <a:pPr marL="742950" lvl="2" indent="-285750">
              <a:buFont typeface="Arial" panose="020B0604020202020204" pitchFamily="34" charset="0"/>
              <a:buChar char="•"/>
            </a:pPr>
            <a:r>
              <a:rPr lang="en-US" dirty="0" err="1"/>
              <a:t>Cryptez</a:t>
            </a:r>
            <a:r>
              <a:rPr lang="en-US" dirty="0"/>
              <a:t> les </a:t>
            </a:r>
            <a:r>
              <a:rPr lang="en-US" dirty="0" err="1"/>
              <a:t>données</a:t>
            </a:r>
            <a:r>
              <a:rPr lang="en-US" dirty="0"/>
              <a:t> </a:t>
            </a:r>
            <a:r>
              <a:rPr lang="en-US" dirty="0" err="1"/>
              <a:t>sensibles</a:t>
            </a:r>
            <a:r>
              <a:rPr lang="en-US" dirty="0"/>
              <a:t> et </a:t>
            </a:r>
            <a:r>
              <a:rPr lang="en-US" dirty="0" err="1"/>
              <a:t>exécutez</a:t>
            </a:r>
            <a:r>
              <a:rPr lang="en-US" dirty="0"/>
              <a:t> des </a:t>
            </a:r>
            <a:r>
              <a:rPr lang="en-US" dirty="0" err="1"/>
              <a:t>calculs</a:t>
            </a:r>
            <a:r>
              <a:rPr lang="en-US" dirty="0"/>
              <a:t> riches sur les </a:t>
            </a:r>
            <a:r>
              <a:rPr lang="en-US" dirty="0" err="1"/>
              <a:t>données</a:t>
            </a:r>
            <a:r>
              <a:rPr lang="en-US" dirty="0"/>
              <a:t> </a:t>
            </a:r>
            <a:r>
              <a:rPr lang="en-US" dirty="0" err="1"/>
              <a:t>cryptées</a:t>
            </a:r>
            <a:r>
              <a:rPr lang="en-US" dirty="0"/>
              <a:t>.</a:t>
            </a:r>
          </a:p>
          <a:p>
            <a:r>
              <a:rPr lang="en-US" dirty="0" err="1"/>
              <a:t>Disponibilité</a:t>
            </a:r>
            <a:r>
              <a:rPr lang="en-US" dirty="0"/>
              <a:t> </a:t>
            </a:r>
            <a:r>
              <a:rPr lang="en-US" dirty="0" err="1"/>
              <a:t>maximale</a:t>
            </a:r>
            <a:r>
              <a:rPr lang="en-US" dirty="0"/>
              <a:t> avec un </a:t>
            </a:r>
            <a:r>
              <a:rPr lang="en-US" dirty="0" err="1"/>
              <a:t>basculement</a:t>
            </a:r>
            <a:r>
              <a:rPr lang="en-US" dirty="0"/>
              <a:t> </a:t>
            </a:r>
            <a:r>
              <a:rPr lang="en-US" dirty="0" err="1"/>
              <a:t>rapide</a:t>
            </a:r>
            <a:r>
              <a:rPr lang="en-US" dirty="0"/>
              <a:t> </a:t>
            </a:r>
            <a:r>
              <a:rPr lang="en-US" dirty="0" err="1"/>
              <a:t>en</a:t>
            </a:r>
            <a:r>
              <a:rPr lang="en-US" dirty="0"/>
              <a:t> </a:t>
            </a:r>
            <a:r>
              <a:rPr lang="en-US" dirty="0" err="1"/>
              <a:t>cas</a:t>
            </a:r>
            <a:r>
              <a:rPr lang="en-US" dirty="0"/>
              <a:t> de </a:t>
            </a:r>
            <a:r>
              <a:rPr lang="en-US" dirty="0" err="1"/>
              <a:t>panne</a:t>
            </a:r>
            <a:r>
              <a:rPr lang="en-US" dirty="0"/>
              <a:t>, un TCO </a:t>
            </a:r>
            <a:r>
              <a:rPr lang="en-US" dirty="0" err="1"/>
              <a:t>amélioré</a:t>
            </a:r>
            <a:r>
              <a:rPr lang="en-US" dirty="0"/>
              <a:t> </a:t>
            </a:r>
            <a:r>
              <a:rPr lang="en-US" dirty="0" err="1"/>
              <a:t>en</a:t>
            </a:r>
            <a:r>
              <a:rPr lang="en-US" dirty="0"/>
              <a:t> </a:t>
            </a:r>
            <a:r>
              <a:rPr lang="en-US" dirty="0" err="1"/>
              <a:t>utilisant</a:t>
            </a:r>
            <a:r>
              <a:rPr lang="en-US" dirty="0"/>
              <a:t> des </a:t>
            </a:r>
            <a:r>
              <a:rPr lang="en-US" dirty="0" err="1"/>
              <a:t>réplicas</a:t>
            </a:r>
            <a:r>
              <a:rPr lang="en-US" dirty="0"/>
              <a:t> de </a:t>
            </a:r>
            <a:r>
              <a:rPr lang="en-US" dirty="0" err="1"/>
              <a:t>sauvegarde</a:t>
            </a:r>
            <a:r>
              <a:rPr lang="en-US" dirty="0"/>
              <a:t> dans le Cloud </a:t>
            </a:r>
            <a:r>
              <a:rPr lang="en-US" dirty="0" err="1"/>
              <a:t>en</a:t>
            </a:r>
            <a:r>
              <a:rPr lang="en-US" dirty="0"/>
              <a:t> </a:t>
            </a:r>
            <a:r>
              <a:rPr lang="en-US" dirty="0" err="1"/>
              <a:t>cas</a:t>
            </a:r>
            <a:r>
              <a:rPr lang="en-US" dirty="0"/>
              <a:t> de </a:t>
            </a:r>
            <a:r>
              <a:rPr lang="en-US" dirty="0" err="1"/>
              <a:t>désastre</a:t>
            </a:r>
            <a:r>
              <a:rPr lang="en-US" dirty="0"/>
              <a:t> et </a:t>
            </a:r>
            <a:r>
              <a:rPr lang="en-US" dirty="0" err="1"/>
              <a:t>une</a:t>
            </a:r>
            <a:r>
              <a:rPr lang="en-US" dirty="0"/>
              <a:t> </a:t>
            </a:r>
            <a:r>
              <a:rPr lang="en-US" dirty="0" err="1"/>
              <a:t>récupération</a:t>
            </a:r>
            <a:r>
              <a:rPr lang="en-US" dirty="0"/>
              <a:t> </a:t>
            </a:r>
            <a:r>
              <a:rPr lang="en-US" dirty="0" err="1"/>
              <a:t>accélérée</a:t>
            </a:r>
            <a:r>
              <a:rPr lang="en-US" dirty="0"/>
              <a:t> des bases de </a:t>
            </a:r>
            <a:r>
              <a:rPr lang="en-US" dirty="0" err="1"/>
              <a:t>données</a:t>
            </a:r>
            <a:r>
              <a:rPr lang="en-US" dirty="0"/>
              <a:t>.</a:t>
            </a:r>
          </a:p>
          <a:p>
            <a:r>
              <a:rPr lang="en-US" dirty="0"/>
              <a:t>BI mobile de bout </a:t>
            </a:r>
            <a:r>
              <a:rPr lang="en-US" dirty="0" err="1"/>
              <a:t>en</a:t>
            </a:r>
            <a:r>
              <a:rPr lang="en-US" dirty="0"/>
              <a:t> bout, BI </a:t>
            </a:r>
            <a:r>
              <a:rPr lang="en-US" dirty="0" err="1"/>
              <a:t>en</a:t>
            </a:r>
            <a:r>
              <a:rPr lang="en-US" dirty="0"/>
              <a:t> libre-service sur </a:t>
            </a:r>
            <a:r>
              <a:rPr lang="en-US" dirty="0" err="1"/>
              <a:t>n'importe</a:t>
            </a:r>
            <a:r>
              <a:rPr lang="en-US" dirty="0"/>
              <a:t> </a:t>
            </a:r>
            <a:r>
              <a:rPr lang="en-US" dirty="0" err="1"/>
              <a:t>quel</a:t>
            </a:r>
            <a:r>
              <a:rPr lang="en-US" dirty="0"/>
              <a:t> </a:t>
            </a:r>
            <a:r>
              <a:rPr lang="en-US" dirty="0" err="1"/>
              <a:t>appareil</a:t>
            </a:r>
            <a:endParaRPr lang="en-US" dirty="0"/>
          </a:p>
          <a:p>
            <a:r>
              <a:rPr lang="en-US" dirty="0" err="1"/>
              <a:t>Connectez</a:t>
            </a:r>
            <a:r>
              <a:rPr lang="en-US" dirty="0"/>
              <a:t> </a:t>
            </a:r>
            <a:r>
              <a:rPr lang="en-US" dirty="0" err="1"/>
              <a:t>toutes</a:t>
            </a:r>
            <a:r>
              <a:rPr lang="en-US" dirty="0"/>
              <a:t> </a:t>
            </a:r>
            <a:r>
              <a:rPr lang="en-US" dirty="0" err="1"/>
              <a:t>vos</a:t>
            </a:r>
            <a:r>
              <a:rPr lang="en-US" dirty="0"/>
              <a:t> </a:t>
            </a:r>
            <a:r>
              <a:rPr lang="en-US" dirty="0" err="1"/>
              <a:t>données</a:t>
            </a:r>
            <a:r>
              <a:rPr lang="en-US" dirty="0"/>
              <a:t> : </a:t>
            </a:r>
            <a:r>
              <a:rPr lang="en-US" dirty="0" err="1"/>
              <a:t>Combinez</a:t>
            </a:r>
            <a:r>
              <a:rPr lang="en-US" dirty="0"/>
              <a:t> des </a:t>
            </a:r>
            <a:r>
              <a:rPr lang="en-US" dirty="0" err="1"/>
              <a:t>données</a:t>
            </a:r>
            <a:r>
              <a:rPr lang="en-US" dirty="0"/>
              <a:t> </a:t>
            </a:r>
            <a:r>
              <a:rPr lang="en-US" dirty="0" err="1"/>
              <a:t>provenant</a:t>
            </a:r>
            <a:r>
              <a:rPr lang="en-US" dirty="0"/>
              <a:t> de </a:t>
            </a:r>
            <a:r>
              <a:rPr lang="en-US" dirty="0" err="1"/>
              <a:t>presque</a:t>
            </a:r>
            <a:r>
              <a:rPr lang="en-US" dirty="0"/>
              <a:t> </a:t>
            </a:r>
            <a:r>
              <a:rPr lang="en-US" dirty="0" err="1"/>
              <a:t>toutes</a:t>
            </a:r>
            <a:r>
              <a:rPr lang="en-US" dirty="0"/>
              <a:t> les sources</a:t>
            </a:r>
          </a:p>
        </p:txBody>
      </p:sp>
    </p:spTree>
    <p:extLst>
      <p:ext uri="{BB962C8B-B14F-4D97-AF65-F5344CB8AC3E}">
        <p14:creationId xmlns:p14="http://schemas.microsoft.com/office/powerpoint/2010/main" xmlns="" val="9310629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93D97C6-63EF-4CA6-B01D-25E2772DC9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CBB60993-DE6A-44FB-AD83-A0274D68ADB0}"/>
              </a:ext>
            </a:extLst>
          </p:cNvPr>
          <p:cNvSpPr>
            <a:spLocks noGrp="1"/>
          </p:cNvSpPr>
          <p:nvPr>
            <p:ph type="title"/>
          </p:nvPr>
        </p:nvSpPr>
        <p:spPr>
          <a:xfrm>
            <a:off x="5100824" y="685800"/>
            <a:ext cx="6176776" cy="1485900"/>
          </a:xfrm>
        </p:spPr>
        <p:txBody>
          <a:bodyPr>
            <a:normAutofit/>
          </a:bodyPr>
          <a:lstStyle/>
          <a:p>
            <a:r>
              <a:rPr lang="fr-FR" dirty="0"/>
              <a:t>Plan</a:t>
            </a:r>
          </a:p>
        </p:txBody>
      </p:sp>
      <p:pic>
        <p:nvPicPr>
          <p:cNvPr id="7" name="Image 6">
            <a:extLst>
              <a:ext uri="{FF2B5EF4-FFF2-40B4-BE49-F238E27FC236}">
                <a16:creationId xmlns:a16="http://schemas.microsoft.com/office/drawing/2014/main" xmlns="" id="{949F5B90-5A4A-4258-9414-0F6A7ABAF8CB}"/>
              </a:ext>
            </a:extLst>
          </p:cNvPr>
          <p:cNvPicPr>
            <a:picLocks noChangeAspect="1"/>
          </p:cNvPicPr>
          <p:nvPr/>
        </p:nvPicPr>
        <p:blipFill>
          <a:blip r:embed="rId2"/>
          <a:stretch>
            <a:fillRect/>
          </a:stretch>
        </p:blipFill>
        <p:spPr>
          <a:xfrm>
            <a:off x="634276" y="1881930"/>
            <a:ext cx="3093388" cy="3093388"/>
          </a:xfrm>
          <a:prstGeom prst="rect">
            <a:avLst/>
          </a:prstGeom>
        </p:spPr>
      </p:pic>
      <p:sp>
        <p:nvSpPr>
          <p:cNvPr id="14" name="Rectangle 13">
            <a:extLst>
              <a:ext uri="{FF2B5EF4-FFF2-40B4-BE49-F238E27FC236}">
                <a16:creationId xmlns:a16="http://schemas.microsoft.com/office/drawing/2014/main" xmlns="" id="{5DA4A40B-EDCE-42FC-B189-AEFB4F82E8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xmlns="" id="{28E71595-FCCB-4098-8B02-03ED8675928B}"/>
              </a:ext>
            </a:extLst>
          </p:cNvPr>
          <p:cNvSpPr>
            <a:spLocks noGrp="1"/>
          </p:cNvSpPr>
          <p:nvPr>
            <p:ph idx="1"/>
          </p:nvPr>
        </p:nvSpPr>
        <p:spPr>
          <a:xfrm>
            <a:off x="5100823" y="2285999"/>
            <a:ext cx="6756879" cy="4242619"/>
          </a:xfrm>
        </p:spPr>
        <p:txBody>
          <a:bodyPr>
            <a:normAutofit/>
          </a:bodyPr>
          <a:lstStyle/>
          <a:p>
            <a:r>
              <a:rPr lang="fr-FR" b="1" dirty="0"/>
              <a:t>SGBD</a:t>
            </a:r>
            <a:r>
              <a:rPr lang="fr-FR" dirty="0"/>
              <a:t> – Système de Gestion de Base de Données</a:t>
            </a:r>
          </a:p>
          <a:p>
            <a:r>
              <a:rPr lang="fr-FR" dirty="0"/>
              <a:t>Catégorisation des SGBD</a:t>
            </a:r>
          </a:p>
          <a:p>
            <a:r>
              <a:rPr lang="fr-FR" b="1" dirty="0"/>
              <a:t>SGBDR</a:t>
            </a:r>
            <a:r>
              <a:rPr lang="fr-FR" dirty="0"/>
              <a:t> – les SGBD relationnelles</a:t>
            </a:r>
          </a:p>
          <a:p>
            <a:r>
              <a:rPr lang="fr-FR" b="1" dirty="0"/>
              <a:t>MySQL</a:t>
            </a:r>
            <a:r>
              <a:rPr lang="fr-FR" dirty="0"/>
              <a:t> – Présentation / Fonctionnalités</a:t>
            </a:r>
          </a:p>
          <a:p>
            <a:r>
              <a:rPr lang="fr-FR" b="1" dirty="0"/>
              <a:t>PostgreSQL</a:t>
            </a:r>
            <a:r>
              <a:rPr lang="fr-FR" dirty="0"/>
              <a:t> – Présentation / Fonctionnalités</a:t>
            </a:r>
          </a:p>
          <a:p>
            <a:r>
              <a:rPr lang="fr-FR" b="1" dirty="0"/>
              <a:t>SQL Server </a:t>
            </a:r>
            <a:r>
              <a:rPr lang="fr-FR" dirty="0"/>
              <a:t>– Présentation / Fonctionnalités</a:t>
            </a:r>
          </a:p>
          <a:p>
            <a:r>
              <a:rPr lang="fr-FR" dirty="0"/>
              <a:t>VS… MySQL vs PostgreSQL vs SQL Server</a:t>
            </a:r>
          </a:p>
          <a:p>
            <a:r>
              <a:rPr lang="fr-FR" dirty="0"/>
              <a:t>VS … comparaison des fonctionnalités</a:t>
            </a:r>
          </a:p>
          <a:p>
            <a:r>
              <a:rPr lang="fr-FR" dirty="0"/>
              <a:t>Références</a:t>
            </a:r>
          </a:p>
          <a:p>
            <a:endParaRPr lang="fr-FR" dirty="0"/>
          </a:p>
          <a:p>
            <a:endParaRPr lang="fr-FR" dirty="0"/>
          </a:p>
        </p:txBody>
      </p:sp>
    </p:spTree>
    <p:extLst>
      <p:ext uri="{BB962C8B-B14F-4D97-AF65-F5344CB8AC3E}">
        <p14:creationId xmlns:p14="http://schemas.microsoft.com/office/powerpoint/2010/main" xmlns="" val="11554112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8C89EA62-F38E-4285-A105-C5E1BD3600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xmlns="" id="{2CF6E46A-CCCD-4728-B011-E147B2362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xmlns="" id="{2E2C684B-30C9-4689-A529-EBF1B8ADB2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xmlns="" id="{5ABA7F3F-D56F-4C06-84AC-03FC83B064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715374B5-D7C8-4AA9-BE65-DB7A0CA9B4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xmlns="" id="{C73A7452-ED0F-4903-A620-8D103E556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9" name="Freeform 6">
              <a:extLst>
                <a:ext uri="{FF2B5EF4-FFF2-40B4-BE49-F238E27FC236}">
                  <a16:creationId xmlns:a16="http://schemas.microsoft.com/office/drawing/2014/main" xmlns="" id="{F6A3F6CE-D581-4C37-8822-4F4A68325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5" name="Titre 4">
            <a:extLst>
              <a:ext uri="{FF2B5EF4-FFF2-40B4-BE49-F238E27FC236}">
                <a16:creationId xmlns:a16="http://schemas.microsoft.com/office/drawing/2014/main" xmlns="" id="{3562B144-E6D4-4E02-80BE-CA379ABD3D28}"/>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a:t>Le Challenge</a:t>
            </a:r>
          </a:p>
        </p:txBody>
      </p:sp>
      <p:sp>
        <p:nvSpPr>
          <p:cNvPr id="6" name="Espace réservé du texte 5">
            <a:extLst>
              <a:ext uri="{FF2B5EF4-FFF2-40B4-BE49-F238E27FC236}">
                <a16:creationId xmlns:a16="http://schemas.microsoft.com/office/drawing/2014/main" xmlns="" id="{B53C3F92-7305-484E-9384-C3A2A37DEB59}"/>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endParaRPr lang="en-US" sz="2300"/>
          </a:p>
        </p:txBody>
      </p:sp>
    </p:spTree>
    <p:extLst>
      <p:ext uri="{BB962C8B-B14F-4D97-AF65-F5344CB8AC3E}">
        <p14:creationId xmlns:p14="http://schemas.microsoft.com/office/powerpoint/2010/main" xmlns="" val="3858405015"/>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3D8AB0E-BBB3-4647-86FB-71B21F8146B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xmlns="" id="{B32E0E1A-C3B4-454A-A52B-B1258BF0448D}"/>
              </a:ext>
            </a:extLst>
          </p:cNvPr>
          <p:cNvSpPr>
            <a:spLocks noGrp="1"/>
          </p:cNvSpPr>
          <p:nvPr>
            <p:ph idx="1"/>
          </p:nvPr>
        </p:nvSpPr>
        <p:spPr/>
        <p:txBody>
          <a:bodyPr/>
          <a:lstStyle/>
          <a:p>
            <a:endParaRPr lang="fr-FR" dirty="0"/>
          </a:p>
        </p:txBody>
      </p:sp>
      <p:grpSp>
        <p:nvGrpSpPr>
          <p:cNvPr id="4" name="Groupe 3">
            <a:extLst>
              <a:ext uri="{FF2B5EF4-FFF2-40B4-BE49-F238E27FC236}">
                <a16:creationId xmlns:a16="http://schemas.microsoft.com/office/drawing/2014/main" xmlns="" id="{8CFE5814-0A31-4177-928B-F1156BDD73BA}"/>
              </a:ext>
            </a:extLst>
          </p:cNvPr>
          <p:cNvGrpSpPr/>
          <p:nvPr/>
        </p:nvGrpSpPr>
        <p:grpSpPr>
          <a:xfrm>
            <a:off x="4322256" y="643466"/>
            <a:ext cx="3522548" cy="5571067"/>
            <a:chOff x="4322256" y="643466"/>
            <a:chExt cx="3522548" cy="5571067"/>
          </a:xfrm>
        </p:grpSpPr>
        <p:sp>
          <p:nvSpPr>
            <p:cNvPr id="5" name="Rectangle 4">
              <a:extLst>
                <a:ext uri="{FF2B5EF4-FFF2-40B4-BE49-F238E27FC236}">
                  <a16:creationId xmlns:a16="http://schemas.microsoft.com/office/drawing/2014/main" xmlns="" id="{193E9020-4278-4926-A949-2E57D5361B4C}"/>
                </a:ext>
              </a:extLst>
            </p:cNvPr>
            <p:cNvSpPr/>
            <p:nvPr/>
          </p:nvSpPr>
          <p:spPr>
            <a:xfrm>
              <a:off x="4322256" y="643466"/>
              <a:ext cx="3522548" cy="5571067"/>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xmlns="" id="{E7B3342A-4C4C-4832-9439-857192698ACB}"/>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679224" y="1941490"/>
              <a:ext cx="2880360" cy="2971572"/>
            </a:xfrm>
            <a:prstGeom prst="rect">
              <a:avLst/>
            </a:prstGeom>
            <a:ln>
              <a:noFill/>
            </a:ln>
            <a:effectLst>
              <a:outerShdw blurRad="190500" algn="tl" rotWithShape="0">
                <a:srgbClr val="000000">
                  <a:alpha val="70000"/>
                </a:srgbClr>
              </a:outerShdw>
            </a:effectLst>
          </p:spPr>
        </p:pic>
      </p:grpSp>
      <p:grpSp>
        <p:nvGrpSpPr>
          <p:cNvPr id="7" name="Groupe 6">
            <a:extLst>
              <a:ext uri="{FF2B5EF4-FFF2-40B4-BE49-F238E27FC236}">
                <a16:creationId xmlns:a16="http://schemas.microsoft.com/office/drawing/2014/main" xmlns="" id="{743500D9-53FD-4028-A5EB-8B14EF66EADB}"/>
              </a:ext>
            </a:extLst>
          </p:cNvPr>
          <p:cNvGrpSpPr/>
          <p:nvPr/>
        </p:nvGrpSpPr>
        <p:grpSpPr>
          <a:xfrm>
            <a:off x="643467" y="643466"/>
            <a:ext cx="3522548" cy="5571067"/>
            <a:chOff x="643467" y="643466"/>
            <a:chExt cx="3522548" cy="5571067"/>
          </a:xfrm>
        </p:grpSpPr>
        <p:sp>
          <p:nvSpPr>
            <p:cNvPr id="8" name="Rectangle 7">
              <a:extLst>
                <a:ext uri="{FF2B5EF4-FFF2-40B4-BE49-F238E27FC236}">
                  <a16:creationId xmlns:a16="http://schemas.microsoft.com/office/drawing/2014/main" xmlns="" id="{C5D08853-9753-4359-AD74-4CD59B27DA65}"/>
                </a:ext>
              </a:extLst>
            </p:cNvPr>
            <p:cNvSpPr/>
            <p:nvPr/>
          </p:nvSpPr>
          <p:spPr>
            <a:xfrm>
              <a:off x="643467" y="643466"/>
              <a:ext cx="3522548" cy="5571067"/>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xmlns="" id="{E69A6781-C104-4909-A694-DC3384037FB8}"/>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958315" y="1941490"/>
              <a:ext cx="2880360" cy="2971572"/>
            </a:xfrm>
            <a:prstGeom prst="rect">
              <a:avLst/>
            </a:prstGeom>
            <a:ln>
              <a:noFill/>
            </a:ln>
            <a:effectLst>
              <a:outerShdw blurRad="190500" algn="tl" rotWithShape="0">
                <a:srgbClr val="000000">
                  <a:alpha val="70000"/>
                </a:srgbClr>
              </a:outerShdw>
            </a:effectLst>
          </p:spPr>
        </p:pic>
      </p:grpSp>
      <p:grpSp>
        <p:nvGrpSpPr>
          <p:cNvPr id="10" name="Groupe 9">
            <a:extLst>
              <a:ext uri="{FF2B5EF4-FFF2-40B4-BE49-F238E27FC236}">
                <a16:creationId xmlns:a16="http://schemas.microsoft.com/office/drawing/2014/main" xmlns="" id="{4A106F00-BB7E-465F-A018-995646B98CD1}"/>
              </a:ext>
            </a:extLst>
          </p:cNvPr>
          <p:cNvGrpSpPr/>
          <p:nvPr/>
        </p:nvGrpSpPr>
        <p:grpSpPr>
          <a:xfrm>
            <a:off x="8013567" y="643466"/>
            <a:ext cx="3522548" cy="5571067"/>
            <a:chOff x="8013567" y="643466"/>
            <a:chExt cx="3522548" cy="5571067"/>
          </a:xfrm>
        </p:grpSpPr>
        <p:sp>
          <p:nvSpPr>
            <p:cNvPr id="11" name="Rectangle 10">
              <a:extLst>
                <a:ext uri="{FF2B5EF4-FFF2-40B4-BE49-F238E27FC236}">
                  <a16:creationId xmlns:a16="http://schemas.microsoft.com/office/drawing/2014/main" xmlns="" id="{97B07996-F2F8-4243-B935-39ABD26C871D}"/>
                </a:ext>
              </a:extLst>
            </p:cNvPr>
            <p:cNvSpPr/>
            <p:nvPr/>
          </p:nvSpPr>
          <p:spPr>
            <a:xfrm>
              <a:off x="8013567" y="643466"/>
              <a:ext cx="3522548" cy="5571067"/>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xmlns="" id="{6382DBF1-26B9-4BB7-929D-E22045BC73AF}"/>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8334661" y="1941490"/>
              <a:ext cx="2880360" cy="2971572"/>
            </a:xfrm>
            <a:prstGeom prst="rect">
              <a:avLst/>
            </a:prstGeom>
            <a:ln>
              <a:noFill/>
            </a:ln>
            <a:effectLst>
              <a:outerShdw blurRad="190500" algn="tl" rotWithShape="0">
                <a:srgbClr val="000000">
                  <a:alpha val="70000"/>
                </a:srgbClr>
              </a:outerShdw>
            </a:effectLst>
          </p:spPr>
        </p:pic>
      </p:grpSp>
      <p:pic>
        <p:nvPicPr>
          <p:cNvPr id="13" name="Image 12">
            <a:extLst>
              <a:ext uri="{FF2B5EF4-FFF2-40B4-BE49-F238E27FC236}">
                <a16:creationId xmlns:a16="http://schemas.microsoft.com/office/drawing/2014/main" xmlns="" id="{E0E572C1-8405-4A1A-8910-3FEF5813E2A5}"/>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7279354" y="2772214"/>
            <a:ext cx="1313570" cy="1313570"/>
          </a:xfrm>
          <a:prstGeom prst="rect">
            <a:avLst/>
          </a:prstGeom>
          <a:ln>
            <a:noFill/>
          </a:ln>
          <a:effectLst>
            <a:outerShdw blurRad="292100" dist="139700" dir="2700000" algn="tl" rotWithShape="0">
              <a:srgbClr val="333333">
                <a:alpha val="65000"/>
              </a:srgbClr>
            </a:outerShdw>
          </a:effectLst>
        </p:spPr>
      </p:pic>
      <p:pic>
        <p:nvPicPr>
          <p:cNvPr id="14" name="Image 13">
            <a:extLst>
              <a:ext uri="{FF2B5EF4-FFF2-40B4-BE49-F238E27FC236}">
                <a16:creationId xmlns:a16="http://schemas.microsoft.com/office/drawing/2014/main" xmlns="" id="{4B5CA2DD-29C9-4653-A347-A0A8F6D378EF}"/>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3547466" y="2772214"/>
            <a:ext cx="1313570" cy="1313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8373523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par>
                          <p:cTn id="12" fill="hold">
                            <p:stCondLst>
                              <p:cond delay="4000"/>
                            </p:stCondLst>
                            <p:childTnLst>
                              <p:par>
                                <p:cTn id="13" presetID="21"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childTnLst>
                          </p:cTn>
                        </p:par>
                        <p:par>
                          <p:cTn id="16" fill="hold">
                            <p:stCondLst>
                              <p:cond delay="6000"/>
                            </p:stCondLst>
                            <p:childTnLst>
                              <p:par>
                                <p:cTn id="17" presetID="1"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6000"/>
                            </p:stCondLst>
                            <p:childTnLst>
                              <p:par>
                                <p:cTn id="20" presetID="1"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0614D53-6A43-4A40-8AD8-DC04E6C41730}"/>
              </a:ext>
            </a:extLst>
          </p:cNvPr>
          <p:cNvSpPr>
            <a:spLocks noGrp="1"/>
          </p:cNvSpPr>
          <p:nvPr>
            <p:ph type="title"/>
          </p:nvPr>
        </p:nvSpPr>
        <p:spPr>
          <a:xfrm>
            <a:off x="1371600" y="685800"/>
            <a:ext cx="9601200" cy="1485900"/>
          </a:xfrm>
        </p:spPr>
        <p:txBody>
          <a:bodyPr>
            <a:normAutofit/>
          </a:bodyPr>
          <a:lstStyle/>
          <a:p>
            <a:r>
              <a:rPr lang="fr-FR" dirty="0"/>
              <a:t>VS</a:t>
            </a:r>
          </a:p>
        </p:txBody>
      </p:sp>
      <p:graphicFrame>
        <p:nvGraphicFramePr>
          <p:cNvPr id="4" name="Espace réservé du contenu 3">
            <a:extLst>
              <a:ext uri="{FF2B5EF4-FFF2-40B4-BE49-F238E27FC236}">
                <a16:creationId xmlns:a16="http://schemas.microsoft.com/office/drawing/2014/main" xmlns="" id="{BE4E9325-C565-47F1-8AB0-4F6A5EDAFD54}"/>
              </a:ext>
            </a:extLst>
          </p:cNvPr>
          <p:cNvGraphicFramePr>
            <a:graphicFrameLocks noGrp="1"/>
          </p:cNvGraphicFramePr>
          <p:nvPr>
            <p:ph idx="1"/>
            <p:extLst>
              <p:ext uri="{D42A27DB-BD31-4B8C-83A1-F6EECF244321}">
                <p14:modId xmlns:p14="http://schemas.microsoft.com/office/powerpoint/2010/main" xmlns="" val="134341523"/>
              </p:ext>
            </p:extLst>
          </p:nvPr>
        </p:nvGraphicFramePr>
        <p:xfrm>
          <a:off x="1371600" y="1936457"/>
          <a:ext cx="9601200" cy="4813184"/>
        </p:xfrm>
        <a:graphic>
          <a:graphicData uri="http://schemas.openxmlformats.org/drawingml/2006/table">
            <a:tbl>
              <a:tblPr firstRow="1" firstCol="1" bandRow="1">
                <a:solidFill>
                  <a:schemeClr val="bg1">
                    <a:lumMod val="95000"/>
                  </a:schemeClr>
                </a:solidFill>
                <a:tableStyleId>{5C22544A-7EE6-4342-B048-85BDC9FD1C3A}</a:tableStyleId>
              </a:tblPr>
              <a:tblGrid>
                <a:gridCol w="1687832">
                  <a:extLst>
                    <a:ext uri="{9D8B030D-6E8A-4147-A177-3AD203B41FA5}">
                      <a16:colId xmlns:a16="http://schemas.microsoft.com/office/drawing/2014/main" xmlns="" val="1455698366"/>
                    </a:ext>
                  </a:extLst>
                </a:gridCol>
                <a:gridCol w="2365044">
                  <a:extLst>
                    <a:ext uri="{9D8B030D-6E8A-4147-A177-3AD203B41FA5}">
                      <a16:colId xmlns:a16="http://schemas.microsoft.com/office/drawing/2014/main" xmlns="" val="846022230"/>
                    </a:ext>
                  </a:extLst>
                </a:gridCol>
                <a:gridCol w="2774162">
                  <a:extLst>
                    <a:ext uri="{9D8B030D-6E8A-4147-A177-3AD203B41FA5}">
                      <a16:colId xmlns:a16="http://schemas.microsoft.com/office/drawing/2014/main" xmlns="" val="3342158260"/>
                    </a:ext>
                  </a:extLst>
                </a:gridCol>
                <a:gridCol w="2774162">
                  <a:extLst>
                    <a:ext uri="{9D8B030D-6E8A-4147-A177-3AD203B41FA5}">
                      <a16:colId xmlns:a16="http://schemas.microsoft.com/office/drawing/2014/main" xmlns="" val="3960033920"/>
                    </a:ext>
                  </a:extLst>
                </a:gridCol>
              </a:tblGrid>
              <a:tr h="409802">
                <a:tc>
                  <a:txBody>
                    <a:bodyPr/>
                    <a:lstStyle/>
                    <a:p>
                      <a:pPr>
                        <a:lnSpc>
                          <a:spcPct val="107000"/>
                        </a:lnSpc>
                      </a:pPr>
                      <a:endParaRPr lang="fr-FR" sz="1600" b="0" cap="none" spc="0">
                        <a:solidFill>
                          <a:schemeClr val="bg1"/>
                        </a:solidFill>
                        <a:effectLst/>
                        <a:latin typeface="Calibri" panose="020F0502020204030204" pitchFamily="34" charset="0"/>
                        <a:cs typeface="Arial" panose="020B0604020202020204" pitchFamily="34" charset="0"/>
                      </a:endParaRPr>
                    </a:p>
                  </a:txBody>
                  <a:tcPr marL="23170" marR="23170" marT="91274" marB="34755" anchor="ctr">
                    <a:lnL w="12700" cmpd="sng">
                      <a:noFill/>
                    </a:lnL>
                    <a:lnR w="12700" cmpd="sng">
                      <a:noFill/>
                    </a:lnR>
                    <a:lnT w="19050" cap="flat" cmpd="sng" algn="ctr">
                      <a:noFill/>
                      <a:prstDash val="solid"/>
                    </a:lnT>
                    <a:lnB w="38100" cmpd="sng">
                      <a:noFill/>
                    </a:lnB>
                    <a:solidFill>
                      <a:schemeClr val="accent2"/>
                    </a:solidFill>
                  </a:tcPr>
                </a:tc>
                <a:tc>
                  <a:txBody>
                    <a:bodyPr/>
                    <a:lstStyle/>
                    <a:p>
                      <a:pPr>
                        <a:lnSpc>
                          <a:spcPct val="107000"/>
                        </a:lnSpc>
                        <a:spcAft>
                          <a:spcPts val="800"/>
                        </a:spcAft>
                      </a:pPr>
                      <a:r>
                        <a:rPr lang="fr-FR" sz="1600" b="0" cap="none" spc="0" dirty="0">
                          <a:solidFill>
                            <a:schemeClr val="bg1"/>
                          </a:solidFill>
                          <a:effectLst/>
                        </a:rPr>
                        <a:t>MySQL</a:t>
                      </a:r>
                      <a:endParaRPr lang="fr-FR" sz="1600" b="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nchor="ctr">
                    <a:lnL w="12700" cmpd="sng">
                      <a:noFill/>
                    </a:lnL>
                    <a:lnR w="12700" cmpd="sng">
                      <a:noFill/>
                    </a:lnR>
                    <a:lnT w="19050" cap="flat" cmpd="sng" algn="ctr">
                      <a:noFill/>
                      <a:prstDash val="solid"/>
                    </a:lnT>
                    <a:lnB w="38100" cmpd="sng">
                      <a:noFill/>
                    </a:lnB>
                    <a:solidFill>
                      <a:schemeClr val="accent2"/>
                    </a:solidFill>
                  </a:tcPr>
                </a:tc>
                <a:tc>
                  <a:txBody>
                    <a:bodyPr/>
                    <a:lstStyle/>
                    <a:p>
                      <a:pPr>
                        <a:lnSpc>
                          <a:spcPct val="107000"/>
                        </a:lnSpc>
                        <a:spcAft>
                          <a:spcPts val="800"/>
                        </a:spcAft>
                      </a:pPr>
                      <a:r>
                        <a:rPr lang="fr-FR" sz="1600" b="0" cap="none" spc="0" dirty="0">
                          <a:solidFill>
                            <a:schemeClr val="bg1"/>
                          </a:solidFill>
                          <a:effectLst/>
                        </a:rPr>
                        <a:t>PostgreSQL</a:t>
                      </a:r>
                      <a:endParaRPr lang="fr-FR" sz="1600" b="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nchor="ctr">
                    <a:lnL w="12700" cmpd="sng">
                      <a:noFill/>
                    </a:lnL>
                    <a:lnR w="12700" cmpd="sng">
                      <a:noFill/>
                    </a:lnR>
                    <a:lnT w="19050" cap="flat" cmpd="sng" algn="ctr">
                      <a:noFill/>
                      <a:prstDash val="solid"/>
                    </a:lnT>
                    <a:lnB w="38100" cmpd="sng">
                      <a:noFill/>
                    </a:lnB>
                    <a:solidFill>
                      <a:schemeClr val="accent2"/>
                    </a:solidFill>
                  </a:tcPr>
                </a:tc>
                <a:tc>
                  <a:txBody>
                    <a:bodyPr/>
                    <a:lstStyle/>
                    <a:p>
                      <a:pPr>
                        <a:lnSpc>
                          <a:spcPct val="107000"/>
                        </a:lnSpc>
                        <a:spcAft>
                          <a:spcPts val="800"/>
                        </a:spcAft>
                      </a:pPr>
                      <a:r>
                        <a:rPr lang="fr-FR" sz="1600" b="0" cap="none" spc="0" dirty="0">
                          <a:solidFill>
                            <a:schemeClr val="bg1"/>
                          </a:solidFill>
                          <a:effectLst/>
                        </a:rPr>
                        <a:t>SQL Server</a:t>
                      </a:r>
                      <a:endParaRPr lang="fr-FR" sz="1600" b="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xmlns="" val="1486424904"/>
                  </a:ext>
                </a:extLst>
              </a:tr>
              <a:tr h="543417">
                <a:tc>
                  <a:txBody>
                    <a:bodyPr/>
                    <a:lstStyle/>
                    <a:p>
                      <a:pPr>
                        <a:lnSpc>
                          <a:spcPct val="107000"/>
                        </a:lnSpc>
                        <a:spcAft>
                          <a:spcPts val="800"/>
                        </a:spcAft>
                      </a:pPr>
                      <a:r>
                        <a:rPr lang="fr-FR" sz="1200" b="1" cap="none" spc="0">
                          <a:solidFill>
                            <a:schemeClr val="tx1"/>
                          </a:solidFill>
                          <a:effectLst/>
                        </a:rPr>
                        <a:t>Définition</a:t>
                      </a:r>
                      <a:endParaRPr lang="fr-FR" sz="12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MySQL est un système de gestion de base de données relationnelle.</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Système de gestion de base de données relationnelle-objet.</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Système de gestion de base de données relationnelle et transactionnelle.</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38100" cmpd="sng">
                      <a:noFill/>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588985553"/>
                  </a:ext>
                </a:extLst>
              </a:tr>
              <a:tr h="348065">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b="1" cap="none" spc="0" dirty="0">
                          <a:solidFill>
                            <a:schemeClr val="tx1"/>
                          </a:solidFill>
                          <a:effectLst/>
                        </a:rPr>
                        <a:t>Connu comme</a:t>
                      </a:r>
                      <a:endPar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cap="none" spc="0" dirty="0">
                          <a:solidFill>
                            <a:schemeClr val="tx1"/>
                          </a:solidFill>
                          <a:effectLst/>
                        </a:rPr>
                        <a:t>Plus populaire : </a:t>
                      </a: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réputé pour sa facilité d’utilisation et sa rapidité.</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cap="none" spc="0" dirty="0">
                          <a:solidFill>
                            <a:schemeClr val="tx1"/>
                          </a:solidFill>
                          <a:effectLst/>
                        </a:rPr>
                        <a:t>Plus avancée: propose de nombreuses fonctionnalités plus avancées</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cap="none" spc="0" dirty="0">
                          <a:solidFill>
                            <a:schemeClr val="tx1"/>
                          </a:solidFill>
                          <a:effectLst/>
                        </a:rPr>
                        <a:t>Fiable et évolutive: la plate-forme idéale pour les logiciels d’entreprise à grande échelle.</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65963415"/>
                  </a:ext>
                </a:extLst>
              </a:tr>
              <a:tr h="348065">
                <a:tc>
                  <a:txBody>
                    <a:bodyPr/>
                    <a:lstStyle/>
                    <a:p>
                      <a:pPr>
                        <a:lnSpc>
                          <a:spcPct val="107000"/>
                        </a:lnSpc>
                        <a:spcAft>
                          <a:spcPts val="800"/>
                        </a:spcAft>
                      </a:pPr>
                      <a:r>
                        <a:rPr lang="fr-FR" sz="1200" b="1" cap="none" spc="0" dirty="0">
                          <a:solidFill>
                            <a:schemeClr val="tx1"/>
                          </a:solidFill>
                          <a:effectLst/>
                        </a:rPr>
                        <a:t>Implémentation</a:t>
                      </a:r>
                      <a:endPar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C/C ++</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C</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C/C++</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762099640"/>
                  </a:ext>
                </a:extLst>
              </a:tr>
              <a:tr h="348065">
                <a:tc>
                  <a:txBody>
                    <a:bodyPr/>
                    <a:lstStyle/>
                    <a:p>
                      <a:pPr>
                        <a:lnSpc>
                          <a:spcPct val="107000"/>
                        </a:lnSpc>
                        <a:spcAft>
                          <a:spcPts val="800"/>
                        </a:spcAft>
                      </a:pPr>
                      <a:r>
                        <a:rPr lang="fr-FR" sz="1200" b="1" cap="none" spc="0">
                          <a:solidFill>
                            <a:schemeClr val="tx1"/>
                          </a:solidFill>
                          <a:effectLst/>
                        </a:rPr>
                        <a:t>Extensible</a:t>
                      </a:r>
                      <a:endParaRPr lang="fr-FR" sz="12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MySQL n’est pas extensible.</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PostgreSQL est hautement extensible.</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Hautement extensible</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295604180"/>
                  </a:ext>
                </a:extLst>
              </a:tr>
              <a:tr h="348065">
                <a:tc>
                  <a:txBody>
                    <a:bodyPr/>
                    <a:lstStyle/>
                    <a:p>
                      <a:pPr>
                        <a:lnSpc>
                          <a:spcPct val="107000"/>
                        </a:lnSpc>
                        <a:spcAft>
                          <a:spcPts val="800"/>
                        </a:spcAft>
                      </a:pPr>
                      <a:r>
                        <a:rPr lang="fr-FR" sz="1200" b="1" cap="none" spc="0">
                          <a:solidFill>
                            <a:schemeClr val="tx1"/>
                          </a:solidFill>
                          <a:effectLst/>
                        </a:rPr>
                        <a:t>Outil graphique</a:t>
                      </a:r>
                      <a:endParaRPr lang="fr-FR" sz="12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MySQL Workbench</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err="1">
                          <a:solidFill>
                            <a:schemeClr val="tx1"/>
                          </a:solidFill>
                          <a:effectLst/>
                        </a:rPr>
                        <a:t>PgAdmin</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SQL Server BI </a:t>
                      </a:r>
                      <a:r>
                        <a:rPr lang="fr-FR" sz="1200" cap="none" spc="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tools</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91559460"/>
                  </a:ext>
                </a:extLst>
              </a:tr>
              <a:tr h="543417">
                <a:tc>
                  <a:txBody>
                    <a:bodyPr/>
                    <a:lstStyle/>
                    <a:p>
                      <a:pPr>
                        <a:lnSpc>
                          <a:spcPct val="107000"/>
                        </a:lnSpc>
                        <a:spcAft>
                          <a:spcPts val="800"/>
                        </a:spcAft>
                      </a:pPr>
                      <a:r>
                        <a:rPr lang="fr-FR" sz="1200" b="1" cap="none" spc="0">
                          <a:solidFill>
                            <a:schemeClr val="tx1"/>
                          </a:solidFill>
                          <a:effectLst/>
                        </a:rPr>
                        <a:t>Backup</a:t>
                      </a:r>
                      <a:endParaRPr lang="fr-FR" sz="12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err="1">
                          <a:solidFill>
                            <a:schemeClr val="tx1"/>
                          </a:solidFill>
                          <a:effectLst/>
                        </a:rPr>
                        <a:t>Mysqldump</a:t>
                      </a:r>
                      <a:r>
                        <a:rPr lang="fr-FR" sz="1200" cap="none" spc="0" dirty="0">
                          <a:solidFill>
                            <a:schemeClr val="tx1"/>
                          </a:solidFill>
                          <a:effectLst/>
                        </a:rPr>
                        <a:t>, et </a:t>
                      </a:r>
                      <a:r>
                        <a:rPr lang="fr-FR" sz="1200" cap="none" spc="0" dirty="0" err="1">
                          <a:solidFill>
                            <a:schemeClr val="tx1"/>
                          </a:solidFill>
                          <a:effectLst/>
                        </a:rPr>
                        <a:t>XtraBackup</a:t>
                      </a:r>
                      <a:r>
                        <a:rPr lang="fr-FR" sz="1200" cap="none" spc="0" dirty="0">
                          <a:solidFill>
                            <a:schemeClr val="tx1"/>
                          </a:solidFill>
                          <a:effectLst/>
                        </a:rPr>
                        <a:t> fournit une sauvegarde en MySQL.</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err="1">
                          <a:solidFill>
                            <a:schemeClr val="tx1"/>
                          </a:solidFill>
                          <a:effectLst/>
                        </a:rPr>
                        <a:t>PostgresQL</a:t>
                      </a:r>
                      <a:r>
                        <a:rPr lang="fr-FR" sz="1200" cap="none" spc="0" dirty="0">
                          <a:solidFill>
                            <a:schemeClr val="tx1"/>
                          </a:solidFill>
                          <a:effectLst/>
                        </a:rPr>
                        <a:t> fournit une sauvegarde en ligne.</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Persistant memory support, memory </a:t>
                      </a:r>
                      <a:r>
                        <a:rPr lang="fr-FR" sz="1200" cap="none" spc="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optimized</a:t>
                      </a: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fr-FR" sz="1200" cap="none" spc="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tempdb</a:t>
                      </a: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fr-FR" sz="1200" cap="none" spc="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sauvegrade</a:t>
                      </a: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 dans le cloud.</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446024629"/>
                  </a:ext>
                </a:extLst>
              </a:tr>
              <a:tr h="644832">
                <a:tc>
                  <a:txBody>
                    <a:bodyPr/>
                    <a:lstStyle/>
                    <a:p>
                      <a:pPr>
                        <a:lnSpc>
                          <a:spcPct val="107000"/>
                        </a:lnSpc>
                        <a:spcAft>
                          <a:spcPts val="800"/>
                        </a:spcAft>
                      </a:pPr>
                      <a:r>
                        <a:rPr lang="fr-FR" sz="1200" b="1" cap="none" spc="0" dirty="0">
                          <a:solidFill>
                            <a:schemeClr val="tx1"/>
                          </a:solidFill>
                          <a:effectLst/>
                        </a:rPr>
                        <a:t>Langages de programmation supportés</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SQL, </a:t>
                      </a:r>
                      <a:r>
                        <a:rPr lang="en-US" sz="1200" cap="none" spc="0" dirty="0">
                          <a:solidFill>
                            <a:schemeClr val="tx1"/>
                          </a:solidFill>
                          <a:effectLst/>
                        </a:rPr>
                        <a:t>Java, PHP, C++, Python, Ruby, Visual Basic, Delphi, Go, R, </a:t>
                      </a:r>
                      <a:r>
                        <a:rPr lang="en-US"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Perl, Scheme, </a:t>
                      </a:r>
                      <a:r>
                        <a:rPr lang="en-US" sz="1200" cap="none" spc="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Tcl</a:t>
                      </a:r>
                      <a:r>
                        <a:rPr lang="en-US"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en-US" sz="1200" cap="none" spc="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Haskel</a:t>
                      </a:r>
                      <a:r>
                        <a:rPr lang="en-US"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 et Eiffel</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Ruby, Perl, Python, TCL, PL/</a:t>
                      </a:r>
                      <a:r>
                        <a:rPr lang="fr-FR" sz="1200" cap="none" spc="0" dirty="0" err="1">
                          <a:solidFill>
                            <a:schemeClr val="tx1"/>
                          </a:solidFill>
                          <a:effectLst/>
                        </a:rPr>
                        <a:t>pgSQL</a:t>
                      </a:r>
                      <a:r>
                        <a:rPr lang="fr-FR" sz="1200" cap="none" spc="0" dirty="0">
                          <a:solidFill>
                            <a:schemeClr val="tx1"/>
                          </a:solidFill>
                          <a:effectLst/>
                        </a:rPr>
                        <a:t>, SQL, JavaScript, etc.</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cap="none" spc="0" dirty="0">
                          <a:solidFill>
                            <a:schemeClr val="tx1"/>
                          </a:solidFill>
                          <a:effectLst/>
                        </a:rPr>
                        <a:t>SQL, </a:t>
                      </a:r>
                      <a:r>
                        <a:rPr lang="en-US" sz="1200" cap="none" spc="0" dirty="0">
                          <a:solidFill>
                            <a:schemeClr val="tx1"/>
                          </a:solidFill>
                          <a:effectLst/>
                        </a:rPr>
                        <a:t>Java, PHP, C++, Python, Ruby, Visual Basic, Delphi, Go et R</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264288341"/>
                  </a:ext>
                </a:extLst>
              </a:tr>
              <a:tr h="644832">
                <a:tc>
                  <a:txBody>
                    <a:bodyPr/>
                    <a:lstStyle/>
                    <a:p>
                      <a:pPr>
                        <a:lnSpc>
                          <a:spcPct val="107000"/>
                        </a:lnSpc>
                        <a:spcAft>
                          <a:spcPts val="800"/>
                        </a:spcAft>
                      </a:pPr>
                      <a:r>
                        <a:rPr lang="fr-FR" sz="1200" b="1" cap="none" spc="0" dirty="0">
                          <a:solidFill>
                            <a:schemeClr val="tx1"/>
                          </a:solidFill>
                          <a:effectLst/>
                        </a:rPr>
                        <a:t>Licence et prix</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Open source.</a:t>
                      </a:r>
                      <a:r>
                        <a:rPr lang="fr-FR" sz="1200" cap="none" spc="0" dirty="0">
                          <a:solidFill>
                            <a:schemeClr val="tx1"/>
                          </a:solidFill>
                          <a:effectLst/>
                          <a:latin typeface="Calibri" panose="020F0502020204030204" pitchFamily="34" charset="0"/>
                          <a:cs typeface="Arial" panose="020B0604020202020204" pitchFamily="34" charset="0"/>
                        </a:rPr>
                        <a:t> Les fonctions de base sont gratuites, offre des outils additionnels payants.</a:t>
                      </a:r>
                      <a:endParaRPr lang="fr-FR" sz="1200" cap="none" spc="0" dirty="0">
                        <a:solidFill>
                          <a:schemeClr val="tx1"/>
                        </a:solidFill>
                        <a:effectLst/>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rPr>
                        <a:t>Open source. </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cap="none" spc="0" dirty="0">
                          <a:solidFill>
                            <a:schemeClr val="tx1"/>
                          </a:solidFill>
                          <a:effectLst/>
                        </a:rPr>
                        <a:t>Commerciale et propriétaire à Microsoft. Offre une version gratuite SQL Server Express mais limitée (1 CPU, 1 GB).</a:t>
                      </a:r>
                      <a:endPar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xmlns="" val="3851522726"/>
                  </a:ext>
                </a:extLst>
              </a:tr>
            </a:tbl>
          </a:graphicData>
        </a:graphic>
      </p:graphicFrame>
      <p:pic>
        <p:nvPicPr>
          <p:cNvPr id="5" name="Image 4">
            <a:extLst>
              <a:ext uri="{FF2B5EF4-FFF2-40B4-BE49-F238E27FC236}">
                <a16:creationId xmlns:a16="http://schemas.microsoft.com/office/drawing/2014/main" xmlns="" id="{C157394D-E46E-4FCC-B0E8-47E90EED3139}"/>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5909548" y="189993"/>
            <a:ext cx="1606534" cy="1657408"/>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xmlns="" id="{44DC9936-30EF-48ED-BC03-1640428D3397}"/>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8565148" y="108359"/>
            <a:ext cx="1606534" cy="1657408"/>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xmlns="" id="{215C825D-F0E0-48E0-9262-034EE15A2B06}"/>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3253947" y="189993"/>
            <a:ext cx="1606534" cy="1657408"/>
          </a:xfrm>
          <a:prstGeom prst="rect">
            <a:avLst/>
          </a:prstGeom>
          <a:ln>
            <a:noFill/>
          </a:ln>
          <a:effectLst>
            <a:outerShdw blurRad="190500" algn="tl" rotWithShape="0">
              <a:srgbClr val="000000">
                <a:alpha val="70000"/>
              </a:srgbClr>
            </a:outerShdw>
          </a:effectLst>
        </p:spPr>
      </p:pic>
      <p:pic>
        <p:nvPicPr>
          <p:cNvPr id="8" name="Image 7">
            <a:extLst>
              <a:ext uri="{FF2B5EF4-FFF2-40B4-BE49-F238E27FC236}">
                <a16:creationId xmlns:a16="http://schemas.microsoft.com/office/drawing/2014/main" xmlns="" id="{3D608D28-233B-4990-B423-43A77A5A1885}"/>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4975985" y="609668"/>
            <a:ext cx="818057" cy="818057"/>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xmlns="" id="{A71AB321-B3C2-4455-97E0-C46B6A72A9AE}"/>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7631586" y="609668"/>
            <a:ext cx="818057" cy="8180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18079376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par>
                          <p:cTn id="16" fill="hold">
                            <p:stCondLst>
                              <p:cond delay="4500"/>
                            </p:stCondLst>
                            <p:childTnLst>
                              <p:par>
                                <p:cTn id="17" presetID="21"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par>
                          <p:cTn id="20" fill="hold">
                            <p:stCondLst>
                              <p:cond delay="6500"/>
                            </p:stCondLst>
                            <p:childTnLst>
                              <p:par>
                                <p:cTn id="21" presetID="1"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6500"/>
                            </p:stCondLst>
                            <p:childTnLst>
                              <p:par>
                                <p:cTn id="24" presetID="1"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0614D53-6A43-4A40-8AD8-DC04E6C41730}"/>
              </a:ext>
            </a:extLst>
          </p:cNvPr>
          <p:cNvSpPr>
            <a:spLocks noGrp="1"/>
          </p:cNvSpPr>
          <p:nvPr>
            <p:ph type="title"/>
          </p:nvPr>
        </p:nvSpPr>
        <p:spPr>
          <a:xfrm>
            <a:off x="1371600" y="685800"/>
            <a:ext cx="9601200" cy="1485900"/>
          </a:xfrm>
        </p:spPr>
        <p:txBody>
          <a:bodyPr>
            <a:normAutofit/>
          </a:bodyPr>
          <a:lstStyle/>
          <a:p>
            <a:r>
              <a:rPr lang="fr-FR" dirty="0"/>
              <a:t>… au niveau des fonctionnalités</a:t>
            </a:r>
          </a:p>
        </p:txBody>
      </p:sp>
      <p:graphicFrame>
        <p:nvGraphicFramePr>
          <p:cNvPr id="4" name="Espace réservé du contenu 3">
            <a:extLst>
              <a:ext uri="{FF2B5EF4-FFF2-40B4-BE49-F238E27FC236}">
                <a16:creationId xmlns:a16="http://schemas.microsoft.com/office/drawing/2014/main" xmlns="" id="{BE4E9325-C565-47F1-8AB0-4F6A5EDAFD54}"/>
              </a:ext>
            </a:extLst>
          </p:cNvPr>
          <p:cNvGraphicFramePr>
            <a:graphicFrameLocks noGrp="1"/>
          </p:cNvGraphicFramePr>
          <p:nvPr>
            <p:ph idx="1"/>
            <p:extLst>
              <p:ext uri="{D42A27DB-BD31-4B8C-83A1-F6EECF244321}">
                <p14:modId xmlns:p14="http://schemas.microsoft.com/office/powerpoint/2010/main" xmlns="" val="3188486596"/>
              </p:ext>
            </p:extLst>
          </p:nvPr>
        </p:nvGraphicFramePr>
        <p:xfrm>
          <a:off x="1371600" y="1730717"/>
          <a:ext cx="9601200" cy="5077102"/>
        </p:xfrm>
        <a:graphic>
          <a:graphicData uri="http://schemas.openxmlformats.org/drawingml/2006/table">
            <a:tbl>
              <a:tblPr firstRow="1" firstCol="1" bandRow="1">
                <a:solidFill>
                  <a:schemeClr val="bg1">
                    <a:lumMod val="95000"/>
                  </a:schemeClr>
                </a:solidFill>
                <a:tableStyleId>{5C22544A-7EE6-4342-B048-85BDC9FD1C3A}</a:tableStyleId>
              </a:tblPr>
              <a:tblGrid>
                <a:gridCol w="1687832">
                  <a:extLst>
                    <a:ext uri="{9D8B030D-6E8A-4147-A177-3AD203B41FA5}">
                      <a16:colId xmlns:a16="http://schemas.microsoft.com/office/drawing/2014/main" xmlns="" val="1455698366"/>
                    </a:ext>
                  </a:extLst>
                </a:gridCol>
                <a:gridCol w="2365044">
                  <a:extLst>
                    <a:ext uri="{9D8B030D-6E8A-4147-A177-3AD203B41FA5}">
                      <a16:colId xmlns:a16="http://schemas.microsoft.com/office/drawing/2014/main" xmlns="" val="846022230"/>
                    </a:ext>
                  </a:extLst>
                </a:gridCol>
                <a:gridCol w="2774162">
                  <a:extLst>
                    <a:ext uri="{9D8B030D-6E8A-4147-A177-3AD203B41FA5}">
                      <a16:colId xmlns:a16="http://schemas.microsoft.com/office/drawing/2014/main" xmlns="" val="3342158260"/>
                    </a:ext>
                  </a:extLst>
                </a:gridCol>
                <a:gridCol w="2774162">
                  <a:extLst>
                    <a:ext uri="{9D8B030D-6E8A-4147-A177-3AD203B41FA5}">
                      <a16:colId xmlns:a16="http://schemas.microsoft.com/office/drawing/2014/main" xmlns="" val="3960033920"/>
                    </a:ext>
                  </a:extLst>
                </a:gridCol>
              </a:tblGrid>
              <a:tr h="409802">
                <a:tc>
                  <a:txBody>
                    <a:bodyPr/>
                    <a:lstStyle/>
                    <a:p>
                      <a:pPr>
                        <a:lnSpc>
                          <a:spcPct val="107000"/>
                        </a:lnSpc>
                      </a:pPr>
                      <a:endParaRPr lang="fr-FR" sz="1600" b="0" cap="none" spc="0">
                        <a:solidFill>
                          <a:schemeClr val="bg1"/>
                        </a:solidFill>
                        <a:effectLst/>
                        <a:latin typeface="Calibri" panose="020F0502020204030204" pitchFamily="34" charset="0"/>
                        <a:cs typeface="Arial" panose="020B0604020202020204" pitchFamily="34" charset="0"/>
                      </a:endParaRPr>
                    </a:p>
                  </a:txBody>
                  <a:tcPr marL="23170" marR="23170" marT="91274" marB="34755" anchor="ctr">
                    <a:lnL w="12700" cmpd="sng">
                      <a:noFill/>
                    </a:lnL>
                    <a:lnR w="12700" cmpd="sng">
                      <a:noFill/>
                    </a:lnR>
                    <a:lnT w="19050" cap="flat" cmpd="sng" algn="ctr">
                      <a:noFill/>
                      <a:prstDash val="solid"/>
                    </a:lnT>
                    <a:lnB w="38100" cmpd="sng">
                      <a:noFill/>
                    </a:lnB>
                    <a:solidFill>
                      <a:schemeClr val="accent2"/>
                    </a:solidFill>
                  </a:tcPr>
                </a:tc>
                <a:tc>
                  <a:txBody>
                    <a:bodyPr/>
                    <a:lstStyle/>
                    <a:p>
                      <a:pPr>
                        <a:lnSpc>
                          <a:spcPct val="107000"/>
                        </a:lnSpc>
                        <a:spcAft>
                          <a:spcPts val="800"/>
                        </a:spcAft>
                      </a:pPr>
                      <a:r>
                        <a:rPr lang="fr-FR" sz="1600" b="0" cap="none" spc="0" dirty="0">
                          <a:solidFill>
                            <a:schemeClr val="bg1"/>
                          </a:solidFill>
                          <a:effectLst/>
                        </a:rPr>
                        <a:t>MySQL</a:t>
                      </a:r>
                      <a:endParaRPr lang="fr-FR" sz="1600" b="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nchor="ctr">
                    <a:lnL w="12700" cmpd="sng">
                      <a:noFill/>
                    </a:lnL>
                    <a:lnR w="12700" cmpd="sng">
                      <a:noFill/>
                    </a:lnR>
                    <a:lnT w="19050" cap="flat" cmpd="sng" algn="ctr">
                      <a:noFill/>
                      <a:prstDash val="solid"/>
                    </a:lnT>
                    <a:lnB w="38100" cmpd="sng">
                      <a:noFill/>
                    </a:lnB>
                    <a:solidFill>
                      <a:schemeClr val="accent2"/>
                    </a:solidFill>
                  </a:tcPr>
                </a:tc>
                <a:tc>
                  <a:txBody>
                    <a:bodyPr/>
                    <a:lstStyle/>
                    <a:p>
                      <a:pPr>
                        <a:lnSpc>
                          <a:spcPct val="107000"/>
                        </a:lnSpc>
                        <a:spcAft>
                          <a:spcPts val="800"/>
                        </a:spcAft>
                      </a:pPr>
                      <a:r>
                        <a:rPr lang="fr-FR" sz="1600" b="0" cap="none" spc="0" dirty="0">
                          <a:solidFill>
                            <a:schemeClr val="bg1"/>
                          </a:solidFill>
                          <a:effectLst/>
                        </a:rPr>
                        <a:t>PostgreSQL</a:t>
                      </a:r>
                      <a:endParaRPr lang="fr-FR" sz="1600" b="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nchor="ctr">
                    <a:lnL w="12700" cmpd="sng">
                      <a:noFill/>
                    </a:lnL>
                    <a:lnR w="12700" cmpd="sng">
                      <a:noFill/>
                    </a:lnR>
                    <a:lnT w="19050" cap="flat" cmpd="sng" algn="ctr">
                      <a:noFill/>
                      <a:prstDash val="solid"/>
                    </a:lnT>
                    <a:lnB w="38100" cmpd="sng">
                      <a:noFill/>
                    </a:lnB>
                    <a:solidFill>
                      <a:schemeClr val="accent2"/>
                    </a:solidFill>
                  </a:tcPr>
                </a:tc>
                <a:tc>
                  <a:txBody>
                    <a:bodyPr/>
                    <a:lstStyle/>
                    <a:p>
                      <a:pPr>
                        <a:lnSpc>
                          <a:spcPct val="107000"/>
                        </a:lnSpc>
                        <a:spcAft>
                          <a:spcPts val="800"/>
                        </a:spcAft>
                      </a:pPr>
                      <a:r>
                        <a:rPr lang="fr-FR" sz="1600" b="0" cap="none" spc="0" dirty="0">
                          <a:solidFill>
                            <a:schemeClr val="bg1"/>
                          </a:solidFill>
                          <a:effectLst/>
                        </a:rPr>
                        <a:t>SQL Server</a:t>
                      </a:r>
                      <a:endParaRPr lang="fr-FR" sz="1600" b="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xmlns="" val="1486424904"/>
                  </a:ext>
                </a:extLst>
              </a:tr>
              <a:tr h="543417">
                <a:tc>
                  <a:txBody>
                    <a:bodyPr/>
                    <a:lstStyle/>
                    <a:p>
                      <a:pPr>
                        <a:lnSpc>
                          <a:spcPct val="107000"/>
                        </a:lnSpc>
                        <a:spcAft>
                          <a:spcPts val="800"/>
                        </a:spcAft>
                      </a:pPr>
                      <a:r>
                        <a:rPr lang="fr-FR" sz="1200" b="1" cap="none" spc="0" dirty="0">
                          <a:solidFill>
                            <a:schemeClr val="tx1"/>
                          </a:solidFill>
                          <a:effectLst/>
                        </a:rPr>
                        <a:t>Mise à jour de données</a:t>
                      </a:r>
                      <a:endPar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Mise à jour automatique</a:t>
                      </a:r>
                    </a:p>
                  </a:txBody>
                  <a:tcPr marL="23170" marR="23170" marT="91274" marB="3475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Insertion de lignes et colonnes manuelle</a:t>
                      </a:r>
                    </a:p>
                  </a:txBody>
                  <a:tcPr marL="23170" marR="23170" marT="91274" marB="3475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Inclut 3 routines responsables de la mise à jour des lignes.</a:t>
                      </a:r>
                    </a:p>
                  </a:txBody>
                  <a:tcPr marL="23170" marR="23170" marT="91274" marB="34755">
                    <a:lnL w="12700" cmpd="sng">
                      <a:noFill/>
                      <a:prstDash val="solid"/>
                    </a:lnL>
                    <a:lnR w="12700" cmpd="sng">
                      <a:noFill/>
                      <a:prstDash val="solid"/>
                    </a:lnR>
                    <a:lnT w="38100" cmpd="sng">
                      <a:noFill/>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588985553"/>
                  </a:ext>
                </a:extLst>
              </a:tr>
              <a:tr h="348065">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b="1" cap="none" spc="0" dirty="0">
                          <a:solidFill>
                            <a:schemeClr val="tx1"/>
                          </a:solidFill>
                          <a:effectLst/>
                        </a:rPr>
                        <a:t>Défragmentation</a:t>
                      </a:r>
                      <a:endPar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Plusieurs options de défragmentation</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Permet de scanner la totalité des tables pour retrouver et éliminer les lignes vides.</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Offre un collecteur efficace d’éléments non nécessaires</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65963415"/>
                  </a:ext>
                </a:extLst>
              </a:tr>
              <a:tr h="348065">
                <a:tc>
                  <a:txBody>
                    <a:bodyPr/>
                    <a:lstStyle/>
                    <a:p>
                      <a:pPr>
                        <a:lnSpc>
                          <a:spcPct val="107000"/>
                        </a:lnSpc>
                        <a:spcAft>
                          <a:spcPts val="800"/>
                        </a:spcAft>
                      </a:pPr>
                      <a:r>
                        <a:rPr lang="fr-FR" sz="1200" b="1" cap="none" spc="0" dirty="0">
                          <a:solidFill>
                            <a:schemeClr val="tx1"/>
                          </a:solidFill>
                          <a:effectLst/>
                        </a:rPr>
                        <a:t>Recherche de données</a:t>
                      </a:r>
                      <a:endPar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Offre un espace tampon modulable en modifiant la taille du cache selon la charge de travail.</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Chaque base de données a une mémoire séparée et fait fonctionner ses propres processus.</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Utilise un espace tampon (buffer pool) modulable à la demande comme pour MySQL.</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762099640"/>
                  </a:ext>
                </a:extLst>
              </a:tr>
              <a:tr h="348065">
                <a:tc>
                  <a:txBody>
                    <a:bodyPr/>
                    <a:lstStyle/>
                    <a:p>
                      <a:pPr>
                        <a:lnSpc>
                          <a:spcPct val="107000"/>
                        </a:lnSpc>
                        <a:spcAft>
                          <a:spcPts val="800"/>
                        </a:spcAft>
                      </a:pPr>
                      <a:r>
                        <a:rPr lang="fr-FR" sz="1200" b="1" cap="none" spc="0" dirty="0">
                          <a:solidFill>
                            <a:schemeClr val="tx1"/>
                          </a:solidFill>
                          <a:effectLst/>
                        </a:rPr>
                        <a:t>Tables temporaires</a:t>
                      </a:r>
                      <a:endPar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Offre des fonctionnalités limitées (pas de modèles globales)</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Très flexible et permet de créer des tables temporaires locales ou globales.</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Offre les mêmes possibilités de création de tables temporaires que PostgreSQL.</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295604180"/>
                  </a:ext>
                </a:extLst>
              </a:tr>
              <a:tr h="348065">
                <a:tc>
                  <a:txBody>
                    <a:bodyPr/>
                    <a:lstStyle/>
                    <a:p>
                      <a:pPr>
                        <a:lnSpc>
                          <a:spcPct val="107000"/>
                        </a:lnSpc>
                        <a:spcAft>
                          <a:spcPts val="800"/>
                        </a:spcAft>
                      </a:pPr>
                      <a:r>
                        <a:rPr lang="fr-FR" sz="1200" b="1" cap="none" spc="0" dirty="0">
                          <a:solidFill>
                            <a:schemeClr val="tx1"/>
                          </a:solidFill>
                          <a:effectLst/>
                        </a:rPr>
                        <a:t>Indexes</a:t>
                      </a:r>
                      <a:endPar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Les indexes sont organisés en tables et clusters.</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Supporte l’organisation des tables basées sur les indexes</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Les indexes peuvent êtres organisés en clusters sans implication manuelle.</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91559460"/>
                  </a:ext>
                </a:extLst>
              </a:tr>
              <a:tr h="543417">
                <a:tc>
                  <a:txBody>
                    <a:bodyPr/>
                    <a:lstStyle/>
                    <a:p>
                      <a:pPr>
                        <a:lnSpc>
                          <a:spcPct val="107000"/>
                        </a:lnSpc>
                        <a:spcAft>
                          <a:spcPts val="800"/>
                        </a:spcAft>
                      </a:pPr>
                      <a:r>
                        <a:rPr lang="fr-FR" sz="1200" b="1" cap="none" spc="0" dirty="0">
                          <a:solidFill>
                            <a:schemeClr val="tx1"/>
                          </a:solidFill>
                          <a:effectLst/>
                        </a:rPr>
                        <a:t>Les tables d’optimisation de la mémoire</a:t>
                      </a:r>
                      <a:endPar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Supporte ces tables mais ne peuvent pas participer aux transactions.</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Ne supporte leur création.</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Supporte ces tables et peuvent participer aux transaction avec les tables ordinaires.</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446024629"/>
                  </a:ext>
                </a:extLst>
              </a:tr>
              <a:tr h="543417">
                <a:tc>
                  <a:txBody>
                    <a:bodyPr/>
                    <a:lstStyle/>
                    <a:p>
                      <a:pPr>
                        <a:lnSpc>
                          <a:spcPct val="107000"/>
                        </a:lnSpc>
                        <a:spcAft>
                          <a:spcPts val="800"/>
                        </a:spcAft>
                      </a:pPr>
                      <a:r>
                        <a:rPr lang="fr-FR" sz="1200" b="1" cap="none" spc="0" dirty="0">
                          <a:solidFill>
                            <a:schemeClr val="tx1"/>
                          </a:solidFill>
                          <a:effectLst/>
                        </a:rPr>
                        <a:t>JSON support</a:t>
                      </a:r>
                      <a:endPar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Supporte les fichiers JSON mais ne permet pas leur indexation.</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Supporte les fichiers JSON, leur indexation et leur mise à jour.</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Offre un support complet des fichiers JSON: mise à jour, fonctions et maintenance.</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986581967"/>
                  </a:ext>
                </a:extLst>
              </a:tr>
              <a:tr h="644832">
                <a:tc>
                  <a:txBody>
                    <a:bodyPr/>
                    <a:lstStyle/>
                    <a:p>
                      <a:pPr>
                        <a:lnSpc>
                          <a:spcPct val="107000"/>
                        </a:lnSpc>
                        <a:spcAft>
                          <a:spcPts val="800"/>
                        </a:spcAft>
                      </a:pPr>
                      <a:r>
                        <a:rPr lang="fr-FR" sz="12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Partitionnement</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Permet de partitionner les données avec des fonctions de </a:t>
                      </a:r>
                      <a:r>
                        <a:rPr lang="fr-FR" sz="1200" cap="none" spc="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hashage</a:t>
                      </a: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afin de les distribuer sur plusieurs nœuds</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nSpc>
                          <a:spcPct val="107000"/>
                        </a:lnSpc>
                        <a:spcAft>
                          <a:spcPts val="800"/>
                        </a:spcAft>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Permet de faire des partitions LIST et RANGE alors que l’index de la partition est créé manuellement.</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2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Permet l’accès au partitions RANGE.</a:t>
                      </a:r>
                    </a:p>
                  </a:txBody>
                  <a:tcPr marL="23170" marR="23170" marT="91274" marB="34755">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xmlns="" val="3264288341"/>
                  </a:ext>
                </a:extLst>
              </a:tr>
            </a:tbl>
          </a:graphicData>
        </a:graphic>
      </p:graphicFrame>
    </p:spTree>
    <p:extLst>
      <p:ext uri="{BB962C8B-B14F-4D97-AF65-F5344CB8AC3E}">
        <p14:creationId xmlns:p14="http://schemas.microsoft.com/office/powerpoint/2010/main" xmlns="" val="105037270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AAFD21E-25A8-4B0B-B277-4478C9687FD9}"/>
              </a:ext>
            </a:extLst>
          </p:cNvPr>
          <p:cNvSpPr>
            <a:spLocks noGrp="1"/>
          </p:cNvSpPr>
          <p:nvPr>
            <p:ph type="title"/>
          </p:nvPr>
        </p:nvSpPr>
        <p:spPr/>
        <p:txBody>
          <a:bodyPr/>
          <a:lstStyle/>
          <a:p>
            <a:r>
              <a:rPr lang="fr-FR" dirty="0"/>
              <a:t>Références</a:t>
            </a:r>
          </a:p>
        </p:txBody>
      </p:sp>
      <p:sp>
        <p:nvSpPr>
          <p:cNvPr id="3" name="Espace réservé du contenu 2">
            <a:extLst>
              <a:ext uri="{FF2B5EF4-FFF2-40B4-BE49-F238E27FC236}">
                <a16:creationId xmlns:a16="http://schemas.microsoft.com/office/drawing/2014/main" xmlns="" id="{D92AE8C2-80EC-4127-BF7E-4DF461A5FADF}"/>
              </a:ext>
            </a:extLst>
          </p:cNvPr>
          <p:cNvSpPr>
            <a:spLocks noGrp="1"/>
          </p:cNvSpPr>
          <p:nvPr>
            <p:ph idx="1"/>
          </p:nvPr>
        </p:nvSpPr>
        <p:spPr>
          <a:xfrm>
            <a:off x="1371600" y="2286000"/>
            <a:ext cx="9601200" cy="3807069"/>
          </a:xfrm>
        </p:spPr>
        <p:txBody>
          <a:bodyPr>
            <a:normAutofit fontScale="92500" lnSpcReduction="10000"/>
          </a:bodyPr>
          <a:lstStyle/>
          <a:p>
            <a:r>
              <a:rPr lang="fr-FR" dirty="0" err="1"/>
              <a:t>Choosing</a:t>
            </a:r>
            <a:r>
              <a:rPr lang="fr-FR" dirty="0"/>
              <a:t> </a:t>
            </a:r>
            <a:r>
              <a:rPr lang="fr-FR" dirty="0" err="1"/>
              <a:t>between</a:t>
            </a:r>
            <a:r>
              <a:rPr lang="fr-FR" dirty="0"/>
              <a:t> MySQL vs PostgreSQL vs SQL Server –</a:t>
            </a:r>
            <a:br>
              <a:rPr lang="fr-FR" dirty="0"/>
            </a:br>
            <a:r>
              <a:rPr lang="fr-FR" dirty="0"/>
              <a:t>https://jelvix.com/blog/mysql-postgresql-sql-server</a:t>
            </a:r>
          </a:p>
          <a:p>
            <a:r>
              <a:rPr lang="fr-FR" dirty="0"/>
              <a:t>Différence entre MySQL et PostgreSQL –</a:t>
            </a:r>
            <a:br>
              <a:rPr lang="fr-FR" dirty="0"/>
            </a:br>
            <a:r>
              <a:rPr lang="fr-FR" dirty="0"/>
              <a:t>https://waytolearnx.com/2018/11/difference-entre-mysql-et-postgresql.html</a:t>
            </a:r>
          </a:p>
          <a:p>
            <a:r>
              <a:rPr lang="fr-FR" dirty="0"/>
              <a:t>Différence entre MySQL et SQL Server –</a:t>
            </a:r>
            <a:br>
              <a:rPr lang="fr-FR" dirty="0"/>
            </a:br>
            <a:r>
              <a:rPr lang="fr-FR" dirty="0"/>
              <a:t>https://waytolearnx.com/2019/10/difference-entre-mysql-et-sql-server.html</a:t>
            </a:r>
          </a:p>
          <a:p>
            <a:r>
              <a:rPr lang="fr-FR" dirty="0"/>
              <a:t>Introduction à Microsoft SQL-Server 2008 – </a:t>
            </a:r>
            <a:br>
              <a:rPr lang="fr-FR" dirty="0"/>
            </a:br>
            <a:r>
              <a:rPr lang="fr-FR" dirty="0"/>
              <a:t>ttps://a-vimory.developpez.com/tests/sql-server-2008/</a:t>
            </a:r>
          </a:p>
          <a:p>
            <a:r>
              <a:rPr lang="fr-FR" dirty="0"/>
              <a:t>Introduction aux bases de données relationnelles – </a:t>
            </a:r>
            <a:br>
              <a:rPr lang="fr-FR" dirty="0"/>
            </a:br>
            <a:r>
              <a:rPr lang="fr-FR" dirty="0"/>
              <a:t>https://stph.scenari-community.org/escom-bd/web/co/pri1c12.html</a:t>
            </a:r>
          </a:p>
          <a:p>
            <a:r>
              <a:rPr lang="fr-FR" dirty="0"/>
              <a:t>Microsoft SQL Server – </a:t>
            </a:r>
            <a:br>
              <a:rPr lang="fr-FR" dirty="0"/>
            </a:br>
            <a:r>
              <a:rPr lang="fr-FR" dirty="0"/>
              <a:t>https://fr.wikipedia.org/wiki/Microsoft_SQL_Server</a:t>
            </a:r>
          </a:p>
        </p:txBody>
      </p:sp>
    </p:spTree>
    <p:extLst>
      <p:ext uri="{BB962C8B-B14F-4D97-AF65-F5344CB8AC3E}">
        <p14:creationId xmlns:p14="http://schemas.microsoft.com/office/powerpoint/2010/main" xmlns="" val="1583838357"/>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1984184-1A16-43FE-8EF1-7F817A32D599}"/>
              </a:ext>
            </a:extLst>
          </p:cNvPr>
          <p:cNvSpPr>
            <a:spLocks noGrp="1"/>
          </p:cNvSpPr>
          <p:nvPr>
            <p:ph type="title"/>
          </p:nvPr>
        </p:nvSpPr>
        <p:spPr>
          <a:xfrm>
            <a:off x="1371600" y="413238"/>
            <a:ext cx="9601200" cy="703385"/>
          </a:xfrm>
        </p:spPr>
        <p:txBody>
          <a:bodyPr>
            <a:normAutofit/>
          </a:bodyPr>
          <a:lstStyle/>
          <a:p>
            <a:r>
              <a:rPr lang="fr-FR" dirty="0"/>
              <a:t>…</a:t>
            </a:r>
          </a:p>
        </p:txBody>
      </p:sp>
      <p:sp>
        <p:nvSpPr>
          <p:cNvPr id="3" name="Espace réservé du contenu 2">
            <a:extLst>
              <a:ext uri="{FF2B5EF4-FFF2-40B4-BE49-F238E27FC236}">
                <a16:creationId xmlns:a16="http://schemas.microsoft.com/office/drawing/2014/main" xmlns="" id="{01E2F03C-314D-4733-8939-694F62698DD9}"/>
              </a:ext>
            </a:extLst>
          </p:cNvPr>
          <p:cNvSpPr>
            <a:spLocks noGrp="1"/>
          </p:cNvSpPr>
          <p:nvPr>
            <p:ph idx="1"/>
          </p:nvPr>
        </p:nvSpPr>
        <p:spPr>
          <a:xfrm>
            <a:off x="1371600" y="1257300"/>
            <a:ext cx="9601200" cy="5301762"/>
          </a:xfrm>
        </p:spPr>
        <p:txBody>
          <a:bodyPr>
            <a:normAutofit fontScale="92500" lnSpcReduction="10000"/>
          </a:bodyPr>
          <a:lstStyle/>
          <a:p>
            <a:r>
              <a:rPr lang="fr-FR" dirty="0"/>
              <a:t>MySQL – Introduction – </a:t>
            </a:r>
            <a:br>
              <a:rPr lang="fr-FR" dirty="0"/>
            </a:br>
            <a:r>
              <a:rPr lang="fr-FR" dirty="0"/>
              <a:t>https://fr.wikibooks.org/wiki/MySQL/Introduction</a:t>
            </a:r>
          </a:p>
          <a:p>
            <a:r>
              <a:rPr lang="fr-FR" dirty="0"/>
              <a:t>MySQL le langage – </a:t>
            </a:r>
            <a:br>
              <a:rPr lang="fr-FR" dirty="0"/>
            </a:br>
            <a:r>
              <a:rPr lang="fr-FR" dirty="0"/>
              <a:t>https://phpsources.net/presentation/mysql/index</a:t>
            </a:r>
          </a:p>
          <a:p>
            <a:r>
              <a:rPr lang="fr-FR" dirty="0"/>
              <a:t>MySQL vs PostgreSQL: An Open Source Battle – </a:t>
            </a:r>
            <a:br>
              <a:rPr lang="fr-FR" dirty="0"/>
            </a:br>
            <a:r>
              <a:rPr lang="fr-FR" dirty="0"/>
              <a:t>https://365datascience.com/mysql-postgresql/</a:t>
            </a:r>
          </a:p>
          <a:p>
            <a:r>
              <a:rPr lang="fr-FR" dirty="0" err="1"/>
              <a:t>PostegreSQL</a:t>
            </a:r>
            <a:r>
              <a:rPr lang="fr-FR" dirty="0"/>
              <a:t> – </a:t>
            </a:r>
            <a:br>
              <a:rPr lang="fr-FR" dirty="0"/>
            </a:br>
            <a:r>
              <a:rPr lang="fr-FR" dirty="0"/>
              <a:t>https://fr.wikipedia.org/wiki/PostgreSQL</a:t>
            </a:r>
          </a:p>
          <a:p>
            <a:r>
              <a:rPr lang="fr-FR" dirty="0"/>
              <a:t>PostgreSQL : Présentation – </a:t>
            </a:r>
            <a:br>
              <a:rPr lang="fr-FR" dirty="0"/>
            </a:br>
            <a:r>
              <a:rPr lang="fr-FR" dirty="0"/>
              <a:t>https://www.postgresql.org/message-id/attachment/6011/presentation_erwan_fs.html</a:t>
            </a:r>
          </a:p>
          <a:p>
            <a:r>
              <a:rPr lang="fr-FR" dirty="0"/>
              <a:t>Présentation du logiciel de base de données Microsoft SQL Server –</a:t>
            </a:r>
            <a:br>
              <a:rPr lang="fr-FR" dirty="0"/>
            </a:br>
            <a:r>
              <a:rPr lang="fr-FR" dirty="0"/>
              <a:t>https://consultant-webdesigner.fr/logiciel-base-de-donnees-ms-sql-server/</a:t>
            </a:r>
          </a:p>
          <a:p>
            <a:r>
              <a:rPr lang="fr-FR" dirty="0"/>
              <a:t>Système de Gestion de Base de Données – </a:t>
            </a:r>
            <a:br>
              <a:rPr lang="fr-FR" dirty="0"/>
            </a:br>
            <a:r>
              <a:rPr lang="fr-FR" dirty="0"/>
              <a:t>https://sql.sh/sgbd</a:t>
            </a:r>
          </a:p>
          <a:p>
            <a:r>
              <a:rPr lang="fr-FR" dirty="0" err="1"/>
              <a:t>View</a:t>
            </a:r>
            <a:r>
              <a:rPr lang="fr-FR" dirty="0"/>
              <a:t> the new </a:t>
            </a:r>
            <a:r>
              <a:rPr lang="fr-FR" dirty="0" err="1"/>
              <a:t>capabilities</a:t>
            </a:r>
            <a:r>
              <a:rPr lang="fr-FR" dirty="0"/>
              <a:t> of SQL Server 2019 – </a:t>
            </a:r>
            <a:br>
              <a:rPr lang="fr-FR" dirty="0"/>
            </a:br>
            <a:r>
              <a:rPr lang="fr-FR" dirty="0"/>
              <a:t>https://www.microsoft.com/en-us/sql-server/sql-server-2019-features</a:t>
            </a:r>
          </a:p>
        </p:txBody>
      </p:sp>
    </p:spTree>
    <p:extLst>
      <p:ext uri="{BB962C8B-B14F-4D97-AF65-F5344CB8AC3E}">
        <p14:creationId xmlns:p14="http://schemas.microsoft.com/office/powerpoint/2010/main" xmlns="" val="2916678238"/>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14902AA-4E7E-4D93-A756-AC2EF9AAF9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xmlns="" id="{AE0AE5A0-0098-4DC4-82DC-CCE4071B65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8299640"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xmlns="" id="{B6D28670-6E3D-4F4B-AD22-EFA33BF3CA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0266" y="1010266"/>
            <a:ext cx="10171466" cy="4857133"/>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9E51AF25-F8EB-464B-8F3A-6CE5C0B16E68}"/>
              </a:ext>
            </a:extLst>
          </p:cNvPr>
          <p:cNvSpPr>
            <a:spLocks noGrp="1"/>
          </p:cNvSpPr>
          <p:nvPr>
            <p:ph idx="1"/>
          </p:nvPr>
        </p:nvSpPr>
        <p:spPr>
          <a:xfrm>
            <a:off x="1494430" y="2739787"/>
            <a:ext cx="9325970" cy="2946779"/>
          </a:xfrm>
        </p:spPr>
        <p:txBody>
          <a:bodyPr>
            <a:normAutofit/>
          </a:bodyPr>
          <a:lstStyle/>
          <a:p>
            <a:endParaRPr lang="fr-FR" dirty="0"/>
          </a:p>
          <a:p>
            <a:endParaRPr lang="fr-FR" dirty="0"/>
          </a:p>
          <a:p>
            <a:endParaRPr lang="fr-FR" dirty="0"/>
          </a:p>
        </p:txBody>
      </p:sp>
      <p:sp>
        <p:nvSpPr>
          <p:cNvPr id="2" name="ZoneTexte 1">
            <a:extLst>
              <a:ext uri="{FF2B5EF4-FFF2-40B4-BE49-F238E27FC236}">
                <a16:creationId xmlns:a16="http://schemas.microsoft.com/office/drawing/2014/main" xmlns="" id="{83ACA331-99DA-4656-B70D-D2A50661C9ED}"/>
              </a:ext>
            </a:extLst>
          </p:cNvPr>
          <p:cNvSpPr txBox="1"/>
          <p:nvPr/>
        </p:nvSpPr>
        <p:spPr>
          <a:xfrm>
            <a:off x="5659315" y="3924774"/>
            <a:ext cx="5161085" cy="1736646"/>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r"/>
            <a:r>
              <a:rPr lang="fr-FR" sz="4800" dirty="0">
                <a:ln w="22225">
                  <a:solidFill>
                    <a:schemeClr val="accent2"/>
                  </a:solidFill>
                  <a:prstDash val="solid"/>
                </a:ln>
                <a:solidFill>
                  <a:schemeClr val="accent2">
                    <a:lumMod val="40000"/>
                    <a:lumOff val="60000"/>
                  </a:schemeClr>
                </a:solidFill>
              </a:rPr>
              <a:t>Merci pour votre attention</a:t>
            </a:r>
          </a:p>
        </p:txBody>
      </p:sp>
    </p:spTree>
    <p:extLst>
      <p:ext uri="{BB962C8B-B14F-4D97-AF65-F5344CB8AC3E}">
        <p14:creationId xmlns:p14="http://schemas.microsoft.com/office/powerpoint/2010/main" xmlns="" val="36360833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47E0E98-DD11-47B6-9489-477201A6B62B}"/>
              </a:ext>
            </a:extLst>
          </p:cNvPr>
          <p:cNvSpPr>
            <a:spLocks noGrp="1"/>
          </p:cNvSpPr>
          <p:nvPr>
            <p:ph type="title"/>
          </p:nvPr>
        </p:nvSpPr>
        <p:spPr/>
        <p:txBody>
          <a:bodyPr/>
          <a:lstStyle/>
          <a:p>
            <a:r>
              <a:rPr lang="fr-FR" dirty="0"/>
              <a:t>SGBD – Système de Gestion de Base de Données</a:t>
            </a:r>
          </a:p>
        </p:txBody>
      </p:sp>
      <p:sp>
        <p:nvSpPr>
          <p:cNvPr id="3" name="Espace réservé du contenu 2">
            <a:extLst>
              <a:ext uri="{FF2B5EF4-FFF2-40B4-BE49-F238E27FC236}">
                <a16:creationId xmlns:a16="http://schemas.microsoft.com/office/drawing/2014/main" xmlns="" id="{84CA3CB1-FDC2-4BD5-BEB8-65C1C17137A5}"/>
              </a:ext>
            </a:extLst>
          </p:cNvPr>
          <p:cNvSpPr>
            <a:spLocks noGrp="1"/>
          </p:cNvSpPr>
          <p:nvPr>
            <p:ph sz="half" idx="1"/>
          </p:nvPr>
        </p:nvSpPr>
        <p:spPr>
          <a:xfrm>
            <a:off x="1371600" y="2285999"/>
            <a:ext cx="7457768" cy="4183627"/>
          </a:xfrm>
        </p:spPr>
        <p:txBody>
          <a:bodyPr>
            <a:normAutofit/>
          </a:bodyPr>
          <a:lstStyle/>
          <a:p>
            <a:pPr algn="just"/>
            <a:r>
              <a:rPr lang="fr-FR" dirty="0"/>
              <a:t>Un Système de Gestion de Base de Données (SGBD) est un logiciel qui prend en charge la structuration, le stockage, la mise à jour et la maintenance d'une base de données. Il est l'unique interface entre les informaticiens et les données (définition des schémas, programmation des applications), ainsi qu'entre les utilisateurs et les données (consultation et mise à jour).</a:t>
            </a:r>
          </a:p>
          <a:p>
            <a:pPr algn="just"/>
            <a:r>
              <a:rPr lang="fr-FR" dirty="0"/>
              <a:t>Un tel système permet de lire, écrire, modifier, trier, transformer ou même imprimer les données qui sont contenus dans la base de données.</a:t>
            </a:r>
          </a:p>
          <a:p>
            <a:pPr algn="just"/>
            <a:r>
              <a:rPr lang="fr-FR" dirty="0"/>
              <a:t>Parmi les logiciels les plus connus il est possible de citer : MySQL, PostgreSQL, SQLite, Oracle </a:t>
            </a:r>
            <a:r>
              <a:rPr lang="fr-FR" dirty="0" err="1"/>
              <a:t>Database</a:t>
            </a:r>
            <a:r>
              <a:rPr lang="fr-FR" dirty="0"/>
              <a:t>, Microsoft SQL Server, </a:t>
            </a:r>
            <a:r>
              <a:rPr lang="fr-FR" dirty="0" err="1"/>
              <a:t>Firebird</a:t>
            </a:r>
            <a:r>
              <a:rPr lang="fr-FR" dirty="0"/>
              <a:t> ou Ingres.</a:t>
            </a:r>
          </a:p>
        </p:txBody>
      </p:sp>
      <p:pic>
        <p:nvPicPr>
          <p:cNvPr id="8" name="Espace réservé du contenu 7">
            <a:extLst>
              <a:ext uri="{FF2B5EF4-FFF2-40B4-BE49-F238E27FC236}">
                <a16:creationId xmlns:a16="http://schemas.microsoft.com/office/drawing/2014/main" xmlns="" id="{7315B91D-C507-405F-96D2-F6B672FD6C56}"/>
              </a:ext>
            </a:extLst>
          </p:cNvPr>
          <p:cNvPicPr>
            <a:picLocks noGrp="1" noChangeAspect="1"/>
          </p:cNvPicPr>
          <p:nvPr>
            <p:ph sz="half" idx="2"/>
          </p:nvPr>
        </p:nvPicPr>
        <p:blipFill>
          <a:blip r:embed="rId2" cstate="screen">
            <a:extLst>
              <a:ext uri="{28A0092B-C50C-407E-A947-70E740481C1C}">
                <a14:useLocalDpi xmlns:a14="http://schemas.microsoft.com/office/drawing/2010/main" xmlns=""/>
              </a:ext>
            </a:extLst>
          </a:blip>
          <a:stretch>
            <a:fillRect/>
          </a:stretch>
        </p:blipFill>
        <p:spPr>
          <a:xfrm>
            <a:off x="9095073" y="3623187"/>
            <a:ext cx="2697929" cy="28464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xmlns="" val="2738666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E1A8177-A389-44BE-933A-9BE2608BA6EE}"/>
              </a:ext>
            </a:extLst>
          </p:cNvPr>
          <p:cNvSpPr>
            <a:spLocks noGrp="1"/>
          </p:cNvSpPr>
          <p:nvPr>
            <p:ph type="title"/>
          </p:nvPr>
        </p:nvSpPr>
        <p:spPr/>
        <p:txBody>
          <a:bodyPr/>
          <a:lstStyle/>
          <a:p>
            <a:r>
              <a:rPr lang="fr-FR" dirty="0"/>
              <a:t>Catégorisation des SGBD</a:t>
            </a:r>
          </a:p>
        </p:txBody>
      </p:sp>
      <p:graphicFrame>
        <p:nvGraphicFramePr>
          <p:cNvPr id="5" name="Tableau 5">
            <a:extLst>
              <a:ext uri="{FF2B5EF4-FFF2-40B4-BE49-F238E27FC236}">
                <a16:creationId xmlns:a16="http://schemas.microsoft.com/office/drawing/2014/main" xmlns="" id="{2AB504AC-C327-4320-B45A-895957794E54}"/>
              </a:ext>
            </a:extLst>
          </p:cNvPr>
          <p:cNvGraphicFramePr>
            <a:graphicFrameLocks noGrp="1"/>
          </p:cNvGraphicFramePr>
          <p:nvPr>
            <p:ph sz="half" idx="1"/>
            <p:extLst>
              <p:ext uri="{D42A27DB-BD31-4B8C-83A1-F6EECF244321}">
                <p14:modId xmlns:p14="http://schemas.microsoft.com/office/powerpoint/2010/main" xmlns="" val="3325568945"/>
              </p:ext>
            </p:extLst>
          </p:nvPr>
        </p:nvGraphicFramePr>
        <p:xfrm>
          <a:off x="1371599" y="2286000"/>
          <a:ext cx="4842387" cy="3895623"/>
        </p:xfrm>
        <a:graphic>
          <a:graphicData uri="http://schemas.openxmlformats.org/drawingml/2006/table">
            <a:tbl>
              <a:tblPr firstRow="1" bandRow="1">
                <a:tableStyleId>{D27102A9-8310-4765-A935-A1911B00CA55}</a:tableStyleId>
              </a:tblPr>
              <a:tblGrid>
                <a:gridCol w="1717932">
                  <a:extLst>
                    <a:ext uri="{9D8B030D-6E8A-4147-A177-3AD203B41FA5}">
                      <a16:colId xmlns:a16="http://schemas.microsoft.com/office/drawing/2014/main" xmlns="" val="2618805088"/>
                    </a:ext>
                  </a:extLst>
                </a:gridCol>
                <a:gridCol w="3124455">
                  <a:extLst>
                    <a:ext uri="{9D8B030D-6E8A-4147-A177-3AD203B41FA5}">
                      <a16:colId xmlns:a16="http://schemas.microsoft.com/office/drawing/2014/main" xmlns="" val="255772652"/>
                    </a:ext>
                  </a:extLst>
                </a:gridCol>
              </a:tblGrid>
              <a:tr h="1052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Système propriétaire</a:t>
                      </a:r>
                    </a:p>
                    <a:p>
                      <a:endParaRPr lang="fr-FR" b="1" dirty="0"/>
                    </a:p>
                  </a:txBody>
                  <a:tcPr/>
                </a:tc>
                <a:tc>
                  <a:txBody>
                    <a:bodyPr/>
                    <a:lstStyle/>
                    <a:p>
                      <a:r>
                        <a:rPr lang="fr-FR" b="0" dirty="0"/>
                        <a:t>Oracle </a:t>
                      </a:r>
                      <a:r>
                        <a:rPr lang="fr-FR" b="0" dirty="0" err="1"/>
                        <a:t>Database</a:t>
                      </a:r>
                      <a:r>
                        <a:rPr lang="fr-FR" b="0" dirty="0"/>
                        <a:t>, Microsoft SQL Server, DB2, </a:t>
                      </a:r>
                      <a:r>
                        <a:rPr lang="fr-FR" b="0" dirty="0" err="1"/>
                        <a:t>MaxDB</a:t>
                      </a:r>
                      <a:r>
                        <a:rPr lang="fr-FR" b="0" dirty="0"/>
                        <a:t>, 4D, dBase, Informix, Sybase</a:t>
                      </a:r>
                    </a:p>
                  </a:txBody>
                  <a:tcPr/>
                </a:tc>
                <a:extLst>
                  <a:ext uri="{0D108BD9-81ED-4DB2-BD59-A6C34878D82A}">
                    <a16:rowId xmlns:a16="http://schemas.microsoft.com/office/drawing/2014/main" xmlns="" val="187089027"/>
                  </a:ext>
                </a:extLst>
              </a:tr>
              <a:tr h="1368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Système libre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MySQL, PostgreSQL, </a:t>
                      </a:r>
                      <a:r>
                        <a:rPr lang="fr-FR" dirty="0" err="1"/>
                        <a:t>MariaDB</a:t>
                      </a:r>
                      <a:r>
                        <a:rPr lang="fr-FR" dirty="0"/>
                        <a:t>, </a:t>
                      </a:r>
                      <a:r>
                        <a:rPr lang="fr-FR" dirty="0" err="1"/>
                        <a:t>Firebird</a:t>
                      </a:r>
                      <a:r>
                        <a:rPr lang="fr-FR" dirty="0"/>
                        <a:t>, Ingres, HSQLDB, Derby, Apache Derby</a:t>
                      </a:r>
                    </a:p>
                    <a:p>
                      <a:endParaRPr lang="fr-FR" dirty="0"/>
                    </a:p>
                  </a:txBody>
                  <a:tcPr/>
                </a:tc>
                <a:extLst>
                  <a:ext uri="{0D108BD9-81ED-4DB2-BD59-A6C34878D82A}">
                    <a16:rowId xmlns:a16="http://schemas.microsoft.com/office/drawing/2014/main" xmlns="" val="2151330092"/>
                  </a:ext>
                </a:extLst>
              </a:tr>
              <a:tr h="7370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Orienté objet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ZODB, db4o</a:t>
                      </a:r>
                    </a:p>
                    <a:p>
                      <a:endParaRPr lang="fr-FR" dirty="0"/>
                    </a:p>
                  </a:txBody>
                  <a:tcPr/>
                </a:tc>
                <a:extLst>
                  <a:ext uri="{0D108BD9-81ED-4DB2-BD59-A6C34878D82A}">
                    <a16:rowId xmlns:a16="http://schemas.microsoft.com/office/drawing/2014/main" xmlns="" val="81542806"/>
                  </a:ext>
                </a:extLst>
              </a:tr>
              <a:tr h="7370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Embarqué</a:t>
                      </a:r>
                    </a:p>
                    <a:p>
                      <a:endParaRPr lang="fr-FR" b="1" dirty="0"/>
                    </a:p>
                  </a:txBody>
                  <a:tcPr/>
                </a:tc>
                <a:tc>
                  <a:txBody>
                    <a:bodyPr/>
                    <a:lstStyle/>
                    <a:p>
                      <a:r>
                        <a:rPr lang="fr-FR" dirty="0"/>
                        <a:t>SQLite, Berkeley DB</a:t>
                      </a:r>
                    </a:p>
                  </a:txBody>
                  <a:tcPr/>
                </a:tc>
                <a:extLst>
                  <a:ext uri="{0D108BD9-81ED-4DB2-BD59-A6C34878D82A}">
                    <a16:rowId xmlns:a16="http://schemas.microsoft.com/office/drawing/2014/main" xmlns="" val="962522066"/>
                  </a:ext>
                </a:extLst>
              </a:tr>
            </a:tbl>
          </a:graphicData>
        </a:graphic>
      </p:graphicFrame>
      <p:graphicFrame>
        <p:nvGraphicFramePr>
          <p:cNvPr id="7" name="Tableau 7">
            <a:extLst>
              <a:ext uri="{FF2B5EF4-FFF2-40B4-BE49-F238E27FC236}">
                <a16:creationId xmlns:a16="http://schemas.microsoft.com/office/drawing/2014/main" xmlns="" id="{AFBF15FB-BAA4-4A8D-960F-08FB3E6A2CC0}"/>
              </a:ext>
            </a:extLst>
          </p:cNvPr>
          <p:cNvGraphicFramePr>
            <a:graphicFrameLocks noGrp="1"/>
          </p:cNvGraphicFramePr>
          <p:nvPr>
            <p:ph sz="half" idx="2"/>
            <p:extLst>
              <p:ext uri="{D42A27DB-BD31-4B8C-83A1-F6EECF244321}">
                <p14:modId xmlns:p14="http://schemas.microsoft.com/office/powerpoint/2010/main" xmlns="" val="1245767872"/>
              </p:ext>
            </p:extLst>
          </p:nvPr>
        </p:nvGraphicFramePr>
        <p:xfrm>
          <a:off x="6524624" y="2285998"/>
          <a:ext cx="4842387" cy="3886200"/>
        </p:xfrm>
        <a:graphic>
          <a:graphicData uri="http://schemas.openxmlformats.org/drawingml/2006/table">
            <a:tbl>
              <a:tblPr firstRow="1" bandRow="1">
                <a:tableStyleId>{D27102A9-8310-4765-A935-A1911B00CA55}</a:tableStyleId>
              </a:tblPr>
              <a:tblGrid>
                <a:gridCol w="1663410">
                  <a:extLst>
                    <a:ext uri="{9D8B030D-6E8A-4147-A177-3AD203B41FA5}">
                      <a16:colId xmlns:a16="http://schemas.microsoft.com/office/drawing/2014/main" xmlns="" val="2998539948"/>
                    </a:ext>
                  </a:extLst>
                </a:gridCol>
                <a:gridCol w="3178977">
                  <a:extLst>
                    <a:ext uri="{9D8B030D-6E8A-4147-A177-3AD203B41FA5}">
                      <a16:colId xmlns:a16="http://schemas.microsoft.com/office/drawing/2014/main" xmlns="" val="3308296138"/>
                    </a:ext>
                  </a:extLst>
                </a:gridCol>
              </a:tblGrid>
              <a:tr h="10788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SQL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MySQL, PostgreSQL, SQL server, HSQLDB, SQLite, …</a:t>
                      </a:r>
                    </a:p>
                    <a:p>
                      <a:endParaRPr lang="fr-FR" b="0" dirty="0"/>
                    </a:p>
                  </a:txBody>
                  <a:tcPr/>
                </a:tc>
                <a:extLst>
                  <a:ext uri="{0D108BD9-81ED-4DB2-BD59-A6C34878D82A}">
                    <a16:rowId xmlns:a16="http://schemas.microsoft.com/office/drawing/2014/main" xmlns="" val="3032731968"/>
                  </a:ext>
                </a:extLst>
              </a:tr>
              <a:tr h="1374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NoSQL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Cassandra, Redis, MongoDB, </a:t>
                      </a:r>
                      <a:r>
                        <a:rPr lang="fr-FR" dirty="0" err="1"/>
                        <a:t>SimpleDB</a:t>
                      </a:r>
                      <a:r>
                        <a:rPr lang="fr-FR" dirty="0"/>
                        <a:t>, </a:t>
                      </a:r>
                      <a:r>
                        <a:rPr lang="fr-FR" dirty="0" err="1"/>
                        <a:t>BigTable</a:t>
                      </a:r>
                      <a:r>
                        <a:rPr lang="fr-FR" dirty="0"/>
                        <a:t>, </a:t>
                      </a:r>
                      <a:r>
                        <a:rPr lang="fr-FR" dirty="0" err="1"/>
                        <a:t>CouchDB</a:t>
                      </a:r>
                      <a:r>
                        <a:rPr lang="fr-FR" dirty="0"/>
                        <a:t>, </a:t>
                      </a:r>
                      <a:r>
                        <a:rPr lang="fr-FR" dirty="0" err="1"/>
                        <a:t>Couchbase</a:t>
                      </a:r>
                      <a:r>
                        <a:rPr lang="fr-FR" dirty="0"/>
                        <a:t>, HBase, </a:t>
                      </a:r>
                      <a:r>
                        <a:rPr lang="fr-FR" dirty="0" err="1"/>
                        <a:t>LevelDB</a:t>
                      </a:r>
                      <a:r>
                        <a:rPr lang="fr-FR" dirty="0"/>
                        <a:t>, </a:t>
                      </a:r>
                      <a:r>
                        <a:rPr lang="fr-FR" dirty="0" err="1"/>
                        <a:t>RethinkDB</a:t>
                      </a:r>
                      <a:r>
                        <a:rPr lang="fr-FR" dirty="0"/>
                        <a:t>, </a:t>
                      </a:r>
                      <a:r>
                        <a:rPr lang="fr-FR" dirty="0" err="1"/>
                        <a:t>Memcached</a:t>
                      </a:r>
                      <a:endParaRPr lang="fr-FR" dirty="0"/>
                    </a:p>
                  </a:txBody>
                  <a:tcPr/>
                </a:tc>
                <a:extLst>
                  <a:ext uri="{0D108BD9-81ED-4DB2-BD59-A6C34878D82A}">
                    <a16:rowId xmlns:a16="http://schemas.microsoft.com/office/drawing/2014/main" xmlns="" val="2375560946"/>
                  </a:ext>
                </a:extLst>
              </a:tr>
              <a:tr h="14324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Autre système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Access, OpenOffice.org Base, </a:t>
                      </a:r>
                      <a:r>
                        <a:rPr lang="fr-FR" dirty="0" err="1"/>
                        <a:t>FileMaker</a:t>
                      </a:r>
                      <a:r>
                        <a:rPr lang="fr-FR" dirty="0"/>
                        <a:t>, </a:t>
                      </a:r>
                      <a:r>
                        <a:rPr lang="fr-FR" dirty="0" err="1"/>
                        <a:t>HyperFileSQL</a:t>
                      </a:r>
                      <a:r>
                        <a:rPr lang="fr-FR" dirty="0"/>
                        <a:t>, </a:t>
                      </a:r>
                      <a:r>
                        <a:rPr lang="fr-FR" dirty="0" err="1"/>
                        <a:t>Paradox</a:t>
                      </a:r>
                      <a:r>
                        <a:rPr lang="fr-FR" dirty="0"/>
                        <a:t>, Neo4j, </a:t>
                      </a:r>
                      <a:r>
                        <a:rPr lang="fr-FR" dirty="0" err="1"/>
                        <a:t>Riak</a:t>
                      </a:r>
                      <a:r>
                        <a:rPr lang="fr-FR" dirty="0"/>
                        <a:t>, Voldemort</a:t>
                      </a:r>
                    </a:p>
                  </a:txBody>
                  <a:tcPr/>
                </a:tc>
                <a:extLst>
                  <a:ext uri="{0D108BD9-81ED-4DB2-BD59-A6C34878D82A}">
                    <a16:rowId xmlns:a16="http://schemas.microsoft.com/office/drawing/2014/main" xmlns="" val="1042723359"/>
                  </a:ext>
                </a:extLst>
              </a:tr>
            </a:tbl>
          </a:graphicData>
        </a:graphic>
      </p:graphicFrame>
    </p:spTree>
    <p:extLst>
      <p:ext uri="{BB962C8B-B14F-4D97-AF65-F5344CB8AC3E}">
        <p14:creationId xmlns:p14="http://schemas.microsoft.com/office/powerpoint/2010/main" xmlns="" val="9993559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2812C54-7AEF-4ABB-826E-221F51CB0F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66624D5A-89CE-4F40-97BC-26ADD2184AD3}"/>
              </a:ext>
            </a:extLst>
          </p:cNvPr>
          <p:cNvSpPr>
            <a:spLocks noGrp="1"/>
          </p:cNvSpPr>
          <p:nvPr>
            <p:ph type="title"/>
          </p:nvPr>
        </p:nvSpPr>
        <p:spPr>
          <a:xfrm>
            <a:off x="3363864" y="685800"/>
            <a:ext cx="7705164" cy="1485900"/>
          </a:xfrm>
        </p:spPr>
        <p:txBody>
          <a:bodyPr>
            <a:normAutofit/>
          </a:bodyPr>
          <a:lstStyle/>
          <a:p>
            <a:r>
              <a:rPr lang="fr-FR" dirty="0"/>
              <a:t>…</a:t>
            </a:r>
          </a:p>
        </p:txBody>
      </p:sp>
      <p:sp>
        <p:nvSpPr>
          <p:cNvPr id="10" name="Rectangle 9">
            <a:extLst>
              <a:ext uri="{FF2B5EF4-FFF2-40B4-BE49-F238E27FC236}">
                <a16:creationId xmlns:a16="http://schemas.microsoft.com/office/drawing/2014/main" xmlns="" id="{891F40E4-8A76-44CF-91EC-9073673526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72171013-D973-4187-9CF2-EE098EEF81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xmlns="" id="{FF995DAB-E081-4F3E-8DF4-4B18617B1A36}"/>
              </a:ext>
            </a:extLst>
          </p:cNvPr>
          <p:cNvSpPr>
            <a:spLocks noGrp="1"/>
          </p:cNvSpPr>
          <p:nvPr>
            <p:ph idx="1"/>
          </p:nvPr>
        </p:nvSpPr>
        <p:spPr>
          <a:xfrm>
            <a:off x="3363864" y="2286000"/>
            <a:ext cx="7705164" cy="3581400"/>
          </a:xfrm>
        </p:spPr>
        <p:txBody>
          <a:bodyPr>
            <a:normAutofit/>
          </a:bodyPr>
          <a:lstStyle/>
          <a:p>
            <a:r>
              <a:rPr lang="fr-FR" dirty="0"/>
              <a:t>Les SGBR relationnels (SGBDR) sont les plus courants des SGBD ; jusqu'au début des années 2000, la plupart des bases de données étaient relationnelles.</a:t>
            </a:r>
          </a:p>
          <a:p>
            <a:r>
              <a:rPr lang="fr-FR" dirty="0"/>
              <a:t>Mais avec l'arrivée des géants du web, ces entreprises qui gèrent des quantités énormes de données comme Google, Amazon ou Facebook, s'est développé un mouvement important de développement de bases de données non-relationnelles, également appelées NoSQL.</a:t>
            </a:r>
          </a:p>
        </p:txBody>
      </p:sp>
    </p:spTree>
    <p:extLst>
      <p:ext uri="{BB962C8B-B14F-4D97-AF65-F5344CB8AC3E}">
        <p14:creationId xmlns:p14="http://schemas.microsoft.com/office/powerpoint/2010/main" xmlns="" val="129509879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p:txBody>
          <a:bodyPr/>
          <a:lstStyle/>
          <a:p>
            <a:r>
              <a:rPr lang="fr-FR" dirty="0"/>
              <a:t>SGBDR – Systèmes de gestion de bases de données relationnelles</a:t>
            </a:r>
          </a:p>
        </p:txBody>
      </p:sp>
      <p:sp>
        <p:nvSpPr>
          <p:cNvPr id="3" name="Espace réservé du contenu 2">
            <a:extLst>
              <a:ext uri="{FF2B5EF4-FFF2-40B4-BE49-F238E27FC236}">
                <a16:creationId xmlns:a16="http://schemas.microsoft.com/office/drawing/2014/main" xmlns="" id="{B70BD933-A242-4C51-B301-1ED49C84B563}"/>
              </a:ext>
            </a:extLst>
          </p:cNvPr>
          <p:cNvSpPr>
            <a:spLocks noGrp="1"/>
          </p:cNvSpPr>
          <p:nvPr>
            <p:ph idx="1"/>
          </p:nvPr>
        </p:nvSpPr>
        <p:spPr/>
        <p:txBody>
          <a:bodyPr>
            <a:normAutofit lnSpcReduction="10000"/>
          </a:bodyPr>
          <a:lstStyle/>
          <a:p>
            <a:pPr algn="just"/>
            <a:r>
              <a:rPr lang="fr-FR" b="1" dirty="0"/>
              <a:t>Une base de données relationnelle </a:t>
            </a:r>
            <a:r>
              <a:rPr lang="fr-FR" dirty="0"/>
              <a:t>est une base de données où l'information est organisée dans des tableaux à deux dimensions appelés des relations ou tables, selon le modèle introduit par Edgar F. Codd en 1970. Selon ce modèle relationnel, une base de données consiste en une ou plusieurs relations. Les lignes de ces relations sont appelées des </a:t>
            </a:r>
            <a:r>
              <a:rPr lang="fr-FR" b="1" i="1" dirty="0"/>
              <a:t>nuplets</a:t>
            </a:r>
            <a:r>
              <a:rPr lang="fr-FR" dirty="0"/>
              <a:t> ou </a:t>
            </a:r>
            <a:r>
              <a:rPr lang="fr-FR" b="1" i="1" dirty="0"/>
              <a:t>enregistrements</a:t>
            </a:r>
            <a:r>
              <a:rPr lang="fr-FR" dirty="0"/>
              <a:t>. Les colonnes sont appelées des </a:t>
            </a:r>
            <a:r>
              <a:rPr lang="fr-FR" b="1" i="1" dirty="0"/>
              <a:t>attributs</a:t>
            </a:r>
            <a:r>
              <a:rPr lang="fr-FR" dirty="0"/>
              <a:t>.</a:t>
            </a:r>
          </a:p>
          <a:p>
            <a:pPr algn="just"/>
            <a:r>
              <a:rPr lang="fr-FR" dirty="0"/>
              <a:t>Les logiciels qui permettent de créer, utiliser et maintenir des bases de données relationnelles sont des systèmes de gestion de base de données relationnels (SGBDR).</a:t>
            </a:r>
          </a:p>
          <a:p>
            <a:pPr algn="just"/>
            <a:r>
              <a:rPr lang="fr-FR" dirty="0"/>
              <a:t>Il permet aussi de définir des relations entre les tables en assurant l'intégrité des données qui sont stockées. Ces relations peuvent être utilisées pour modifier ou supprimer en chaîne des enregistrements liés.</a:t>
            </a:r>
          </a:p>
          <a:p>
            <a:pPr algn="just"/>
            <a:endParaRPr lang="fr-FR" dirty="0"/>
          </a:p>
          <a:p>
            <a:pPr algn="just"/>
            <a:endParaRPr lang="fr-FR" dirty="0"/>
          </a:p>
          <a:p>
            <a:pPr algn="just"/>
            <a:endParaRPr lang="fr-FR" dirty="0"/>
          </a:p>
        </p:txBody>
      </p:sp>
    </p:spTree>
    <p:extLst>
      <p:ext uri="{BB962C8B-B14F-4D97-AF65-F5344CB8AC3E}">
        <p14:creationId xmlns:p14="http://schemas.microsoft.com/office/powerpoint/2010/main" xmlns="" val="30765754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2812C54-7AEF-4ABB-826E-221F51CB0F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66624D5A-89CE-4F40-97BC-26ADD2184AD3}"/>
              </a:ext>
            </a:extLst>
          </p:cNvPr>
          <p:cNvSpPr>
            <a:spLocks noGrp="1"/>
          </p:cNvSpPr>
          <p:nvPr>
            <p:ph type="title"/>
          </p:nvPr>
        </p:nvSpPr>
        <p:spPr>
          <a:xfrm>
            <a:off x="3363864" y="685800"/>
            <a:ext cx="1660420" cy="1485900"/>
          </a:xfrm>
        </p:spPr>
        <p:txBody>
          <a:bodyPr>
            <a:normAutofit/>
          </a:bodyPr>
          <a:lstStyle/>
          <a:p>
            <a:r>
              <a:rPr lang="fr-FR" dirty="0"/>
              <a:t>…</a:t>
            </a:r>
          </a:p>
        </p:txBody>
      </p:sp>
      <p:sp>
        <p:nvSpPr>
          <p:cNvPr id="10" name="Rectangle 9">
            <a:extLst>
              <a:ext uri="{FF2B5EF4-FFF2-40B4-BE49-F238E27FC236}">
                <a16:creationId xmlns:a16="http://schemas.microsoft.com/office/drawing/2014/main" xmlns="" id="{891F40E4-8A76-44CF-91EC-9073673526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72171013-D973-4187-9CF2-EE098EEF81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xmlns="" id="{FF995DAB-E081-4F3E-8DF4-4B18617B1A36}"/>
              </a:ext>
            </a:extLst>
          </p:cNvPr>
          <p:cNvSpPr>
            <a:spLocks noGrp="1"/>
          </p:cNvSpPr>
          <p:nvPr>
            <p:ph idx="1"/>
          </p:nvPr>
        </p:nvSpPr>
        <p:spPr>
          <a:xfrm>
            <a:off x="4739149" y="381000"/>
            <a:ext cx="6989688" cy="3197942"/>
          </a:xfrm>
        </p:spPr>
        <p:txBody>
          <a:bodyPr>
            <a:normAutofit/>
          </a:bodyPr>
          <a:lstStyle/>
          <a:p>
            <a:r>
              <a:rPr lang="fr-FR" dirty="0"/>
              <a:t>Les SGBR relationnels (SGBDR) sont les plus courants des SGBD ; jusqu'au début des années 2000, la plupart des bases de données étaient relationnelles.</a:t>
            </a:r>
          </a:p>
          <a:p>
            <a:r>
              <a:rPr lang="fr-FR" dirty="0"/>
              <a:t>Mais avec l'arrivée des géants du web, ces entreprises qui gèrent des quantités énormes de données comme Google, Amazon ou Facebook, s'est développé un mouvement important de développement de bases de données non-relationnelles, également appelées NoSQL.</a:t>
            </a:r>
          </a:p>
        </p:txBody>
      </p:sp>
      <p:pic>
        <p:nvPicPr>
          <p:cNvPr id="7" name="Espace réservé du contenu 10">
            <a:extLst>
              <a:ext uri="{FF2B5EF4-FFF2-40B4-BE49-F238E27FC236}">
                <a16:creationId xmlns:a16="http://schemas.microsoft.com/office/drawing/2014/main" xmlns="" id="{DAF9BF38-CA46-4134-9915-28587A761857}"/>
              </a:ext>
            </a:extLst>
          </p:cNvPr>
          <p:cNvPicPr>
            <a:picLocks noChangeAspect="1"/>
          </p:cNvPicPr>
          <p:nvPr/>
        </p:nvPicPr>
        <p:blipFill>
          <a:blip r:embed="rId2"/>
          <a:stretch>
            <a:fillRect/>
          </a:stretch>
        </p:blipFill>
        <p:spPr>
          <a:xfrm>
            <a:off x="5012562" y="3720432"/>
            <a:ext cx="6716276" cy="2542715"/>
          </a:xfrm>
          <a:prstGeom prst="rect">
            <a:avLst/>
          </a:prstGeom>
        </p:spPr>
      </p:pic>
    </p:spTree>
    <p:extLst>
      <p:ext uri="{BB962C8B-B14F-4D97-AF65-F5344CB8AC3E}">
        <p14:creationId xmlns:p14="http://schemas.microsoft.com/office/powerpoint/2010/main" xmlns="" val="8587715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8C89EA62-F38E-4285-A105-C5E1BD3600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xmlns="" id="{2CF6E46A-CCCD-4728-B011-E147B2362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xmlns="" id="{2E2C684B-30C9-4689-A529-EBF1B8ADB2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xmlns="" id="{5ABA7F3F-D56F-4C06-84AC-03FC83B064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715374B5-D7C8-4AA9-BE65-DB7A0CA9B4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xmlns="" id="{C73A7452-ED0F-4903-A620-8D103E556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9" name="Freeform 6">
              <a:extLst>
                <a:ext uri="{FF2B5EF4-FFF2-40B4-BE49-F238E27FC236}">
                  <a16:creationId xmlns:a16="http://schemas.microsoft.com/office/drawing/2014/main" xmlns="" id="{F6A3F6CE-D581-4C37-8822-4F4A68325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5" name="Titre 4">
            <a:extLst>
              <a:ext uri="{FF2B5EF4-FFF2-40B4-BE49-F238E27FC236}">
                <a16:creationId xmlns:a16="http://schemas.microsoft.com/office/drawing/2014/main" xmlns="" id="{3562B144-E6D4-4E02-80BE-CA379ABD3D28}"/>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a:t>MySQL</a:t>
            </a:r>
          </a:p>
        </p:txBody>
      </p:sp>
      <p:sp>
        <p:nvSpPr>
          <p:cNvPr id="6" name="Espace réservé du texte 5">
            <a:extLst>
              <a:ext uri="{FF2B5EF4-FFF2-40B4-BE49-F238E27FC236}">
                <a16:creationId xmlns:a16="http://schemas.microsoft.com/office/drawing/2014/main" xmlns="" id="{B53C3F92-7305-484E-9384-C3A2A37DEB59}"/>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endParaRPr lang="en-US" sz="2300"/>
          </a:p>
        </p:txBody>
      </p:sp>
    </p:spTree>
    <p:extLst>
      <p:ext uri="{BB962C8B-B14F-4D97-AF65-F5344CB8AC3E}">
        <p14:creationId xmlns:p14="http://schemas.microsoft.com/office/powerpoint/2010/main" xmlns="" val="1933887228"/>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8D2A5D-A2F1-4336-90FB-79999CFAEE1D}"/>
              </a:ext>
            </a:extLst>
          </p:cNvPr>
          <p:cNvSpPr>
            <a:spLocks noGrp="1"/>
          </p:cNvSpPr>
          <p:nvPr>
            <p:ph type="title"/>
          </p:nvPr>
        </p:nvSpPr>
        <p:spPr/>
        <p:txBody>
          <a:bodyPr/>
          <a:lstStyle/>
          <a:p>
            <a:r>
              <a:rPr lang="fr-FR" dirty="0"/>
              <a:t>MySQL - Présentation</a:t>
            </a:r>
          </a:p>
        </p:txBody>
      </p:sp>
      <p:sp>
        <p:nvSpPr>
          <p:cNvPr id="3" name="Espace réservé du contenu 2">
            <a:extLst>
              <a:ext uri="{FF2B5EF4-FFF2-40B4-BE49-F238E27FC236}">
                <a16:creationId xmlns:a16="http://schemas.microsoft.com/office/drawing/2014/main" xmlns="" id="{2CBCCEEA-AFB3-4481-92ED-82A6A37717FF}"/>
              </a:ext>
            </a:extLst>
          </p:cNvPr>
          <p:cNvSpPr>
            <a:spLocks noGrp="1"/>
          </p:cNvSpPr>
          <p:nvPr>
            <p:ph idx="1"/>
          </p:nvPr>
        </p:nvSpPr>
        <p:spPr>
          <a:xfrm>
            <a:off x="1371600" y="2285998"/>
            <a:ext cx="9601200" cy="4429433"/>
          </a:xfrm>
        </p:spPr>
        <p:txBody>
          <a:bodyPr>
            <a:normAutofit/>
          </a:bodyPr>
          <a:lstStyle/>
          <a:p>
            <a:pPr algn="just"/>
            <a:r>
              <a:rPr lang="fr-FR" dirty="0"/>
              <a:t>MySQL est un système de gestion de base de données relationnelles (SGBDR) basé sur SQL (</a:t>
            </a:r>
            <a:r>
              <a:rPr lang="fr-FR" dirty="0" err="1"/>
              <a:t>Structured</a:t>
            </a:r>
            <a:r>
              <a:rPr lang="fr-FR" dirty="0"/>
              <a:t> </a:t>
            </a:r>
            <a:r>
              <a:rPr lang="fr-FR" dirty="0" err="1"/>
              <a:t>Query</a:t>
            </a:r>
            <a:r>
              <a:rPr lang="fr-FR" dirty="0"/>
              <a:t> </a:t>
            </a:r>
            <a:r>
              <a:rPr lang="fr-FR" dirty="0" err="1"/>
              <a:t>Language</a:t>
            </a:r>
            <a:r>
              <a:rPr lang="fr-FR" dirty="0"/>
              <a:t>). Il s’agit d’un système open source qui prend en charge la plupart des fonctionnalités SQL.</a:t>
            </a:r>
          </a:p>
          <a:p>
            <a:pPr algn="just"/>
            <a:r>
              <a:rPr lang="fr-FR" dirty="0"/>
              <a:t>Il fonctionne sur pratiquement toutes les plates-formes, y compris Linux, Unix et Windows. Il est entièrement </a:t>
            </a:r>
            <a:r>
              <a:rPr lang="fr-FR" dirty="0" err="1"/>
              <a:t>multi-thread</a:t>
            </a:r>
            <a:r>
              <a:rPr lang="fr-FR" dirty="0"/>
              <a:t> avec un noyau de threads, et fournit des API (Application </a:t>
            </a:r>
            <a:r>
              <a:rPr lang="fr-FR" dirty="0" err="1"/>
              <a:t>Programming</a:t>
            </a:r>
            <a:r>
              <a:rPr lang="fr-FR" dirty="0"/>
              <a:t> Interface) pour de nombreux langages de programmation, notamment C, C++, Eiffel, Java, Perl, PHP, Python, et </a:t>
            </a:r>
            <a:r>
              <a:rPr lang="fr-FR" dirty="0" err="1"/>
              <a:t>Tcl</a:t>
            </a:r>
            <a:r>
              <a:rPr lang="fr-FR" dirty="0"/>
              <a:t>.</a:t>
            </a:r>
          </a:p>
          <a:p>
            <a:pPr algn="just"/>
            <a:r>
              <a:rPr lang="fr-FR" dirty="0"/>
              <a:t>MySQL est utilisé dans une large gamme d'applications, Le commerce électronique, les bases de données Web... Selon MySQL AB, avec plus de dix millions de serveurs MySQL installés dans le monde entier, MySQL est devenu le leader mondial du marché des Bases de Données. MySQL compte des clients prestigieux comme Google, la NASA ou Suzuki... Il est aussi facile à comprendre: Sa syntaxe simple en fait un langage facile à comprendre aussi bien pour les programmeurs que pour les débutants.</a:t>
            </a:r>
          </a:p>
        </p:txBody>
      </p:sp>
      <p:pic>
        <p:nvPicPr>
          <p:cNvPr id="5" name="Image 4">
            <a:extLst>
              <a:ext uri="{FF2B5EF4-FFF2-40B4-BE49-F238E27FC236}">
                <a16:creationId xmlns:a16="http://schemas.microsoft.com/office/drawing/2014/main" xmlns="" id="{624B10EF-1BB3-4E10-989A-4F1D02F23FC0}"/>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7846133" y="524631"/>
            <a:ext cx="4065638" cy="14918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xmlns="" val="2270981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60</TotalTime>
  <Words>2419</Words>
  <Application>Microsoft Office PowerPoint</Application>
  <PresentationFormat>Personnalisé</PresentationFormat>
  <Paragraphs>208</Paragraphs>
  <Slides>26</Slides>
  <Notes>0</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Cadrage</vt:lpstr>
      <vt:lpstr>Bases de données relationnelles</vt:lpstr>
      <vt:lpstr>Plan</vt:lpstr>
      <vt:lpstr>SGBD – Système de Gestion de Base de Données</vt:lpstr>
      <vt:lpstr>Catégorisation des SGBD</vt:lpstr>
      <vt:lpstr>…</vt:lpstr>
      <vt:lpstr>SGBDR – Systèmes de gestion de bases de données relationnelles</vt:lpstr>
      <vt:lpstr>…</vt:lpstr>
      <vt:lpstr>MySQL</vt:lpstr>
      <vt:lpstr>MySQL - Présentation</vt:lpstr>
      <vt:lpstr>MySQL - Caractéristiques</vt:lpstr>
      <vt:lpstr>…</vt:lpstr>
      <vt:lpstr>Postgre SQL</vt:lpstr>
      <vt:lpstr>PostegreSQL - Présentation</vt:lpstr>
      <vt:lpstr>PostegreSQL - Caractéristiques</vt:lpstr>
      <vt:lpstr>…</vt:lpstr>
      <vt:lpstr>SQL SERVER</vt:lpstr>
      <vt:lpstr>SQL Server - Présentation</vt:lpstr>
      <vt:lpstr>SQL server - Caractéristiques</vt:lpstr>
      <vt:lpstr>…</vt:lpstr>
      <vt:lpstr>Le Challenge</vt:lpstr>
      <vt:lpstr>Diapositive 21</vt:lpstr>
      <vt:lpstr>VS</vt:lpstr>
      <vt:lpstr>… au niveau des fonctionnalités</vt:lpstr>
      <vt:lpstr>Références</vt:lpstr>
      <vt:lpstr>…</vt:lpstr>
      <vt:lpstr>Diapositive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données relationnelles</dc:title>
  <dc:subject>Présentation - comparaison de SGBD</dc:subject>
  <dc:creator>Tarek Arif;Tarif Well</dc:creator>
  <dc:description>Présentation - comparaison entre trois systèmes de gestion de bases de données relationnelles SGBD (MySQL, PostgreSQL et SQL Server) - Gomycode - 2020</dc:description>
  <cp:lastModifiedBy>Tarif Well</cp:lastModifiedBy>
  <cp:revision>8</cp:revision>
  <dcterms:created xsi:type="dcterms:W3CDTF">2020-11-24T13:22:36Z</dcterms:created>
  <dcterms:modified xsi:type="dcterms:W3CDTF">2020-11-24T14:41:58Z</dcterms:modified>
  <cp:category>Gomycode</cp:category>
</cp:coreProperties>
</file>