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 id="2147483658" r:id="rId7"/>
    <p:sldMasterId id="2147483660" r:id="rId8"/>
    <p:sldMasterId id="214748366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jL6fu+qXelKutpk8qVZXkkiPep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B87A27-2003-41AA-AA56-4478511809FF}">
  <a:tblStyle styleId="{ACB87A27-2003-41AA-AA56-4478511809F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customschemas.google.com/relationships/presentationmetadata" Target="metadata"/><Relationship Id="rId30" Type="http://schemas.openxmlformats.org/officeDocument/2006/relationships/slide" Target="slides/slide20.xml"/><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2"/>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1" name="Google Shape;21;p22"/>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3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4"/>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0" name="Google Shape;100;p34"/>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1" name="Google Shape;101;p34"/>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2" name="Google Shape;102;p34"/>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3" name="Google Shape;103;p34"/>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4"/>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4"/>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36"/>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6"/>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8" name="Google Shape;118;p36"/>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36"/>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6"/>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6"/>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24"/>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4"/>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25"/>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25"/>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2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26"/>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6"/>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27"/>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53" name="Google Shape;53;p27"/>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4" name="Google Shape;54;p27"/>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8"/>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9" name="Google Shape;69;p30"/>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70" name="Google Shape;70;p30"/>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2"/>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85" name="Google Shape;85;p32"/>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2"/>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2"/>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21"/>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21"/>
          <p:cNvCxnSpPr/>
          <p:nvPr/>
        </p:nvCxnSpPr>
        <p:spPr>
          <a:xfrm>
            <a:off x="685800" y="3398837"/>
            <a:ext cx="7848600" cy="1587"/>
          </a:xfrm>
          <a:prstGeom prst="straightConnector1">
            <a:avLst/>
          </a:prstGeom>
          <a:noFill/>
          <a:ln cap="flat" cmpd="sng" w="19050">
            <a:solidFill>
              <a:schemeClr val="dk2"/>
            </a:solidFill>
            <a:prstDash val="solid"/>
            <a:miter lim="800000"/>
            <a:headEnd len="med" w="med" type="none"/>
            <a:tailEnd len="med" w="med" type="none"/>
          </a:ln>
        </p:spPr>
      </p:cxnSp>
      <p:sp>
        <p:nvSpPr>
          <p:cNvPr id="13" name="Google Shape;13;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4" name="Google Shape;14;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5" name="Google Shape;15;p21"/>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1"/>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21"/>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23"/>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27" name="Google Shape;27;p2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8" name="Google Shape;28;p23"/>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3"/>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3"/>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3"/>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3" name="Shape 73"/>
        <p:cNvGrpSpPr/>
        <p:nvPr/>
      </p:nvGrpSpPr>
      <p:grpSpPr>
        <a:xfrm>
          <a:off x="0" y="0"/>
          <a:ext cx="0" cy="0"/>
          <a:chOff x="0" y="0"/>
          <a:chExt cx="0" cy="0"/>
        </a:xfrm>
      </p:grpSpPr>
      <p:sp>
        <p:nvSpPr>
          <p:cNvPr id="74" name="Google Shape;74;p31"/>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 name="Google Shape;75;p31"/>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76" name="Google Shape;76;p31"/>
          <p:cNvCxnSpPr/>
          <p:nvPr/>
        </p:nvCxnSpPr>
        <p:spPr>
          <a:xfrm>
            <a:off x="731837" y="4598987"/>
            <a:ext cx="7848600" cy="1587"/>
          </a:xfrm>
          <a:prstGeom prst="straightConnector1">
            <a:avLst/>
          </a:prstGeom>
          <a:noFill/>
          <a:ln cap="flat" cmpd="sng" w="19050">
            <a:solidFill>
              <a:schemeClr val="lt2"/>
            </a:solidFill>
            <a:prstDash val="solid"/>
            <a:miter lim="800000"/>
            <a:headEnd len="med" w="med" type="none"/>
            <a:tailEnd len="med" w="med" type="none"/>
          </a:ln>
        </p:spPr>
      </p:cxnSp>
      <p:sp>
        <p:nvSpPr>
          <p:cNvPr id="77" name="Google Shape;77;p3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lt2"/>
                </a:solidFill>
                <a:latin typeface="Arial"/>
                <a:ea typeface="Arial"/>
                <a:cs typeface="Arial"/>
                <a:sym typeface="Arial"/>
              </a:defRPr>
            </a:lvl9pPr>
          </a:lstStyle>
          <a:p/>
        </p:txBody>
      </p:sp>
      <p:sp>
        <p:nvSpPr>
          <p:cNvPr id="78" name="Google Shape;78;p3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lt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lt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79" name="Google Shape;79;p31"/>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31"/>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31"/>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33"/>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33"/>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1" name="Google Shape;91;p33"/>
          <p:cNvCxnSpPr/>
          <p:nvPr/>
        </p:nvCxnSpPr>
        <p:spPr>
          <a:xfrm rot="5400000">
            <a:off x="2218531" y="4045743"/>
            <a:ext cx="4708525" cy="1587"/>
          </a:xfrm>
          <a:prstGeom prst="straightConnector1">
            <a:avLst/>
          </a:prstGeom>
          <a:noFill/>
          <a:ln cap="flat" cmpd="sng" w="19050">
            <a:solidFill>
              <a:schemeClr val="dk2"/>
            </a:solidFill>
            <a:prstDash val="solid"/>
            <a:miter lim="800000"/>
            <a:headEnd len="med" w="med" type="none"/>
            <a:tailEnd len="med" w="med" type="none"/>
          </a:ln>
        </p:spPr>
      </p:cxnSp>
      <p:sp>
        <p:nvSpPr>
          <p:cNvPr id="92" name="Google Shape;92;p3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93" name="Google Shape;93;p3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4" name="Google Shape;94;p33"/>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33"/>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33"/>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5"/>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35"/>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9" name="Google Shape;109;p35"/>
          <p:cNvCxnSpPr/>
          <p:nvPr/>
        </p:nvCxnSpPr>
        <p:spPr>
          <a:xfrm rot="5400000">
            <a:off x="-13493" y="3580606"/>
            <a:ext cx="5578475" cy="1587"/>
          </a:xfrm>
          <a:prstGeom prst="straightConnector1">
            <a:avLst/>
          </a:prstGeom>
          <a:noFill/>
          <a:ln cap="flat" cmpd="sng" w="19050">
            <a:solidFill>
              <a:schemeClr val="dk2"/>
            </a:solidFill>
            <a:prstDash val="solid"/>
            <a:miter lim="800000"/>
            <a:headEnd len="med" w="med" type="none"/>
            <a:tailEnd len="med" w="med" type="none"/>
          </a:ln>
        </p:spPr>
      </p:cxnSp>
      <p:sp>
        <p:nvSpPr>
          <p:cNvPr id="110" name="Google Shape;110;p3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11" name="Google Shape;111;p3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12" name="Google Shape;112;p35"/>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35"/>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35"/>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b="0" i="0" lang="en-US" sz="5400" u="none">
                <a:solidFill>
                  <a:schemeClr val="dk2"/>
                </a:solidFill>
                <a:latin typeface="Arial"/>
                <a:ea typeface="Arial"/>
                <a:cs typeface="Arial"/>
                <a:sym typeface="Arial"/>
              </a:rPr>
              <a:t>CHAPTER 12</a:t>
            </a:r>
            <a:endParaRPr/>
          </a:p>
        </p:txBody>
      </p:sp>
      <p:sp>
        <p:nvSpPr>
          <p:cNvPr id="127" name="Google Shape;127;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b="0" i="0" lang="en-US" sz="2400" u="none">
                <a:solidFill>
                  <a:srgbClr val="57576E"/>
                </a:solidFill>
                <a:latin typeface="Arial"/>
                <a:ea typeface="Arial"/>
                <a:cs typeface="Arial"/>
                <a:sym typeface="Arial"/>
              </a:rPr>
              <a:t>Data Encryption Standard (DES)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Key Transformation Continue…</a:t>
            </a:r>
            <a:endParaRPr/>
          </a:p>
        </p:txBody>
      </p:sp>
      <p:sp>
        <p:nvSpPr>
          <p:cNvPr id="279" name="Google Shape;279;p1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53022" lvl="0" marL="182562" marR="0" rtl="0" algn="l">
              <a:lnSpc>
                <a:spcPct val="100000"/>
              </a:lnSpc>
              <a:spcBef>
                <a:spcPts val="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After being shifted, 48 out of 56 bits are selected. </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Because this operation permutes the order of the bits as well as selects a subset of bits, it is called a compression permutation.</a:t>
            </a:r>
            <a:endParaRPr/>
          </a:p>
          <a:p>
            <a:pPr indent="-53023" lvl="0" marL="182563"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graphicFrame>
        <p:nvGraphicFramePr>
          <p:cNvPr id="280" name="Google Shape;280;p10"/>
          <p:cNvGraphicFramePr/>
          <p:nvPr/>
        </p:nvGraphicFramePr>
        <p:xfrm>
          <a:off x="762000" y="1874837"/>
          <a:ext cx="3000000" cy="3000000"/>
        </p:xfrm>
        <a:graphic>
          <a:graphicData uri="http://schemas.openxmlformats.org/drawingml/2006/table">
            <a:tbl>
              <a:tblPr>
                <a:noFill/>
                <a:tableStyleId>{ACB87A27-2003-41AA-AA56-4478511809FF}</a:tableStyleId>
              </a:tblPr>
              <a:tblGrid>
                <a:gridCol w="7772400"/>
              </a:tblGrid>
              <a:tr h="6397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Round                             1  2  3  4  5  6  7  8  9  10  11  12  13  14  15  16</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Number Of bit shifted      1  1  2  2  2  2  2  2  1   2    2    2    2    2    2    1</a:t>
                      </a:r>
                      <a:endParaRPr/>
                    </a:p>
                  </a:txBody>
                  <a:tcPr marT="45600" marB="456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1" name="Google Shape;281;p10"/>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Expansion Permutation </a:t>
            </a:r>
            <a:r>
              <a:rPr b="0" i="0" lang="en-US" sz="4000" u="none">
                <a:solidFill>
                  <a:srgbClr val="00B0F0"/>
                </a:solidFill>
                <a:latin typeface="Arial"/>
                <a:ea typeface="Arial"/>
                <a:cs typeface="Arial"/>
                <a:sym typeface="Arial"/>
              </a:rPr>
              <a:t>(2013)</a:t>
            </a:r>
            <a:endParaRPr/>
          </a:p>
        </p:txBody>
      </p:sp>
      <p:sp>
        <p:nvSpPr>
          <p:cNvPr id="287" name="Google Shape;287;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operations expands the right half of the data, R</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from 32 bits to 48 bits.</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Figure on the next slide show the expansion permutation.</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This is also known as E-box.</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For each 4 bit input block, the first and fourth bits each represent two bit of the output block, while the second and third bits each represent one bit of the output block.</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Table below shows which output positions correspond to which input positions.</a:t>
            </a:r>
            <a:endParaRPr/>
          </a:p>
          <a:p>
            <a:pPr indent="-74613" lvl="0" marL="182563" marR="0" rtl="0" algn="l">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p:txBody>
      </p:sp>
      <p:graphicFrame>
        <p:nvGraphicFramePr>
          <p:cNvPr id="288" name="Google Shape;288;p11"/>
          <p:cNvGraphicFramePr/>
          <p:nvPr/>
        </p:nvGraphicFramePr>
        <p:xfrm>
          <a:off x="1524000" y="4800600"/>
          <a:ext cx="3000000" cy="3000000"/>
        </p:xfrm>
        <a:graphic>
          <a:graphicData uri="http://schemas.openxmlformats.org/drawingml/2006/table">
            <a:tbl>
              <a:tblPr>
                <a:noFill/>
                <a:tableStyleId>{ACB87A27-2003-41AA-AA56-4478511809FF}</a:tableStyleId>
              </a:tblPr>
              <a:tblGrid>
                <a:gridCol w="6096000"/>
              </a:tblGrid>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Expansion Permutation</a:t>
                      </a:r>
                      <a:endParaRPr/>
                    </a:p>
                  </a:txBody>
                  <a:tcPr marT="45650" marB="456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89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32,  1,   2,   3,   4,   5,   4,   5,   6,   7,   8,   9</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8,  9,  10, 11, 12, 13, 12, 13, 14, 15, 16, 17,</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16, 17, 18, 19, 20, 21, 20, 21, 22, 23, 24, 25</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24, 25, 26, 27, 28, 29, 28, 29, 30, 31, 32,  1</a:t>
                      </a:r>
                      <a:endParaRPr/>
                    </a:p>
                  </a:txBody>
                  <a:tcPr marT="45650" marB="456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9" name="Google Shape;289;p11"/>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Figure: The Expansion Permutation</a:t>
            </a:r>
            <a:endParaRPr/>
          </a:p>
        </p:txBody>
      </p:sp>
      <p:sp>
        <p:nvSpPr>
          <p:cNvPr id="295" name="Google Shape;295;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Expansion Permutation:</a:t>
            </a:r>
            <a:endParaRPr/>
          </a:p>
        </p:txBody>
      </p:sp>
      <p:grpSp>
        <p:nvGrpSpPr>
          <p:cNvPr id="296" name="Google Shape;296;p12"/>
          <p:cNvGrpSpPr/>
          <p:nvPr/>
        </p:nvGrpSpPr>
        <p:grpSpPr>
          <a:xfrm>
            <a:off x="685800" y="2130425"/>
            <a:ext cx="7620000" cy="3432175"/>
            <a:chOff x="685800" y="2145268"/>
            <a:chExt cx="7620000" cy="3431977"/>
          </a:xfrm>
        </p:grpSpPr>
        <p:sp>
          <p:nvSpPr>
            <p:cNvPr id="297" name="Google Shape;297;p12"/>
            <p:cNvSpPr txBox="1"/>
            <p:nvPr/>
          </p:nvSpPr>
          <p:spPr>
            <a:xfrm>
              <a:off x="838200" y="3505678"/>
              <a:ext cx="7467600" cy="685760"/>
            </a:xfrm>
            <a:prstGeom prst="rect">
              <a:avLst/>
            </a:prstGeom>
            <a:solidFill>
              <a:schemeClr val="lt1"/>
            </a:solidFill>
            <a:ln cap="flat" cmpd="sng" w="264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8" name="Google Shape;298;p12"/>
            <p:cNvCxnSpPr/>
            <p:nvPr/>
          </p:nvCxnSpPr>
          <p:spPr>
            <a:xfrm>
              <a:off x="17526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299" name="Google Shape;299;p12"/>
            <p:cNvCxnSpPr/>
            <p:nvPr/>
          </p:nvCxnSpPr>
          <p:spPr>
            <a:xfrm>
              <a:off x="19812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0" name="Google Shape;300;p12"/>
            <p:cNvCxnSpPr/>
            <p:nvPr/>
          </p:nvCxnSpPr>
          <p:spPr>
            <a:xfrm>
              <a:off x="22098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1" name="Google Shape;301;p12"/>
            <p:cNvCxnSpPr/>
            <p:nvPr/>
          </p:nvCxnSpPr>
          <p:spPr>
            <a:xfrm>
              <a:off x="24384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2" name="Google Shape;302;p12"/>
            <p:cNvCxnSpPr/>
            <p:nvPr/>
          </p:nvCxnSpPr>
          <p:spPr>
            <a:xfrm>
              <a:off x="33528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3" name="Google Shape;303;p12"/>
            <p:cNvCxnSpPr/>
            <p:nvPr/>
          </p:nvCxnSpPr>
          <p:spPr>
            <a:xfrm>
              <a:off x="35814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4" name="Google Shape;304;p12"/>
            <p:cNvCxnSpPr/>
            <p:nvPr/>
          </p:nvCxnSpPr>
          <p:spPr>
            <a:xfrm>
              <a:off x="38100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5" name="Google Shape;305;p12"/>
            <p:cNvCxnSpPr/>
            <p:nvPr/>
          </p:nvCxnSpPr>
          <p:spPr>
            <a:xfrm>
              <a:off x="40386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6" name="Google Shape;306;p12"/>
            <p:cNvCxnSpPr/>
            <p:nvPr/>
          </p:nvCxnSpPr>
          <p:spPr>
            <a:xfrm>
              <a:off x="49530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7" name="Google Shape;307;p12"/>
            <p:cNvCxnSpPr/>
            <p:nvPr/>
          </p:nvCxnSpPr>
          <p:spPr>
            <a:xfrm>
              <a:off x="51816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8" name="Google Shape;308;p12"/>
            <p:cNvCxnSpPr/>
            <p:nvPr/>
          </p:nvCxnSpPr>
          <p:spPr>
            <a:xfrm>
              <a:off x="54102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09" name="Google Shape;309;p12"/>
            <p:cNvCxnSpPr/>
            <p:nvPr/>
          </p:nvCxnSpPr>
          <p:spPr>
            <a:xfrm>
              <a:off x="56388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10" name="Google Shape;310;p12"/>
            <p:cNvCxnSpPr/>
            <p:nvPr/>
          </p:nvCxnSpPr>
          <p:spPr>
            <a:xfrm>
              <a:off x="65532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11" name="Google Shape;311;p12"/>
            <p:cNvCxnSpPr/>
            <p:nvPr/>
          </p:nvCxnSpPr>
          <p:spPr>
            <a:xfrm>
              <a:off x="67818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12" name="Google Shape;312;p12"/>
            <p:cNvCxnSpPr/>
            <p:nvPr/>
          </p:nvCxnSpPr>
          <p:spPr>
            <a:xfrm>
              <a:off x="70104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13" name="Google Shape;313;p12"/>
            <p:cNvCxnSpPr/>
            <p:nvPr/>
          </p:nvCxnSpPr>
          <p:spPr>
            <a:xfrm>
              <a:off x="7239000" y="2438939"/>
              <a:ext cx="0" cy="1752499"/>
            </a:xfrm>
            <a:prstGeom prst="straightConnector1">
              <a:avLst/>
            </a:prstGeom>
            <a:noFill/>
            <a:ln cap="flat" cmpd="sng" w="9525">
              <a:solidFill>
                <a:schemeClr val="accent1"/>
              </a:solidFill>
              <a:prstDash val="solid"/>
              <a:miter lim="800000"/>
              <a:headEnd len="med" w="med" type="none"/>
              <a:tailEnd len="med" w="med" type="stealth"/>
            </a:ln>
          </p:spPr>
        </p:cxnSp>
        <p:cxnSp>
          <p:nvCxnSpPr>
            <p:cNvPr id="314" name="Google Shape;314;p12"/>
            <p:cNvCxnSpPr/>
            <p:nvPr/>
          </p:nvCxnSpPr>
          <p:spPr>
            <a:xfrm>
              <a:off x="17526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15" name="Google Shape;315;p12"/>
            <p:cNvCxnSpPr/>
            <p:nvPr/>
          </p:nvCxnSpPr>
          <p:spPr>
            <a:xfrm>
              <a:off x="19812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16" name="Google Shape;316;p12"/>
            <p:cNvCxnSpPr/>
            <p:nvPr/>
          </p:nvCxnSpPr>
          <p:spPr>
            <a:xfrm>
              <a:off x="22098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17" name="Google Shape;317;p12"/>
            <p:cNvCxnSpPr/>
            <p:nvPr/>
          </p:nvCxnSpPr>
          <p:spPr>
            <a:xfrm>
              <a:off x="24384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18" name="Google Shape;318;p12"/>
            <p:cNvCxnSpPr/>
            <p:nvPr/>
          </p:nvCxnSpPr>
          <p:spPr>
            <a:xfrm>
              <a:off x="33528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19" name="Google Shape;319;p12"/>
            <p:cNvCxnSpPr/>
            <p:nvPr/>
          </p:nvCxnSpPr>
          <p:spPr>
            <a:xfrm>
              <a:off x="35814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20" name="Google Shape;320;p12"/>
            <p:cNvCxnSpPr/>
            <p:nvPr/>
          </p:nvCxnSpPr>
          <p:spPr>
            <a:xfrm>
              <a:off x="38100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21" name="Google Shape;321;p12"/>
            <p:cNvCxnSpPr/>
            <p:nvPr/>
          </p:nvCxnSpPr>
          <p:spPr>
            <a:xfrm>
              <a:off x="40386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22" name="Google Shape;322;p12"/>
            <p:cNvCxnSpPr/>
            <p:nvPr/>
          </p:nvCxnSpPr>
          <p:spPr>
            <a:xfrm>
              <a:off x="4953000" y="4245410"/>
              <a:ext cx="0" cy="1088962"/>
            </a:xfrm>
            <a:prstGeom prst="straightConnector1">
              <a:avLst/>
            </a:prstGeom>
            <a:noFill/>
            <a:ln cap="flat" cmpd="sng" w="9525">
              <a:solidFill>
                <a:schemeClr val="accent1"/>
              </a:solidFill>
              <a:prstDash val="solid"/>
              <a:miter lim="800000"/>
              <a:headEnd len="med" w="med" type="none"/>
              <a:tailEnd len="med" w="med" type="none"/>
            </a:ln>
          </p:spPr>
        </p:cxnSp>
        <p:cxnSp>
          <p:nvCxnSpPr>
            <p:cNvPr id="323" name="Google Shape;323;p12"/>
            <p:cNvCxnSpPr/>
            <p:nvPr/>
          </p:nvCxnSpPr>
          <p:spPr>
            <a:xfrm>
              <a:off x="5181600" y="4245410"/>
              <a:ext cx="0" cy="1088962"/>
            </a:xfrm>
            <a:prstGeom prst="straightConnector1">
              <a:avLst/>
            </a:prstGeom>
            <a:noFill/>
            <a:ln cap="flat" cmpd="sng" w="9525">
              <a:solidFill>
                <a:schemeClr val="accent1"/>
              </a:solidFill>
              <a:prstDash val="solid"/>
              <a:miter lim="800000"/>
              <a:headEnd len="med" w="med" type="none"/>
              <a:tailEnd len="med" w="med" type="none"/>
            </a:ln>
          </p:spPr>
        </p:cxnSp>
        <p:cxnSp>
          <p:nvCxnSpPr>
            <p:cNvPr id="324" name="Google Shape;324;p12"/>
            <p:cNvCxnSpPr/>
            <p:nvPr/>
          </p:nvCxnSpPr>
          <p:spPr>
            <a:xfrm>
              <a:off x="5410200" y="4245410"/>
              <a:ext cx="0" cy="1088962"/>
            </a:xfrm>
            <a:prstGeom prst="straightConnector1">
              <a:avLst/>
            </a:prstGeom>
            <a:noFill/>
            <a:ln cap="flat" cmpd="sng" w="9525">
              <a:solidFill>
                <a:schemeClr val="accent1"/>
              </a:solidFill>
              <a:prstDash val="solid"/>
              <a:miter lim="800000"/>
              <a:headEnd len="med" w="med" type="none"/>
              <a:tailEnd len="med" w="med" type="none"/>
            </a:ln>
          </p:spPr>
        </p:cxnSp>
        <p:cxnSp>
          <p:nvCxnSpPr>
            <p:cNvPr id="325" name="Google Shape;325;p12"/>
            <p:cNvCxnSpPr/>
            <p:nvPr/>
          </p:nvCxnSpPr>
          <p:spPr>
            <a:xfrm>
              <a:off x="5638800" y="4245410"/>
              <a:ext cx="0" cy="1088962"/>
            </a:xfrm>
            <a:prstGeom prst="straightConnector1">
              <a:avLst/>
            </a:prstGeom>
            <a:noFill/>
            <a:ln cap="flat" cmpd="sng" w="9525">
              <a:solidFill>
                <a:schemeClr val="accent1"/>
              </a:solidFill>
              <a:prstDash val="solid"/>
              <a:miter lim="800000"/>
              <a:headEnd len="med" w="med" type="none"/>
              <a:tailEnd len="med" w="med" type="none"/>
            </a:ln>
          </p:spPr>
        </p:cxnSp>
        <p:cxnSp>
          <p:nvCxnSpPr>
            <p:cNvPr id="326" name="Google Shape;326;p12"/>
            <p:cNvCxnSpPr/>
            <p:nvPr/>
          </p:nvCxnSpPr>
          <p:spPr>
            <a:xfrm>
              <a:off x="65532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27" name="Google Shape;327;p12"/>
            <p:cNvCxnSpPr/>
            <p:nvPr/>
          </p:nvCxnSpPr>
          <p:spPr>
            <a:xfrm>
              <a:off x="67818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28" name="Google Shape;328;p12"/>
            <p:cNvCxnSpPr/>
            <p:nvPr/>
          </p:nvCxnSpPr>
          <p:spPr>
            <a:xfrm>
              <a:off x="70104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29" name="Google Shape;329;p12"/>
            <p:cNvCxnSpPr/>
            <p:nvPr/>
          </p:nvCxnSpPr>
          <p:spPr>
            <a:xfrm>
              <a:off x="72390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30" name="Google Shape;330;p12"/>
            <p:cNvCxnSpPr/>
            <p:nvPr/>
          </p:nvCxnSpPr>
          <p:spPr>
            <a:xfrm>
              <a:off x="24384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1" name="Google Shape;331;p12"/>
            <p:cNvCxnSpPr/>
            <p:nvPr/>
          </p:nvCxnSpPr>
          <p:spPr>
            <a:xfrm flipH="1">
              <a:off x="27432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2" name="Google Shape;332;p12"/>
            <p:cNvCxnSpPr/>
            <p:nvPr/>
          </p:nvCxnSpPr>
          <p:spPr>
            <a:xfrm>
              <a:off x="40386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3" name="Google Shape;333;p12"/>
            <p:cNvCxnSpPr/>
            <p:nvPr/>
          </p:nvCxnSpPr>
          <p:spPr>
            <a:xfrm flipH="1">
              <a:off x="43434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4" name="Google Shape;334;p12"/>
            <p:cNvCxnSpPr/>
            <p:nvPr/>
          </p:nvCxnSpPr>
          <p:spPr>
            <a:xfrm>
              <a:off x="56388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5" name="Google Shape;335;p12"/>
            <p:cNvCxnSpPr/>
            <p:nvPr/>
          </p:nvCxnSpPr>
          <p:spPr>
            <a:xfrm flipH="1">
              <a:off x="59436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6" name="Google Shape;336;p12"/>
            <p:cNvCxnSpPr/>
            <p:nvPr/>
          </p:nvCxnSpPr>
          <p:spPr>
            <a:xfrm>
              <a:off x="72390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7" name="Google Shape;337;p12"/>
            <p:cNvCxnSpPr/>
            <p:nvPr/>
          </p:nvCxnSpPr>
          <p:spPr>
            <a:xfrm flipH="1">
              <a:off x="75438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8" name="Google Shape;338;p12"/>
            <p:cNvCxnSpPr/>
            <p:nvPr/>
          </p:nvCxnSpPr>
          <p:spPr>
            <a:xfrm>
              <a:off x="8382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39" name="Google Shape;339;p12"/>
            <p:cNvCxnSpPr/>
            <p:nvPr/>
          </p:nvCxnSpPr>
          <p:spPr>
            <a:xfrm flipH="1">
              <a:off x="1143000" y="3505678"/>
              <a:ext cx="609600" cy="685760"/>
            </a:xfrm>
            <a:prstGeom prst="straightConnector1">
              <a:avLst/>
            </a:prstGeom>
            <a:noFill/>
            <a:ln cap="flat" cmpd="sng" w="9525">
              <a:solidFill>
                <a:schemeClr val="accent1"/>
              </a:solidFill>
              <a:prstDash val="solid"/>
              <a:miter lim="800000"/>
              <a:headEnd len="med" w="med" type="none"/>
              <a:tailEnd len="med" w="med" type="stealth"/>
            </a:ln>
          </p:spPr>
        </p:cxnSp>
        <p:cxnSp>
          <p:nvCxnSpPr>
            <p:cNvPr id="340" name="Google Shape;340;p12"/>
            <p:cNvCxnSpPr/>
            <p:nvPr/>
          </p:nvCxnSpPr>
          <p:spPr>
            <a:xfrm>
              <a:off x="11430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1" name="Google Shape;341;p12"/>
            <p:cNvCxnSpPr/>
            <p:nvPr/>
          </p:nvCxnSpPr>
          <p:spPr>
            <a:xfrm>
              <a:off x="14478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2" name="Google Shape;342;p12"/>
            <p:cNvCxnSpPr/>
            <p:nvPr/>
          </p:nvCxnSpPr>
          <p:spPr>
            <a:xfrm>
              <a:off x="27432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3" name="Google Shape;343;p12"/>
            <p:cNvCxnSpPr/>
            <p:nvPr/>
          </p:nvCxnSpPr>
          <p:spPr>
            <a:xfrm>
              <a:off x="30480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4" name="Google Shape;344;p12"/>
            <p:cNvCxnSpPr/>
            <p:nvPr/>
          </p:nvCxnSpPr>
          <p:spPr>
            <a:xfrm>
              <a:off x="43434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5" name="Google Shape;345;p12"/>
            <p:cNvCxnSpPr/>
            <p:nvPr/>
          </p:nvCxnSpPr>
          <p:spPr>
            <a:xfrm>
              <a:off x="46482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6" name="Google Shape;346;p12"/>
            <p:cNvCxnSpPr/>
            <p:nvPr/>
          </p:nvCxnSpPr>
          <p:spPr>
            <a:xfrm>
              <a:off x="59436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7" name="Google Shape;347;p12"/>
            <p:cNvCxnSpPr/>
            <p:nvPr/>
          </p:nvCxnSpPr>
          <p:spPr>
            <a:xfrm>
              <a:off x="62484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8" name="Google Shape;348;p12"/>
            <p:cNvCxnSpPr/>
            <p:nvPr/>
          </p:nvCxnSpPr>
          <p:spPr>
            <a:xfrm>
              <a:off x="7543800" y="4191438"/>
              <a:ext cx="0" cy="1087374"/>
            </a:xfrm>
            <a:prstGeom prst="straightConnector1">
              <a:avLst/>
            </a:prstGeom>
            <a:noFill/>
            <a:ln cap="flat" cmpd="sng" w="9525">
              <a:solidFill>
                <a:schemeClr val="accent1"/>
              </a:solidFill>
              <a:prstDash val="solid"/>
              <a:miter lim="800000"/>
              <a:headEnd len="med" w="med" type="none"/>
              <a:tailEnd len="med" w="med" type="none"/>
            </a:ln>
          </p:spPr>
        </p:cxnSp>
        <p:cxnSp>
          <p:nvCxnSpPr>
            <p:cNvPr id="349" name="Google Shape;349;p12"/>
            <p:cNvCxnSpPr/>
            <p:nvPr/>
          </p:nvCxnSpPr>
          <p:spPr>
            <a:xfrm>
              <a:off x="7848600" y="4191438"/>
              <a:ext cx="0" cy="1087374"/>
            </a:xfrm>
            <a:prstGeom prst="straightConnector1">
              <a:avLst/>
            </a:prstGeom>
            <a:noFill/>
            <a:ln cap="flat" cmpd="sng" w="9525">
              <a:solidFill>
                <a:schemeClr val="accent1"/>
              </a:solidFill>
              <a:prstDash val="solid"/>
              <a:miter lim="800000"/>
              <a:headEnd len="med" w="med" type="none"/>
              <a:tailEnd len="med" w="med" type="none"/>
            </a:ln>
          </p:spPr>
        </p:cxnSp>
        <p:sp>
          <p:nvSpPr>
            <p:cNvPr id="350" name="Google Shape;350;p12"/>
            <p:cNvSpPr txBox="1"/>
            <p:nvPr/>
          </p:nvSpPr>
          <p:spPr>
            <a:xfrm>
              <a:off x="1447800" y="2145268"/>
              <a:ext cx="6096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1 2  3 4             5  6 7  8            9101112          13141516</a:t>
              </a:r>
              <a:endParaRPr/>
            </a:p>
          </p:txBody>
        </p:sp>
        <p:sp>
          <p:nvSpPr>
            <p:cNvPr id="351" name="Google Shape;351;p12"/>
            <p:cNvSpPr txBox="1"/>
            <p:nvPr/>
          </p:nvSpPr>
          <p:spPr>
            <a:xfrm>
              <a:off x="990600" y="5269468"/>
              <a:ext cx="71628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48   1   2   3   4   5    6    7    8   9 10  11  12  13  14 15 16 17 18  19   20 21 22 23  24 25</a:t>
              </a:r>
              <a:endParaRPr/>
            </a:p>
          </p:txBody>
        </p:sp>
        <p:sp>
          <p:nvSpPr>
            <p:cNvPr id="352" name="Google Shape;352;p12"/>
            <p:cNvSpPr txBox="1"/>
            <p:nvPr/>
          </p:nvSpPr>
          <p:spPr>
            <a:xfrm>
              <a:off x="685800" y="3200400"/>
              <a:ext cx="4572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32</a:t>
              </a:r>
              <a:endParaRPr/>
            </a:p>
          </p:txBody>
        </p:sp>
      </p:grpSp>
      <p:sp>
        <p:nvSpPr>
          <p:cNvPr id="353" name="Google Shape;353;p1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S-box Substitution </a:t>
            </a:r>
            <a:r>
              <a:rPr b="0" i="0" lang="en-US" sz="4000" u="none">
                <a:solidFill>
                  <a:srgbClr val="00B0F0"/>
                </a:solidFill>
                <a:latin typeface="Arial"/>
                <a:ea typeface="Arial"/>
                <a:cs typeface="Arial"/>
                <a:sym typeface="Arial"/>
              </a:rPr>
              <a:t>(2015,13,10)</a:t>
            </a:r>
            <a:endParaRPr/>
          </a:p>
        </p:txBody>
      </p:sp>
      <p:sp>
        <p:nvSpPr>
          <p:cNvPr id="359" name="Google Shape;359;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80000"/>
              </a:lnSpc>
              <a:spcBef>
                <a:spcPts val="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substitutions are performed by eight substitution boxes, or S-boxes.</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Each S-box has a six bit input and a four bit output.</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first 6 bit block is operated on by S-box 1, the next six bit block is by S-box 2, and so on (Figure on the next slide).</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Each S-box is a table of 4 rows and 16 columns.</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Each entry in the box is a 4 bit number.</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6 input bits of the S-box specify under which row and column number to look for the output (See table on the slide after next).</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Bits b1 and b6 are combined to form a 2 bit number, from 0 to 3 which corresponds to a row in the table.</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middle 4 bits b2 through b5 are combined to form a 4 bit number, from 0 to 15, which corresponds to a column in the table.</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For example: Assume input to sixth S-box (bit 31 through 36 of the XOR function) is 110011, the first and last bits combine to 11, which corresponds to row 3, and the middle four bits 1001 corresponds to column 9 of the sixth S-box so the entry is 14 (row/column start from 0).</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1110 is substituted for 110011. </a:t>
            </a:r>
            <a:endParaRPr/>
          </a:p>
        </p:txBody>
      </p:sp>
      <p:sp>
        <p:nvSpPr>
          <p:cNvPr id="360" name="Google Shape;360;p1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Figure: S-box Substitution</a:t>
            </a:r>
            <a:endParaRPr/>
          </a:p>
        </p:txBody>
      </p:sp>
      <p:sp>
        <p:nvSpPr>
          <p:cNvPr id="366" name="Google Shape;366;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S-box Substitution:</a:t>
            </a:r>
            <a:endParaRPr/>
          </a:p>
        </p:txBody>
      </p:sp>
      <p:grpSp>
        <p:nvGrpSpPr>
          <p:cNvPr id="367" name="Google Shape;367;p14"/>
          <p:cNvGrpSpPr/>
          <p:nvPr/>
        </p:nvGrpSpPr>
        <p:grpSpPr>
          <a:xfrm>
            <a:off x="118875" y="2743200"/>
            <a:ext cx="8567925" cy="2819400"/>
            <a:chOff x="118875" y="2971800"/>
            <a:chExt cx="8567925" cy="2819400"/>
          </a:xfrm>
        </p:grpSpPr>
        <p:sp>
          <p:nvSpPr>
            <p:cNvPr id="368" name="Google Shape;368;p14"/>
            <p:cNvSpPr/>
            <p:nvPr/>
          </p:nvSpPr>
          <p:spPr>
            <a:xfrm>
              <a:off x="457200" y="2971800"/>
              <a:ext cx="8229600" cy="457200"/>
            </a:xfrm>
            <a:prstGeom prst="rect">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48 Bit Input</a:t>
              </a:r>
              <a:endParaRPr/>
            </a:p>
          </p:txBody>
        </p:sp>
        <p:sp>
          <p:nvSpPr>
            <p:cNvPr id="369" name="Google Shape;369;p14"/>
            <p:cNvSpPr/>
            <p:nvPr/>
          </p:nvSpPr>
          <p:spPr>
            <a:xfrm>
              <a:off x="457200" y="5334000"/>
              <a:ext cx="8229600" cy="457200"/>
            </a:xfrm>
            <a:prstGeom prst="rect">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en-US" sz="1800" u="none" cap="none" strike="noStrike">
                  <a:solidFill>
                    <a:schemeClr val="lt1"/>
                  </a:solidFill>
                  <a:latin typeface="Arial"/>
                  <a:ea typeface="Arial"/>
                  <a:cs typeface="Arial"/>
                  <a:sym typeface="Arial"/>
                </a:rPr>
                <a:t>32 Bit Output</a:t>
              </a:r>
              <a:endParaRPr/>
            </a:p>
          </p:txBody>
        </p:sp>
        <p:sp>
          <p:nvSpPr>
            <p:cNvPr id="370" name="Google Shape;370;p14"/>
            <p:cNvSpPr/>
            <p:nvPr/>
          </p:nvSpPr>
          <p:spPr>
            <a:xfrm>
              <a:off x="118875" y="40767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S-box1</a:t>
              </a:r>
              <a:endParaRPr/>
            </a:p>
          </p:txBody>
        </p:sp>
        <p:sp>
          <p:nvSpPr>
            <p:cNvPr id="371" name="Google Shape;371;p14"/>
            <p:cNvSpPr/>
            <p:nvPr/>
          </p:nvSpPr>
          <p:spPr>
            <a:xfrm>
              <a:off x="1524000" y="41148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S-box2</a:t>
              </a:r>
              <a:endParaRPr/>
            </a:p>
          </p:txBody>
        </p:sp>
        <p:sp>
          <p:nvSpPr>
            <p:cNvPr id="372" name="Google Shape;372;p14"/>
            <p:cNvSpPr/>
            <p:nvPr/>
          </p:nvSpPr>
          <p:spPr>
            <a:xfrm>
              <a:off x="2590800" y="41148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S-box3</a:t>
              </a:r>
              <a:endParaRPr/>
            </a:p>
          </p:txBody>
        </p:sp>
        <p:sp>
          <p:nvSpPr>
            <p:cNvPr id="373" name="Google Shape;373;p14"/>
            <p:cNvSpPr/>
            <p:nvPr/>
          </p:nvSpPr>
          <p:spPr>
            <a:xfrm>
              <a:off x="3581400" y="41148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S-box4</a:t>
              </a:r>
              <a:endParaRPr/>
            </a:p>
          </p:txBody>
        </p:sp>
        <p:sp>
          <p:nvSpPr>
            <p:cNvPr id="374" name="Google Shape;374;p14"/>
            <p:cNvSpPr/>
            <p:nvPr/>
          </p:nvSpPr>
          <p:spPr>
            <a:xfrm>
              <a:off x="4648200" y="41148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S-box5</a:t>
              </a:r>
              <a:endParaRPr/>
            </a:p>
          </p:txBody>
        </p:sp>
        <p:sp>
          <p:nvSpPr>
            <p:cNvPr id="375" name="Google Shape;375;p14"/>
            <p:cNvSpPr/>
            <p:nvPr/>
          </p:nvSpPr>
          <p:spPr>
            <a:xfrm>
              <a:off x="5638800" y="41148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S-box6</a:t>
              </a:r>
              <a:endParaRPr/>
            </a:p>
          </p:txBody>
        </p:sp>
        <p:sp>
          <p:nvSpPr>
            <p:cNvPr id="376" name="Google Shape;376;p14"/>
            <p:cNvSpPr/>
            <p:nvPr/>
          </p:nvSpPr>
          <p:spPr>
            <a:xfrm>
              <a:off x="6705600" y="41148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S-box7</a:t>
              </a:r>
              <a:endParaRPr/>
            </a:p>
          </p:txBody>
        </p:sp>
        <p:sp>
          <p:nvSpPr>
            <p:cNvPr id="377" name="Google Shape;377;p14"/>
            <p:cNvSpPr/>
            <p:nvPr/>
          </p:nvSpPr>
          <p:spPr>
            <a:xfrm>
              <a:off x="7772400" y="4114800"/>
              <a:ext cx="914400" cy="381000"/>
            </a:xfrm>
            <a:prstGeom prst="ellipse">
              <a:avLst/>
            </a:prstGeom>
            <a:gradFill>
              <a:gsLst>
                <a:gs pos="0">
                  <a:srgbClr val="723226"/>
                </a:gs>
                <a:gs pos="34000">
                  <a:srgbClr val="703428"/>
                </a:gs>
                <a:gs pos="70000">
                  <a:srgbClr val="7E392E"/>
                </a:gs>
                <a:gs pos="100000">
                  <a:schemeClr val="accent6"/>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rPr b="0" i="0" lang="en-US" sz="1100" u="none" cap="none" strike="noStrike">
                  <a:solidFill>
                    <a:schemeClr val="lt1"/>
                  </a:solidFill>
                  <a:latin typeface="Arial"/>
                  <a:ea typeface="Arial"/>
                  <a:cs typeface="Arial"/>
                  <a:sym typeface="Arial"/>
                </a:rPr>
                <a:t>S-box8</a:t>
              </a:r>
              <a:endParaRPr/>
            </a:p>
          </p:txBody>
        </p:sp>
        <p:pic>
          <p:nvPicPr>
            <p:cNvPr id="378" name="Google Shape;378;p14"/>
            <p:cNvPicPr preferRelativeResize="0"/>
            <p:nvPr/>
          </p:nvPicPr>
          <p:blipFill rotWithShape="1">
            <a:blip r:embed="rId3">
              <a:alphaModFix/>
            </a:blip>
            <a:srcRect b="0" l="0" r="0" t="0"/>
            <a:stretch/>
          </p:blipFill>
          <p:spPr>
            <a:xfrm>
              <a:off x="201168" y="3331464"/>
              <a:ext cx="97536" cy="957072"/>
            </a:xfrm>
            <a:prstGeom prst="rect">
              <a:avLst/>
            </a:prstGeom>
            <a:noFill/>
            <a:ln>
              <a:noFill/>
            </a:ln>
          </p:spPr>
        </p:pic>
        <p:pic>
          <p:nvPicPr>
            <p:cNvPr id="379" name="Google Shape;379;p14"/>
            <p:cNvPicPr preferRelativeResize="0"/>
            <p:nvPr/>
          </p:nvPicPr>
          <p:blipFill rotWithShape="1">
            <a:blip r:embed="rId4">
              <a:alphaModFix/>
            </a:blip>
            <a:srcRect b="0" l="0" r="0" t="0"/>
            <a:stretch/>
          </p:blipFill>
          <p:spPr>
            <a:xfrm>
              <a:off x="353568" y="3300984"/>
              <a:ext cx="97536" cy="877824"/>
            </a:xfrm>
            <a:prstGeom prst="rect">
              <a:avLst/>
            </a:prstGeom>
            <a:noFill/>
            <a:ln>
              <a:noFill/>
            </a:ln>
          </p:spPr>
        </p:pic>
        <p:pic>
          <p:nvPicPr>
            <p:cNvPr id="380" name="Google Shape;380;p14"/>
            <p:cNvPicPr preferRelativeResize="0"/>
            <p:nvPr/>
          </p:nvPicPr>
          <p:blipFill rotWithShape="1">
            <a:blip r:embed="rId4">
              <a:alphaModFix/>
            </a:blip>
            <a:srcRect b="0" l="0" r="0" t="0"/>
            <a:stretch/>
          </p:blipFill>
          <p:spPr>
            <a:xfrm>
              <a:off x="505968" y="3294888"/>
              <a:ext cx="97536" cy="877824"/>
            </a:xfrm>
            <a:prstGeom prst="rect">
              <a:avLst/>
            </a:prstGeom>
            <a:noFill/>
            <a:ln>
              <a:noFill/>
            </a:ln>
          </p:spPr>
        </p:pic>
        <p:pic>
          <p:nvPicPr>
            <p:cNvPr id="381" name="Google Shape;381;p14"/>
            <p:cNvPicPr preferRelativeResize="0"/>
            <p:nvPr/>
          </p:nvPicPr>
          <p:blipFill rotWithShape="1">
            <a:blip r:embed="rId5">
              <a:alphaModFix/>
            </a:blip>
            <a:srcRect b="0" l="0" r="0" t="0"/>
            <a:stretch/>
          </p:blipFill>
          <p:spPr>
            <a:xfrm>
              <a:off x="658368" y="3331464"/>
              <a:ext cx="97536" cy="804672"/>
            </a:xfrm>
            <a:prstGeom prst="rect">
              <a:avLst/>
            </a:prstGeom>
            <a:noFill/>
            <a:ln>
              <a:noFill/>
            </a:ln>
          </p:spPr>
        </p:pic>
        <p:pic>
          <p:nvPicPr>
            <p:cNvPr id="382" name="Google Shape;382;p14"/>
            <p:cNvPicPr preferRelativeResize="0"/>
            <p:nvPr/>
          </p:nvPicPr>
          <p:blipFill rotWithShape="1">
            <a:blip r:embed="rId4">
              <a:alphaModFix/>
            </a:blip>
            <a:srcRect b="0" l="0" r="0" t="0"/>
            <a:stretch/>
          </p:blipFill>
          <p:spPr>
            <a:xfrm>
              <a:off x="810768" y="3294888"/>
              <a:ext cx="97536" cy="877824"/>
            </a:xfrm>
            <a:prstGeom prst="rect">
              <a:avLst/>
            </a:prstGeom>
            <a:noFill/>
            <a:ln>
              <a:noFill/>
            </a:ln>
          </p:spPr>
        </p:pic>
        <p:pic>
          <p:nvPicPr>
            <p:cNvPr id="383" name="Google Shape;383;p14"/>
            <p:cNvPicPr preferRelativeResize="0"/>
            <p:nvPr/>
          </p:nvPicPr>
          <p:blipFill rotWithShape="1">
            <a:blip r:embed="rId3">
              <a:alphaModFix/>
            </a:blip>
            <a:srcRect b="0" l="0" r="0" t="0"/>
            <a:stretch/>
          </p:blipFill>
          <p:spPr>
            <a:xfrm>
              <a:off x="963168" y="3288792"/>
              <a:ext cx="97536" cy="957072"/>
            </a:xfrm>
            <a:prstGeom prst="rect">
              <a:avLst/>
            </a:prstGeom>
            <a:noFill/>
            <a:ln>
              <a:noFill/>
            </a:ln>
          </p:spPr>
        </p:pic>
        <p:pic>
          <p:nvPicPr>
            <p:cNvPr id="384" name="Google Shape;384;p14"/>
            <p:cNvPicPr preferRelativeResize="0"/>
            <p:nvPr/>
          </p:nvPicPr>
          <p:blipFill rotWithShape="1">
            <a:blip r:embed="rId3">
              <a:alphaModFix/>
            </a:blip>
            <a:srcRect b="0" l="0" r="0" t="0"/>
            <a:stretch/>
          </p:blipFill>
          <p:spPr>
            <a:xfrm>
              <a:off x="274320" y="4440936"/>
              <a:ext cx="97536" cy="957072"/>
            </a:xfrm>
            <a:prstGeom prst="rect">
              <a:avLst/>
            </a:prstGeom>
            <a:noFill/>
            <a:ln>
              <a:noFill/>
            </a:ln>
          </p:spPr>
        </p:pic>
        <p:pic>
          <p:nvPicPr>
            <p:cNvPr id="385" name="Google Shape;385;p14"/>
            <p:cNvPicPr preferRelativeResize="0"/>
            <p:nvPr/>
          </p:nvPicPr>
          <p:blipFill rotWithShape="1">
            <a:blip r:embed="rId3">
              <a:alphaModFix/>
            </a:blip>
            <a:srcRect b="0" l="0" r="0" t="0"/>
            <a:stretch/>
          </p:blipFill>
          <p:spPr>
            <a:xfrm>
              <a:off x="426720" y="4477512"/>
              <a:ext cx="97536" cy="957072"/>
            </a:xfrm>
            <a:prstGeom prst="rect">
              <a:avLst/>
            </a:prstGeom>
            <a:noFill/>
            <a:ln>
              <a:noFill/>
            </a:ln>
          </p:spPr>
        </p:pic>
        <p:pic>
          <p:nvPicPr>
            <p:cNvPr id="386" name="Google Shape;386;p14"/>
            <p:cNvPicPr preferRelativeResize="0"/>
            <p:nvPr/>
          </p:nvPicPr>
          <p:blipFill rotWithShape="1">
            <a:blip r:embed="rId3">
              <a:alphaModFix/>
            </a:blip>
            <a:srcRect b="0" l="0" r="0" t="0"/>
            <a:stretch/>
          </p:blipFill>
          <p:spPr>
            <a:xfrm>
              <a:off x="658368" y="4440936"/>
              <a:ext cx="97536" cy="957072"/>
            </a:xfrm>
            <a:prstGeom prst="rect">
              <a:avLst/>
            </a:prstGeom>
            <a:noFill/>
            <a:ln>
              <a:noFill/>
            </a:ln>
          </p:spPr>
        </p:pic>
        <p:pic>
          <p:nvPicPr>
            <p:cNvPr id="387" name="Google Shape;387;p14"/>
            <p:cNvPicPr preferRelativeResize="0"/>
            <p:nvPr/>
          </p:nvPicPr>
          <p:blipFill rotWithShape="1">
            <a:blip r:embed="rId3">
              <a:alphaModFix/>
            </a:blip>
            <a:srcRect b="0" l="0" r="0" t="0"/>
            <a:stretch/>
          </p:blipFill>
          <p:spPr>
            <a:xfrm>
              <a:off x="883920" y="4398264"/>
              <a:ext cx="97536" cy="957072"/>
            </a:xfrm>
            <a:prstGeom prst="rect">
              <a:avLst/>
            </a:prstGeom>
            <a:noFill/>
            <a:ln>
              <a:noFill/>
            </a:ln>
          </p:spPr>
        </p:pic>
        <p:pic>
          <p:nvPicPr>
            <p:cNvPr id="388" name="Google Shape;388;p14"/>
            <p:cNvPicPr preferRelativeResize="0"/>
            <p:nvPr/>
          </p:nvPicPr>
          <p:blipFill rotWithShape="1">
            <a:blip r:embed="rId3">
              <a:alphaModFix/>
            </a:blip>
            <a:srcRect b="0" l="0" r="0" t="0"/>
            <a:stretch/>
          </p:blipFill>
          <p:spPr>
            <a:xfrm>
              <a:off x="1267968" y="3331464"/>
              <a:ext cx="97536" cy="957072"/>
            </a:xfrm>
            <a:prstGeom prst="rect">
              <a:avLst/>
            </a:prstGeom>
            <a:noFill/>
            <a:ln>
              <a:noFill/>
            </a:ln>
          </p:spPr>
        </p:pic>
        <p:pic>
          <p:nvPicPr>
            <p:cNvPr id="389" name="Google Shape;389;p14"/>
            <p:cNvPicPr preferRelativeResize="0"/>
            <p:nvPr/>
          </p:nvPicPr>
          <p:blipFill rotWithShape="1">
            <a:blip r:embed="rId4">
              <a:alphaModFix/>
            </a:blip>
            <a:srcRect b="0" l="0" r="0" t="0"/>
            <a:stretch/>
          </p:blipFill>
          <p:spPr>
            <a:xfrm>
              <a:off x="1420368" y="3343656"/>
              <a:ext cx="97536" cy="877824"/>
            </a:xfrm>
            <a:prstGeom prst="rect">
              <a:avLst/>
            </a:prstGeom>
            <a:noFill/>
            <a:ln>
              <a:noFill/>
            </a:ln>
          </p:spPr>
        </p:pic>
        <p:pic>
          <p:nvPicPr>
            <p:cNvPr id="390" name="Google Shape;390;p14"/>
            <p:cNvPicPr preferRelativeResize="0"/>
            <p:nvPr/>
          </p:nvPicPr>
          <p:blipFill rotWithShape="1">
            <a:blip r:embed="rId4">
              <a:alphaModFix/>
            </a:blip>
            <a:srcRect b="0" l="0" r="0" t="0"/>
            <a:stretch/>
          </p:blipFill>
          <p:spPr>
            <a:xfrm>
              <a:off x="1572768" y="3331464"/>
              <a:ext cx="97536" cy="877824"/>
            </a:xfrm>
            <a:prstGeom prst="rect">
              <a:avLst/>
            </a:prstGeom>
            <a:noFill/>
            <a:ln>
              <a:noFill/>
            </a:ln>
          </p:spPr>
        </p:pic>
        <p:pic>
          <p:nvPicPr>
            <p:cNvPr id="391" name="Google Shape;391;p14"/>
            <p:cNvPicPr preferRelativeResize="0"/>
            <p:nvPr/>
          </p:nvPicPr>
          <p:blipFill rotWithShape="1">
            <a:blip r:embed="rId5">
              <a:alphaModFix/>
            </a:blip>
            <a:srcRect b="0" l="0" r="0" t="0"/>
            <a:stretch/>
          </p:blipFill>
          <p:spPr>
            <a:xfrm>
              <a:off x="1725168" y="3368040"/>
              <a:ext cx="97536" cy="804672"/>
            </a:xfrm>
            <a:prstGeom prst="rect">
              <a:avLst/>
            </a:prstGeom>
            <a:noFill/>
            <a:ln>
              <a:noFill/>
            </a:ln>
          </p:spPr>
        </p:pic>
        <p:pic>
          <p:nvPicPr>
            <p:cNvPr id="392" name="Google Shape;392;p14"/>
            <p:cNvPicPr preferRelativeResize="0"/>
            <p:nvPr/>
          </p:nvPicPr>
          <p:blipFill rotWithShape="1">
            <a:blip r:embed="rId4">
              <a:alphaModFix/>
            </a:blip>
            <a:srcRect b="0" l="0" r="0" t="0"/>
            <a:stretch/>
          </p:blipFill>
          <p:spPr>
            <a:xfrm>
              <a:off x="1877568" y="3331464"/>
              <a:ext cx="97536" cy="877824"/>
            </a:xfrm>
            <a:prstGeom prst="rect">
              <a:avLst/>
            </a:prstGeom>
            <a:noFill/>
            <a:ln>
              <a:noFill/>
            </a:ln>
          </p:spPr>
        </p:pic>
        <p:pic>
          <p:nvPicPr>
            <p:cNvPr id="393" name="Google Shape;393;p14"/>
            <p:cNvPicPr preferRelativeResize="0"/>
            <p:nvPr/>
          </p:nvPicPr>
          <p:blipFill rotWithShape="1">
            <a:blip r:embed="rId3">
              <a:alphaModFix/>
            </a:blip>
            <a:srcRect b="0" l="0" r="0" t="0"/>
            <a:stretch/>
          </p:blipFill>
          <p:spPr>
            <a:xfrm>
              <a:off x="2029968" y="3331464"/>
              <a:ext cx="97536" cy="957072"/>
            </a:xfrm>
            <a:prstGeom prst="rect">
              <a:avLst/>
            </a:prstGeom>
            <a:noFill/>
            <a:ln>
              <a:noFill/>
            </a:ln>
          </p:spPr>
        </p:pic>
        <p:pic>
          <p:nvPicPr>
            <p:cNvPr id="394" name="Google Shape;394;p14"/>
            <p:cNvPicPr preferRelativeResize="0"/>
            <p:nvPr/>
          </p:nvPicPr>
          <p:blipFill rotWithShape="1">
            <a:blip r:embed="rId3">
              <a:alphaModFix/>
            </a:blip>
            <a:srcRect b="0" l="0" r="0" t="0"/>
            <a:stretch/>
          </p:blipFill>
          <p:spPr>
            <a:xfrm>
              <a:off x="1341120" y="4483608"/>
              <a:ext cx="97536" cy="957072"/>
            </a:xfrm>
            <a:prstGeom prst="rect">
              <a:avLst/>
            </a:prstGeom>
            <a:noFill/>
            <a:ln>
              <a:noFill/>
            </a:ln>
          </p:spPr>
        </p:pic>
        <p:pic>
          <p:nvPicPr>
            <p:cNvPr id="395" name="Google Shape;395;p14"/>
            <p:cNvPicPr preferRelativeResize="0"/>
            <p:nvPr/>
          </p:nvPicPr>
          <p:blipFill rotWithShape="1">
            <a:blip r:embed="rId3">
              <a:alphaModFix/>
            </a:blip>
            <a:srcRect b="0" l="0" r="0" t="0"/>
            <a:stretch/>
          </p:blipFill>
          <p:spPr>
            <a:xfrm>
              <a:off x="1493520" y="4514088"/>
              <a:ext cx="97536" cy="957072"/>
            </a:xfrm>
            <a:prstGeom prst="rect">
              <a:avLst/>
            </a:prstGeom>
            <a:noFill/>
            <a:ln>
              <a:noFill/>
            </a:ln>
          </p:spPr>
        </p:pic>
        <p:pic>
          <p:nvPicPr>
            <p:cNvPr id="396" name="Google Shape;396;p14"/>
            <p:cNvPicPr preferRelativeResize="0"/>
            <p:nvPr/>
          </p:nvPicPr>
          <p:blipFill rotWithShape="1">
            <a:blip r:embed="rId3">
              <a:alphaModFix/>
            </a:blip>
            <a:srcRect b="0" l="0" r="0" t="0"/>
            <a:stretch/>
          </p:blipFill>
          <p:spPr>
            <a:xfrm>
              <a:off x="1725168" y="4483608"/>
              <a:ext cx="97536" cy="957072"/>
            </a:xfrm>
            <a:prstGeom prst="rect">
              <a:avLst/>
            </a:prstGeom>
            <a:noFill/>
            <a:ln>
              <a:noFill/>
            </a:ln>
          </p:spPr>
        </p:pic>
        <p:pic>
          <p:nvPicPr>
            <p:cNvPr id="397" name="Google Shape;397;p14"/>
            <p:cNvPicPr preferRelativeResize="0"/>
            <p:nvPr/>
          </p:nvPicPr>
          <p:blipFill rotWithShape="1">
            <a:blip r:embed="rId3">
              <a:alphaModFix/>
            </a:blip>
            <a:srcRect b="0" l="0" r="0" t="0"/>
            <a:stretch/>
          </p:blipFill>
          <p:spPr>
            <a:xfrm>
              <a:off x="1950720" y="4440936"/>
              <a:ext cx="97536" cy="957072"/>
            </a:xfrm>
            <a:prstGeom prst="rect">
              <a:avLst/>
            </a:prstGeom>
            <a:noFill/>
            <a:ln>
              <a:noFill/>
            </a:ln>
          </p:spPr>
        </p:pic>
        <p:pic>
          <p:nvPicPr>
            <p:cNvPr id="398" name="Google Shape;398;p14"/>
            <p:cNvPicPr preferRelativeResize="0"/>
            <p:nvPr/>
          </p:nvPicPr>
          <p:blipFill rotWithShape="1">
            <a:blip r:embed="rId3">
              <a:alphaModFix/>
            </a:blip>
            <a:srcRect b="0" l="0" r="0" t="0"/>
            <a:stretch/>
          </p:blipFill>
          <p:spPr>
            <a:xfrm>
              <a:off x="2334768" y="3331464"/>
              <a:ext cx="97536" cy="957072"/>
            </a:xfrm>
            <a:prstGeom prst="rect">
              <a:avLst/>
            </a:prstGeom>
            <a:noFill/>
            <a:ln>
              <a:noFill/>
            </a:ln>
          </p:spPr>
        </p:pic>
        <p:pic>
          <p:nvPicPr>
            <p:cNvPr id="399" name="Google Shape;399;p14"/>
            <p:cNvPicPr preferRelativeResize="0"/>
            <p:nvPr/>
          </p:nvPicPr>
          <p:blipFill rotWithShape="1">
            <a:blip r:embed="rId4">
              <a:alphaModFix/>
            </a:blip>
            <a:srcRect b="0" l="0" r="0" t="0"/>
            <a:stretch/>
          </p:blipFill>
          <p:spPr>
            <a:xfrm>
              <a:off x="2487168" y="3343656"/>
              <a:ext cx="97536" cy="877824"/>
            </a:xfrm>
            <a:prstGeom prst="rect">
              <a:avLst/>
            </a:prstGeom>
            <a:noFill/>
            <a:ln>
              <a:noFill/>
            </a:ln>
          </p:spPr>
        </p:pic>
        <p:pic>
          <p:nvPicPr>
            <p:cNvPr id="400" name="Google Shape;400;p14"/>
            <p:cNvPicPr preferRelativeResize="0"/>
            <p:nvPr/>
          </p:nvPicPr>
          <p:blipFill rotWithShape="1">
            <a:blip r:embed="rId4">
              <a:alphaModFix/>
            </a:blip>
            <a:srcRect b="0" l="0" r="0" t="0"/>
            <a:stretch/>
          </p:blipFill>
          <p:spPr>
            <a:xfrm>
              <a:off x="2639568" y="3337560"/>
              <a:ext cx="97536" cy="877824"/>
            </a:xfrm>
            <a:prstGeom prst="rect">
              <a:avLst/>
            </a:prstGeom>
            <a:noFill/>
            <a:ln>
              <a:noFill/>
            </a:ln>
          </p:spPr>
        </p:pic>
        <p:pic>
          <p:nvPicPr>
            <p:cNvPr id="401" name="Google Shape;401;p14"/>
            <p:cNvPicPr preferRelativeResize="0"/>
            <p:nvPr/>
          </p:nvPicPr>
          <p:blipFill rotWithShape="1">
            <a:blip r:embed="rId5">
              <a:alphaModFix/>
            </a:blip>
            <a:srcRect b="0" l="0" r="0" t="0"/>
            <a:stretch/>
          </p:blipFill>
          <p:spPr>
            <a:xfrm>
              <a:off x="2791968" y="3374136"/>
              <a:ext cx="97536" cy="804672"/>
            </a:xfrm>
            <a:prstGeom prst="rect">
              <a:avLst/>
            </a:prstGeom>
            <a:noFill/>
            <a:ln>
              <a:noFill/>
            </a:ln>
          </p:spPr>
        </p:pic>
        <p:pic>
          <p:nvPicPr>
            <p:cNvPr id="402" name="Google Shape;402;p14"/>
            <p:cNvPicPr preferRelativeResize="0"/>
            <p:nvPr/>
          </p:nvPicPr>
          <p:blipFill rotWithShape="1">
            <a:blip r:embed="rId4">
              <a:alphaModFix/>
            </a:blip>
            <a:srcRect b="0" l="0" r="0" t="0"/>
            <a:stretch/>
          </p:blipFill>
          <p:spPr>
            <a:xfrm>
              <a:off x="2944368" y="3337560"/>
              <a:ext cx="97536" cy="877824"/>
            </a:xfrm>
            <a:prstGeom prst="rect">
              <a:avLst/>
            </a:prstGeom>
            <a:noFill/>
            <a:ln>
              <a:noFill/>
            </a:ln>
          </p:spPr>
        </p:pic>
        <p:pic>
          <p:nvPicPr>
            <p:cNvPr id="403" name="Google Shape;403;p14"/>
            <p:cNvPicPr preferRelativeResize="0"/>
            <p:nvPr/>
          </p:nvPicPr>
          <p:blipFill rotWithShape="1">
            <a:blip r:embed="rId3">
              <a:alphaModFix/>
            </a:blip>
            <a:srcRect b="0" l="0" r="0" t="0"/>
            <a:stretch/>
          </p:blipFill>
          <p:spPr>
            <a:xfrm>
              <a:off x="3096768" y="3331464"/>
              <a:ext cx="97536" cy="957072"/>
            </a:xfrm>
            <a:prstGeom prst="rect">
              <a:avLst/>
            </a:prstGeom>
            <a:noFill/>
            <a:ln>
              <a:noFill/>
            </a:ln>
          </p:spPr>
        </p:pic>
        <p:pic>
          <p:nvPicPr>
            <p:cNvPr id="404" name="Google Shape;404;p14"/>
            <p:cNvPicPr preferRelativeResize="0"/>
            <p:nvPr/>
          </p:nvPicPr>
          <p:blipFill rotWithShape="1">
            <a:blip r:embed="rId3">
              <a:alphaModFix/>
            </a:blip>
            <a:srcRect b="0" l="0" r="0" t="0"/>
            <a:stretch/>
          </p:blipFill>
          <p:spPr>
            <a:xfrm>
              <a:off x="2407920" y="4489704"/>
              <a:ext cx="97536" cy="957072"/>
            </a:xfrm>
            <a:prstGeom prst="rect">
              <a:avLst/>
            </a:prstGeom>
            <a:noFill/>
            <a:ln>
              <a:noFill/>
            </a:ln>
          </p:spPr>
        </p:pic>
        <p:pic>
          <p:nvPicPr>
            <p:cNvPr id="405" name="Google Shape;405;p14"/>
            <p:cNvPicPr preferRelativeResize="0"/>
            <p:nvPr/>
          </p:nvPicPr>
          <p:blipFill rotWithShape="1">
            <a:blip r:embed="rId3">
              <a:alphaModFix/>
            </a:blip>
            <a:srcRect b="0" l="0" r="0" t="0"/>
            <a:stretch/>
          </p:blipFill>
          <p:spPr>
            <a:xfrm>
              <a:off x="2560320" y="4520184"/>
              <a:ext cx="97536" cy="957072"/>
            </a:xfrm>
            <a:prstGeom prst="rect">
              <a:avLst/>
            </a:prstGeom>
            <a:noFill/>
            <a:ln>
              <a:noFill/>
            </a:ln>
          </p:spPr>
        </p:pic>
        <p:pic>
          <p:nvPicPr>
            <p:cNvPr id="406" name="Google Shape;406;p14"/>
            <p:cNvPicPr preferRelativeResize="0"/>
            <p:nvPr/>
          </p:nvPicPr>
          <p:blipFill rotWithShape="1">
            <a:blip r:embed="rId3">
              <a:alphaModFix/>
            </a:blip>
            <a:srcRect b="0" l="0" r="0" t="0"/>
            <a:stretch/>
          </p:blipFill>
          <p:spPr>
            <a:xfrm>
              <a:off x="2791968" y="4489704"/>
              <a:ext cx="97536" cy="957072"/>
            </a:xfrm>
            <a:prstGeom prst="rect">
              <a:avLst/>
            </a:prstGeom>
            <a:noFill/>
            <a:ln>
              <a:noFill/>
            </a:ln>
          </p:spPr>
        </p:pic>
        <p:pic>
          <p:nvPicPr>
            <p:cNvPr id="407" name="Google Shape;407;p14"/>
            <p:cNvPicPr preferRelativeResize="0"/>
            <p:nvPr/>
          </p:nvPicPr>
          <p:blipFill rotWithShape="1">
            <a:blip r:embed="rId3">
              <a:alphaModFix/>
            </a:blip>
            <a:srcRect b="0" l="0" r="0" t="0"/>
            <a:stretch/>
          </p:blipFill>
          <p:spPr>
            <a:xfrm>
              <a:off x="3017520" y="4440936"/>
              <a:ext cx="97536" cy="957072"/>
            </a:xfrm>
            <a:prstGeom prst="rect">
              <a:avLst/>
            </a:prstGeom>
            <a:noFill/>
            <a:ln>
              <a:noFill/>
            </a:ln>
          </p:spPr>
        </p:pic>
        <p:pic>
          <p:nvPicPr>
            <p:cNvPr id="408" name="Google Shape;408;p14"/>
            <p:cNvPicPr preferRelativeResize="0"/>
            <p:nvPr/>
          </p:nvPicPr>
          <p:blipFill rotWithShape="1">
            <a:blip r:embed="rId3">
              <a:alphaModFix/>
            </a:blip>
            <a:srcRect b="0" l="0" r="0" t="0"/>
            <a:stretch/>
          </p:blipFill>
          <p:spPr>
            <a:xfrm>
              <a:off x="3322320" y="3331464"/>
              <a:ext cx="97536" cy="957072"/>
            </a:xfrm>
            <a:prstGeom prst="rect">
              <a:avLst/>
            </a:prstGeom>
            <a:noFill/>
            <a:ln>
              <a:noFill/>
            </a:ln>
          </p:spPr>
        </p:pic>
        <p:pic>
          <p:nvPicPr>
            <p:cNvPr id="409" name="Google Shape;409;p14"/>
            <p:cNvPicPr preferRelativeResize="0"/>
            <p:nvPr/>
          </p:nvPicPr>
          <p:blipFill rotWithShape="1">
            <a:blip r:embed="rId4">
              <a:alphaModFix/>
            </a:blip>
            <a:srcRect b="0" l="0" r="0" t="0"/>
            <a:stretch/>
          </p:blipFill>
          <p:spPr>
            <a:xfrm>
              <a:off x="3474720" y="3343656"/>
              <a:ext cx="97536" cy="877824"/>
            </a:xfrm>
            <a:prstGeom prst="rect">
              <a:avLst/>
            </a:prstGeom>
            <a:noFill/>
            <a:ln>
              <a:noFill/>
            </a:ln>
          </p:spPr>
        </p:pic>
        <p:pic>
          <p:nvPicPr>
            <p:cNvPr id="410" name="Google Shape;410;p14"/>
            <p:cNvPicPr preferRelativeResize="0"/>
            <p:nvPr/>
          </p:nvPicPr>
          <p:blipFill rotWithShape="1">
            <a:blip r:embed="rId4">
              <a:alphaModFix/>
            </a:blip>
            <a:srcRect b="0" l="0" r="0" t="0"/>
            <a:stretch/>
          </p:blipFill>
          <p:spPr>
            <a:xfrm>
              <a:off x="3627120" y="3331464"/>
              <a:ext cx="97536" cy="877824"/>
            </a:xfrm>
            <a:prstGeom prst="rect">
              <a:avLst/>
            </a:prstGeom>
            <a:noFill/>
            <a:ln>
              <a:noFill/>
            </a:ln>
          </p:spPr>
        </p:pic>
        <p:pic>
          <p:nvPicPr>
            <p:cNvPr id="411" name="Google Shape;411;p14"/>
            <p:cNvPicPr preferRelativeResize="0"/>
            <p:nvPr/>
          </p:nvPicPr>
          <p:blipFill rotWithShape="1">
            <a:blip r:embed="rId5">
              <a:alphaModFix/>
            </a:blip>
            <a:srcRect b="0" l="0" r="0" t="0"/>
            <a:stretch/>
          </p:blipFill>
          <p:spPr>
            <a:xfrm>
              <a:off x="3779520" y="3368040"/>
              <a:ext cx="97536" cy="804672"/>
            </a:xfrm>
            <a:prstGeom prst="rect">
              <a:avLst/>
            </a:prstGeom>
            <a:noFill/>
            <a:ln>
              <a:noFill/>
            </a:ln>
          </p:spPr>
        </p:pic>
        <p:pic>
          <p:nvPicPr>
            <p:cNvPr id="412" name="Google Shape;412;p14"/>
            <p:cNvPicPr preferRelativeResize="0"/>
            <p:nvPr/>
          </p:nvPicPr>
          <p:blipFill rotWithShape="1">
            <a:blip r:embed="rId4">
              <a:alphaModFix/>
            </a:blip>
            <a:srcRect b="0" l="0" r="0" t="0"/>
            <a:stretch/>
          </p:blipFill>
          <p:spPr>
            <a:xfrm>
              <a:off x="3931920" y="3331464"/>
              <a:ext cx="97536" cy="877824"/>
            </a:xfrm>
            <a:prstGeom prst="rect">
              <a:avLst/>
            </a:prstGeom>
            <a:noFill/>
            <a:ln>
              <a:noFill/>
            </a:ln>
          </p:spPr>
        </p:pic>
        <p:pic>
          <p:nvPicPr>
            <p:cNvPr id="413" name="Google Shape;413;p14"/>
            <p:cNvPicPr preferRelativeResize="0"/>
            <p:nvPr/>
          </p:nvPicPr>
          <p:blipFill rotWithShape="1">
            <a:blip r:embed="rId3">
              <a:alphaModFix/>
            </a:blip>
            <a:srcRect b="0" l="0" r="0" t="0"/>
            <a:stretch/>
          </p:blipFill>
          <p:spPr>
            <a:xfrm>
              <a:off x="4084320" y="3331464"/>
              <a:ext cx="97536" cy="957072"/>
            </a:xfrm>
            <a:prstGeom prst="rect">
              <a:avLst/>
            </a:prstGeom>
            <a:noFill/>
            <a:ln>
              <a:noFill/>
            </a:ln>
          </p:spPr>
        </p:pic>
        <p:pic>
          <p:nvPicPr>
            <p:cNvPr id="414" name="Google Shape;414;p14"/>
            <p:cNvPicPr preferRelativeResize="0"/>
            <p:nvPr/>
          </p:nvPicPr>
          <p:blipFill rotWithShape="1">
            <a:blip r:embed="rId3">
              <a:alphaModFix/>
            </a:blip>
            <a:srcRect b="0" l="0" r="0" t="0"/>
            <a:stretch/>
          </p:blipFill>
          <p:spPr>
            <a:xfrm>
              <a:off x="3401568" y="4483608"/>
              <a:ext cx="97536" cy="957072"/>
            </a:xfrm>
            <a:prstGeom prst="rect">
              <a:avLst/>
            </a:prstGeom>
            <a:noFill/>
            <a:ln>
              <a:noFill/>
            </a:ln>
          </p:spPr>
        </p:pic>
        <p:pic>
          <p:nvPicPr>
            <p:cNvPr id="415" name="Google Shape;415;p14"/>
            <p:cNvPicPr preferRelativeResize="0"/>
            <p:nvPr/>
          </p:nvPicPr>
          <p:blipFill rotWithShape="1">
            <a:blip r:embed="rId3">
              <a:alphaModFix/>
            </a:blip>
            <a:srcRect b="0" l="0" r="0" t="0"/>
            <a:stretch/>
          </p:blipFill>
          <p:spPr>
            <a:xfrm>
              <a:off x="3553968" y="4514088"/>
              <a:ext cx="97536" cy="957072"/>
            </a:xfrm>
            <a:prstGeom prst="rect">
              <a:avLst/>
            </a:prstGeom>
            <a:noFill/>
            <a:ln>
              <a:noFill/>
            </a:ln>
          </p:spPr>
        </p:pic>
        <p:pic>
          <p:nvPicPr>
            <p:cNvPr id="416" name="Google Shape;416;p14"/>
            <p:cNvPicPr preferRelativeResize="0"/>
            <p:nvPr/>
          </p:nvPicPr>
          <p:blipFill rotWithShape="1">
            <a:blip r:embed="rId3">
              <a:alphaModFix/>
            </a:blip>
            <a:srcRect b="0" l="0" r="0" t="0"/>
            <a:stretch/>
          </p:blipFill>
          <p:spPr>
            <a:xfrm>
              <a:off x="3779520" y="4483608"/>
              <a:ext cx="97536" cy="957072"/>
            </a:xfrm>
            <a:prstGeom prst="rect">
              <a:avLst/>
            </a:prstGeom>
            <a:noFill/>
            <a:ln>
              <a:noFill/>
            </a:ln>
          </p:spPr>
        </p:pic>
        <p:pic>
          <p:nvPicPr>
            <p:cNvPr id="417" name="Google Shape;417;p14"/>
            <p:cNvPicPr preferRelativeResize="0"/>
            <p:nvPr/>
          </p:nvPicPr>
          <p:blipFill rotWithShape="1">
            <a:blip r:embed="rId3">
              <a:alphaModFix/>
            </a:blip>
            <a:srcRect b="0" l="0" r="0" t="0"/>
            <a:stretch/>
          </p:blipFill>
          <p:spPr>
            <a:xfrm>
              <a:off x="4011168" y="4440936"/>
              <a:ext cx="97536" cy="957072"/>
            </a:xfrm>
            <a:prstGeom prst="rect">
              <a:avLst/>
            </a:prstGeom>
            <a:noFill/>
            <a:ln>
              <a:noFill/>
            </a:ln>
          </p:spPr>
        </p:pic>
        <p:pic>
          <p:nvPicPr>
            <p:cNvPr id="418" name="Google Shape;418;p14"/>
            <p:cNvPicPr preferRelativeResize="0"/>
            <p:nvPr/>
          </p:nvPicPr>
          <p:blipFill rotWithShape="1">
            <a:blip r:embed="rId3">
              <a:alphaModFix/>
            </a:blip>
            <a:srcRect b="0" l="0" r="0" t="0"/>
            <a:stretch/>
          </p:blipFill>
          <p:spPr>
            <a:xfrm>
              <a:off x="4389120" y="3331464"/>
              <a:ext cx="97536" cy="957072"/>
            </a:xfrm>
            <a:prstGeom prst="rect">
              <a:avLst/>
            </a:prstGeom>
            <a:noFill/>
            <a:ln>
              <a:noFill/>
            </a:ln>
          </p:spPr>
        </p:pic>
        <p:pic>
          <p:nvPicPr>
            <p:cNvPr id="419" name="Google Shape;419;p14"/>
            <p:cNvPicPr preferRelativeResize="0"/>
            <p:nvPr/>
          </p:nvPicPr>
          <p:blipFill rotWithShape="1">
            <a:blip r:embed="rId4">
              <a:alphaModFix/>
            </a:blip>
            <a:srcRect b="0" l="0" r="0" t="0"/>
            <a:stretch/>
          </p:blipFill>
          <p:spPr>
            <a:xfrm>
              <a:off x="4541520" y="3343656"/>
              <a:ext cx="97536" cy="877824"/>
            </a:xfrm>
            <a:prstGeom prst="rect">
              <a:avLst/>
            </a:prstGeom>
            <a:noFill/>
            <a:ln>
              <a:noFill/>
            </a:ln>
          </p:spPr>
        </p:pic>
        <p:pic>
          <p:nvPicPr>
            <p:cNvPr id="420" name="Google Shape;420;p14"/>
            <p:cNvPicPr preferRelativeResize="0"/>
            <p:nvPr/>
          </p:nvPicPr>
          <p:blipFill rotWithShape="1">
            <a:blip r:embed="rId4">
              <a:alphaModFix/>
            </a:blip>
            <a:srcRect b="0" l="0" r="0" t="0"/>
            <a:stretch/>
          </p:blipFill>
          <p:spPr>
            <a:xfrm>
              <a:off x="4693920" y="3331464"/>
              <a:ext cx="97536" cy="877824"/>
            </a:xfrm>
            <a:prstGeom prst="rect">
              <a:avLst/>
            </a:prstGeom>
            <a:noFill/>
            <a:ln>
              <a:noFill/>
            </a:ln>
          </p:spPr>
        </p:pic>
        <p:pic>
          <p:nvPicPr>
            <p:cNvPr id="421" name="Google Shape;421;p14"/>
            <p:cNvPicPr preferRelativeResize="0"/>
            <p:nvPr/>
          </p:nvPicPr>
          <p:blipFill rotWithShape="1">
            <a:blip r:embed="rId5">
              <a:alphaModFix/>
            </a:blip>
            <a:srcRect b="0" l="0" r="0" t="0"/>
            <a:stretch/>
          </p:blipFill>
          <p:spPr>
            <a:xfrm>
              <a:off x="4846320" y="3368040"/>
              <a:ext cx="97536" cy="804672"/>
            </a:xfrm>
            <a:prstGeom prst="rect">
              <a:avLst/>
            </a:prstGeom>
            <a:noFill/>
            <a:ln>
              <a:noFill/>
            </a:ln>
          </p:spPr>
        </p:pic>
        <p:pic>
          <p:nvPicPr>
            <p:cNvPr id="422" name="Google Shape;422;p14"/>
            <p:cNvPicPr preferRelativeResize="0"/>
            <p:nvPr/>
          </p:nvPicPr>
          <p:blipFill rotWithShape="1">
            <a:blip r:embed="rId4">
              <a:alphaModFix/>
            </a:blip>
            <a:srcRect b="0" l="0" r="0" t="0"/>
            <a:stretch/>
          </p:blipFill>
          <p:spPr>
            <a:xfrm>
              <a:off x="4998720" y="3331464"/>
              <a:ext cx="97536" cy="877824"/>
            </a:xfrm>
            <a:prstGeom prst="rect">
              <a:avLst/>
            </a:prstGeom>
            <a:noFill/>
            <a:ln>
              <a:noFill/>
            </a:ln>
          </p:spPr>
        </p:pic>
        <p:pic>
          <p:nvPicPr>
            <p:cNvPr id="423" name="Google Shape;423;p14"/>
            <p:cNvPicPr preferRelativeResize="0"/>
            <p:nvPr/>
          </p:nvPicPr>
          <p:blipFill rotWithShape="1">
            <a:blip r:embed="rId3">
              <a:alphaModFix/>
            </a:blip>
            <a:srcRect b="0" l="0" r="0" t="0"/>
            <a:stretch/>
          </p:blipFill>
          <p:spPr>
            <a:xfrm>
              <a:off x="5151120" y="3331464"/>
              <a:ext cx="97536" cy="957072"/>
            </a:xfrm>
            <a:prstGeom prst="rect">
              <a:avLst/>
            </a:prstGeom>
            <a:noFill/>
            <a:ln>
              <a:noFill/>
            </a:ln>
          </p:spPr>
        </p:pic>
        <p:pic>
          <p:nvPicPr>
            <p:cNvPr id="424" name="Google Shape;424;p14"/>
            <p:cNvPicPr preferRelativeResize="0"/>
            <p:nvPr/>
          </p:nvPicPr>
          <p:blipFill rotWithShape="1">
            <a:blip r:embed="rId3">
              <a:alphaModFix/>
            </a:blip>
            <a:srcRect b="0" l="0" r="0" t="0"/>
            <a:stretch/>
          </p:blipFill>
          <p:spPr>
            <a:xfrm>
              <a:off x="4468368" y="4483608"/>
              <a:ext cx="97536" cy="957072"/>
            </a:xfrm>
            <a:prstGeom prst="rect">
              <a:avLst/>
            </a:prstGeom>
            <a:noFill/>
            <a:ln>
              <a:noFill/>
            </a:ln>
          </p:spPr>
        </p:pic>
        <p:pic>
          <p:nvPicPr>
            <p:cNvPr id="425" name="Google Shape;425;p14"/>
            <p:cNvPicPr preferRelativeResize="0"/>
            <p:nvPr/>
          </p:nvPicPr>
          <p:blipFill rotWithShape="1">
            <a:blip r:embed="rId3">
              <a:alphaModFix/>
            </a:blip>
            <a:srcRect b="0" l="0" r="0" t="0"/>
            <a:stretch/>
          </p:blipFill>
          <p:spPr>
            <a:xfrm>
              <a:off x="4620768" y="4514088"/>
              <a:ext cx="97536" cy="957072"/>
            </a:xfrm>
            <a:prstGeom prst="rect">
              <a:avLst/>
            </a:prstGeom>
            <a:noFill/>
            <a:ln>
              <a:noFill/>
            </a:ln>
          </p:spPr>
        </p:pic>
        <p:pic>
          <p:nvPicPr>
            <p:cNvPr id="426" name="Google Shape;426;p14"/>
            <p:cNvPicPr preferRelativeResize="0"/>
            <p:nvPr/>
          </p:nvPicPr>
          <p:blipFill rotWithShape="1">
            <a:blip r:embed="rId3">
              <a:alphaModFix/>
            </a:blip>
            <a:srcRect b="0" l="0" r="0" t="0"/>
            <a:stretch/>
          </p:blipFill>
          <p:spPr>
            <a:xfrm>
              <a:off x="4846320" y="4483608"/>
              <a:ext cx="97536" cy="957072"/>
            </a:xfrm>
            <a:prstGeom prst="rect">
              <a:avLst/>
            </a:prstGeom>
            <a:noFill/>
            <a:ln>
              <a:noFill/>
            </a:ln>
          </p:spPr>
        </p:pic>
        <p:pic>
          <p:nvPicPr>
            <p:cNvPr id="427" name="Google Shape;427;p14"/>
            <p:cNvPicPr preferRelativeResize="0"/>
            <p:nvPr/>
          </p:nvPicPr>
          <p:blipFill rotWithShape="1">
            <a:blip r:embed="rId3">
              <a:alphaModFix/>
            </a:blip>
            <a:srcRect b="0" l="0" r="0" t="0"/>
            <a:stretch/>
          </p:blipFill>
          <p:spPr>
            <a:xfrm>
              <a:off x="5077968" y="4440936"/>
              <a:ext cx="97536" cy="957072"/>
            </a:xfrm>
            <a:prstGeom prst="rect">
              <a:avLst/>
            </a:prstGeom>
            <a:noFill/>
            <a:ln>
              <a:noFill/>
            </a:ln>
          </p:spPr>
        </p:pic>
        <p:pic>
          <p:nvPicPr>
            <p:cNvPr id="428" name="Google Shape;428;p14"/>
            <p:cNvPicPr preferRelativeResize="0"/>
            <p:nvPr/>
          </p:nvPicPr>
          <p:blipFill rotWithShape="1">
            <a:blip r:embed="rId3">
              <a:alphaModFix/>
            </a:blip>
            <a:srcRect b="0" l="0" r="0" t="0"/>
            <a:stretch/>
          </p:blipFill>
          <p:spPr>
            <a:xfrm>
              <a:off x="5382768" y="3331464"/>
              <a:ext cx="97536" cy="957072"/>
            </a:xfrm>
            <a:prstGeom prst="rect">
              <a:avLst/>
            </a:prstGeom>
            <a:noFill/>
            <a:ln>
              <a:noFill/>
            </a:ln>
          </p:spPr>
        </p:pic>
        <p:pic>
          <p:nvPicPr>
            <p:cNvPr id="429" name="Google Shape;429;p14"/>
            <p:cNvPicPr preferRelativeResize="0"/>
            <p:nvPr/>
          </p:nvPicPr>
          <p:blipFill rotWithShape="1">
            <a:blip r:embed="rId4">
              <a:alphaModFix/>
            </a:blip>
            <a:srcRect b="0" l="0" r="0" t="0"/>
            <a:stretch/>
          </p:blipFill>
          <p:spPr>
            <a:xfrm>
              <a:off x="5535168" y="3343656"/>
              <a:ext cx="97536" cy="877824"/>
            </a:xfrm>
            <a:prstGeom prst="rect">
              <a:avLst/>
            </a:prstGeom>
            <a:noFill/>
            <a:ln>
              <a:noFill/>
            </a:ln>
          </p:spPr>
        </p:pic>
        <p:pic>
          <p:nvPicPr>
            <p:cNvPr id="430" name="Google Shape;430;p14"/>
            <p:cNvPicPr preferRelativeResize="0"/>
            <p:nvPr/>
          </p:nvPicPr>
          <p:blipFill rotWithShape="1">
            <a:blip r:embed="rId4">
              <a:alphaModFix/>
            </a:blip>
            <a:srcRect b="0" l="0" r="0" t="0"/>
            <a:stretch/>
          </p:blipFill>
          <p:spPr>
            <a:xfrm>
              <a:off x="5687568" y="3331464"/>
              <a:ext cx="97536" cy="877824"/>
            </a:xfrm>
            <a:prstGeom prst="rect">
              <a:avLst/>
            </a:prstGeom>
            <a:noFill/>
            <a:ln>
              <a:noFill/>
            </a:ln>
          </p:spPr>
        </p:pic>
        <p:pic>
          <p:nvPicPr>
            <p:cNvPr id="431" name="Google Shape;431;p14"/>
            <p:cNvPicPr preferRelativeResize="0"/>
            <p:nvPr/>
          </p:nvPicPr>
          <p:blipFill rotWithShape="1">
            <a:blip r:embed="rId5">
              <a:alphaModFix/>
            </a:blip>
            <a:srcRect b="0" l="0" r="0" t="0"/>
            <a:stretch/>
          </p:blipFill>
          <p:spPr>
            <a:xfrm>
              <a:off x="5839968" y="3368040"/>
              <a:ext cx="97536" cy="804672"/>
            </a:xfrm>
            <a:prstGeom prst="rect">
              <a:avLst/>
            </a:prstGeom>
            <a:noFill/>
            <a:ln>
              <a:noFill/>
            </a:ln>
          </p:spPr>
        </p:pic>
        <p:pic>
          <p:nvPicPr>
            <p:cNvPr id="432" name="Google Shape;432;p14"/>
            <p:cNvPicPr preferRelativeResize="0"/>
            <p:nvPr/>
          </p:nvPicPr>
          <p:blipFill rotWithShape="1">
            <a:blip r:embed="rId4">
              <a:alphaModFix/>
            </a:blip>
            <a:srcRect b="0" l="0" r="0" t="0"/>
            <a:stretch/>
          </p:blipFill>
          <p:spPr>
            <a:xfrm>
              <a:off x="5992368" y="3331464"/>
              <a:ext cx="97536" cy="877824"/>
            </a:xfrm>
            <a:prstGeom prst="rect">
              <a:avLst/>
            </a:prstGeom>
            <a:noFill/>
            <a:ln>
              <a:noFill/>
            </a:ln>
          </p:spPr>
        </p:pic>
        <p:pic>
          <p:nvPicPr>
            <p:cNvPr id="433" name="Google Shape;433;p14"/>
            <p:cNvPicPr preferRelativeResize="0"/>
            <p:nvPr/>
          </p:nvPicPr>
          <p:blipFill rotWithShape="1">
            <a:blip r:embed="rId3">
              <a:alphaModFix/>
            </a:blip>
            <a:srcRect b="0" l="0" r="0" t="0"/>
            <a:stretch/>
          </p:blipFill>
          <p:spPr>
            <a:xfrm>
              <a:off x="6144768" y="3331464"/>
              <a:ext cx="97536" cy="957072"/>
            </a:xfrm>
            <a:prstGeom prst="rect">
              <a:avLst/>
            </a:prstGeom>
            <a:noFill/>
            <a:ln>
              <a:noFill/>
            </a:ln>
          </p:spPr>
        </p:pic>
        <p:pic>
          <p:nvPicPr>
            <p:cNvPr id="434" name="Google Shape;434;p14"/>
            <p:cNvPicPr preferRelativeResize="0"/>
            <p:nvPr/>
          </p:nvPicPr>
          <p:blipFill rotWithShape="1">
            <a:blip r:embed="rId3">
              <a:alphaModFix/>
            </a:blip>
            <a:srcRect b="0" l="0" r="0" t="0"/>
            <a:stretch/>
          </p:blipFill>
          <p:spPr>
            <a:xfrm>
              <a:off x="5455920" y="4483608"/>
              <a:ext cx="97536" cy="957072"/>
            </a:xfrm>
            <a:prstGeom prst="rect">
              <a:avLst/>
            </a:prstGeom>
            <a:noFill/>
            <a:ln>
              <a:noFill/>
            </a:ln>
          </p:spPr>
        </p:pic>
        <p:pic>
          <p:nvPicPr>
            <p:cNvPr id="435" name="Google Shape;435;p14"/>
            <p:cNvPicPr preferRelativeResize="0"/>
            <p:nvPr/>
          </p:nvPicPr>
          <p:blipFill rotWithShape="1">
            <a:blip r:embed="rId3">
              <a:alphaModFix/>
            </a:blip>
            <a:srcRect b="0" l="0" r="0" t="0"/>
            <a:stretch/>
          </p:blipFill>
          <p:spPr>
            <a:xfrm>
              <a:off x="5608320" y="4514088"/>
              <a:ext cx="97536" cy="957072"/>
            </a:xfrm>
            <a:prstGeom prst="rect">
              <a:avLst/>
            </a:prstGeom>
            <a:noFill/>
            <a:ln>
              <a:noFill/>
            </a:ln>
          </p:spPr>
        </p:pic>
        <p:pic>
          <p:nvPicPr>
            <p:cNvPr id="436" name="Google Shape;436;p14"/>
            <p:cNvPicPr preferRelativeResize="0"/>
            <p:nvPr/>
          </p:nvPicPr>
          <p:blipFill rotWithShape="1">
            <a:blip r:embed="rId3">
              <a:alphaModFix/>
            </a:blip>
            <a:srcRect b="0" l="0" r="0" t="0"/>
            <a:stretch/>
          </p:blipFill>
          <p:spPr>
            <a:xfrm>
              <a:off x="5839968" y="4483608"/>
              <a:ext cx="97536" cy="957072"/>
            </a:xfrm>
            <a:prstGeom prst="rect">
              <a:avLst/>
            </a:prstGeom>
            <a:noFill/>
            <a:ln>
              <a:noFill/>
            </a:ln>
          </p:spPr>
        </p:pic>
        <p:pic>
          <p:nvPicPr>
            <p:cNvPr id="437" name="Google Shape;437;p14"/>
            <p:cNvPicPr preferRelativeResize="0"/>
            <p:nvPr/>
          </p:nvPicPr>
          <p:blipFill rotWithShape="1">
            <a:blip r:embed="rId3">
              <a:alphaModFix/>
            </a:blip>
            <a:srcRect b="0" l="0" r="0" t="0"/>
            <a:stretch/>
          </p:blipFill>
          <p:spPr>
            <a:xfrm>
              <a:off x="6065520" y="4440936"/>
              <a:ext cx="97536" cy="957072"/>
            </a:xfrm>
            <a:prstGeom prst="rect">
              <a:avLst/>
            </a:prstGeom>
            <a:noFill/>
            <a:ln>
              <a:noFill/>
            </a:ln>
          </p:spPr>
        </p:pic>
        <p:pic>
          <p:nvPicPr>
            <p:cNvPr id="438" name="Google Shape;438;p14"/>
            <p:cNvPicPr preferRelativeResize="0"/>
            <p:nvPr/>
          </p:nvPicPr>
          <p:blipFill rotWithShape="1">
            <a:blip r:embed="rId3">
              <a:alphaModFix/>
            </a:blip>
            <a:srcRect b="0" l="0" r="0" t="0"/>
            <a:stretch/>
          </p:blipFill>
          <p:spPr>
            <a:xfrm>
              <a:off x="6449568" y="3331464"/>
              <a:ext cx="97536" cy="957072"/>
            </a:xfrm>
            <a:prstGeom prst="rect">
              <a:avLst/>
            </a:prstGeom>
            <a:noFill/>
            <a:ln>
              <a:noFill/>
            </a:ln>
          </p:spPr>
        </p:pic>
        <p:pic>
          <p:nvPicPr>
            <p:cNvPr id="439" name="Google Shape;439;p14"/>
            <p:cNvPicPr preferRelativeResize="0"/>
            <p:nvPr/>
          </p:nvPicPr>
          <p:blipFill rotWithShape="1">
            <a:blip r:embed="rId4">
              <a:alphaModFix/>
            </a:blip>
            <a:srcRect b="0" l="0" r="0" t="0"/>
            <a:stretch/>
          </p:blipFill>
          <p:spPr>
            <a:xfrm>
              <a:off x="6601968" y="3343656"/>
              <a:ext cx="97536" cy="877824"/>
            </a:xfrm>
            <a:prstGeom prst="rect">
              <a:avLst/>
            </a:prstGeom>
            <a:noFill/>
            <a:ln>
              <a:noFill/>
            </a:ln>
          </p:spPr>
        </p:pic>
        <p:pic>
          <p:nvPicPr>
            <p:cNvPr id="440" name="Google Shape;440;p14"/>
            <p:cNvPicPr preferRelativeResize="0"/>
            <p:nvPr/>
          </p:nvPicPr>
          <p:blipFill rotWithShape="1">
            <a:blip r:embed="rId4">
              <a:alphaModFix/>
            </a:blip>
            <a:srcRect b="0" l="0" r="0" t="0"/>
            <a:stretch/>
          </p:blipFill>
          <p:spPr>
            <a:xfrm>
              <a:off x="6754368" y="3331464"/>
              <a:ext cx="97536" cy="877824"/>
            </a:xfrm>
            <a:prstGeom prst="rect">
              <a:avLst/>
            </a:prstGeom>
            <a:noFill/>
            <a:ln>
              <a:noFill/>
            </a:ln>
          </p:spPr>
        </p:pic>
        <p:pic>
          <p:nvPicPr>
            <p:cNvPr id="441" name="Google Shape;441;p14"/>
            <p:cNvPicPr preferRelativeResize="0"/>
            <p:nvPr/>
          </p:nvPicPr>
          <p:blipFill rotWithShape="1">
            <a:blip r:embed="rId5">
              <a:alphaModFix/>
            </a:blip>
            <a:srcRect b="0" l="0" r="0" t="0"/>
            <a:stretch/>
          </p:blipFill>
          <p:spPr>
            <a:xfrm>
              <a:off x="6906768" y="3368040"/>
              <a:ext cx="97536" cy="804672"/>
            </a:xfrm>
            <a:prstGeom prst="rect">
              <a:avLst/>
            </a:prstGeom>
            <a:noFill/>
            <a:ln>
              <a:noFill/>
            </a:ln>
          </p:spPr>
        </p:pic>
        <p:pic>
          <p:nvPicPr>
            <p:cNvPr id="442" name="Google Shape;442;p14"/>
            <p:cNvPicPr preferRelativeResize="0"/>
            <p:nvPr/>
          </p:nvPicPr>
          <p:blipFill rotWithShape="1">
            <a:blip r:embed="rId4">
              <a:alphaModFix/>
            </a:blip>
            <a:srcRect b="0" l="0" r="0" t="0"/>
            <a:stretch/>
          </p:blipFill>
          <p:spPr>
            <a:xfrm>
              <a:off x="7059168" y="3331464"/>
              <a:ext cx="97536" cy="877824"/>
            </a:xfrm>
            <a:prstGeom prst="rect">
              <a:avLst/>
            </a:prstGeom>
            <a:noFill/>
            <a:ln>
              <a:noFill/>
            </a:ln>
          </p:spPr>
        </p:pic>
        <p:pic>
          <p:nvPicPr>
            <p:cNvPr id="443" name="Google Shape;443;p14"/>
            <p:cNvPicPr preferRelativeResize="0"/>
            <p:nvPr/>
          </p:nvPicPr>
          <p:blipFill rotWithShape="1">
            <a:blip r:embed="rId3">
              <a:alphaModFix/>
            </a:blip>
            <a:srcRect b="0" l="0" r="0" t="0"/>
            <a:stretch/>
          </p:blipFill>
          <p:spPr>
            <a:xfrm>
              <a:off x="7211568" y="3331464"/>
              <a:ext cx="97536" cy="957072"/>
            </a:xfrm>
            <a:prstGeom prst="rect">
              <a:avLst/>
            </a:prstGeom>
            <a:noFill/>
            <a:ln>
              <a:noFill/>
            </a:ln>
          </p:spPr>
        </p:pic>
        <p:pic>
          <p:nvPicPr>
            <p:cNvPr id="444" name="Google Shape;444;p14"/>
            <p:cNvPicPr preferRelativeResize="0"/>
            <p:nvPr/>
          </p:nvPicPr>
          <p:blipFill rotWithShape="1">
            <a:blip r:embed="rId3">
              <a:alphaModFix/>
            </a:blip>
            <a:srcRect b="0" l="0" r="0" t="0"/>
            <a:stretch/>
          </p:blipFill>
          <p:spPr>
            <a:xfrm>
              <a:off x="6522720" y="4483608"/>
              <a:ext cx="97536" cy="957072"/>
            </a:xfrm>
            <a:prstGeom prst="rect">
              <a:avLst/>
            </a:prstGeom>
            <a:noFill/>
            <a:ln>
              <a:noFill/>
            </a:ln>
          </p:spPr>
        </p:pic>
        <p:pic>
          <p:nvPicPr>
            <p:cNvPr id="445" name="Google Shape;445;p14"/>
            <p:cNvPicPr preferRelativeResize="0"/>
            <p:nvPr/>
          </p:nvPicPr>
          <p:blipFill rotWithShape="1">
            <a:blip r:embed="rId3">
              <a:alphaModFix/>
            </a:blip>
            <a:srcRect b="0" l="0" r="0" t="0"/>
            <a:stretch/>
          </p:blipFill>
          <p:spPr>
            <a:xfrm>
              <a:off x="6675120" y="4514088"/>
              <a:ext cx="97536" cy="957072"/>
            </a:xfrm>
            <a:prstGeom prst="rect">
              <a:avLst/>
            </a:prstGeom>
            <a:noFill/>
            <a:ln>
              <a:noFill/>
            </a:ln>
          </p:spPr>
        </p:pic>
        <p:pic>
          <p:nvPicPr>
            <p:cNvPr id="446" name="Google Shape;446;p14"/>
            <p:cNvPicPr preferRelativeResize="0"/>
            <p:nvPr/>
          </p:nvPicPr>
          <p:blipFill rotWithShape="1">
            <a:blip r:embed="rId3">
              <a:alphaModFix/>
            </a:blip>
            <a:srcRect b="0" l="0" r="0" t="0"/>
            <a:stretch/>
          </p:blipFill>
          <p:spPr>
            <a:xfrm>
              <a:off x="6906768" y="4483608"/>
              <a:ext cx="97536" cy="957072"/>
            </a:xfrm>
            <a:prstGeom prst="rect">
              <a:avLst/>
            </a:prstGeom>
            <a:noFill/>
            <a:ln>
              <a:noFill/>
            </a:ln>
          </p:spPr>
        </p:pic>
        <p:pic>
          <p:nvPicPr>
            <p:cNvPr id="447" name="Google Shape;447;p14"/>
            <p:cNvPicPr preferRelativeResize="0"/>
            <p:nvPr/>
          </p:nvPicPr>
          <p:blipFill rotWithShape="1">
            <a:blip r:embed="rId3">
              <a:alphaModFix/>
            </a:blip>
            <a:srcRect b="0" l="0" r="0" t="0"/>
            <a:stretch/>
          </p:blipFill>
          <p:spPr>
            <a:xfrm>
              <a:off x="7132320" y="4440936"/>
              <a:ext cx="97536" cy="957072"/>
            </a:xfrm>
            <a:prstGeom prst="rect">
              <a:avLst/>
            </a:prstGeom>
            <a:noFill/>
            <a:ln>
              <a:noFill/>
            </a:ln>
          </p:spPr>
        </p:pic>
        <p:pic>
          <p:nvPicPr>
            <p:cNvPr id="448" name="Google Shape;448;p14"/>
            <p:cNvPicPr preferRelativeResize="0"/>
            <p:nvPr/>
          </p:nvPicPr>
          <p:blipFill rotWithShape="1">
            <a:blip r:embed="rId3">
              <a:alphaModFix/>
            </a:blip>
            <a:srcRect b="0" l="0" r="0" t="0"/>
            <a:stretch/>
          </p:blipFill>
          <p:spPr>
            <a:xfrm>
              <a:off x="7516368" y="3331464"/>
              <a:ext cx="97536" cy="957072"/>
            </a:xfrm>
            <a:prstGeom prst="rect">
              <a:avLst/>
            </a:prstGeom>
            <a:noFill/>
            <a:ln>
              <a:noFill/>
            </a:ln>
          </p:spPr>
        </p:pic>
        <p:pic>
          <p:nvPicPr>
            <p:cNvPr id="449" name="Google Shape;449;p14"/>
            <p:cNvPicPr preferRelativeResize="0"/>
            <p:nvPr/>
          </p:nvPicPr>
          <p:blipFill rotWithShape="1">
            <a:blip r:embed="rId4">
              <a:alphaModFix/>
            </a:blip>
            <a:srcRect b="0" l="0" r="0" t="0"/>
            <a:stretch/>
          </p:blipFill>
          <p:spPr>
            <a:xfrm>
              <a:off x="7668768" y="3343656"/>
              <a:ext cx="97536" cy="877824"/>
            </a:xfrm>
            <a:prstGeom prst="rect">
              <a:avLst/>
            </a:prstGeom>
            <a:noFill/>
            <a:ln>
              <a:noFill/>
            </a:ln>
          </p:spPr>
        </p:pic>
        <p:pic>
          <p:nvPicPr>
            <p:cNvPr id="450" name="Google Shape;450;p14"/>
            <p:cNvPicPr preferRelativeResize="0"/>
            <p:nvPr/>
          </p:nvPicPr>
          <p:blipFill rotWithShape="1">
            <a:blip r:embed="rId4">
              <a:alphaModFix/>
            </a:blip>
            <a:srcRect b="0" l="0" r="0" t="0"/>
            <a:stretch/>
          </p:blipFill>
          <p:spPr>
            <a:xfrm>
              <a:off x="7821168" y="3331464"/>
              <a:ext cx="97536" cy="877824"/>
            </a:xfrm>
            <a:prstGeom prst="rect">
              <a:avLst/>
            </a:prstGeom>
            <a:noFill/>
            <a:ln>
              <a:noFill/>
            </a:ln>
          </p:spPr>
        </p:pic>
        <p:pic>
          <p:nvPicPr>
            <p:cNvPr id="451" name="Google Shape;451;p14"/>
            <p:cNvPicPr preferRelativeResize="0"/>
            <p:nvPr/>
          </p:nvPicPr>
          <p:blipFill rotWithShape="1">
            <a:blip r:embed="rId5">
              <a:alphaModFix/>
            </a:blip>
            <a:srcRect b="0" l="0" r="0" t="0"/>
            <a:stretch/>
          </p:blipFill>
          <p:spPr>
            <a:xfrm>
              <a:off x="7973568" y="3368040"/>
              <a:ext cx="97536" cy="804672"/>
            </a:xfrm>
            <a:prstGeom prst="rect">
              <a:avLst/>
            </a:prstGeom>
            <a:noFill/>
            <a:ln>
              <a:noFill/>
            </a:ln>
          </p:spPr>
        </p:pic>
        <p:pic>
          <p:nvPicPr>
            <p:cNvPr id="452" name="Google Shape;452;p14"/>
            <p:cNvPicPr preferRelativeResize="0"/>
            <p:nvPr/>
          </p:nvPicPr>
          <p:blipFill rotWithShape="1">
            <a:blip r:embed="rId4">
              <a:alphaModFix/>
            </a:blip>
            <a:srcRect b="0" l="0" r="0" t="0"/>
            <a:stretch/>
          </p:blipFill>
          <p:spPr>
            <a:xfrm>
              <a:off x="8125968" y="3331464"/>
              <a:ext cx="97536" cy="877824"/>
            </a:xfrm>
            <a:prstGeom prst="rect">
              <a:avLst/>
            </a:prstGeom>
            <a:noFill/>
            <a:ln>
              <a:noFill/>
            </a:ln>
          </p:spPr>
        </p:pic>
        <p:pic>
          <p:nvPicPr>
            <p:cNvPr id="453" name="Google Shape;453;p14"/>
            <p:cNvPicPr preferRelativeResize="0"/>
            <p:nvPr/>
          </p:nvPicPr>
          <p:blipFill rotWithShape="1">
            <a:blip r:embed="rId3">
              <a:alphaModFix/>
            </a:blip>
            <a:srcRect b="0" l="0" r="0" t="0"/>
            <a:stretch/>
          </p:blipFill>
          <p:spPr>
            <a:xfrm>
              <a:off x="8278368" y="3331464"/>
              <a:ext cx="97536" cy="957072"/>
            </a:xfrm>
            <a:prstGeom prst="rect">
              <a:avLst/>
            </a:prstGeom>
            <a:noFill/>
            <a:ln>
              <a:noFill/>
            </a:ln>
          </p:spPr>
        </p:pic>
        <p:pic>
          <p:nvPicPr>
            <p:cNvPr id="454" name="Google Shape;454;p14"/>
            <p:cNvPicPr preferRelativeResize="0"/>
            <p:nvPr/>
          </p:nvPicPr>
          <p:blipFill rotWithShape="1">
            <a:blip r:embed="rId3">
              <a:alphaModFix/>
            </a:blip>
            <a:srcRect b="0" l="0" r="0" t="0"/>
            <a:stretch/>
          </p:blipFill>
          <p:spPr>
            <a:xfrm>
              <a:off x="7589520" y="4483608"/>
              <a:ext cx="97536" cy="957072"/>
            </a:xfrm>
            <a:prstGeom prst="rect">
              <a:avLst/>
            </a:prstGeom>
            <a:noFill/>
            <a:ln>
              <a:noFill/>
            </a:ln>
          </p:spPr>
        </p:pic>
        <p:pic>
          <p:nvPicPr>
            <p:cNvPr id="455" name="Google Shape;455;p14"/>
            <p:cNvPicPr preferRelativeResize="0"/>
            <p:nvPr/>
          </p:nvPicPr>
          <p:blipFill rotWithShape="1">
            <a:blip r:embed="rId3">
              <a:alphaModFix/>
            </a:blip>
            <a:srcRect b="0" l="0" r="0" t="0"/>
            <a:stretch/>
          </p:blipFill>
          <p:spPr>
            <a:xfrm>
              <a:off x="7741920" y="4514088"/>
              <a:ext cx="97536" cy="957072"/>
            </a:xfrm>
            <a:prstGeom prst="rect">
              <a:avLst/>
            </a:prstGeom>
            <a:noFill/>
            <a:ln>
              <a:noFill/>
            </a:ln>
          </p:spPr>
        </p:pic>
        <p:pic>
          <p:nvPicPr>
            <p:cNvPr id="456" name="Google Shape;456;p14"/>
            <p:cNvPicPr preferRelativeResize="0"/>
            <p:nvPr/>
          </p:nvPicPr>
          <p:blipFill rotWithShape="1">
            <a:blip r:embed="rId3">
              <a:alphaModFix/>
            </a:blip>
            <a:srcRect b="0" l="0" r="0" t="0"/>
            <a:stretch/>
          </p:blipFill>
          <p:spPr>
            <a:xfrm>
              <a:off x="7973568" y="4483608"/>
              <a:ext cx="97536" cy="957072"/>
            </a:xfrm>
            <a:prstGeom prst="rect">
              <a:avLst/>
            </a:prstGeom>
            <a:noFill/>
            <a:ln>
              <a:noFill/>
            </a:ln>
          </p:spPr>
        </p:pic>
        <p:pic>
          <p:nvPicPr>
            <p:cNvPr id="457" name="Google Shape;457;p14"/>
            <p:cNvPicPr preferRelativeResize="0"/>
            <p:nvPr/>
          </p:nvPicPr>
          <p:blipFill rotWithShape="1">
            <a:blip r:embed="rId3">
              <a:alphaModFix/>
            </a:blip>
            <a:srcRect b="0" l="0" r="0" t="0"/>
            <a:stretch/>
          </p:blipFill>
          <p:spPr>
            <a:xfrm>
              <a:off x="8199120" y="4440936"/>
              <a:ext cx="97536" cy="957072"/>
            </a:xfrm>
            <a:prstGeom prst="rect">
              <a:avLst/>
            </a:prstGeom>
            <a:noFill/>
            <a:ln>
              <a:noFill/>
            </a:ln>
          </p:spPr>
        </p:pic>
      </p:grpSp>
      <p:sp>
        <p:nvSpPr>
          <p:cNvPr id="458" name="Google Shape;458;p1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Table: S-Boxes</a:t>
            </a:r>
            <a:endParaRPr/>
          </a:p>
        </p:txBody>
      </p:sp>
      <p:graphicFrame>
        <p:nvGraphicFramePr>
          <p:cNvPr id="464" name="Google Shape;464;p15"/>
          <p:cNvGraphicFramePr/>
          <p:nvPr/>
        </p:nvGraphicFramePr>
        <p:xfrm>
          <a:off x="1828800" y="1524000"/>
          <a:ext cx="3000000" cy="3000000"/>
        </p:xfrm>
        <a:graphic>
          <a:graphicData uri="http://schemas.openxmlformats.org/drawingml/2006/table">
            <a:tbl>
              <a:tblPr>
                <a:noFill/>
                <a:tableStyleId>{ACB87A27-2003-41AA-AA56-4478511809FF}</a:tableStyleId>
              </a:tblPr>
              <a:tblGrid>
                <a:gridCol w="1752600"/>
                <a:gridCol w="3352800"/>
              </a:tblGrid>
              <a:tr h="639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S-Box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14   4  13   1   2  15  11   8   3  10   6  12   5   9   0   7</a:t>
                      </a:r>
                      <a:endParaRPr/>
                    </a:p>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 0  15   7    4  14   2  13   1  10   6  12 11   9   5   3   8</a:t>
                      </a:r>
                      <a:endParaRPr/>
                    </a:p>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 4   1  14    8  13   6   2   11 15  12  9    7   3  10  5   0</a:t>
                      </a:r>
                      <a:endParaRPr/>
                    </a:p>
                    <a:p>
                      <a:pPr indent="0" lvl="0" marL="0" marR="0" rtl="0" algn="l">
                        <a:lnSpc>
                          <a:spcPct val="100000"/>
                        </a:lnSpc>
                        <a:spcBef>
                          <a:spcPts val="0"/>
                        </a:spcBef>
                        <a:spcAft>
                          <a:spcPts val="0"/>
                        </a:spcAft>
                        <a:buClr>
                          <a:schemeClr val="dk1"/>
                        </a:buClr>
                        <a:buSzPts val="900"/>
                        <a:buFont typeface="Arial"/>
                        <a:buNone/>
                      </a:pPr>
                      <a:r>
                        <a:rPr b="0" i="0" lang="en-US" sz="900" u="none" cap="none" strike="noStrike">
                          <a:solidFill>
                            <a:schemeClr val="dk1"/>
                          </a:solidFill>
                          <a:latin typeface="Arial"/>
                          <a:ea typeface="Arial"/>
                          <a:cs typeface="Arial"/>
                          <a:sym typeface="Arial"/>
                        </a:rPr>
                        <a:t>15  12  8    2   4   9    1    7   5   11  3  14  10   0  6  13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S-Box 2</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15   1   8  14   6  11   3   4   9   7   2  13  12   0   5  10</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3  13   4   7  15   2   8  14  12  0   1  10    6   9  11   5</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0  14   7  11  10   4  13  1   5   8  12   6    9   3    2  15</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13   8  10   1   3  15   4   2  11  6   7   12   0   5   14   9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413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S-Box 3</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10   0   9  14   6   3 15   5   1  13  12   7  11   4   2   8</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13   7   0   9    3   4   6  10   2   8   5  14  12  11  15  1</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13   6   4   9    8  15  3  10  11  1   2  12    5  10  14  7</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1  10  13 0    6   9   8    7   4  15  14  3   11   5   2  12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S-Box 4</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7  13  14   3   0   6   9  10   1   2   8   5  11  12  4  15</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13  8   11   5   6  15  0    3   4   7   2  12   1  10  14   9</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10  6    9    0  12  11  7 13  15   1   3  14   5   2    8   4</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3  15   0    6  10   1  13  8    9   4   5  11  12  7    2  14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S-Box 5</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2  12   4   1   7  10  11   6   8   5   3  15  13   0  14   9</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14  11   2  12   4   7  13   1   5   0  15  10   3   9    8   6</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4    2   1  11  10  13   7   8  15  9  12   5   6   3    0  14</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11   8  12   7    1  14   2  13   6  15  0   9  10   4   5   3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S-Box 6</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12   1  10  15   9   2   6   8   0  13   3   4  14   7   5  11</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10  15   4    2   7  12  9   5   6    1  13  14   0  11  3   8</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9  14  15   5   2   8  12  3   7    0    4   10  1   13 11  6</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4    3    2  12   9   5 15 10 11  14   1     7   6   0   8  13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413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S-Box 7</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4  11   2  14  15   0   8  13   3  12   9   7   5  10   6   1</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13  0   11   7   4    9   1  10  14   3   5  12  2  15   8   6</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9  14  15  5   2    8  12   3   7    0   4  10  1  13  11  6</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4    3   2  12  9    5  15  10  11 14   1   7   6   0   8  13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S-Box 8</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13   2   8   4   6  15  11   1  10   9   3  14   5   0  12   7</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1  15  13  8  10  3   7    4  12   5   6   11  0  14   9   2</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7  11   4   1   9  12  14  2    0   6  10  13  15  3   5   8</a:t>
                      </a:r>
                      <a:endParaRPr/>
                    </a:p>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  2   1   14  7   4  10   8   13 15 12   9   0    3   5   6 11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65" name="Google Shape;465;p15"/>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P-Box Permutation </a:t>
            </a:r>
            <a:r>
              <a:rPr b="0" i="0" lang="en-US" sz="4000" u="none">
                <a:solidFill>
                  <a:srgbClr val="00B0F0"/>
                </a:solidFill>
                <a:latin typeface="Arial"/>
                <a:ea typeface="Arial"/>
                <a:cs typeface="Arial"/>
                <a:sym typeface="Arial"/>
              </a:rPr>
              <a:t>(2015,13)</a:t>
            </a:r>
            <a:endParaRPr/>
          </a:p>
        </p:txBody>
      </p:sp>
      <p:sp>
        <p:nvSpPr>
          <p:cNvPr id="471" name="Google Shape;471;p1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32 bits output of the S-box substitution is permuted according to P-box.</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Table below shows the position to which each bit moves. </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Example: bit 21 moves to bit 4, while bit 4 moves to bit 31.</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result of P-box permutation is XORed with the left half of the initial 64 bit block.</a:t>
            </a:r>
            <a:endParaRPr/>
          </a:p>
        </p:txBody>
      </p:sp>
      <p:graphicFrame>
        <p:nvGraphicFramePr>
          <p:cNvPr id="472" name="Google Shape;472;p16"/>
          <p:cNvGraphicFramePr/>
          <p:nvPr/>
        </p:nvGraphicFramePr>
        <p:xfrm>
          <a:off x="1524000" y="4779962"/>
          <a:ext cx="3000000" cy="3000000"/>
        </p:xfrm>
        <a:graphic>
          <a:graphicData uri="http://schemas.openxmlformats.org/drawingml/2006/table">
            <a:tbl>
              <a:tblPr>
                <a:noFill/>
                <a:tableStyleId>{ACB87A27-2003-41AA-AA56-4478511809FF}</a:tableStyleId>
              </a:tblPr>
              <a:tblGrid>
                <a:gridCol w="6096000"/>
              </a:tblGrid>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P-Box Permutation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16,  7, 20, 21, 29, 12, 28, 17,  1, 15, 23, 26,  5, 18, 31, 10</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2,  8, 24, 14, 32, 27,   3,  9, 19, 13, 30,  6, 22, 11,  4,  25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73" name="Google Shape;473;p16"/>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Final Permutation </a:t>
            </a:r>
            <a:r>
              <a:rPr b="0" i="0" lang="en-US" sz="4000" u="none">
                <a:solidFill>
                  <a:srgbClr val="00B0F0"/>
                </a:solidFill>
                <a:latin typeface="Arial"/>
                <a:ea typeface="Arial"/>
                <a:cs typeface="Arial"/>
                <a:sym typeface="Arial"/>
              </a:rPr>
              <a:t>(2014)</a:t>
            </a:r>
            <a:endParaRPr/>
          </a:p>
        </p:txBody>
      </p:sp>
      <p:sp>
        <p:nvSpPr>
          <p:cNvPr id="479" name="Google Shape;479;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80000"/>
              </a:lnSpc>
              <a:spcBef>
                <a:spcPts val="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final permutation is the inverse of the initial permutation as told earlier.</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Table below show this final permutation.</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Also note the left and right halves are not exchanged after the last round of DES; the concatenated block R</a:t>
            </a:r>
            <a:r>
              <a:rPr b="0" baseline="-25000" i="0" lang="en-US" sz="1900" u="none">
                <a:solidFill>
                  <a:schemeClr val="dk1"/>
                </a:solidFill>
                <a:latin typeface="Arial"/>
                <a:ea typeface="Arial"/>
                <a:cs typeface="Arial"/>
                <a:sym typeface="Arial"/>
              </a:rPr>
              <a:t>16</a:t>
            </a:r>
            <a:r>
              <a:rPr b="0" i="0" lang="en-US" sz="1900" u="none">
                <a:solidFill>
                  <a:schemeClr val="dk1"/>
                </a:solidFill>
                <a:latin typeface="Arial"/>
                <a:ea typeface="Arial"/>
                <a:cs typeface="Arial"/>
                <a:sym typeface="Arial"/>
              </a:rPr>
              <a:t>L</a:t>
            </a:r>
            <a:r>
              <a:rPr b="0" baseline="-25000" i="0" lang="en-US" sz="1900" u="none">
                <a:solidFill>
                  <a:schemeClr val="dk1"/>
                </a:solidFill>
                <a:latin typeface="Arial"/>
                <a:ea typeface="Arial"/>
                <a:cs typeface="Arial"/>
                <a:sym typeface="Arial"/>
              </a:rPr>
              <a:t>16</a:t>
            </a:r>
            <a:r>
              <a:rPr b="0" i="0" lang="en-US" sz="1900" u="none">
                <a:solidFill>
                  <a:schemeClr val="dk1"/>
                </a:solidFill>
                <a:latin typeface="Arial"/>
                <a:ea typeface="Arial"/>
                <a:cs typeface="Arial"/>
                <a:sym typeface="Arial"/>
              </a:rPr>
              <a:t> is used as the input to the final permutation.</a:t>
            </a:r>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 </a:t>
            </a:r>
            <a:endParaRPr/>
          </a:p>
        </p:txBody>
      </p:sp>
      <p:graphicFrame>
        <p:nvGraphicFramePr>
          <p:cNvPr id="480" name="Google Shape;480;p17"/>
          <p:cNvGraphicFramePr/>
          <p:nvPr/>
        </p:nvGraphicFramePr>
        <p:xfrm>
          <a:off x="1524000" y="4918075"/>
          <a:ext cx="3000000" cy="3000000"/>
        </p:xfrm>
        <a:graphic>
          <a:graphicData uri="http://schemas.openxmlformats.org/drawingml/2006/table">
            <a:tbl>
              <a:tblPr>
                <a:noFill/>
                <a:tableStyleId>{ACB87A27-2003-41AA-AA56-4478511809FF}</a:tableStyleId>
              </a:tblPr>
              <a:tblGrid>
                <a:gridCol w="6096000"/>
              </a:tblGrid>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Final Permutation</a:t>
                      </a:r>
                      <a:endParaRPr/>
                    </a:p>
                  </a:txBody>
                  <a:tcPr marT="45650" marB="456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89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40,  8, 48, 16, 56, 24, 64, 32, 39,  7, 47, 15, 55, 23, 63, 31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38,  6, 46, 14, 54, 22, 62, 30, 37,  5, 45, 13, 53, 21, 61, 29</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36,  4, 44, 12, 52, 20, 60, 28, 35,  3, 43, 11, 51, 19, 59, 27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34,  2, 42, 10, 50, 18, 58, 26, 33,  1, 41,  9,  49, 17, 57, 25</a:t>
                      </a:r>
                      <a:endParaRPr/>
                    </a:p>
                  </a:txBody>
                  <a:tcPr marT="45650" marB="456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81" name="Google Shape;481;p17"/>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graphicFrame>
        <p:nvGraphicFramePr>
          <p:cNvPr id="482" name="Google Shape;482;p17"/>
          <p:cNvGraphicFramePr/>
          <p:nvPr/>
        </p:nvGraphicFramePr>
        <p:xfrm>
          <a:off x="1524000" y="3165475"/>
          <a:ext cx="3000000" cy="3000000"/>
        </p:xfrm>
        <a:graphic>
          <a:graphicData uri="http://schemas.openxmlformats.org/drawingml/2006/table">
            <a:tbl>
              <a:tblPr>
                <a:noFill/>
                <a:tableStyleId>{ACB87A27-2003-41AA-AA56-4478511809FF}</a:tableStyleId>
              </a:tblPr>
              <a:tblGrid>
                <a:gridCol w="6096000"/>
              </a:tblGrid>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Initial Permutation</a:t>
                      </a:r>
                      <a:endParaRPr/>
                    </a:p>
                  </a:txBody>
                  <a:tcPr marT="45650" marB="456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89025">
                <a:tc>
                  <a:txBody>
                    <a:bodyPr/>
                    <a:lstStyle/>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58, 50, 42, 34, 26, 18, 10,  2, 60, 52, 44, 36, 28, 20, 12,  4</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62, 54, 46, 38, 30, 22, 14,  6, 64, 56, 48, 40, 32, 24, 16,  8</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57, 49, 41, 33, 25, 17,   9,  1, 59, 51, 43, 35, 27, 19, 11,  3</a:t>
                      </a:r>
                      <a:endParaRPr/>
                    </a:p>
                    <a:p>
                      <a:pPr indent="0" lvl="0" marL="0" marR="0" rtl="0" algn="just">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61, 53, 45, 37, 29, 21, 13,  5, 63, 55, 47, 39, 31, 23, 15,  7</a:t>
                      </a:r>
                      <a:endParaRPr/>
                    </a:p>
                  </a:txBody>
                  <a:tcPr marT="45650" marB="456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Decryption of DES</a:t>
            </a:r>
            <a:endParaRPr/>
          </a:p>
        </p:txBody>
      </p:sp>
      <p:sp>
        <p:nvSpPr>
          <p:cNvPr id="488" name="Google Shape;488;p1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9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Actually the same algorithm can be used for both encryption and decryption.</a:t>
            </a:r>
            <a:endParaRPr/>
          </a:p>
          <a:p>
            <a:pPr indent="-182562" lvl="0" marL="182562" marR="0" rtl="0" algn="l">
              <a:lnSpc>
                <a:spcPct val="9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only difference is that the key must be used in reverse order.</a:t>
            </a:r>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9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That is, if the encryption keys for each round are K</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 K</a:t>
            </a:r>
            <a:r>
              <a:rPr b="0" baseline="-25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K</a:t>
            </a:r>
            <a:r>
              <a:rPr b="0" baseline="-25000" i="0" lang="en-US" sz="2400" u="none">
                <a:solidFill>
                  <a:schemeClr val="dk1"/>
                </a:solidFill>
                <a:latin typeface="Arial"/>
                <a:ea typeface="Arial"/>
                <a:cs typeface="Arial"/>
                <a:sym typeface="Arial"/>
              </a:rPr>
              <a:t>3</a:t>
            </a:r>
            <a:r>
              <a:rPr b="0" i="0" lang="en-US" sz="2400" u="none">
                <a:solidFill>
                  <a:schemeClr val="dk1"/>
                </a:solidFill>
                <a:latin typeface="Arial"/>
                <a:ea typeface="Arial"/>
                <a:cs typeface="Arial"/>
                <a:sym typeface="Arial"/>
              </a:rPr>
              <a:t>,…,K</a:t>
            </a:r>
            <a:r>
              <a:rPr b="0" baseline="-25000" i="0" lang="en-US" sz="2400" u="none">
                <a:solidFill>
                  <a:schemeClr val="dk1"/>
                </a:solidFill>
                <a:latin typeface="Arial"/>
                <a:ea typeface="Arial"/>
                <a:cs typeface="Arial"/>
                <a:sym typeface="Arial"/>
              </a:rPr>
              <a:t>16</a:t>
            </a:r>
            <a:r>
              <a:rPr b="0" i="0" lang="en-US" sz="2400" u="none">
                <a:solidFill>
                  <a:schemeClr val="dk1"/>
                </a:solidFill>
                <a:latin typeface="Arial"/>
                <a:ea typeface="Arial"/>
                <a:cs typeface="Arial"/>
                <a:sym typeface="Arial"/>
              </a:rPr>
              <a:t>, then the decryption keys are K</a:t>
            </a:r>
            <a:r>
              <a:rPr b="0" baseline="-25000" i="0" lang="en-US" sz="2400" u="none">
                <a:solidFill>
                  <a:schemeClr val="dk1"/>
                </a:solidFill>
                <a:latin typeface="Arial"/>
                <a:ea typeface="Arial"/>
                <a:cs typeface="Arial"/>
                <a:sym typeface="Arial"/>
              </a:rPr>
              <a:t>16</a:t>
            </a:r>
            <a:r>
              <a:rPr b="0" i="0" lang="en-US" sz="2400" u="none">
                <a:solidFill>
                  <a:schemeClr val="dk1"/>
                </a:solidFill>
                <a:latin typeface="Arial"/>
                <a:ea typeface="Arial"/>
                <a:cs typeface="Arial"/>
                <a:sym typeface="Arial"/>
              </a:rPr>
              <a:t>, K</a:t>
            </a:r>
            <a:r>
              <a:rPr b="0" baseline="-25000" i="0" lang="en-US" sz="2400" u="none">
                <a:solidFill>
                  <a:schemeClr val="dk1"/>
                </a:solidFill>
                <a:latin typeface="Arial"/>
                <a:ea typeface="Arial"/>
                <a:cs typeface="Arial"/>
                <a:sym typeface="Arial"/>
              </a:rPr>
              <a:t>15</a:t>
            </a:r>
            <a:r>
              <a:rPr b="0" i="0" lang="en-US" sz="2400" u="none">
                <a:solidFill>
                  <a:schemeClr val="dk1"/>
                </a:solidFill>
                <a:latin typeface="Arial"/>
                <a:ea typeface="Arial"/>
                <a:cs typeface="Arial"/>
                <a:sym typeface="Arial"/>
              </a:rPr>
              <a:t>, K</a:t>
            </a:r>
            <a:r>
              <a:rPr b="0" baseline="-25000" i="0" lang="en-US" sz="2400" u="none">
                <a:solidFill>
                  <a:schemeClr val="dk1"/>
                </a:solidFill>
                <a:latin typeface="Arial"/>
                <a:ea typeface="Arial"/>
                <a:cs typeface="Arial"/>
                <a:sym typeface="Arial"/>
              </a:rPr>
              <a:t>14</a:t>
            </a:r>
            <a:r>
              <a:rPr b="0" i="0" lang="en-US" sz="2400" u="none">
                <a:solidFill>
                  <a:schemeClr val="dk1"/>
                </a:solidFill>
                <a:latin typeface="Arial"/>
                <a:ea typeface="Arial"/>
                <a:cs typeface="Arial"/>
                <a:sym typeface="Arial"/>
              </a:rPr>
              <a:t>,…,K</a:t>
            </a:r>
            <a:r>
              <a:rPr b="0" baseline="-25000" i="0" lang="en-US" sz="2400" u="none">
                <a:solidFill>
                  <a:schemeClr val="dk1"/>
                </a:solidFill>
                <a:latin typeface="Arial"/>
                <a:ea typeface="Arial"/>
                <a:cs typeface="Arial"/>
                <a:sym typeface="Arial"/>
              </a:rPr>
              <a:t>1</a:t>
            </a:r>
            <a:r>
              <a:rPr b="0" i="0" lang="en-US" sz="2400" u="none">
                <a:solidFill>
                  <a:schemeClr val="dk1"/>
                </a:solidFill>
                <a:latin typeface="Arial"/>
                <a:ea typeface="Arial"/>
                <a:cs typeface="Arial"/>
                <a:sym typeface="Arial"/>
              </a:rPr>
              <a:t>.</a:t>
            </a:r>
            <a:endParaRPr/>
          </a:p>
          <a:p>
            <a:pPr indent="-182562" lvl="0" marL="182562" marR="0" rtl="0" algn="l">
              <a:lnSpc>
                <a:spcPct val="9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algorithm that generates the key used for each round is circular as well.</a:t>
            </a:r>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9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key shift is a right shift and the number of positions shifted is 0, 1, 2, 2, 2, 2, 2, 2, 1, 2, 2, 2, 2, 2, 2, 1.</a:t>
            </a:r>
            <a:endParaRPr/>
          </a:p>
        </p:txBody>
      </p:sp>
      <p:sp>
        <p:nvSpPr>
          <p:cNvPr id="489" name="Google Shape;489;p18"/>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DES Variants </a:t>
            </a:r>
            <a:r>
              <a:rPr b="0" i="0" lang="en-US" sz="4000" u="none">
                <a:solidFill>
                  <a:srgbClr val="00B0F0"/>
                </a:solidFill>
                <a:latin typeface="Arial"/>
                <a:ea typeface="Arial"/>
                <a:cs typeface="Arial"/>
                <a:sym typeface="Arial"/>
              </a:rPr>
              <a:t>(2012)</a:t>
            </a:r>
            <a:endParaRPr/>
          </a:p>
        </p:txBody>
      </p:sp>
      <p:sp>
        <p:nvSpPr>
          <p:cNvPr id="495" name="Google Shape;495;p1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1700"/>
              <a:buFont typeface="Arial"/>
              <a:buNone/>
            </a:pPr>
            <a:r>
              <a:rPr b="0" i="0" lang="en-US" sz="2000" u="none">
                <a:solidFill>
                  <a:srgbClr val="0070C0"/>
                </a:solidFill>
                <a:latin typeface="Arial"/>
                <a:ea typeface="Arial"/>
                <a:cs typeface="Arial"/>
                <a:sym typeface="Arial"/>
              </a:rPr>
              <a:t>Multiple DES:</a:t>
            </a:r>
            <a:endParaRPr/>
          </a:p>
          <a:p>
            <a:pPr indent="-107950" lvl="0" marL="0" marR="0" rtl="0" algn="l">
              <a:lnSpc>
                <a:spcPct val="9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Some DES implementation use triple-DES (Figure on the next slide).</a:t>
            </a:r>
            <a:endParaRPr/>
          </a:p>
          <a:p>
            <a:pPr indent="-107950" lvl="0" marL="0" marR="0" rtl="0" algn="l">
              <a:lnSpc>
                <a:spcPct val="9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Since DES is not a group, then the resultant ciphertext is much harder to break using exhaustive search.</a:t>
            </a:r>
            <a:endParaRPr/>
          </a:p>
          <a:p>
            <a:pPr indent="0" lvl="0" marL="0" marR="0" rtl="0" algn="l">
              <a:lnSpc>
                <a:spcPct val="90000"/>
              </a:lnSpc>
              <a:spcBef>
                <a:spcPts val="400"/>
              </a:spcBef>
              <a:spcAft>
                <a:spcPts val="0"/>
              </a:spcAft>
              <a:buClr>
                <a:schemeClr val="accent1"/>
              </a:buClr>
              <a:buSzPts val="1700"/>
              <a:buFont typeface="Arial"/>
              <a:buNone/>
            </a:pPr>
            <a:r>
              <a:t/>
            </a:r>
            <a:endParaRPr b="0" i="0" sz="2000" u="none">
              <a:solidFill>
                <a:srgbClr val="0070C0"/>
              </a:solidFill>
              <a:latin typeface="Arial"/>
              <a:ea typeface="Arial"/>
              <a:cs typeface="Arial"/>
              <a:sym typeface="Arial"/>
            </a:endParaRPr>
          </a:p>
          <a:p>
            <a:pPr indent="0" lvl="0" marL="0" marR="0" rtl="0" algn="l">
              <a:lnSpc>
                <a:spcPct val="90000"/>
              </a:lnSpc>
              <a:spcBef>
                <a:spcPts val="400"/>
              </a:spcBef>
              <a:spcAft>
                <a:spcPts val="0"/>
              </a:spcAft>
              <a:buClr>
                <a:schemeClr val="accent1"/>
              </a:buClr>
              <a:buSzPts val="1700"/>
              <a:buFont typeface="Arial"/>
              <a:buNone/>
            </a:pPr>
            <a:r>
              <a:rPr b="0" i="0" lang="en-US" sz="2000" u="none">
                <a:solidFill>
                  <a:srgbClr val="0070C0"/>
                </a:solidFill>
                <a:latin typeface="Arial"/>
                <a:ea typeface="Arial"/>
                <a:cs typeface="Arial"/>
                <a:sym typeface="Arial"/>
              </a:rPr>
              <a:t>DES with Independent Subkey:</a:t>
            </a:r>
            <a:endParaRPr b="0" i="0" sz="2000" u="none">
              <a:solidFill>
                <a:srgbClr val="0070C0"/>
              </a:solidFill>
              <a:latin typeface="Arial"/>
              <a:ea typeface="Arial"/>
              <a:cs typeface="Arial"/>
              <a:sym typeface="Arial"/>
            </a:endParaRPr>
          </a:p>
          <a:p>
            <a:pPr indent="-107950" lvl="0" marL="0" marR="0" rtl="0" algn="l">
              <a:lnSpc>
                <a:spcPct val="9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Another variation is to use a different subkey for each round, instead of generating them from a 56 bit key.</a:t>
            </a:r>
            <a:endParaRPr/>
          </a:p>
          <a:p>
            <a:pPr indent="0" lvl="0" marL="0" marR="0" rtl="0" algn="l">
              <a:lnSpc>
                <a:spcPct val="9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07950" lvl="0" marL="0" marR="0" rtl="0" algn="l">
              <a:lnSpc>
                <a:spcPct val="9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Since 48 key bits are used in each of 16 rounds, this means that the key length for this variant is 768 bits.</a:t>
            </a:r>
            <a:endParaRPr/>
          </a:p>
          <a:p>
            <a:pPr indent="0" lvl="0" marL="0" marR="0" rtl="0" algn="l">
              <a:lnSpc>
                <a:spcPct val="9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07950" lvl="0" marL="0" marR="0" rtl="0" algn="l">
              <a:lnSpc>
                <a:spcPct val="9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This variant would drastically increase the difficulty of a Brute-force attack against the algorithm; that attack would have a complexity of 2</a:t>
            </a:r>
            <a:r>
              <a:rPr b="0" baseline="30000" i="0" lang="en-US" sz="2000" u="none">
                <a:solidFill>
                  <a:schemeClr val="dk1"/>
                </a:solidFill>
                <a:latin typeface="Arial"/>
                <a:ea typeface="Arial"/>
                <a:cs typeface="Arial"/>
                <a:sym typeface="Arial"/>
              </a:rPr>
              <a:t>768</a:t>
            </a:r>
            <a:r>
              <a:rPr b="0" i="0" lang="en-US" sz="2000" u="none">
                <a:solidFill>
                  <a:schemeClr val="dk1"/>
                </a:solidFill>
                <a:latin typeface="Arial"/>
                <a:ea typeface="Arial"/>
                <a:cs typeface="Arial"/>
                <a:sym typeface="Arial"/>
              </a:rPr>
              <a:t>.  </a:t>
            </a:r>
            <a:endParaRPr/>
          </a:p>
        </p:txBody>
      </p:sp>
      <p:sp>
        <p:nvSpPr>
          <p:cNvPr id="496" name="Google Shape;496;p19"/>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Background</a:t>
            </a:r>
            <a:endParaRPr/>
          </a:p>
        </p:txBody>
      </p:sp>
      <p:sp>
        <p:nvSpPr>
          <p:cNvPr id="133" name="Google Shape;133;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The Data Encryption Standard (DES), also known as Data Encryption Algorithm (DEA) by ANSI and the DEA-1 by ISO, has been a worldwide standard for a twenty years. </a:t>
            </a:r>
            <a:endParaRPr/>
          </a:p>
          <a:p>
            <a:pPr indent="-53023" lvl="0" marL="182563"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sp>
        <p:nvSpPr>
          <p:cNvPr id="134" name="Google Shape;134;p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Figure: Triple DES</a:t>
            </a:r>
            <a:endParaRPr/>
          </a:p>
        </p:txBody>
      </p:sp>
      <p:sp>
        <p:nvSpPr>
          <p:cNvPr id="502" name="Google Shape;502;p2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Triple DES:</a:t>
            </a:r>
            <a:endParaRPr/>
          </a:p>
        </p:txBody>
      </p:sp>
      <p:grpSp>
        <p:nvGrpSpPr>
          <p:cNvPr id="503" name="Google Shape;503;p20"/>
          <p:cNvGrpSpPr/>
          <p:nvPr/>
        </p:nvGrpSpPr>
        <p:grpSpPr>
          <a:xfrm>
            <a:off x="1066800" y="1828800"/>
            <a:ext cx="6858000" cy="4408487"/>
            <a:chOff x="1066800" y="1676400"/>
            <a:chExt cx="6858000" cy="4407932"/>
          </a:xfrm>
        </p:grpSpPr>
        <p:grpSp>
          <p:nvGrpSpPr>
            <p:cNvPr id="504" name="Google Shape;504;p20"/>
            <p:cNvGrpSpPr/>
            <p:nvPr/>
          </p:nvGrpSpPr>
          <p:grpSpPr>
            <a:xfrm>
              <a:off x="2438400" y="2209733"/>
              <a:ext cx="3886200" cy="609523"/>
              <a:chOff x="2514600" y="2133533"/>
              <a:chExt cx="3886200" cy="609523"/>
            </a:xfrm>
          </p:grpSpPr>
          <p:sp>
            <p:nvSpPr>
              <p:cNvPr id="505" name="Google Shape;505;p20"/>
              <p:cNvSpPr/>
              <p:nvPr/>
            </p:nvSpPr>
            <p:spPr>
              <a:xfrm>
                <a:off x="2514600" y="2133533"/>
                <a:ext cx="3886200" cy="60952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6" name="Google Shape;506;p20"/>
              <p:cNvSpPr/>
              <p:nvPr/>
            </p:nvSpPr>
            <p:spPr>
              <a:xfrm>
                <a:off x="2819400" y="2285914"/>
                <a:ext cx="762000" cy="304762"/>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DES</a:t>
                </a:r>
                <a:endParaRPr/>
              </a:p>
            </p:txBody>
          </p:sp>
          <p:sp>
            <p:nvSpPr>
              <p:cNvPr id="507" name="Google Shape;507;p20"/>
              <p:cNvSpPr/>
              <p:nvPr/>
            </p:nvSpPr>
            <p:spPr>
              <a:xfrm>
                <a:off x="3962400" y="2285914"/>
                <a:ext cx="838200" cy="304762"/>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DES</a:t>
                </a:r>
                <a:r>
                  <a:rPr b="0" baseline="30000" i="0" lang="en-US" sz="1800" u="none">
                    <a:solidFill>
                      <a:srgbClr val="FFFFFF"/>
                    </a:solidFill>
                    <a:latin typeface="Arial"/>
                    <a:ea typeface="Arial"/>
                    <a:cs typeface="Arial"/>
                    <a:sym typeface="Arial"/>
                  </a:rPr>
                  <a:t>-1</a:t>
                </a:r>
                <a:endParaRPr/>
              </a:p>
            </p:txBody>
          </p:sp>
          <p:sp>
            <p:nvSpPr>
              <p:cNvPr id="508" name="Google Shape;508;p20"/>
              <p:cNvSpPr/>
              <p:nvPr/>
            </p:nvSpPr>
            <p:spPr>
              <a:xfrm>
                <a:off x="5257800" y="2285914"/>
                <a:ext cx="762000" cy="304762"/>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DES</a:t>
                </a:r>
                <a:endParaRPr/>
              </a:p>
            </p:txBody>
          </p:sp>
        </p:grpSp>
        <p:grpSp>
          <p:nvGrpSpPr>
            <p:cNvPr id="509" name="Google Shape;509;p20"/>
            <p:cNvGrpSpPr/>
            <p:nvPr/>
          </p:nvGrpSpPr>
          <p:grpSpPr>
            <a:xfrm>
              <a:off x="2362200" y="5028777"/>
              <a:ext cx="3886200" cy="609523"/>
              <a:chOff x="2438400" y="5028777"/>
              <a:chExt cx="3886200" cy="609523"/>
            </a:xfrm>
          </p:grpSpPr>
          <p:sp>
            <p:nvSpPr>
              <p:cNvPr id="510" name="Google Shape;510;p20"/>
              <p:cNvSpPr/>
              <p:nvPr/>
            </p:nvSpPr>
            <p:spPr>
              <a:xfrm>
                <a:off x="2438400" y="5028777"/>
                <a:ext cx="3886200" cy="60952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1" name="Google Shape;511;p20"/>
              <p:cNvSpPr/>
              <p:nvPr/>
            </p:nvSpPr>
            <p:spPr>
              <a:xfrm>
                <a:off x="2667000" y="5230365"/>
                <a:ext cx="838200" cy="304762"/>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DES</a:t>
                </a:r>
                <a:r>
                  <a:rPr b="0" baseline="30000" i="0" lang="en-US" sz="1800" u="none">
                    <a:solidFill>
                      <a:srgbClr val="FFFFFF"/>
                    </a:solidFill>
                    <a:latin typeface="Arial"/>
                    <a:ea typeface="Arial"/>
                    <a:cs typeface="Arial"/>
                    <a:sym typeface="Arial"/>
                  </a:rPr>
                  <a:t>-1</a:t>
                </a:r>
                <a:endParaRPr/>
              </a:p>
            </p:txBody>
          </p:sp>
          <p:sp>
            <p:nvSpPr>
              <p:cNvPr id="512" name="Google Shape;512;p20"/>
              <p:cNvSpPr/>
              <p:nvPr/>
            </p:nvSpPr>
            <p:spPr>
              <a:xfrm>
                <a:off x="5181600" y="5230365"/>
                <a:ext cx="838200" cy="304762"/>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DES</a:t>
                </a:r>
                <a:r>
                  <a:rPr b="0" baseline="30000" i="0" lang="en-US" sz="1800" u="none">
                    <a:solidFill>
                      <a:srgbClr val="FFFFFF"/>
                    </a:solidFill>
                    <a:latin typeface="Arial"/>
                    <a:ea typeface="Arial"/>
                    <a:cs typeface="Arial"/>
                    <a:sym typeface="Arial"/>
                  </a:rPr>
                  <a:t>-1</a:t>
                </a:r>
                <a:endParaRPr/>
              </a:p>
            </p:txBody>
          </p:sp>
          <p:sp>
            <p:nvSpPr>
              <p:cNvPr id="513" name="Google Shape;513;p20"/>
              <p:cNvSpPr/>
              <p:nvPr/>
            </p:nvSpPr>
            <p:spPr>
              <a:xfrm>
                <a:off x="3962400" y="5230365"/>
                <a:ext cx="762000" cy="304762"/>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DES</a:t>
                </a:r>
                <a:endParaRPr/>
              </a:p>
            </p:txBody>
          </p:sp>
        </p:grpSp>
        <p:sp>
          <p:nvSpPr>
            <p:cNvPr id="514" name="Google Shape;514;p20"/>
            <p:cNvSpPr/>
            <p:nvPr/>
          </p:nvSpPr>
          <p:spPr>
            <a:xfrm>
              <a:off x="1066800" y="3581160"/>
              <a:ext cx="1219200" cy="60952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Plaintext</a:t>
              </a:r>
              <a:endParaRPr/>
            </a:p>
          </p:txBody>
        </p:sp>
        <p:sp>
          <p:nvSpPr>
            <p:cNvPr id="515" name="Google Shape;515;p20"/>
            <p:cNvSpPr/>
            <p:nvPr/>
          </p:nvSpPr>
          <p:spPr>
            <a:xfrm>
              <a:off x="6629400" y="3581160"/>
              <a:ext cx="1295400" cy="60952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Ciphertext</a:t>
              </a:r>
              <a:endParaRPr/>
            </a:p>
          </p:txBody>
        </p:sp>
        <p:sp>
          <p:nvSpPr>
            <p:cNvPr id="516" name="Google Shape;516;p20"/>
            <p:cNvSpPr txBox="1"/>
            <p:nvPr/>
          </p:nvSpPr>
          <p:spPr>
            <a:xfrm>
              <a:off x="2514600" y="3581400"/>
              <a:ext cx="3886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K</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K</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K</a:t>
              </a:r>
              <a:r>
                <a:rPr b="0" baseline="-25000" i="0" lang="en-US" sz="1800" u="none">
                  <a:solidFill>
                    <a:schemeClr val="dk1"/>
                  </a:solidFill>
                  <a:latin typeface="Arial"/>
                  <a:ea typeface="Arial"/>
                  <a:cs typeface="Arial"/>
                  <a:sym typeface="Arial"/>
                </a:rPr>
                <a:t>3</a:t>
              </a:r>
              <a:endParaRPr/>
            </a:p>
          </p:txBody>
        </p:sp>
        <p:cxnSp>
          <p:nvCxnSpPr>
            <p:cNvPr id="517" name="Google Shape;517;p20"/>
            <p:cNvCxnSpPr/>
            <p:nvPr/>
          </p:nvCxnSpPr>
          <p:spPr>
            <a:xfrm rot="10800000">
              <a:off x="4343400" y="2666875"/>
              <a:ext cx="0" cy="922222"/>
            </a:xfrm>
            <a:prstGeom prst="straightConnector1">
              <a:avLst/>
            </a:prstGeom>
            <a:noFill/>
            <a:ln cap="flat" cmpd="sng" w="26425">
              <a:solidFill>
                <a:schemeClr val="dk1"/>
              </a:solidFill>
              <a:prstDash val="solid"/>
              <a:miter lim="800000"/>
              <a:headEnd len="med" w="med" type="none"/>
              <a:tailEnd len="med" w="med" type="stealth"/>
            </a:ln>
          </p:spPr>
        </p:cxnSp>
        <p:cxnSp>
          <p:nvCxnSpPr>
            <p:cNvPr id="518" name="Google Shape;518;p20"/>
            <p:cNvCxnSpPr/>
            <p:nvPr/>
          </p:nvCxnSpPr>
          <p:spPr>
            <a:xfrm rot="10800000">
              <a:off x="5638800" y="2666875"/>
              <a:ext cx="0" cy="922222"/>
            </a:xfrm>
            <a:prstGeom prst="straightConnector1">
              <a:avLst/>
            </a:prstGeom>
            <a:noFill/>
            <a:ln cap="flat" cmpd="sng" w="26425">
              <a:solidFill>
                <a:schemeClr val="dk1"/>
              </a:solidFill>
              <a:prstDash val="solid"/>
              <a:miter lim="800000"/>
              <a:headEnd len="med" w="med" type="none"/>
              <a:tailEnd len="med" w="med" type="stealth"/>
            </a:ln>
          </p:spPr>
        </p:cxnSp>
        <p:cxnSp>
          <p:nvCxnSpPr>
            <p:cNvPr id="519" name="Google Shape;519;p20"/>
            <p:cNvCxnSpPr/>
            <p:nvPr/>
          </p:nvCxnSpPr>
          <p:spPr>
            <a:xfrm>
              <a:off x="3048000" y="3951001"/>
              <a:ext cx="0" cy="1279364"/>
            </a:xfrm>
            <a:prstGeom prst="straightConnector1">
              <a:avLst/>
            </a:prstGeom>
            <a:noFill/>
            <a:ln cap="flat" cmpd="sng" w="26425">
              <a:solidFill>
                <a:schemeClr val="dk1"/>
              </a:solidFill>
              <a:prstDash val="solid"/>
              <a:miter lim="800000"/>
              <a:headEnd len="med" w="med" type="none"/>
              <a:tailEnd len="med" w="med" type="stealth"/>
            </a:ln>
          </p:spPr>
        </p:cxnSp>
        <p:cxnSp>
          <p:nvCxnSpPr>
            <p:cNvPr id="520" name="Google Shape;520;p20"/>
            <p:cNvCxnSpPr/>
            <p:nvPr/>
          </p:nvCxnSpPr>
          <p:spPr>
            <a:xfrm>
              <a:off x="4343400" y="3962112"/>
              <a:ext cx="0" cy="1279364"/>
            </a:xfrm>
            <a:prstGeom prst="straightConnector1">
              <a:avLst/>
            </a:prstGeom>
            <a:noFill/>
            <a:ln cap="flat" cmpd="sng" w="26425">
              <a:solidFill>
                <a:schemeClr val="dk1"/>
              </a:solidFill>
              <a:prstDash val="solid"/>
              <a:miter lim="800000"/>
              <a:headEnd len="med" w="med" type="none"/>
              <a:tailEnd len="med" w="med" type="stealth"/>
            </a:ln>
          </p:spPr>
        </p:cxnSp>
        <p:cxnSp>
          <p:nvCxnSpPr>
            <p:cNvPr id="521" name="Google Shape;521;p20"/>
            <p:cNvCxnSpPr/>
            <p:nvPr/>
          </p:nvCxnSpPr>
          <p:spPr>
            <a:xfrm>
              <a:off x="5638800" y="3962112"/>
              <a:ext cx="0" cy="1279364"/>
            </a:xfrm>
            <a:prstGeom prst="straightConnector1">
              <a:avLst/>
            </a:prstGeom>
            <a:noFill/>
            <a:ln cap="flat" cmpd="sng" w="26425">
              <a:solidFill>
                <a:schemeClr val="dk1"/>
              </a:solidFill>
              <a:prstDash val="solid"/>
              <a:miter lim="800000"/>
              <a:headEnd len="med" w="med" type="none"/>
              <a:tailEnd len="med" w="med" type="stealth"/>
            </a:ln>
          </p:spPr>
        </p:cxnSp>
        <p:cxnSp>
          <p:nvCxnSpPr>
            <p:cNvPr id="522" name="Google Shape;522;p20"/>
            <p:cNvCxnSpPr/>
            <p:nvPr/>
          </p:nvCxnSpPr>
          <p:spPr>
            <a:xfrm rot="10800000">
              <a:off x="3048000" y="2666875"/>
              <a:ext cx="0" cy="922222"/>
            </a:xfrm>
            <a:prstGeom prst="straightConnector1">
              <a:avLst/>
            </a:prstGeom>
            <a:noFill/>
            <a:ln cap="flat" cmpd="sng" w="26425">
              <a:solidFill>
                <a:schemeClr val="dk1"/>
              </a:solidFill>
              <a:prstDash val="solid"/>
              <a:miter lim="800000"/>
              <a:headEnd len="med" w="med" type="none"/>
              <a:tailEnd len="med" w="med" type="stealth"/>
            </a:ln>
          </p:spPr>
        </p:cxnSp>
        <p:cxnSp>
          <p:nvCxnSpPr>
            <p:cNvPr id="523" name="Google Shape;523;p20"/>
            <p:cNvCxnSpPr/>
            <p:nvPr/>
          </p:nvCxnSpPr>
          <p:spPr>
            <a:xfrm rot="5400000">
              <a:off x="6191322" y="4247761"/>
              <a:ext cx="1142856" cy="1028700"/>
            </a:xfrm>
            <a:prstGeom prst="bentConnector2">
              <a:avLst/>
            </a:prstGeom>
            <a:noFill/>
            <a:ln cap="flat" cmpd="sng" w="26425">
              <a:solidFill>
                <a:schemeClr val="dk1"/>
              </a:solidFill>
              <a:prstDash val="solid"/>
              <a:miter lim="800000"/>
              <a:headEnd len="med" w="med" type="none"/>
              <a:tailEnd len="med" w="med" type="stealth"/>
            </a:ln>
          </p:spPr>
        </p:cxnSp>
        <p:cxnSp>
          <p:nvCxnSpPr>
            <p:cNvPr id="524" name="Google Shape;524;p20"/>
            <p:cNvCxnSpPr/>
            <p:nvPr/>
          </p:nvCxnSpPr>
          <p:spPr>
            <a:xfrm>
              <a:off x="6324600" y="2514494"/>
              <a:ext cx="952500" cy="1066665"/>
            </a:xfrm>
            <a:prstGeom prst="bentConnector2">
              <a:avLst/>
            </a:prstGeom>
            <a:noFill/>
            <a:ln cap="flat" cmpd="sng" w="26425">
              <a:solidFill>
                <a:schemeClr val="dk1"/>
              </a:solidFill>
              <a:prstDash val="solid"/>
              <a:miter lim="800000"/>
              <a:headEnd len="med" w="med" type="none"/>
              <a:tailEnd len="med" w="med" type="stealth"/>
            </a:ln>
          </p:spPr>
        </p:cxnSp>
        <p:cxnSp>
          <p:nvCxnSpPr>
            <p:cNvPr id="525" name="Google Shape;525;p20"/>
            <p:cNvCxnSpPr/>
            <p:nvPr/>
          </p:nvCxnSpPr>
          <p:spPr>
            <a:xfrm rot="10800000">
              <a:off x="1676400" y="4190683"/>
              <a:ext cx="685800" cy="1142856"/>
            </a:xfrm>
            <a:prstGeom prst="bentConnector2">
              <a:avLst/>
            </a:prstGeom>
            <a:noFill/>
            <a:ln cap="flat" cmpd="sng" w="26425">
              <a:solidFill>
                <a:schemeClr val="dk1"/>
              </a:solidFill>
              <a:prstDash val="solid"/>
              <a:miter lim="800000"/>
              <a:headEnd len="med" w="med" type="none"/>
              <a:tailEnd len="med" w="med" type="stealth"/>
            </a:ln>
          </p:spPr>
        </p:cxnSp>
        <p:cxnSp>
          <p:nvCxnSpPr>
            <p:cNvPr id="526" name="Google Shape;526;p20"/>
            <p:cNvCxnSpPr/>
            <p:nvPr/>
          </p:nvCxnSpPr>
          <p:spPr>
            <a:xfrm rot="-5400000">
              <a:off x="1524067" y="2666826"/>
              <a:ext cx="1066665" cy="762000"/>
            </a:xfrm>
            <a:prstGeom prst="bentConnector2">
              <a:avLst/>
            </a:prstGeom>
            <a:noFill/>
            <a:ln cap="flat" cmpd="sng" w="26425">
              <a:solidFill>
                <a:schemeClr val="dk1"/>
              </a:solidFill>
              <a:prstDash val="solid"/>
              <a:miter lim="800000"/>
              <a:headEnd len="med" w="med" type="none"/>
              <a:tailEnd len="med" w="med" type="stealth"/>
            </a:ln>
          </p:spPr>
        </p:cxnSp>
        <p:sp>
          <p:nvSpPr>
            <p:cNvPr id="527" name="Google Shape;527;p20"/>
            <p:cNvSpPr txBox="1"/>
            <p:nvPr/>
          </p:nvSpPr>
          <p:spPr>
            <a:xfrm>
              <a:off x="3886200" y="1676400"/>
              <a:ext cx="1219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Encipher</a:t>
              </a:r>
              <a:endParaRPr/>
            </a:p>
          </p:txBody>
        </p:sp>
        <p:sp>
          <p:nvSpPr>
            <p:cNvPr id="528" name="Google Shape;528;p20"/>
            <p:cNvSpPr txBox="1"/>
            <p:nvPr/>
          </p:nvSpPr>
          <p:spPr>
            <a:xfrm>
              <a:off x="3810000" y="5715000"/>
              <a:ext cx="1219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Decipher</a:t>
              </a:r>
              <a:endParaRPr/>
            </a:p>
          </p:txBody>
        </p:sp>
      </p:grpSp>
      <p:sp>
        <p:nvSpPr>
          <p:cNvPr id="529" name="Google Shape;529;p20"/>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Development of the Standard</a:t>
            </a:r>
            <a:endParaRPr/>
          </a:p>
        </p:txBody>
      </p:sp>
      <p:sp>
        <p:nvSpPr>
          <p:cNvPr id="140" name="Google Shape;140;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90000"/>
              </a:lnSpc>
              <a:spcBef>
                <a:spcPts val="0"/>
              </a:spcBef>
              <a:spcAft>
                <a:spcPts val="0"/>
              </a:spcAft>
              <a:buClr>
                <a:schemeClr val="accent1"/>
              </a:buClr>
              <a:buSzPts val="1870"/>
              <a:buFont typeface="Arial"/>
              <a:buChar char="•"/>
            </a:pPr>
            <a:r>
              <a:rPr b="0" i="0" lang="en-US" sz="2200" u="none">
                <a:solidFill>
                  <a:schemeClr val="dk1"/>
                </a:solidFill>
                <a:latin typeface="Arial"/>
                <a:ea typeface="Arial"/>
                <a:cs typeface="Arial"/>
                <a:sym typeface="Arial"/>
              </a:rPr>
              <a:t>In the May 15, 1973 Federal Register, the NBS issued a public request for proposals for a standard cryptographic algorithm. </a:t>
            </a:r>
            <a:r>
              <a:rPr b="0" i="0" lang="en-US" sz="2200" u="none">
                <a:solidFill>
                  <a:srgbClr val="C00000"/>
                </a:solidFill>
                <a:latin typeface="Arial"/>
                <a:ea typeface="Arial"/>
                <a:cs typeface="Arial"/>
                <a:sym typeface="Arial"/>
              </a:rPr>
              <a:t>They specified a series of design criteria: </a:t>
            </a:r>
            <a:r>
              <a:rPr b="0" i="0" lang="en-US" sz="2200" u="none">
                <a:solidFill>
                  <a:srgbClr val="00B0F0"/>
                </a:solidFill>
                <a:latin typeface="Arial"/>
                <a:ea typeface="Arial"/>
                <a:cs typeface="Arial"/>
                <a:sym typeface="Arial"/>
              </a:rPr>
              <a:t>class test</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provide a high level of security.</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be completely specified and easy to understand.</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security of the algorithm must reside in the key; the security should not depend on the secrecy of the algorithm.</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be available to all users.</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be adaptable for use in diverse applications.</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be economically implementable in electronic devices.</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be efficient to use.</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be able to be validated.</a:t>
            </a:r>
            <a:endParaRPr/>
          </a:p>
          <a:p>
            <a:pPr indent="-457200" lvl="1" marL="730250" marR="0" rtl="0" algn="l">
              <a:lnSpc>
                <a:spcPct val="90000"/>
              </a:lnSpc>
              <a:spcBef>
                <a:spcPts val="380"/>
              </a:spcBef>
              <a:spcAft>
                <a:spcPts val="0"/>
              </a:spcAft>
              <a:buClr>
                <a:schemeClr val="accent1"/>
              </a:buClr>
              <a:buSzPts val="1615"/>
              <a:buFont typeface="Arial"/>
              <a:buAutoNum type="arabicPeriod"/>
            </a:pPr>
            <a:r>
              <a:rPr b="0" i="0" lang="en-US" sz="1900" u="none" cap="none" strike="noStrike">
                <a:solidFill>
                  <a:schemeClr val="dk1"/>
                </a:solidFill>
                <a:latin typeface="Arial"/>
                <a:ea typeface="Arial"/>
                <a:cs typeface="Arial"/>
                <a:sym typeface="Arial"/>
              </a:rPr>
              <a:t>The algorithm must be exportable.</a:t>
            </a:r>
            <a:endParaRPr/>
          </a:p>
        </p:txBody>
      </p:sp>
      <p:sp>
        <p:nvSpPr>
          <p:cNvPr id="141" name="Google Shape;141;p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Description of DES </a:t>
            </a:r>
            <a:r>
              <a:rPr b="0" i="0" lang="en-US" sz="4000" u="none">
                <a:solidFill>
                  <a:srgbClr val="00B0F0"/>
                </a:solidFill>
                <a:latin typeface="Arial"/>
                <a:ea typeface="Arial"/>
                <a:cs typeface="Arial"/>
                <a:sym typeface="Arial"/>
              </a:rPr>
              <a:t>(2014,10)</a:t>
            </a:r>
            <a:endParaRPr/>
          </a:p>
        </p:txBody>
      </p:sp>
      <p:sp>
        <p:nvSpPr>
          <p:cNvPr id="147" name="Google Shape;147;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80000"/>
              </a:lnSpc>
              <a:spcBef>
                <a:spcPts val="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DES is a block cipher.</a:t>
            </a:r>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It encrypts data in 64-bit blocks.</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It is a symmetric algorithm.</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key length is 56 bits.</a:t>
            </a:r>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key usually expressed as a 64 bit number, but every 8th bit is used for parity checking and is ignored.</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algorithm is nothing more than a combination of the two basic techniques of encryption: Confusion and Diffusion.</a:t>
            </a:r>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The fundamental building of DES is a single combination of these techniques (a substitution followed by a permutation) on the test based on the key.</a:t>
            </a:r>
            <a:endParaRPr/>
          </a:p>
          <a:p>
            <a:pPr indent="-80009" lvl="0" marL="182562" marR="0" rtl="0" algn="l">
              <a:lnSpc>
                <a:spcPct val="80000"/>
              </a:lnSpc>
              <a:spcBef>
                <a:spcPts val="380"/>
              </a:spcBef>
              <a:spcAft>
                <a:spcPts val="0"/>
              </a:spcAft>
              <a:buClr>
                <a:schemeClr val="accent1"/>
              </a:buClr>
              <a:buSzPts val="1615"/>
              <a:buFont typeface="Arial"/>
              <a:buNone/>
            </a:pPr>
            <a:r>
              <a:t/>
            </a:r>
            <a:endParaRPr b="0" i="0" sz="1900" u="none">
              <a:solidFill>
                <a:schemeClr val="dk1"/>
              </a:solidFill>
              <a:latin typeface="Arial"/>
              <a:ea typeface="Arial"/>
              <a:cs typeface="Arial"/>
              <a:sym typeface="Arial"/>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This is known as a round.</a:t>
            </a:r>
            <a:endParaRPr/>
          </a:p>
          <a:p>
            <a:pPr indent="-182562" lvl="0" marL="182562" marR="0" rtl="0" algn="l">
              <a:lnSpc>
                <a:spcPct val="80000"/>
              </a:lnSpc>
              <a:spcBef>
                <a:spcPts val="380"/>
              </a:spcBef>
              <a:spcAft>
                <a:spcPts val="0"/>
              </a:spcAft>
              <a:buClr>
                <a:schemeClr val="accent1"/>
              </a:buClr>
              <a:buSzPts val="1615"/>
              <a:buFont typeface="Arial"/>
              <a:buChar char="•"/>
            </a:pPr>
            <a:r>
              <a:rPr b="0" i="0" lang="en-US" sz="1900" u="none">
                <a:solidFill>
                  <a:schemeClr val="dk1"/>
                </a:solidFill>
                <a:latin typeface="Arial"/>
                <a:ea typeface="Arial"/>
                <a:cs typeface="Arial"/>
                <a:sym typeface="Arial"/>
              </a:rPr>
              <a:t>DES has 16 rounds. (Figure on the next slide).  </a:t>
            </a:r>
            <a:endParaRPr/>
          </a:p>
        </p:txBody>
      </p:sp>
      <p:sp>
        <p:nvSpPr>
          <p:cNvPr id="148" name="Google Shape;148;p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Figure: DES</a:t>
            </a:r>
            <a:endParaRPr/>
          </a:p>
        </p:txBody>
      </p:sp>
      <p:sp>
        <p:nvSpPr>
          <p:cNvPr id="154" name="Google Shape;154;p5"/>
          <p:cNvSpPr txBox="1"/>
          <p:nvPr>
            <p:ph idx="1" type="body"/>
          </p:nvPr>
        </p:nvSpPr>
        <p:spPr>
          <a:xfrm>
            <a:off x="477837" y="16256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DES:</a:t>
            </a:r>
            <a:endParaRPr/>
          </a:p>
        </p:txBody>
      </p:sp>
      <p:grpSp>
        <p:nvGrpSpPr>
          <p:cNvPr id="155" name="Google Shape;155;p5"/>
          <p:cNvGrpSpPr/>
          <p:nvPr/>
        </p:nvGrpSpPr>
        <p:grpSpPr>
          <a:xfrm>
            <a:off x="2438400" y="1544637"/>
            <a:ext cx="3429000" cy="4911725"/>
            <a:chOff x="2438400" y="1544417"/>
            <a:chExt cx="3429000" cy="4912166"/>
          </a:xfrm>
        </p:grpSpPr>
        <p:sp>
          <p:nvSpPr>
            <p:cNvPr id="156" name="Google Shape;156;p5"/>
            <p:cNvSpPr/>
            <p:nvPr/>
          </p:nvSpPr>
          <p:spPr>
            <a:xfrm>
              <a:off x="3675063" y="1544417"/>
              <a:ext cx="727075" cy="207981"/>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Plaintext</a:t>
              </a:r>
              <a:endParaRPr/>
            </a:p>
          </p:txBody>
        </p:sp>
        <p:sp>
          <p:nvSpPr>
            <p:cNvPr id="157" name="Google Shape;157;p5"/>
            <p:cNvSpPr/>
            <p:nvPr/>
          </p:nvSpPr>
          <p:spPr>
            <a:xfrm>
              <a:off x="3817938" y="1906399"/>
              <a:ext cx="434975" cy="227032"/>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1P</a:t>
              </a:r>
              <a:endParaRPr/>
            </a:p>
          </p:txBody>
        </p:sp>
        <p:sp>
          <p:nvSpPr>
            <p:cNvPr id="158" name="Google Shape;158;p5"/>
            <p:cNvSpPr/>
            <p:nvPr/>
          </p:nvSpPr>
          <p:spPr>
            <a:xfrm>
              <a:off x="2438400" y="2222340"/>
              <a:ext cx="1520825" cy="31435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0</a:t>
              </a:r>
              <a:endParaRPr/>
            </a:p>
          </p:txBody>
        </p:sp>
        <p:sp>
          <p:nvSpPr>
            <p:cNvPr id="159" name="Google Shape;159;p5"/>
            <p:cNvSpPr/>
            <p:nvPr/>
          </p:nvSpPr>
          <p:spPr>
            <a:xfrm>
              <a:off x="4103688" y="2209639"/>
              <a:ext cx="1382712" cy="293714"/>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0</a:t>
              </a:r>
              <a:endParaRPr/>
            </a:p>
          </p:txBody>
        </p:sp>
        <p:sp>
          <p:nvSpPr>
            <p:cNvPr id="160" name="Google Shape;160;p5"/>
            <p:cNvSpPr/>
            <p:nvPr/>
          </p:nvSpPr>
          <p:spPr>
            <a:xfrm>
              <a:off x="2438400" y="3213029"/>
              <a:ext cx="1524000" cy="273075"/>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1</a:t>
              </a: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0</a:t>
              </a:r>
              <a:endParaRPr/>
            </a:p>
          </p:txBody>
        </p:sp>
        <p:sp>
          <p:nvSpPr>
            <p:cNvPr id="161" name="Google Shape;161;p5"/>
            <p:cNvSpPr/>
            <p:nvPr/>
          </p:nvSpPr>
          <p:spPr>
            <a:xfrm>
              <a:off x="4114800" y="3192390"/>
              <a:ext cx="1368425" cy="29371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1</a:t>
              </a: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0         </a:t>
              </a:r>
              <a:r>
                <a:rPr b="0" i="0" lang="en-US" sz="1000" u="none">
                  <a:solidFill>
                    <a:srgbClr val="FFFFFF"/>
                  </a:solidFill>
                  <a:latin typeface="Arial"/>
                  <a:ea typeface="Arial"/>
                  <a:cs typeface="Arial"/>
                  <a:sym typeface="Arial"/>
                </a:rPr>
                <a:t>f(R</a:t>
              </a:r>
              <a:r>
                <a:rPr b="0" baseline="-25000" i="0" lang="en-US" sz="1000" u="none">
                  <a:solidFill>
                    <a:srgbClr val="FFFFFF"/>
                  </a:solidFill>
                  <a:latin typeface="Arial"/>
                  <a:ea typeface="Arial"/>
                  <a:cs typeface="Arial"/>
                  <a:sym typeface="Arial"/>
                </a:rPr>
                <a:t>0</a:t>
              </a:r>
              <a:r>
                <a:rPr b="0" i="0" lang="en-US" sz="1000" u="none">
                  <a:solidFill>
                    <a:srgbClr val="FFFFFF"/>
                  </a:solidFill>
                  <a:latin typeface="Arial"/>
                  <a:ea typeface="Arial"/>
                  <a:cs typeface="Arial"/>
                  <a:sym typeface="Arial"/>
                </a:rPr>
                <a:t>,K</a:t>
              </a:r>
              <a:r>
                <a:rPr b="0" baseline="-25000" i="0" lang="en-US" sz="1000" u="none">
                  <a:solidFill>
                    <a:srgbClr val="FFFFFF"/>
                  </a:solidFill>
                  <a:latin typeface="Arial"/>
                  <a:ea typeface="Arial"/>
                  <a:cs typeface="Arial"/>
                  <a:sym typeface="Arial"/>
                </a:rPr>
                <a:t>1</a:t>
              </a:r>
              <a:r>
                <a:rPr b="0" i="0" lang="en-US" sz="1000" u="none">
                  <a:solidFill>
                    <a:srgbClr val="FFFFFF"/>
                  </a:solidFill>
                  <a:latin typeface="Arial"/>
                  <a:ea typeface="Arial"/>
                  <a:cs typeface="Arial"/>
                  <a:sym typeface="Arial"/>
                </a:rPr>
                <a:t>)</a:t>
              </a:r>
              <a:endParaRPr/>
            </a:p>
          </p:txBody>
        </p:sp>
        <p:sp>
          <p:nvSpPr>
            <p:cNvPr id="162" name="Google Shape;162;p5"/>
            <p:cNvSpPr/>
            <p:nvPr/>
          </p:nvSpPr>
          <p:spPr>
            <a:xfrm>
              <a:off x="4648200" y="3265422"/>
              <a:ext cx="155575" cy="146063"/>
            </a:xfrm>
            <a:prstGeom prst="flowChartOr">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63" name="Google Shape;163;p5"/>
            <p:cNvGrpSpPr/>
            <p:nvPr/>
          </p:nvGrpSpPr>
          <p:grpSpPr>
            <a:xfrm>
              <a:off x="3200400" y="2503353"/>
              <a:ext cx="2300288" cy="709676"/>
              <a:chOff x="2635954" y="3859960"/>
              <a:chExt cx="4387401" cy="1582997"/>
            </a:xfrm>
          </p:grpSpPr>
          <p:sp>
            <p:nvSpPr>
              <p:cNvPr id="164" name="Google Shape;164;p5"/>
              <p:cNvSpPr/>
              <p:nvPr/>
            </p:nvSpPr>
            <p:spPr>
              <a:xfrm>
                <a:off x="3732047" y="4224721"/>
                <a:ext cx="457211" cy="460380"/>
              </a:xfrm>
              <a:prstGeom prst="ellipse">
                <a:avLst/>
              </a:prstGeom>
              <a:solidFill>
                <a:schemeClr val="lt1"/>
              </a:solid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a:t>
                </a:r>
                <a:endParaRPr/>
              </a:p>
            </p:txBody>
          </p:sp>
          <p:grpSp>
            <p:nvGrpSpPr>
              <p:cNvPr id="165" name="Google Shape;165;p5"/>
              <p:cNvGrpSpPr/>
              <p:nvPr/>
            </p:nvGrpSpPr>
            <p:grpSpPr>
              <a:xfrm>
                <a:off x="2635954" y="3859960"/>
                <a:ext cx="4387401" cy="1582997"/>
                <a:chOff x="2635954" y="3859960"/>
                <a:chExt cx="4387401" cy="1582997"/>
              </a:xfrm>
            </p:grpSpPr>
            <p:sp>
              <p:nvSpPr>
                <p:cNvPr id="166" name="Google Shape;166;p5"/>
                <p:cNvSpPr/>
                <p:nvPr/>
              </p:nvSpPr>
              <p:spPr>
                <a:xfrm>
                  <a:off x="2781292" y="4260135"/>
                  <a:ext cx="342152" cy="308101"/>
                </a:xfrm>
                <a:prstGeom prst="flowChartOr">
                  <a:avLst/>
                </a:prstGeom>
                <a:solidFill>
                  <a:schemeClr val="lt1"/>
                </a:solid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7" name="Google Shape;167;p5"/>
                <p:cNvCxnSpPr/>
                <p:nvPr/>
              </p:nvCxnSpPr>
              <p:spPr>
                <a:xfrm rot="5400000">
                  <a:off x="3364452" y="3131462"/>
                  <a:ext cx="1582997" cy="3039993"/>
                </a:xfrm>
                <a:prstGeom prst="bentConnector3">
                  <a:avLst>
                    <a:gd fmla="val 13330" name="adj1"/>
                  </a:avLst>
                </a:prstGeom>
                <a:solidFill>
                  <a:schemeClr val="lt1"/>
                </a:solidFill>
                <a:ln cap="flat" cmpd="sng" w="26425">
                  <a:solidFill>
                    <a:schemeClr val="dk1"/>
                  </a:solidFill>
                  <a:prstDash val="solid"/>
                  <a:miter lim="800000"/>
                  <a:headEnd len="med" w="med" type="none"/>
                  <a:tailEnd len="med" w="med" type="stealth"/>
                </a:ln>
              </p:spPr>
            </p:cxnSp>
            <p:cxnSp>
              <p:nvCxnSpPr>
                <p:cNvPr id="168" name="Google Shape;168;p5"/>
                <p:cNvCxnSpPr/>
                <p:nvPr/>
              </p:nvCxnSpPr>
              <p:spPr>
                <a:xfrm rot="10800000">
                  <a:off x="4277066" y="4454912"/>
                  <a:ext cx="1410993" cy="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69" name="Google Shape;169;p5"/>
                <p:cNvCxnSpPr/>
                <p:nvPr/>
              </p:nvCxnSpPr>
              <p:spPr>
                <a:xfrm flipH="1">
                  <a:off x="4122645" y="4557611"/>
                  <a:ext cx="2428361" cy="10625"/>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70" name="Google Shape;170;p5"/>
                <p:cNvCxnSpPr/>
                <p:nvPr/>
              </p:nvCxnSpPr>
              <p:spPr>
                <a:xfrm>
                  <a:off x="2953882" y="3934328"/>
                  <a:ext cx="0" cy="46038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71" name="Google Shape;171;p5"/>
                <p:cNvCxnSpPr/>
                <p:nvPr/>
              </p:nvCxnSpPr>
              <p:spPr>
                <a:xfrm rot="10800000">
                  <a:off x="3153723" y="4394708"/>
                  <a:ext cx="599521" cy="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72" name="Google Shape;172;p5"/>
                <p:cNvCxnSpPr/>
                <p:nvPr/>
              </p:nvCxnSpPr>
              <p:spPr>
                <a:xfrm flipH="1" rot="-5400000">
                  <a:off x="3674713" y="3843863"/>
                  <a:ext cx="853474" cy="2295134"/>
                </a:xfrm>
                <a:prstGeom prst="bentConnector3">
                  <a:avLst>
                    <a:gd fmla="val 50000" name="adj1"/>
                  </a:avLst>
                </a:prstGeom>
                <a:solidFill>
                  <a:schemeClr val="lt1"/>
                </a:solidFill>
                <a:ln cap="flat" cmpd="sng" w="26425">
                  <a:solidFill>
                    <a:schemeClr val="dk1"/>
                  </a:solidFill>
                  <a:prstDash val="solid"/>
                  <a:miter lim="800000"/>
                  <a:headEnd len="med" w="med" type="none"/>
                  <a:tailEnd len="med" w="med" type="stealth"/>
                </a:ln>
              </p:spPr>
            </p:cxnSp>
            <p:sp>
              <p:nvSpPr>
                <p:cNvPr id="173" name="Google Shape;173;p5"/>
                <p:cNvSpPr txBox="1"/>
                <p:nvPr/>
              </p:nvSpPr>
              <p:spPr>
                <a:xfrm>
                  <a:off x="6414750" y="4224721"/>
                  <a:ext cx="608605" cy="552456"/>
                </a:xfrm>
                <a:prstGeom prst="rect">
                  <a:avLst/>
                </a:prstGeom>
                <a:solidFill>
                  <a:schemeClr val="lt1"/>
                </a:solidFill>
                <a:ln cap="flat" cmpd="sng" w="264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92934"/>
                    </a:buClr>
                    <a:buSzPts val="1000"/>
                    <a:buFont typeface="Arial"/>
                    <a:buNone/>
                  </a:pPr>
                  <a:r>
                    <a:rPr b="0" i="0" lang="en-US" sz="1000" u="none">
                      <a:solidFill>
                        <a:srgbClr val="292934"/>
                      </a:solidFill>
                      <a:latin typeface="Arial"/>
                      <a:ea typeface="Arial"/>
                      <a:cs typeface="Arial"/>
                      <a:sym typeface="Arial"/>
                    </a:rPr>
                    <a:t>K</a:t>
                  </a:r>
                  <a:r>
                    <a:rPr b="0" baseline="-25000" i="0" lang="en-US" sz="1000" u="none">
                      <a:solidFill>
                        <a:srgbClr val="292934"/>
                      </a:solidFill>
                      <a:latin typeface="Arial"/>
                      <a:ea typeface="Arial"/>
                      <a:cs typeface="Arial"/>
                      <a:sym typeface="Arial"/>
                    </a:rPr>
                    <a:t>1</a:t>
                  </a:r>
                  <a:endParaRPr/>
                </a:p>
              </p:txBody>
            </p:sp>
          </p:grpSp>
        </p:grpSp>
        <p:sp>
          <p:nvSpPr>
            <p:cNvPr id="174" name="Google Shape;174;p5"/>
            <p:cNvSpPr/>
            <p:nvPr/>
          </p:nvSpPr>
          <p:spPr>
            <a:xfrm>
              <a:off x="2438400" y="4125924"/>
              <a:ext cx="1527175" cy="29371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2</a:t>
              </a: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1</a:t>
              </a:r>
              <a:endParaRPr/>
            </a:p>
          </p:txBody>
        </p:sp>
        <p:sp>
          <p:nvSpPr>
            <p:cNvPr id="175" name="Google Shape;175;p5"/>
            <p:cNvSpPr/>
            <p:nvPr/>
          </p:nvSpPr>
          <p:spPr>
            <a:xfrm>
              <a:off x="4117975" y="4125924"/>
              <a:ext cx="1368425" cy="29371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2</a:t>
              </a: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1         </a:t>
              </a:r>
              <a:r>
                <a:rPr b="0" i="0" lang="en-US" sz="1000" u="none">
                  <a:solidFill>
                    <a:srgbClr val="FFFFFF"/>
                  </a:solidFill>
                  <a:latin typeface="Arial"/>
                  <a:ea typeface="Arial"/>
                  <a:cs typeface="Arial"/>
                  <a:sym typeface="Arial"/>
                </a:rPr>
                <a:t>f(R</a:t>
              </a:r>
              <a:r>
                <a:rPr b="0" baseline="-25000" i="0" lang="en-US" sz="1000" u="none">
                  <a:solidFill>
                    <a:srgbClr val="FFFFFF"/>
                  </a:solidFill>
                  <a:latin typeface="Arial"/>
                  <a:ea typeface="Arial"/>
                  <a:cs typeface="Arial"/>
                  <a:sym typeface="Arial"/>
                </a:rPr>
                <a:t>1</a:t>
              </a:r>
              <a:r>
                <a:rPr b="0" i="0" lang="en-US" sz="1000" u="none">
                  <a:solidFill>
                    <a:srgbClr val="FFFFFF"/>
                  </a:solidFill>
                  <a:latin typeface="Arial"/>
                  <a:ea typeface="Arial"/>
                  <a:cs typeface="Arial"/>
                  <a:sym typeface="Arial"/>
                </a:rPr>
                <a:t>,K</a:t>
              </a:r>
              <a:r>
                <a:rPr b="0" baseline="-25000" i="0" lang="en-US" sz="1000" u="none">
                  <a:solidFill>
                    <a:srgbClr val="FFFFFF"/>
                  </a:solidFill>
                  <a:latin typeface="Arial"/>
                  <a:ea typeface="Arial"/>
                  <a:cs typeface="Arial"/>
                  <a:sym typeface="Arial"/>
                </a:rPr>
                <a:t>2</a:t>
              </a:r>
              <a:r>
                <a:rPr b="0" i="0" lang="en-US" sz="1000" u="none">
                  <a:solidFill>
                    <a:srgbClr val="FFFFFF"/>
                  </a:solidFill>
                  <a:latin typeface="Arial"/>
                  <a:ea typeface="Arial"/>
                  <a:cs typeface="Arial"/>
                  <a:sym typeface="Arial"/>
                </a:rPr>
                <a:t>)</a:t>
              </a:r>
              <a:endParaRPr/>
            </a:p>
          </p:txBody>
        </p:sp>
        <p:grpSp>
          <p:nvGrpSpPr>
            <p:cNvPr id="176" name="Google Shape;176;p5"/>
            <p:cNvGrpSpPr/>
            <p:nvPr/>
          </p:nvGrpSpPr>
          <p:grpSpPr>
            <a:xfrm>
              <a:off x="3047999" y="3428948"/>
              <a:ext cx="2667001" cy="696975"/>
              <a:chOff x="2635950" y="3858400"/>
              <a:chExt cx="4388391" cy="1554667"/>
            </a:xfrm>
          </p:grpSpPr>
          <p:sp>
            <p:nvSpPr>
              <p:cNvPr id="177" name="Google Shape;177;p5"/>
              <p:cNvSpPr/>
              <p:nvPr/>
            </p:nvSpPr>
            <p:spPr>
              <a:xfrm>
                <a:off x="3733049" y="4223162"/>
                <a:ext cx="457125" cy="456837"/>
              </a:xfrm>
              <a:prstGeom prst="ellipse">
                <a:avLst/>
              </a:prstGeom>
              <a:solidFill>
                <a:schemeClr val="lt1"/>
              </a:solid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a:t>
                </a:r>
                <a:endParaRPr/>
              </a:p>
            </p:txBody>
          </p:sp>
          <p:grpSp>
            <p:nvGrpSpPr>
              <p:cNvPr id="178" name="Google Shape;178;p5"/>
              <p:cNvGrpSpPr/>
              <p:nvPr/>
            </p:nvGrpSpPr>
            <p:grpSpPr>
              <a:xfrm>
                <a:off x="2635950" y="3858400"/>
                <a:ext cx="4388391" cy="1554667"/>
                <a:chOff x="2635950" y="3858400"/>
                <a:chExt cx="4388391" cy="1554667"/>
              </a:xfrm>
            </p:grpSpPr>
            <p:sp>
              <p:nvSpPr>
                <p:cNvPr id="179" name="Google Shape;179;p5"/>
                <p:cNvSpPr/>
                <p:nvPr/>
              </p:nvSpPr>
              <p:spPr>
                <a:xfrm>
                  <a:off x="2782231" y="4258576"/>
                  <a:ext cx="342191" cy="304559"/>
                </a:xfrm>
                <a:prstGeom prst="flowChartOr">
                  <a:avLst/>
                </a:prstGeom>
                <a:solidFill>
                  <a:schemeClr val="lt1"/>
                </a:solid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80" name="Google Shape;180;p5"/>
                <p:cNvCxnSpPr/>
                <p:nvPr/>
              </p:nvCxnSpPr>
              <p:spPr>
                <a:xfrm rot="5400000">
                  <a:off x="3169620" y="3324729"/>
                  <a:ext cx="1536960" cy="2604301"/>
                </a:xfrm>
                <a:prstGeom prst="bentConnector3">
                  <a:avLst>
                    <a:gd fmla="val 13403" name="adj1"/>
                  </a:avLst>
                </a:prstGeom>
                <a:solidFill>
                  <a:schemeClr val="lt1"/>
                </a:solidFill>
                <a:ln cap="flat" cmpd="sng" w="26425">
                  <a:solidFill>
                    <a:schemeClr val="dk1"/>
                  </a:solidFill>
                  <a:prstDash val="solid"/>
                  <a:miter lim="800000"/>
                  <a:headEnd len="med" w="med" type="none"/>
                  <a:tailEnd len="med" w="med" type="stealth"/>
                </a:ln>
              </p:spPr>
            </p:cxnSp>
            <p:cxnSp>
              <p:nvCxnSpPr>
                <p:cNvPr id="181" name="Google Shape;181;p5"/>
                <p:cNvCxnSpPr/>
                <p:nvPr/>
              </p:nvCxnSpPr>
              <p:spPr>
                <a:xfrm rot="10800000">
                  <a:off x="4234579" y="4453351"/>
                  <a:ext cx="963879" cy="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82" name="Google Shape;182;p5"/>
                <p:cNvCxnSpPr/>
                <p:nvPr/>
              </p:nvCxnSpPr>
              <p:spPr>
                <a:xfrm flipH="1">
                  <a:off x="4124870" y="4556052"/>
                  <a:ext cx="2429287" cy="7083"/>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83" name="Google Shape;183;p5"/>
                <p:cNvCxnSpPr/>
                <p:nvPr/>
              </p:nvCxnSpPr>
              <p:spPr>
                <a:xfrm>
                  <a:off x="2952021" y="3932769"/>
                  <a:ext cx="0" cy="46038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84" name="Google Shape;184;p5"/>
                <p:cNvCxnSpPr/>
                <p:nvPr/>
              </p:nvCxnSpPr>
              <p:spPr>
                <a:xfrm rot="10800000">
                  <a:off x="3153155" y="4393149"/>
                  <a:ext cx="600791" cy="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85" name="Google Shape;185;p5"/>
                <p:cNvCxnSpPr/>
                <p:nvPr/>
              </p:nvCxnSpPr>
              <p:spPr>
                <a:xfrm flipH="1" rot="-5400000">
                  <a:off x="3673316" y="3838296"/>
                  <a:ext cx="853474" cy="2296067"/>
                </a:xfrm>
                <a:prstGeom prst="bentConnector3">
                  <a:avLst>
                    <a:gd fmla="val 50000" name="adj1"/>
                  </a:avLst>
                </a:prstGeom>
                <a:solidFill>
                  <a:schemeClr val="lt1"/>
                </a:solidFill>
                <a:ln cap="flat" cmpd="sng" w="26425">
                  <a:solidFill>
                    <a:schemeClr val="dk1"/>
                  </a:solidFill>
                  <a:prstDash val="solid"/>
                  <a:miter lim="800000"/>
                  <a:headEnd len="med" w="med" type="none"/>
                  <a:tailEnd len="med" w="med" type="stealth"/>
                </a:ln>
              </p:spPr>
            </p:cxnSp>
            <p:sp>
              <p:nvSpPr>
                <p:cNvPr id="186" name="Google Shape;186;p5"/>
                <p:cNvSpPr txBox="1"/>
                <p:nvPr/>
              </p:nvSpPr>
              <p:spPr>
                <a:xfrm>
                  <a:off x="6415714" y="4223162"/>
                  <a:ext cx="608627" cy="548913"/>
                </a:xfrm>
                <a:prstGeom prst="rect">
                  <a:avLst/>
                </a:prstGeom>
                <a:solidFill>
                  <a:schemeClr val="lt1"/>
                </a:solidFill>
                <a:ln cap="flat" cmpd="sng" w="264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92934"/>
                    </a:buClr>
                    <a:buSzPts val="1000"/>
                    <a:buFont typeface="Arial"/>
                    <a:buNone/>
                  </a:pPr>
                  <a:r>
                    <a:rPr b="0" i="0" lang="en-US" sz="1000" u="none">
                      <a:solidFill>
                        <a:srgbClr val="292934"/>
                      </a:solidFill>
                      <a:latin typeface="Arial"/>
                      <a:ea typeface="Arial"/>
                      <a:cs typeface="Arial"/>
                      <a:sym typeface="Arial"/>
                    </a:rPr>
                    <a:t>K</a:t>
                  </a:r>
                  <a:r>
                    <a:rPr b="0" baseline="-25000" i="0" lang="en-US" sz="1000" u="none">
                      <a:solidFill>
                        <a:srgbClr val="292934"/>
                      </a:solidFill>
                      <a:latin typeface="Arial"/>
                      <a:ea typeface="Arial"/>
                      <a:cs typeface="Arial"/>
                      <a:sym typeface="Arial"/>
                    </a:rPr>
                    <a:t>2</a:t>
                  </a:r>
                  <a:endParaRPr/>
                </a:p>
              </p:txBody>
            </p:sp>
          </p:grpSp>
        </p:grpSp>
        <p:sp>
          <p:nvSpPr>
            <p:cNvPr id="187" name="Google Shape;187;p5"/>
            <p:cNvSpPr/>
            <p:nvPr/>
          </p:nvSpPr>
          <p:spPr>
            <a:xfrm>
              <a:off x="4648200" y="4197367"/>
              <a:ext cx="155575" cy="146063"/>
            </a:xfrm>
            <a:prstGeom prst="flowChartOr">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5"/>
            <p:cNvSpPr/>
            <p:nvPr/>
          </p:nvSpPr>
          <p:spPr>
            <a:xfrm>
              <a:off x="2438400" y="4640320"/>
              <a:ext cx="1524000" cy="312765"/>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15</a:t>
              </a: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14</a:t>
              </a:r>
              <a:endParaRPr/>
            </a:p>
          </p:txBody>
        </p:sp>
        <p:sp>
          <p:nvSpPr>
            <p:cNvPr id="189" name="Google Shape;189;p5"/>
            <p:cNvSpPr/>
            <p:nvPr/>
          </p:nvSpPr>
          <p:spPr>
            <a:xfrm>
              <a:off x="4114800" y="4640320"/>
              <a:ext cx="1368425" cy="292126"/>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15</a:t>
              </a: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14         </a:t>
              </a:r>
              <a:r>
                <a:rPr b="0" i="0" lang="en-US" sz="1000" u="none">
                  <a:solidFill>
                    <a:srgbClr val="FFFFFF"/>
                  </a:solidFill>
                  <a:latin typeface="Arial"/>
                  <a:ea typeface="Arial"/>
                  <a:cs typeface="Arial"/>
                  <a:sym typeface="Arial"/>
                </a:rPr>
                <a:t>f(R</a:t>
              </a:r>
              <a:r>
                <a:rPr b="0" baseline="-25000" i="0" lang="en-US" sz="1000" u="none">
                  <a:solidFill>
                    <a:srgbClr val="FFFFFF"/>
                  </a:solidFill>
                  <a:latin typeface="Arial"/>
                  <a:ea typeface="Arial"/>
                  <a:cs typeface="Arial"/>
                  <a:sym typeface="Arial"/>
                </a:rPr>
                <a:t>14</a:t>
              </a:r>
              <a:r>
                <a:rPr b="0" i="0" lang="en-US" sz="1000" u="none">
                  <a:solidFill>
                    <a:srgbClr val="FFFFFF"/>
                  </a:solidFill>
                  <a:latin typeface="Arial"/>
                  <a:ea typeface="Arial"/>
                  <a:cs typeface="Arial"/>
                  <a:sym typeface="Arial"/>
                </a:rPr>
                <a:t>,K</a:t>
              </a:r>
              <a:r>
                <a:rPr b="0" baseline="-25000" i="0" lang="en-US" sz="1000" u="none">
                  <a:solidFill>
                    <a:srgbClr val="FFFFFF"/>
                  </a:solidFill>
                  <a:latin typeface="Arial"/>
                  <a:ea typeface="Arial"/>
                  <a:cs typeface="Arial"/>
                  <a:sym typeface="Arial"/>
                </a:rPr>
                <a:t>15</a:t>
              </a:r>
              <a:r>
                <a:rPr b="0" i="0" lang="en-US" sz="1000" u="none">
                  <a:solidFill>
                    <a:srgbClr val="FFFFFF"/>
                  </a:solidFill>
                  <a:latin typeface="Arial"/>
                  <a:ea typeface="Arial"/>
                  <a:cs typeface="Arial"/>
                  <a:sym typeface="Arial"/>
                </a:rPr>
                <a:t>)</a:t>
              </a:r>
              <a:endParaRPr/>
            </a:p>
          </p:txBody>
        </p:sp>
        <p:sp>
          <p:nvSpPr>
            <p:cNvPr id="190" name="Google Shape;190;p5"/>
            <p:cNvSpPr/>
            <p:nvPr/>
          </p:nvSpPr>
          <p:spPr>
            <a:xfrm>
              <a:off x="4648200" y="4713351"/>
              <a:ext cx="155575" cy="146063"/>
            </a:xfrm>
            <a:prstGeom prst="flowChartOr">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5"/>
            <p:cNvSpPr/>
            <p:nvPr/>
          </p:nvSpPr>
          <p:spPr>
            <a:xfrm>
              <a:off x="2438400" y="5410326"/>
              <a:ext cx="1527175" cy="308003"/>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16</a:t>
              </a: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15         </a:t>
              </a:r>
              <a:r>
                <a:rPr b="0" i="0" lang="en-US" sz="1000" u="none">
                  <a:solidFill>
                    <a:srgbClr val="FFFFFF"/>
                  </a:solidFill>
                  <a:latin typeface="Arial"/>
                  <a:ea typeface="Arial"/>
                  <a:cs typeface="Arial"/>
                  <a:sym typeface="Arial"/>
                </a:rPr>
                <a:t>f(R</a:t>
              </a:r>
              <a:r>
                <a:rPr b="0" baseline="-25000" i="0" lang="en-US" sz="1000" u="none">
                  <a:solidFill>
                    <a:srgbClr val="FFFFFF"/>
                  </a:solidFill>
                  <a:latin typeface="Arial"/>
                  <a:ea typeface="Arial"/>
                  <a:cs typeface="Arial"/>
                  <a:sym typeface="Arial"/>
                </a:rPr>
                <a:t>15</a:t>
              </a:r>
              <a:r>
                <a:rPr b="0" i="0" lang="en-US" sz="1000" u="none">
                  <a:solidFill>
                    <a:srgbClr val="FFFFFF"/>
                  </a:solidFill>
                  <a:latin typeface="Arial"/>
                  <a:ea typeface="Arial"/>
                  <a:cs typeface="Arial"/>
                  <a:sym typeface="Arial"/>
                </a:rPr>
                <a:t>,K</a:t>
              </a:r>
              <a:r>
                <a:rPr b="0" baseline="-25000" i="0" lang="en-US" sz="1000" u="none">
                  <a:solidFill>
                    <a:srgbClr val="FFFFFF"/>
                  </a:solidFill>
                  <a:latin typeface="Arial"/>
                  <a:ea typeface="Arial"/>
                  <a:cs typeface="Arial"/>
                  <a:sym typeface="Arial"/>
                </a:rPr>
                <a:t>16</a:t>
              </a:r>
              <a:r>
                <a:rPr b="0" i="0" lang="en-US" sz="1000" u="none">
                  <a:solidFill>
                    <a:srgbClr val="FFFFFF"/>
                  </a:solidFill>
                  <a:latin typeface="Arial"/>
                  <a:ea typeface="Arial"/>
                  <a:cs typeface="Arial"/>
                  <a:sym typeface="Arial"/>
                </a:rPr>
                <a:t>)</a:t>
              </a:r>
              <a:endParaRPr/>
            </a:p>
          </p:txBody>
        </p:sp>
        <p:sp>
          <p:nvSpPr>
            <p:cNvPr id="192" name="Google Shape;192;p5"/>
            <p:cNvSpPr/>
            <p:nvPr/>
          </p:nvSpPr>
          <p:spPr>
            <a:xfrm>
              <a:off x="4117975" y="5410326"/>
              <a:ext cx="1368425" cy="292126"/>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L</a:t>
              </a:r>
              <a:r>
                <a:rPr b="0" baseline="-25000" i="0" lang="en-US" sz="1000" u="none">
                  <a:solidFill>
                    <a:srgbClr val="FFFFFF"/>
                  </a:solidFill>
                  <a:latin typeface="Arial"/>
                  <a:ea typeface="Arial"/>
                  <a:cs typeface="Arial"/>
                  <a:sym typeface="Arial"/>
                </a:rPr>
                <a:t>16</a:t>
              </a:r>
              <a:r>
                <a:rPr b="0" i="0" lang="en-US" sz="1000" u="none">
                  <a:solidFill>
                    <a:srgbClr val="FFFFFF"/>
                  </a:solidFill>
                  <a:latin typeface="Arial"/>
                  <a:ea typeface="Arial"/>
                  <a:cs typeface="Arial"/>
                  <a:sym typeface="Arial"/>
                </a:rPr>
                <a:t>=R</a:t>
              </a:r>
              <a:r>
                <a:rPr b="0" baseline="-25000" i="0" lang="en-US" sz="1000" u="none">
                  <a:solidFill>
                    <a:srgbClr val="FFFFFF"/>
                  </a:solidFill>
                  <a:latin typeface="Arial"/>
                  <a:ea typeface="Arial"/>
                  <a:cs typeface="Arial"/>
                  <a:sym typeface="Arial"/>
                </a:rPr>
                <a:t>15</a:t>
              </a:r>
              <a:r>
                <a:rPr b="0" i="0" lang="en-US" sz="1000" u="none">
                  <a:solidFill>
                    <a:srgbClr val="FFFFFF"/>
                  </a:solidFill>
                  <a:latin typeface="Arial"/>
                  <a:ea typeface="Arial"/>
                  <a:cs typeface="Arial"/>
                  <a:sym typeface="Arial"/>
                </a:rPr>
                <a:t>,</a:t>
              </a:r>
              <a:endParaRPr/>
            </a:p>
          </p:txBody>
        </p:sp>
        <p:grpSp>
          <p:nvGrpSpPr>
            <p:cNvPr id="193" name="Google Shape;193;p5"/>
            <p:cNvGrpSpPr/>
            <p:nvPr/>
          </p:nvGrpSpPr>
          <p:grpSpPr>
            <a:xfrm>
              <a:off x="3198813" y="4910219"/>
              <a:ext cx="2668587" cy="546149"/>
              <a:chOff x="2781340" y="3933069"/>
              <a:chExt cx="4533680" cy="1218238"/>
            </a:xfrm>
          </p:grpSpPr>
          <p:sp>
            <p:nvSpPr>
              <p:cNvPr id="194" name="Google Shape;194;p5"/>
              <p:cNvSpPr/>
              <p:nvPr/>
            </p:nvSpPr>
            <p:spPr>
              <a:xfrm>
                <a:off x="3733385" y="4223464"/>
                <a:ext cx="458492" cy="460381"/>
              </a:xfrm>
              <a:prstGeom prst="ellipse">
                <a:avLst/>
              </a:prstGeom>
              <a:solidFill>
                <a:schemeClr val="lt1"/>
              </a:solid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92934"/>
                  </a:buClr>
                  <a:buSzPts val="1800"/>
                  <a:buFont typeface="Arial"/>
                  <a:buNone/>
                </a:pPr>
                <a:r>
                  <a:rPr b="0" i="0" lang="en-US" sz="1800" u="none">
                    <a:solidFill>
                      <a:srgbClr val="292934"/>
                    </a:solidFill>
                    <a:latin typeface="Arial"/>
                    <a:ea typeface="Arial"/>
                    <a:cs typeface="Arial"/>
                    <a:sym typeface="Arial"/>
                  </a:rPr>
                  <a:t>f</a:t>
                </a:r>
                <a:endParaRPr/>
              </a:p>
            </p:txBody>
          </p:sp>
          <p:grpSp>
            <p:nvGrpSpPr>
              <p:cNvPr id="195" name="Google Shape;195;p5"/>
              <p:cNvGrpSpPr/>
              <p:nvPr/>
            </p:nvGrpSpPr>
            <p:grpSpPr>
              <a:xfrm>
                <a:off x="2781340" y="3933069"/>
                <a:ext cx="4533680" cy="1218238"/>
                <a:chOff x="2781340" y="3933069"/>
                <a:chExt cx="4533680" cy="1218238"/>
              </a:xfrm>
            </p:grpSpPr>
            <p:sp>
              <p:nvSpPr>
                <p:cNvPr id="196" name="Google Shape;196;p5"/>
                <p:cNvSpPr/>
                <p:nvPr/>
              </p:nvSpPr>
              <p:spPr>
                <a:xfrm>
                  <a:off x="2781340" y="4258877"/>
                  <a:ext cx="342520" cy="304560"/>
                </a:xfrm>
                <a:prstGeom prst="flowChartOr">
                  <a:avLst/>
                </a:prstGeom>
                <a:solidFill>
                  <a:schemeClr val="lt1"/>
                </a:solid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97" name="Google Shape;197;p5"/>
                <p:cNvCxnSpPr/>
                <p:nvPr/>
              </p:nvCxnSpPr>
              <p:spPr>
                <a:xfrm flipH="1" rot="-5400000">
                  <a:off x="4695220" y="4574481"/>
                  <a:ext cx="1094291" cy="2696"/>
                </a:xfrm>
                <a:prstGeom prst="bentConnector3">
                  <a:avLst>
                    <a:gd fmla="val 50000" name="adj1"/>
                  </a:avLst>
                </a:prstGeom>
                <a:solidFill>
                  <a:schemeClr val="lt1"/>
                </a:solidFill>
                <a:ln cap="flat" cmpd="sng" w="26425">
                  <a:solidFill>
                    <a:schemeClr val="dk1"/>
                  </a:solidFill>
                  <a:prstDash val="solid"/>
                  <a:miter lim="800000"/>
                  <a:headEnd len="med" w="med" type="none"/>
                  <a:tailEnd len="med" w="med" type="stealth"/>
                </a:ln>
              </p:spPr>
            </p:cxnSp>
            <p:cxnSp>
              <p:nvCxnSpPr>
                <p:cNvPr id="198" name="Google Shape;198;p5"/>
                <p:cNvCxnSpPr/>
                <p:nvPr/>
              </p:nvCxnSpPr>
              <p:spPr>
                <a:xfrm rot="10800000">
                  <a:off x="4235030" y="4453653"/>
                  <a:ext cx="962835" cy="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199" name="Google Shape;199;p5"/>
                <p:cNvCxnSpPr/>
                <p:nvPr/>
              </p:nvCxnSpPr>
              <p:spPr>
                <a:xfrm flipH="1">
                  <a:off x="4124453" y="4556354"/>
                  <a:ext cx="2430009" cy="7083"/>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200" name="Google Shape;200;p5"/>
                <p:cNvCxnSpPr/>
                <p:nvPr/>
              </p:nvCxnSpPr>
              <p:spPr>
                <a:xfrm>
                  <a:off x="2953949" y="3933069"/>
                  <a:ext cx="0" cy="460381"/>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201" name="Google Shape;201;p5"/>
                <p:cNvCxnSpPr/>
                <p:nvPr/>
              </p:nvCxnSpPr>
              <p:spPr>
                <a:xfrm rot="10800000">
                  <a:off x="3153528" y="4393450"/>
                  <a:ext cx="598737" cy="0"/>
                </a:xfrm>
                <a:prstGeom prst="straightConnector1">
                  <a:avLst/>
                </a:prstGeom>
                <a:solidFill>
                  <a:schemeClr val="lt1"/>
                </a:solidFill>
                <a:ln cap="flat" cmpd="sng" w="26425">
                  <a:solidFill>
                    <a:schemeClr val="dk1"/>
                  </a:solidFill>
                  <a:prstDash val="solid"/>
                  <a:miter lim="800000"/>
                  <a:headEnd len="med" w="med" type="none"/>
                  <a:tailEnd len="med" w="med" type="stealth"/>
                </a:ln>
              </p:spPr>
            </p:cxnSp>
            <p:cxnSp>
              <p:nvCxnSpPr>
                <p:cNvPr id="202" name="Google Shape;202;p5"/>
                <p:cNvCxnSpPr/>
                <p:nvPr/>
              </p:nvCxnSpPr>
              <p:spPr>
                <a:xfrm rot="5400000">
                  <a:off x="2661784" y="4859142"/>
                  <a:ext cx="584331" cy="0"/>
                </a:xfrm>
                <a:prstGeom prst="bentConnector3">
                  <a:avLst>
                    <a:gd fmla="val 50000" name="adj1"/>
                  </a:avLst>
                </a:prstGeom>
                <a:solidFill>
                  <a:schemeClr val="lt1"/>
                </a:solidFill>
                <a:ln cap="flat" cmpd="sng" w="26425">
                  <a:solidFill>
                    <a:schemeClr val="dk1"/>
                  </a:solidFill>
                  <a:prstDash val="solid"/>
                  <a:miter lim="800000"/>
                  <a:headEnd len="med" w="med" type="none"/>
                  <a:tailEnd len="med" w="med" type="stealth"/>
                </a:ln>
              </p:spPr>
            </p:cxnSp>
            <p:sp>
              <p:nvSpPr>
                <p:cNvPr id="203" name="Google Shape;203;p5"/>
                <p:cNvSpPr txBox="1"/>
                <p:nvPr/>
              </p:nvSpPr>
              <p:spPr>
                <a:xfrm>
                  <a:off x="6414217" y="4223464"/>
                  <a:ext cx="900803" cy="552457"/>
                </a:xfrm>
                <a:prstGeom prst="rect">
                  <a:avLst/>
                </a:prstGeom>
                <a:solidFill>
                  <a:schemeClr val="lt1"/>
                </a:solidFill>
                <a:ln cap="flat" cmpd="sng" w="264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92934"/>
                    </a:buClr>
                    <a:buSzPts val="1000"/>
                    <a:buFont typeface="Arial"/>
                    <a:buNone/>
                  </a:pPr>
                  <a:r>
                    <a:rPr b="0" i="0" lang="en-US" sz="1000" u="none">
                      <a:solidFill>
                        <a:srgbClr val="292934"/>
                      </a:solidFill>
                      <a:latin typeface="Arial"/>
                      <a:ea typeface="Arial"/>
                      <a:cs typeface="Arial"/>
                      <a:sym typeface="Arial"/>
                    </a:rPr>
                    <a:t>K</a:t>
                  </a:r>
                  <a:r>
                    <a:rPr b="0" baseline="-25000" i="0" lang="en-US" sz="1000" u="none">
                      <a:solidFill>
                        <a:srgbClr val="292934"/>
                      </a:solidFill>
                      <a:latin typeface="Arial"/>
                      <a:ea typeface="Arial"/>
                      <a:cs typeface="Arial"/>
                      <a:sym typeface="Arial"/>
                    </a:rPr>
                    <a:t>16</a:t>
                  </a:r>
                  <a:endParaRPr/>
                </a:p>
              </p:txBody>
            </p:sp>
          </p:grpSp>
        </p:grpSp>
        <p:sp>
          <p:nvSpPr>
            <p:cNvPr id="204" name="Google Shape;204;p5"/>
            <p:cNvSpPr/>
            <p:nvPr/>
          </p:nvSpPr>
          <p:spPr>
            <a:xfrm>
              <a:off x="3048000" y="5486533"/>
              <a:ext cx="155575" cy="146063"/>
            </a:xfrm>
            <a:prstGeom prst="flowChartOr">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5" name="Google Shape;205;p5"/>
            <p:cNvSpPr/>
            <p:nvPr/>
          </p:nvSpPr>
          <p:spPr>
            <a:xfrm>
              <a:off x="3657600" y="5867567"/>
              <a:ext cx="620713" cy="227033"/>
            </a:xfrm>
            <a:prstGeom prst="flowChartAlternate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1P</a:t>
              </a:r>
              <a:r>
                <a:rPr b="0" baseline="30000" i="0" lang="en-US" sz="1000" u="none">
                  <a:solidFill>
                    <a:srgbClr val="FFFFFF"/>
                  </a:solidFill>
                  <a:latin typeface="Arial"/>
                  <a:ea typeface="Arial"/>
                  <a:cs typeface="Arial"/>
                  <a:sym typeface="Arial"/>
                </a:rPr>
                <a:t>-1</a:t>
              </a:r>
              <a:endParaRPr/>
            </a:p>
          </p:txBody>
        </p:sp>
        <p:sp>
          <p:nvSpPr>
            <p:cNvPr id="206" name="Google Shape;206;p5"/>
            <p:cNvSpPr/>
            <p:nvPr/>
          </p:nvSpPr>
          <p:spPr>
            <a:xfrm>
              <a:off x="3519488" y="6248601"/>
              <a:ext cx="841375" cy="207982"/>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000"/>
                <a:buFont typeface="Arial"/>
                <a:buNone/>
              </a:pPr>
              <a:r>
                <a:rPr b="0" i="0" lang="en-US" sz="1000" u="none">
                  <a:solidFill>
                    <a:srgbClr val="FFFFFF"/>
                  </a:solidFill>
                  <a:latin typeface="Arial"/>
                  <a:ea typeface="Arial"/>
                  <a:cs typeface="Arial"/>
                  <a:sym typeface="Arial"/>
                </a:rPr>
                <a:t>Ciphertext</a:t>
              </a:r>
              <a:endParaRPr/>
            </a:p>
          </p:txBody>
        </p:sp>
        <p:cxnSp>
          <p:nvCxnSpPr>
            <p:cNvPr id="207" name="Google Shape;207;p5"/>
            <p:cNvCxnSpPr/>
            <p:nvPr/>
          </p:nvCxnSpPr>
          <p:spPr>
            <a:xfrm rot="5400000">
              <a:off x="4401331" y="5579434"/>
              <a:ext cx="277838" cy="523875"/>
            </a:xfrm>
            <a:prstGeom prst="bentConnector2">
              <a:avLst/>
            </a:prstGeom>
            <a:noFill/>
            <a:ln cap="flat" cmpd="sng" w="9525">
              <a:solidFill>
                <a:schemeClr val="accent1"/>
              </a:solidFill>
              <a:prstDash val="solid"/>
              <a:miter lim="800000"/>
              <a:headEnd len="med" w="med" type="none"/>
              <a:tailEnd len="med" w="med" type="stealth"/>
            </a:ln>
          </p:spPr>
        </p:cxnSp>
        <p:cxnSp>
          <p:nvCxnSpPr>
            <p:cNvPr id="208" name="Google Shape;208;p5"/>
            <p:cNvCxnSpPr/>
            <p:nvPr/>
          </p:nvCxnSpPr>
          <p:spPr>
            <a:xfrm flipH="1" rot="-5400000">
              <a:off x="3298813" y="5621503"/>
              <a:ext cx="261962" cy="455612"/>
            </a:xfrm>
            <a:prstGeom prst="bentConnector2">
              <a:avLst/>
            </a:prstGeom>
            <a:noFill/>
            <a:ln cap="flat" cmpd="sng" w="9525">
              <a:solidFill>
                <a:schemeClr val="accent1"/>
              </a:solidFill>
              <a:prstDash val="solid"/>
              <a:miter lim="800000"/>
              <a:headEnd len="med" w="med" type="none"/>
              <a:tailEnd len="med" w="med" type="stealth"/>
            </a:ln>
          </p:spPr>
        </p:cxnSp>
        <p:cxnSp>
          <p:nvCxnSpPr>
            <p:cNvPr id="209" name="Google Shape;209;p5"/>
            <p:cNvCxnSpPr/>
            <p:nvPr/>
          </p:nvCxnSpPr>
          <p:spPr>
            <a:xfrm flipH="1">
              <a:off x="3940175" y="6094601"/>
              <a:ext cx="26988" cy="154001"/>
            </a:xfrm>
            <a:prstGeom prst="straightConnector1">
              <a:avLst/>
            </a:prstGeom>
            <a:noFill/>
            <a:ln cap="flat" cmpd="sng" w="9525">
              <a:solidFill>
                <a:schemeClr val="accent1"/>
              </a:solidFill>
              <a:prstDash val="solid"/>
              <a:miter lim="800000"/>
              <a:headEnd len="med" w="med" type="none"/>
              <a:tailEnd len="med" w="med" type="stealth"/>
            </a:ln>
          </p:spPr>
        </p:cxnSp>
        <p:cxnSp>
          <p:nvCxnSpPr>
            <p:cNvPr id="210" name="Google Shape;210;p5"/>
            <p:cNvCxnSpPr/>
            <p:nvPr/>
          </p:nvCxnSpPr>
          <p:spPr>
            <a:xfrm flipH="1">
              <a:off x="4035425" y="1752398"/>
              <a:ext cx="3175" cy="154002"/>
            </a:xfrm>
            <a:prstGeom prst="straightConnector1">
              <a:avLst/>
            </a:prstGeom>
            <a:noFill/>
            <a:ln cap="flat" cmpd="sng" w="9525">
              <a:solidFill>
                <a:schemeClr val="accent1"/>
              </a:solidFill>
              <a:prstDash val="solid"/>
              <a:miter lim="800000"/>
              <a:headEnd len="med" w="med" type="none"/>
              <a:tailEnd len="med" w="med" type="stealth"/>
            </a:ln>
          </p:spPr>
        </p:cxnSp>
        <p:cxnSp>
          <p:nvCxnSpPr>
            <p:cNvPr id="211" name="Google Shape;211;p5"/>
            <p:cNvCxnSpPr/>
            <p:nvPr/>
          </p:nvCxnSpPr>
          <p:spPr>
            <a:xfrm>
              <a:off x="4252913" y="2020710"/>
              <a:ext cx="541337" cy="188929"/>
            </a:xfrm>
            <a:prstGeom prst="bentConnector2">
              <a:avLst/>
            </a:prstGeom>
            <a:noFill/>
            <a:ln cap="flat" cmpd="sng" w="9525">
              <a:solidFill>
                <a:schemeClr val="accent1"/>
              </a:solidFill>
              <a:prstDash val="solid"/>
              <a:miter lim="800000"/>
              <a:headEnd len="med" w="med" type="none"/>
              <a:tailEnd len="med" w="med" type="stealth"/>
            </a:ln>
          </p:spPr>
        </p:cxnSp>
        <p:cxnSp>
          <p:nvCxnSpPr>
            <p:cNvPr id="212" name="Google Shape;212;p5"/>
            <p:cNvCxnSpPr/>
            <p:nvPr/>
          </p:nvCxnSpPr>
          <p:spPr>
            <a:xfrm flipH="1">
              <a:off x="3198813" y="2020710"/>
              <a:ext cx="619125" cy="201630"/>
            </a:xfrm>
            <a:prstGeom prst="bentConnector2">
              <a:avLst/>
            </a:prstGeom>
            <a:noFill/>
            <a:ln cap="flat" cmpd="sng" w="9525">
              <a:solidFill>
                <a:schemeClr val="accent1"/>
              </a:solidFill>
              <a:prstDash val="solid"/>
              <a:miter lim="800000"/>
              <a:headEnd len="med" w="med" type="none"/>
              <a:tailEnd len="med" w="med" type="stealth"/>
            </a:ln>
          </p:spPr>
        </p:cxnSp>
      </p:grpSp>
      <p:sp>
        <p:nvSpPr>
          <p:cNvPr id="213" name="Google Shape;213;p5"/>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Outline of the Algorithm</a:t>
            </a:r>
            <a:endParaRPr/>
          </a:p>
        </p:txBody>
      </p:sp>
      <p:sp>
        <p:nvSpPr>
          <p:cNvPr id="219" name="Google Shape;219;p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80000"/>
              </a:lnSpc>
              <a:spcBef>
                <a:spcPts val="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After an initial permutation, the block is broken into a right half and a left half, each 32 bits long.</a:t>
            </a:r>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Then there are 16 rounds of identical operations, called function f, in which the data are combined with the key.</a:t>
            </a:r>
            <a:endParaRPr/>
          </a:p>
          <a:p>
            <a:pPr indent="-101599" lvl="0" marL="182562" marR="0" rtl="0" algn="l">
              <a:lnSpc>
                <a:spcPct val="80000"/>
              </a:lnSpc>
              <a:spcBef>
                <a:spcPts val="300"/>
              </a:spcBef>
              <a:spcAft>
                <a:spcPts val="0"/>
              </a:spcAft>
              <a:buClr>
                <a:schemeClr val="accent1"/>
              </a:buClr>
              <a:buSzPts val="1275"/>
              <a:buFont typeface="Arial"/>
              <a:buNone/>
            </a:pPr>
            <a:r>
              <a:t/>
            </a:r>
            <a:endParaRPr b="0" i="0" sz="1500" u="none">
              <a:solidFill>
                <a:schemeClr val="dk1"/>
              </a:solidFill>
              <a:latin typeface="Arial"/>
              <a:ea typeface="Arial"/>
              <a:cs typeface="Arial"/>
              <a:sym typeface="Arial"/>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After the 16 round the right and left halves are joined, and a final permutation (the reverse of initial permutation) are performed.</a:t>
            </a:r>
            <a:endParaRPr/>
          </a:p>
          <a:p>
            <a:pPr indent="-101599" lvl="0" marL="182562" marR="0" rtl="0" algn="l">
              <a:lnSpc>
                <a:spcPct val="80000"/>
              </a:lnSpc>
              <a:spcBef>
                <a:spcPts val="300"/>
              </a:spcBef>
              <a:spcAft>
                <a:spcPts val="0"/>
              </a:spcAft>
              <a:buClr>
                <a:schemeClr val="accent1"/>
              </a:buClr>
              <a:buSzPts val="1275"/>
              <a:buFont typeface="Arial"/>
              <a:buNone/>
            </a:pPr>
            <a:r>
              <a:t/>
            </a:r>
            <a:endParaRPr b="0" i="0" sz="1500" u="none">
              <a:solidFill>
                <a:schemeClr val="dk1"/>
              </a:solidFill>
              <a:latin typeface="Arial"/>
              <a:ea typeface="Arial"/>
              <a:cs typeface="Arial"/>
              <a:sym typeface="Arial"/>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In each round(figure on the next slide), the key bits are shifted and then 48 bits are selected from the 56 bits of the key.</a:t>
            </a:r>
            <a:endParaRPr/>
          </a:p>
          <a:p>
            <a:pPr indent="-101599" lvl="0" marL="182562" marR="0" rtl="0" algn="l">
              <a:lnSpc>
                <a:spcPct val="80000"/>
              </a:lnSpc>
              <a:spcBef>
                <a:spcPts val="300"/>
              </a:spcBef>
              <a:spcAft>
                <a:spcPts val="0"/>
              </a:spcAft>
              <a:buClr>
                <a:schemeClr val="accent1"/>
              </a:buClr>
              <a:buSzPts val="1275"/>
              <a:buFont typeface="Arial"/>
              <a:buNone/>
            </a:pPr>
            <a:r>
              <a:t/>
            </a:r>
            <a:endParaRPr b="0" i="0" sz="1500" u="none">
              <a:solidFill>
                <a:schemeClr val="dk1"/>
              </a:solidFill>
              <a:latin typeface="Arial"/>
              <a:ea typeface="Arial"/>
              <a:cs typeface="Arial"/>
              <a:sym typeface="Arial"/>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The right half of the data is expanded 48 bits via an expansion permutation, combined with 48 bits of a shifted and permuted key via an XOR, sent through 8 S-boxes producing 32 new bits, and permuted again.</a:t>
            </a:r>
            <a:endParaRPr/>
          </a:p>
          <a:p>
            <a:pPr indent="-101599" lvl="0" marL="182562" marR="0" rtl="0" algn="l">
              <a:lnSpc>
                <a:spcPct val="80000"/>
              </a:lnSpc>
              <a:spcBef>
                <a:spcPts val="300"/>
              </a:spcBef>
              <a:spcAft>
                <a:spcPts val="0"/>
              </a:spcAft>
              <a:buClr>
                <a:schemeClr val="accent1"/>
              </a:buClr>
              <a:buSzPts val="1275"/>
              <a:buFont typeface="Arial"/>
              <a:buNone/>
            </a:pPr>
            <a:r>
              <a:t/>
            </a:r>
            <a:endParaRPr b="0" i="0" sz="1500" u="none">
              <a:solidFill>
                <a:schemeClr val="dk1"/>
              </a:solidFill>
              <a:latin typeface="Arial"/>
              <a:ea typeface="Arial"/>
              <a:cs typeface="Arial"/>
              <a:sym typeface="Arial"/>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These four operations make up the function f.</a:t>
            </a:r>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The output of function f is then combined with the left half via another XOR.</a:t>
            </a:r>
            <a:endParaRPr/>
          </a:p>
          <a:p>
            <a:pPr indent="-101599" lvl="0" marL="182562" marR="0" rtl="0" algn="l">
              <a:lnSpc>
                <a:spcPct val="80000"/>
              </a:lnSpc>
              <a:spcBef>
                <a:spcPts val="300"/>
              </a:spcBef>
              <a:spcAft>
                <a:spcPts val="0"/>
              </a:spcAft>
              <a:buClr>
                <a:schemeClr val="accent1"/>
              </a:buClr>
              <a:buSzPts val="1275"/>
              <a:buFont typeface="Arial"/>
              <a:buNone/>
            </a:pPr>
            <a:r>
              <a:t/>
            </a:r>
            <a:endParaRPr b="0" i="0" sz="1500" u="none">
              <a:solidFill>
                <a:schemeClr val="dk1"/>
              </a:solidFill>
              <a:latin typeface="Arial"/>
              <a:ea typeface="Arial"/>
              <a:cs typeface="Arial"/>
              <a:sym typeface="Arial"/>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The result of these operations becomes the new right half.</a:t>
            </a:r>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The old right half becomes the new left half.</a:t>
            </a:r>
            <a:endParaRPr/>
          </a:p>
          <a:p>
            <a:pPr indent="-182562" lvl="0" marL="182562" marR="0" rtl="0" algn="l">
              <a:lnSpc>
                <a:spcPct val="80000"/>
              </a:lnSpc>
              <a:spcBef>
                <a:spcPts val="300"/>
              </a:spcBef>
              <a:spcAft>
                <a:spcPts val="0"/>
              </a:spcAft>
              <a:buClr>
                <a:schemeClr val="accent1"/>
              </a:buClr>
              <a:buSzPts val="1275"/>
              <a:buFont typeface="Arial"/>
              <a:buChar char="•"/>
            </a:pPr>
            <a:r>
              <a:rPr b="0" i="0" lang="en-US" sz="1500" u="none">
                <a:solidFill>
                  <a:schemeClr val="dk1"/>
                </a:solidFill>
                <a:latin typeface="Arial"/>
                <a:ea typeface="Arial"/>
                <a:cs typeface="Arial"/>
                <a:sym typeface="Arial"/>
              </a:rPr>
              <a:t>These operations are repeated 16 times, making 16 rounds of DES. </a:t>
            </a:r>
            <a:endParaRPr/>
          </a:p>
          <a:p>
            <a:pPr indent="-101600" lvl="0" marL="182563" marR="0" rtl="0" algn="l">
              <a:spcBef>
                <a:spcPts val="300"/>
              </a:spcBef>
              <a:spcAft>
                <a:spcPts val="0"/>
              </a:spcAft>
              <a:buClr>
                <a:schemeClr val="accent1"/>
              </a:buClr>
              <a:buSzPts val="1275"/>
              <a:buFont typeface="Arial"/>
              <a:buNone/>
            </a:pPr>
            <a:r>
              <a:t/>
            </a:r>
            <a:endParaRPr b="0" i="0" sz="1500" u="none">
              <a:solidFill>
                <a:schemeClr val="dk1"/>
              </a:solidFill>
              <a:latin typeface="Arial"/>
              <a:ea typeface="Arial"/>
              <a:cs typeface="Arial"/>
              <a:sym typeface="Arial"/>
            </a:endParaRPr>
          </a:p>
        </p:txBody>
      </p:sp>
      <p:sp>
        <p:nvSpPr>
          <p:cNvPr id="220" name="Google Shape;220;p6"/>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Figure: DES one round </a:t>
            </a:r>
            <a:r>
              <a:rPr b="0" i="0" lang="en-US" sz="4000" u="none">
                <a:solidFill>
                  <a:srgbClr val="00B0F0"/>
                </a:solidFill>
                <a:latin typeface="Arial"/>
                <a:ea typeface="Arial"/>
                <a:cs typeface="Arial"/>
                <a:sym typeface="Arial"/>
              </a:rPr>
              <a:t>(2013)</a:t>
            </a:r>
            <a:endParaRPr/>
          </a:p>
        </p:txBody>
      </p:sp>
      <p:sp>
        <p:nvSpPr>
          <p:cNvPr id="226" name="Google Shape;226;p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DES one Round:</a:t>
            </a:r>
            <a:endParaRPr/>
          </a:p>
        </p:txBody>
      </p:sp>
      <p:grpSp>
        <p:nvGrpSpPr>
          <p:cNvPr id="227" name="Google Shape;227;p7"/>
          <p:cNvGrpSpPr/>
          <p:nvPr/>
        </p:nvGrpSpPr>
        <p:grpSpPr>
          <a:xfrm>
            <a:off x="838200" y="2133600"/>
            <a:ext cx="8024812" cy="4267200"/>
            <a:chOff x="838200" y="1981200"/>
            <a:chExt cx="8024896" cy="4267200"/>
          </a:xfrm>
        </p:grpSpPr>
        <p:sp>
          <p:nvSpPr>
            <p:cNvPr id="228" name="Google Shape;228;p7"/>
            <p:cNvSpPr/>
            <p:nvPr/>
          </p:nvSpPr>
          <p:spPr>
            <a:xfrm>
              <a:off x="838200" y="1981200"/>
              <a:ext cx="1295413"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L</a:t>
              </a:r>
              <a:r>
                <a:rPr b="0" baseline="-25000" i="0" lang="en-US" sz="1800" u="none">
                  <a:solidFill>
                    <a:srgbClr val="FFFFFF"/>
                  </a:solidFill>
                  <a:latin typeface="Arial"/>
                  <a:ea typeface="Arial"/>
                  <a:cs typeface="Arial"/>
                  <a:sym typeface="Arial"/>
                </a:rPr>
                <a:t>i-1</a:t>
              </a:r>
              <a:endParaRPr/>
            </a:p>
          </p:txBody>
        </p:sp>
        <p:sp>
          <p:nvSpPr>
            <p:cNvPr id="229" name="Google Shape;229;p7"/>
            <p:cNvSpPr/>
            <p:nvPr/>
          </p:nvSpPr>
          <p:spPr>
            <a:xfrm>
              <a:off x="838200" y="5943600"/>
              <a:ext cx="1295413"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L</a:t>
              </a:r>
              <a:r>
                <a:rPr b="0" baseline="-25000" i="0" lang="en-US" sz="1800" u="none">
                  <a:solidFill>
                    <a:srgbClr val="FFFFFF"/>
                  </a:solidFill>
                  <a:latin typeface="Arial"/>
                  <a:ea typeface="Arial"/>
                  <a:cs typeface="Arial"/>
                  <a:sym typeface="Arial"/>
                </a:rPr>
                <a:t>i</a:t>
              </a:r>
              <a:endParaRPr/>
            </a:p>
          </p:txBody>
        </p:sp>
        <p:sp>
          <p:nvSpPr>
            <p:cNvPr id="230" name="Google Shape;230;p7"/>
            <p:cNvSpPr/>
            <p:nvPr/>
          </p:nvSpPr>
          <p:spPr>
            <a:xfrm>
              <a:off x="3276625" y="1981200"/>
              <a:ext cx="1295413"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R</a:t>
              </a:r>
              <a:r>
                <a:rPr b="0" baseline="-25000" i="0" lang="en-US" sz="1800" u="none">
                  <a:solidFill>
                    <a:srgbClr val="FFFFFF"/>
                  </a:solidFill>
                  <a:latin typeface="Arial"/>
                  <a:ea typeface="Arial"/>
                  <a:cs typeface="Arial"/>
                  <a:sym typeface="Arial"/>
                </a:rPr>
                <a:t>i-1</a:t>
              </a:r>
              <a:endParaRPr/>
            </a:p>
          </p:txBody>
        </p:sp>
        <p:sp>
          <p:nvSpPr>
            <p:cNvPr id="231" name="Google Shape;231;p7"/>
            <p:cNvSpPr/>
            <p:nvPr/>
          </p:nvSpPr>
          <p:spPr>
            <a:xfrm>
              <a:off x="3276625" y="5943600"/>
              <a:ext cx="1295413"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R</a:t>
              </a:r>
              <a:r>
                <a:rPr b="0" baseline="-25000" i="0" lang="en-US" sz="1800" u="none">
                  <a:solidFill>
                    <a:srgbClr val="FFFFFF"/>
                  </a:solidFill>
                  <a:latin typeface="Arial"/>
                  <a:ea typeface="Arial"/>
                  <a:cs typeface="Arial"/>
                  <a:sym typeface="Arial"/>
                </a:rPr>
                <a:t>i</a:t>
              </a:r>
              <a:endParaRPr/>
            </a:p>
          </p:txBody>
        </p:sp>
        <p:sp>
          <p:nvSpPr>
            <p:cNvPr id="232" name="Google Shape;232;p7"/>
            <p:cNvSpPr/>
            <p:nvPr/>
          </p:nvSpPr>
          <p:spPr>
            <a:xfrm>
              <a:off x="5943653" y="1981200"/>
              <a:ext cx="1828819"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Key</a:t>
              </a:r>
              <a:endParaRPr/>
            </a:p>
          </p:txBody>
        </p:sp>
        <p:sp>
          <p:nvSpPr>
            <p:cNvPr id="233" name="Google Shape;233;p7"/>
            <p:cNvSpPr/>
            <p:nvPr/>
          </p:nvSpPr>
          <p:spPr>
            <a:xfrm>
              <a:off x="5943653" y="5943600"/>
              <a:ext cx="1828819"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Key</a:t>
              </a:r>
              <a:endParaRPr/>
            </a:p>
          </p:txBody>
        </p:sp>
        <p:sp>
          <p:nvSpPr>
            <p:cNvPr id="234" name="Google Shape;234;p7"/>
            <p:cNvSpPr/>
            <p:nvPr/>
          </p:nvSpPr>
          <p:spPr>
            <a:xfrm>
              <a:off x="5943653" y="2514600"/>
              <a:ext cx="852497"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Shift</a:t>
              </a:r>
              <a:endParaRPr/>
            </a:p>
          </p:txBody>
        </p:sp>
        <p:sp>
          <p:nvSpPr>
            <p:cNvPr id="235" name="Google Shape;235;p7"/>
            <p:cNvSpPr/>
            <p:nvPr/>
          </p:nvSpPr>
          <p:spPr>
            <a:xfrm>
              <a:off x="6919976" y="2514600"/>
              <a:ext cx="852496"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Shift</a:t>
              </a:r>
              <a:endParaRPr/>
            </a:p>
          </p:txBody>
        </p:sp>
        <p:sp>
          <p:nvSpPr>
            <p:cNvPr id="236" name="Google Shape;236;p7"/>
            <p:cNvSpPr/>
            <p:nvPr/>
          </p:nvSpPr>
          <p:spPr>
            <a:xfrm>
              <a:off x="2819420" y="3124200"/>
              <a:ext cx="2209823" cy="304800"/>
            </a:xfrm>
            <a:custGeom>
              <a:rect b="b" l="l" r="r" t="t"/>
              <a:pathLst>
                <a:path extrusionOk="0" h="304800" w="2209823">
                  <a:moveTo>
                    <a:pt x="0" y="304800"/>
                  </a:moveTo>
                  <a:lnTo>
                    <a:pt x="76200" y="0"/>
                  </a:lnTo>
                  <a:lnTo>
                    <a:pt x="2133623" y="0"/>
                  </a:lnTo>
                  <a:lnTo>
                    <a:pt x="2209823" y="304800"/>
                  </a:lnTo>
                  <a:lnTo>
                    <a:pt x="0" y="304800"/>
                  </a:lnTo>
                  <a:close/>
                </a:path>
              </a:pathLst>
            </a:cu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Expansion Permutation</a:t>
              </a:r>
              <a:endParaRPr/>
            </a:p>
          </p:txBody>
        </p:sp>
        <p:sp>
          <p:nvSpPr>
            <p:cNvPr id="237" name="Google Shape;237;p7"/>
            <p:cNvSpPr/>
            <p:nvPr/>
          </p:nvSpPr>
          <p:spPr>
            <a:xfrm>
              <a:off x="2819420" y="4267200"/>
              <a:ext cx="2209823" cy="304800"/>
            </a:xfrm>
            <a:custGeom>
              <a:rect b="b" l="l" r="r" t="t"/>
              <a:pathLst>
                <a:path extrusionOk="0" h="304800" w="2209823">
                  <a:moveTo>
                    <a:pt x="0" y="304800"/>
                  </a:moveTo>
                  <a:lnTo>
                    <a:pt x="76200" y="0"/>
                  </a:lnTo>
                  <a:lnTo>
                    <a:pt x="2133623" y="0"/>
                  </a:lnTo>
                  <a:lnTo>
                    <a:pt x="2209823" y="304800"/>
                  </a:lnTo>
                  <a:lnTo>
                    <a:pt x="0" y="304800"/>
                  </a:lnTo>
                  <a:close/>
                </a:path>
              </a:pathLst>
            </a:cu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S-box Substitution</a:t>
              </a:r>
              <a:endParaRPr/>
            </a:p>
          </p:txBody>
        </p:sp>
        <p:sp>
          <p:nvSpPr>
            <p:cNvPr id="238" name="Google Shape;238;p7"/>
            <p:cNvSpPr/>
            <p:nvPr/>
          </p:nvSpPr>
          <p:spPr>
            <a:xfrm>
              <a:off x="2886096" y="4953000"/>
              <a:ext cx="2085997" cy="304800"/>
            </a:xfrm>
            <a:prstGeom prst="flowChartProcess">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P-box Permutation</a:t>
              </a:r>
              <a:endParaRPr/>
            </a:p>
          </p:txBody>
        </p:sp>
        <p:sp>
          <p:nvSpPr>
            <p:cNvPr id="239" name="Google Shape;239;p7"/>
            <p:cNvSpPr/>
            <p:nvPr/>
          </p:nvSpPr>
          <p:spPr>
            <a:xfrm>
              <a:off x="5291184" y="3108325"/>
              <a:ext cx="3178208" cy="304800"/>
            </a:xfrm>
            <a:prstGeom prst="flowChartManualOperation">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100"/>
                <a:buFont typeface="Arial"/>
                <a:buNone/>
              </a:pPr>
              <a:r>
                <a:rPr b="0" i="0" lang="en-US" sz="1100" u="none">
                  <a:solidFill>
                    <a:srgbClr val="FFFFFF"/>
                  </a:solidFill>
                  <a:latin typeface="Arial"/>
                  <a:ea typeface="Arial"/>
                  <a:cs typeface="Arial"/>
                  <a:sym typeface="Arial"/>
                </a:rPr>
                <a:t>Compression Permutation</a:t>
              </a:r>
              <a:endParaRPr/>
            </a:p>
          </p:txBody>
        </p:sp>
        <p:sp>
          <p:nvSpPr>
            <p:cNvPr id="240" name="Google Shape;240;p7"/>
            <p:cNvSpPr/>
            <p:nvPr/>
          </p:nvSpPr>
          <p:spPr>
            <a:xfrm>
              <a:off x="3810031" y="3733800"/>
              <a:ext cx="271466" cy="304800"/>
            </a:xfrm>
            <a:prstGeom prst="flowChartOr">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1" name="Google Shape;241;p7"/>
            <p:cNvSpPr/>
            <p:nvPr/>
          </p:nvSpPr>
          <p:spPr>
            <a:xfrm>
              <a:off x="3810031" y="5486400"/>
              <a:ext cx="266703" cy="304800"/>
            </a:xfrm>
            <a:prstGeom prst="flowChartOr">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2" name="Google Shape;242;p7"/>
            <p:cNvCxnSpPr/>
            <p:nvPr/>
          </p:nvCxnSpPr>
          <p:spPr>
            <a:xfrm flipH="1" rot="-5400000">
              <a:off x="973157" y="2800338"/>
              <a:ext cx="3352800" cy="2324124"/>
            </a:xfrm>
            <a:prstGeom prst="curvedConnector2">
              <a:avLst/>
            </a:prstGeom>
            <a:noFill/>
            <a:ln cap="flat" cmpd="sng" w="26425">
              <a:solidFill>
                <a:schemeClr val="dk1"/>
              </a:solidFill>
              <a:prstDash val="solid"/>
              <a:miter lim="800000"/>
              <a:headEnd len="med" w="med" type="none"/>
              <a:tailEnd len="med" w="med" type="stealth"/>
            </a:ln>
          </p:spPr>
        </p:cxnSp>
        <p:cxnSp>
          <p:nvCxnSpPr>
            <p:cNvPr id="243" name="Google Shape;243;p7"/>
            <p:cNvCxnSpPr/>
            <p:nvPr/>
          </p:nvCxnSpPr>
          <p:spPr>
            <a:xfrm flipH="1">
              <a:off x="3924332" y="2286000"/>
              <a:ext cx="4763" cy="838200"/>
            </a:xfrm>
            <a:prstGeom prst="straightConnector1">
              <a:avLst/>
            </a:prstGeom>
            <a:noFill/>
            <a:ln cap="flat" cmpd="sng" w="26425">
              <a:solidFill>
                <a:schemeClr val="dk1"/>
              </a:solidFill>
              <a:prstDash val="solid"/>
              <a:miter lim="800000"/>
              <a:headEnd len="med" w="med" type="none"/>
              <a:tailEnd len="med" w="med" type="stealth"/>
            </a:ln>
          </p:spPr>
        </p:cxnSp>
        <p:cxnSp>
          <p:nvCxnSpPr>
            <p:cNvPr id="244" name="Google Shape;244;p7"/>
            <p:cNvCxnSpPr/>
            <p:nvPr/>
          </p:nvCxnSpPr>
          <p:spPr>
            <a:xfrm flipH="1">
              <a:off x="3916395" y="3440113"/>
              <a:ext cx="4762" cy="293687"/>
            </a:xfrm>
            <a:prstGeom prst="straightConnector1">
              <a:avLst/>
            </a:prstGeom>
            <a:noFill/>
            <a:ln cap="flat" cmpd="sng" w="26425">
              <a:solidFill>
                <a:schemeClr val="dk1"/>
              </a:solidFill>
              <a:prstDash val="solid"/>
              <a:miter lim="800000"/>
              <a:headEnd len="med" w="med" type="none"/>
              <a:tailEnd len="med" w="med" type="stealth"/>
            </a:ln>
          </p:spPr>
        </p:cxnSp>
        <p:cxnSp>
          <p:nvCxnSpPr>
            <p:cNvPr id="245" name="Google Shape;245;p7"/>
            <p:cNvCxnSpPr/>
            <p:nvPr/>
          </p:nvCxnSpPr>
          <p:spPr>
            <a:xfrm flipH="1">
              <a:off x="3913220" y="4024313"/>
              <a:ext cx="4762" cy="242887"/>
            </a:xfrm>
            <a:prstGeom prst="straightConnector1">
              <a:avLst/>
            </a:prstGeom>
            <a:noFill/>
            <a:ln cap="flat" cmpd="sng" w="26425">
              <a:solidFill>
                <a:schemeClr val="dk1"/>
              </a:solidFill>
              <a:prstDash val="solid"/>
              <a:miter lim="800000"/>
              <a:headEnd len="med" w="med" type="none"/>
              <a:tailEnd len="med" w="med" type="stealth"/>
            </a:ln>
          </p:spPr>
        </p:cxnSp>
        <p:cxnSp>
          <p:nvCxnSpPr>
            <p:cNvPr id="246" name="Google Shape;246;p7"/>
            <p:cNvCxnSpPr/>
            <p:nvPr/>
          </p:nvCxnSpPr>
          <p:spPr>
            <a:xfrm flipH="1">
              <a:off x="3929095" y="4572000"/>
              <a:ext cx="6350" cy="323850"/>
            </a:xfrm>
            <a:prstGeom prst="straightConnector1">
              <a:avLst/>
            </a:prstGeom>
            <a:noFill/>
            <a:ln cap="flat" cmpd="sng" w="26425">
              <a:solidFill>
                <a:schemeClr val="dk1"/>
              </a:solidFill>
              <a:prstDash val="solid"/>
              <a:miter lim="800000"/>
              <a:headEnd len="med" w="med" type="none"/>
              <a:tailEnd len="med" w="med" type="stealth"/>
            </a:ln>
          </p:spPr>
        </p:cxnSp>
        <p:cxnSp>
          <p:nvCxnSpPr>
            <p:cNvPr id="247" name="Google Shape;247;p7"/>
            <p:cNvCxnSpPr/>
            <p:nvPr/>
          </p:nvCxnSpPr>
          <p:spPr>
            <a:xfrm flipH="1">
              <a:off x="3935445" y="5257800"/>
              <a:ext cx="4762" cy="220663"/>
            </a:xfrm>
            <a:prstGeom prst="straightConnector1">
              <a:avLst/>
            </a:prstGeom>
            <a:noFill/>
            <a:ln cap="flat" cmpd="sng" w="26425">
              <a:solidFill>
                <a:schemeClr val="dk1"/>
              </a:solidFill>
              <a:prstDash val="solid"/>
              <a:miter lim="800000"/>
              <a:headEnd len="med" w="med" type="none"/>
              <a:tailEnd len="med" w="med" type="stealth"/>
            </a:ln>
          </p:spPr>
        </p:cxnSp>
        <p:cxnSp>
          <p:nvCxnSpPr>
            <p:cNvPr id="248" name="Google Shape;248;p7"/>
            <p:cNvCxnSpPr/>
            <p:nvPr/>
          </p:nvCxnSpPr>
          <p:spPr>
            <a:xfrm flipH="1">
              <a:off x="3929095" y="5791200"/>
              <a:ext cx="4762" cy="165100"/>
            </a:xfrm>
            <a:prstGeom prst="straightConnector1">
              <a:avLst/>
            </a:prstGeom>
            <a:noFill/>
            <a:ln cap="flat" cmpd="sng" w="26425">
              <a:solidFill>
                <a:schemeClr val="dk1"/>
              </a:solidFill>
              <a:prstDash val="solid"/>
              <a:miter lim="800000"/>
              <a:headEnd len="med" w="med" type="none"/>
              <a:tailEnd len="med" w="med" type="stealth"/>
            </a:ln>
          </p:spPr>
        </p:cxnSp>
        <p:cxnSp>
          <p:nvCxnSpPr>
            <p:cNvPr id="249" name="Google Shape;249;p7"/>
            <p:cNvCxnSpPr/>
            <p:nvPr/>
          </p:nvCxnSpPr>
          <p:spPr>
            <a:xfrm rot="5400000">
              <a:off x="1061262" y="3091643"/>
              <a:ext cx="3276600" cy="2427313"/>
            </a:xfrm>
            <a:prstGeom prst="curvedConnector3">
              <a:avLst>
                <a:gd fmla="val -4811" name="adj1"/>
              </a:avLst>
            </a:prstGeom>
            <a:noFill/>
            <a:ln cap="flat" cmpd="sng" w="26425">
              <a:solidFill>
                <a:schemeClr val="dk1"/>
              </a:solidFill>
              <a:prstDash val="solid"/>
              <a:miter lim="800000"/>
              <a:headEnd len="med" w="med" type="none"/>
              <a:tailEnd len="med" w="med" type="stealth"/>
            </a:ln>
          </p:spPr>
        </p:cxnSp>
        <p:cxnSp>
          <p:nvCxnSpPr>
            <p:cNvPr id="250" name="Google Shape;250;p7"/>
            <p:cNvCxnSpPr/>
            <p:nvPr/>
          </p:nvCxnSpPr>
          <p:spPr>
            <a:xfrm flipH="1">
              <a:off x="6400858" y="2293938"/>
              <a:ext cx="4763" cy="220662"/>
            </a:xfrm>
            <a:prstGeom prst="straightConnector1">
              <a:avLst/>
            </a:prstGeom>
            <a:noFill/>
            <a:ln cap="flat" cmpd="sng" w="26425">
              <a:solidFill>
                <a:schemeClr val="dk1"/>
              </a:solidFill>
              <a:prstDash val="solid"/>
              <a:miter lim="800000"/>
              <a:headEnd len="med" w="med" type="none"/>
              <a:tailEnd len="med" w="med" type="stealth"/>
            </a:ln>
          </p:spPr>
        </p:cxnSp>
        <p:cxnSp>
          <p:nvCxnSpPr>
            <p:cNvPr id="251" name="Google Shape;251;p7"/>
            <p:cNvCxnSpPr/>
            <p:nvPr/>
          </p:nvCxnSpPr>
          <p:spPr>
            <a:xfrm flipH="1">
              <a:off x="7315267" y="2286000"/>
              <a:ext cx="4763" cy="220663"/>
            </a:xfrm>
            <a:prstGeom prst="straightConnector1">
              <a:avLst/>
            </a:prstGeom>
            <a:noFill/>
            <a:ln cap="flat" cmpd="sng" w="26425">
              <a:solidFill>
                <a:schemeClr val="dk1"/>
              </a:solidFill>
              <a:prstDash val="solid"/>
              <a:miter lim="800000"/>
              <a:headEnd len="med" w="med" type="none"/>
              <a:tailEnd len="med" w="med" type="stealth"/>
            </a:ln>
          </p:spPr>
        </p:cxnSp>
        <p:cxnSp>
          <p:nvCxnSpPr>
            <p:cNvPr id="252" name="Google Shape;252;p7"/>
            <p:cNvCxnSpPr/>
            <p:nvPr/>
          </p:nvCxnSpPr>
          <p:spPr>
            <a:xfrm flipH="1">
              <a:off x="6400858" y="2827338"/>
              <a:ext cx="4763" cy="220662"/>
            </a:xfrm>
            <a:prstGeom prst="straightConnector1">
              <a:avLst/>
            </a:prstGeom>
            <a:noFill/>
            <a:ln cap="flat" cmpd="sng" w="26425">
              <a:solidFill>
                <a:schemeClr val="dk1"/>
              </a:solidFill>
              <a:prstDash val="solid"/>
              <a:miter lim="800000"/>
              <a:headEnd len="med" w="med" type="none"/>
              <a:tailEnd len="med" w="med" type="stealth"/>
            </a:ln>
          </p:spPr>
        </p:cxnSp>
        <p:cxnSp>
          <p:nvCxnSpPr>
            <p:cNvPr id="253" name="Google Shape;253;p7"/>
            <p:cNvCxnSpPr/>
            <p:nvPr/>
          </p:nvCxnSpPr>
          <p:spPr>
            <a:xfrm flipH="1">
              <a:off x="7315267" y="2819400"/>
              <a:ext cx="4763" cy="220663"/>
            </a:xfrm>
            <a:prstGeom prst="straightConnector1">
              <a:avLst/>
            </a:prstGeom>
            <a:noFill/>
            <a:ln cap="flat" cmpd="sng" w="26425">
              <a:solidFill>
                <a:schemeClr val="dk1"/>
              </a:solidFill>
              <a:prstDash val="solid"/>
              <a:miter lim="800000"/>
              <a:headEnd len="med" w="med" type="none"/>
              <a:tailEnd len="med" w="med" type="stealth"/>
            </a:ln>
          </p:spPr>
        </p:cxnSp>
        <p:cxnSp>
          <p:nvCxnSpPr>
            <p:cNvPr id="254" name="Google Shape;254;p7"/>
            <p:cNvCxnSpPr/>
            <p:nvPr/>
          </p:nvCxnSpPr>
          <p:spPr>
            <a:xfrm rot="5400000">
              <a:off x="5244354" y="2250268"/>
              <a:ext cx="473075" cy="2798791"/>
            </a:xfrm>
            <a:prstGeom prst="bentConnector2">
              <a:avLst/>
            </a:prstGeom>
            <a:noFill/>
            <a:ln cap="flat" cmpd="sng" w="26425">
              <a:solidFill>
                <a:schemeClr val="dk1"/>
              </a:solidFill>
              <a:prstDash val="solid"/>
              <a:miter lim="800000"/>
              <a:headEnd len="med" w="med" type="none"/>
              <a:tailEnd len="med" w="med" type="stealth"/>
            </a:ln>
          </p:spPr>
        </p:cxnSp>
        <p:sp>
          <p:nvSpPr>
            <p:cNvPr id="255" name="Google Shape;255;p7"/>
            <p:cNvSpPr/>
            <p:nvPr/>
          </p:nvSpPr>
          <p:spPr>
            <a:xfrm>
              <a:off x="7323205" y="2882900"/>
              <a:ext cx="1539891" cy="3046413"/>
            </a:xfrm>
            <a:custGeom>
              <a:rect b="b" l="l" r="r" t="t"/>
              <a:pathLst>
                <a:path extrusionOk="0" h="3047210" w="1539803">
                  <a:moveTo>
                    <a:pt x="19616" y="54629"/>
                  </a:moveTo>
                  <a:cubicBezTo>
                    <a:pt x="610743" y="-4253"/>
                    <a:pt x="1201871" y="-63135"/>
                    <a:pt x="1418925" y="151610"/>
                  </a:cubicBezTo>
                  <a:cubicBezTo>
                    <a:pt x="1635979" y="366355"/>
                    <a:pt x="1534379" y="971337"/>
                    <a:pt x="1321943" y="1343101"/>
                  </a:cubicBezTo>
                  <a:cubicBezTo>
                    <a:pt x="1109507" y="1714865"/>
                    <a:pt x="354434" y="2098174"/>
                    <a:pt x="144307" y="2382192"/>
                  </a:cubicBezTo>
                  <a:cubicBezTo>
                    <a:pt x="-65820" y="2666210"/>
                    <a:pt x="-2320" y="2856710"/>
                    <a:pt x="61180" y="3047210"/>
                  </a:cubicBezTo>
                </a:path>
              </a:pathLst>
            </a:custGeom>
            <a:no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7"/>
            <p:cNvSpPr/>
            <p:nvPr/>
          </p:nvSpPr>
          <p:spPr>
            <a:xfrm>
              <a:off x="5089569" y="2870200"/>
              <a:ext cx="1424003" cy="3059113"/>
            </a:xfrm>
            <a:custGeom>
              <a:rect b="b" l="l" r="r" t="t"/>
              <a:pathLst>
                <a:path extrusionOk="0" h="3059740" w="1424173">
                  <a:moveTo>
                    <a:pt x="1311716" y="53304"/>
                  </a:moveTo>
                  <a:cubicBezTo>
                    <a:pt x="772543" y="1349"/>
                    <a:pt x="233371" y="-50605"/>
                    <a:pt x="64807" y="94868"/>
                  </a:cubicBezTo>
                  <a:cubicBezTo>
                    <a:pt x="-103757" y="240341"/>
                    <a:pt x="85588" y="558995"/>
                    <a:pt x="300334" y="926140"/>
                  </a:cubicBezTo>
                  <a:cubicBezTo>
                    <a:pt x="515079" y="1293285"/>
                    <a:pt x="1196262" y="1942140"/>
                    <a:pt x="1353280" y="2297740"/>
                  </a:cubicBezTo>
                  <a:cubicBezTo>
                    <a:pt x="1510298" y="2653340"/>
                    <a:pt x="1376370" y="2856540"/>
                    <a:pt x="1242443" y="3059740"/>
                  </a:cubicBezTo>
                </a:path>
              </a:pathLst>
            </a:custGeom>
            <a:noFill/>
            <a:ln cap="flat" cmpd="sng" w="264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7" name="Google Shape;257;p7"/>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Initial Permutation</a:t>
            </a:r>
            <a:endParaRPr/>
          </a:p>
        </p:txBody>
      </p:sp>
      <p:sp>
        <p:nvSpPr>
          <p:cNvPr id="263" name="Google Shape;263;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562" lvl="0" marL="182562" marR="0" rtl="0" algn="l">
              <a:lnSpc>
                <a:spcPct val="9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This permutation occurs before round 1; it transposes the input block as described in the following table:</a:t>
            </a:r>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9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This table is read left to right, top to bottom.</a:t>
            </a:r>
            <a:endParaRPr/>
          </a:p>
          <a:p>
            <a:pPr indent="-53022" lvl="0" marL="182562" marR="0" rtl="0" algn="l">
              <a:lnSpc>
                <a:spcPct val="9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9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the table we see, the initial permutation moves bit 58 of the plaintext to bit position 1, bit 50 to position 2, bit 42 to bit position 3 and so forth.</a:t>
            </a:r>
            <a:endParaRPr/>
          </a:p>
          <a:p>
            <a:pPr indent="-53023" lvl="0" marL="182563"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graphicFrame>
        <p:nvGraphicFramePr>
          <p:cNvPr id="264" name="Google Shape;264;p8"/>
          <p:cNvGraphicFramePr/>
          <p:nvPr/>
        </p:nvGraphicFramePr>
        <p:xfrm>
          <a:off x="1143000" y="2849562"/>
          <a:ext cx="3000000" cy="3000000"/>
        </p:xfrm>
        <a:graphic>
          <a:graphicData uri="http://schemas.openxmlformats.org/drawingml/2006/table">
            <a:tbl>
              <a:tblPr>
                <a:noFill/>
                <a:tableStyleId>{ACB87A27-2003-41AA-AA56-4478511809FF}</a:tableStyleId>
              </a:tblPr>
              <a:tblGrid>
                <a:gridCol w="6248400"/>
              </a:tblGrid>
              <a:tr h="1189025">
                <a:tc>
                  <a:txBody>
                    <a:bodyPr/>
                    <a:lstStyle/>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58, 50, 42, 34, 26, 18, 10,  2, 60, 52, 44, 36, 28, 20, 12,  4</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62, 54, 46, 38, 30, 22, 14,  6, 64, 56, 48, 40, 32, 24, 16,  8</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57, 49, 41, 33, 25, 17,   9,  1, 59, 51, 43, 35, 27, 19, 11,  3</a:t>
                      </a:r>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61, 53, 45, 37, 29, 21, 13,  5, 63, 55, 47, 39, 31, 23, 15,  7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5" name="Google Shape;265;p8"/>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The Key Transformation</a:t>
            </a:r>
            <a:endParaRPr/>
          </a:p>
        </p:txBody>
      </p:sp>
      <p:sp>
        <p:nvSpPr>
          <p:cNvPr id="271" name="Google Shape;271;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Initially 64 bit DES key is reduced to a 56 bit key by ignoring every eight bit. Table below shows this.</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bits 8, 16, 24… can be used as a parity check to ensure the key is error free.</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After a 56 bit key is extracted a different 48 bit subkey k</a:t>
            </a:r>
            <a:r>
              <a:rPr b="0" baseline="-25000" i="0" lang="en-US" sz="2000" u="none">
                <a:solidFill>
                  <a:schemeClr val="dk1"/>
                </a:solidFill>
                <a:latin typeface="Arial"/>
                <a:ea typeface="Arial"/>
                <a:cs typeface="Arial"/>
                <a:sym typeface="Arial"/>
              </a:rPr>
              <a:t>i</a:t>
            </a:r>
            <a:r>
              <a:rPr b="0" i="0" lang="en-US" sz="2000" u="none">
                <a:solidFill>
                  <a:schemeClr val="dk1"/>
                </a:solidFill>
                <a:latin typeface="Arial"/>
                <a:ea typeface="Arial"/>
                <a:cs typeface="Arial"/>
                <a:sym typeface="Arial"/>
              </a:rPr>
              <a:t> is generated for each of the 16 rounds of DES.</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For this, 56 bit key is divided into two 28 bit halves. Then, the halves are circularly shifted left by either one or two bits, depending on the round (table on next slide shown).</a:t>
            </a:r>
            <a:endParaRPr/>
          </a:p>
        </p:txBody>
      </p:sp>
      <p:graphicFrame>
        <p:nvGraphicFramePr>
          <p:cNvPr id="272" name="Google Shape;272;p9"/>
          <p:cNvGraphicFramePr/>
          <p:nvPr/>
        </p:nvGraphicFramePr>
        <p:xfrm>
          <a:off x="1447800" y="2286000"/>
          <a:ext cx="3000000" cy="3000000"/>
        </p:xfrm>
        <a:graphic>
          <a:graphicData uri="http://schemas.openxmlformats.org/drawingml/2006/table">
            <a:tbl>
              <a:tblPr>
                <a:noFill/>
                <a:tableStyleId>{ACB87A27-2003-41AA-AA56-4478511809FF}</a:tableStyleId>
              </a:tblPr>
              <a:tblGrid>
                <a:gridCol w="5486400"/>
              </a:tblGrid>
              <a:tr h="1189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57, 49, 41, 33, 25, 17,   9,   1, 58, 50, 42, 34, 26, 18</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10,  2,  59, 51, 43, 35, 27, 19, 11,    3, 60, 52, 44, 36</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63, 55, 47, 39, 31, 23, 15,   7, 62,  54, 46, 38, 30, 22 </a:t>
                      </a:r>
                      <a:endParaRPr/>
                    </a:p>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14,   6, 61, 53, 45, 37, 29, 21, 13,    5, 28, 20, 12,  4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3" name="Google Shape;273;p9"/>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Tohid</dc:creator>
</cp:coreProperties>
</file>