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  <p:sldMasterId id="2147483650" r:id="rId5"/>
    <p:sldMasterId id="2147483658" r:id="rId6"/>
    <p:sldMasterId id="2147483660" r:id="rId7"/>
    <p:sldMasterId id="2147483662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5" roundtripDataSignature="AMtx7mg3YxU7d0FTu0D83F0k8uAuHoYqe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2.xml"/><Relationship Id="rId10" Type="http://schemas.openxmlformats.org/officeDocument/2006/relationships/slide" Target="slides/slide1.xml"/><Relationship Id="rId13" Type="http://schemas.openxmlformats.org/officeDocument/2006/relationships/slide" Target="slides/slide4.xml"/><Relationship Id="rId12" Type="http://schemas.openxmlformats.org/officeDocument/2006/relationships/slide" Target="slides/slide3.xml"/><Relationship Id="rId1" Type="http://schemas.openxmlformats.org/officeDocument/2006/relationships/theme" Target="theme/theme5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5" Type="http://customschemas.google.com/relationships/presentationmetadata" Target="metadata"/><Relationship Id="rId14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/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5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480"/>
              </a:spcBef>
              <a:spcAft>
                <a:spcPts val="0"/>
              </a:spcAft>
              <a:buSzPts val="2040"/>
              <a:buNone/>
              <a:defRPr>
                <a:solidFill>
                  <a:srgbClr val="55556F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1700"/>
              <a:buNone/>
              <a:defRPr>
                <a:solidFill>
                  <a:srgbClr val="8B8B8D"/>
                </a:solidFill>
              </a:defRPr>
            </a:lvl2pPr>
            <a:lvl3pPr lvl="2" algn="ctr">
              <a:spcBef>
                <a:spcPts val="360"/>
              </a:spcBef>
              <a:spcAft>
                <a:spcPts val="0"/>
              </a:spcAft>
              <a:buSzPts val="1620"/>
              <a:buNone/>
              <a:defRPr>
                <a:solidFill>
                  <a:srgbClr val="8B8B8D"/>
                </a:solidFill>
              </a:defRPr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>
                <a:solidFill>
                  <a:srgbClr val="8B8B8D"/>
                </a:solidFill>
              </a:defRPr>
            </a:lvl4pPr>
            <a:lvl5pPr lvl="4" algn="ctr">
              <a:spcBef>
                <a:spcPts val="280"/>
              </a:spcBef>
              <a:spcAft>
                <a:spcPts val="0"/>
              </a:spcAft>
              <a:buSzPts val="1400"/>
              <a:buNone/>
              <a:defRPr>
                <a:solidFill>
                  <a:srgbClr val="8B8B8D"/>
                </a:solidFill>
              </a:defRPr>
            </a:lvl5pPr>
            <a:lvl6pPr lvl="5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6pPr>
            <a:lvl7pPr lvl="6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7pPr>
            <a:lvl8pPr lvl="7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8pPr>
            <a:lvl9pPr lvl="8" algn="ctr">
              <a:spcBef>
                <a:spcPts val="260"/>
              </a:spcBef>
              <a:spcAft>
                <a:spcPts val="0"/>
              </a:spcAft>
              <a:buSzPts val="1300"/>
              <a:buNone/>
              <a:defRPr>
                <a:solidFill>
                  <a:srgbClr val="8B8B8D"/>
                </a:solidFill>
              </a:defRPr>
            </a:lvl9pPr>
          </a:lstStyle>
          <a:p/>
        </p:txBody>
      </p:sp>
      <p:sp>
        <p:nvSpPr>
          <p:cNvPr id="21" name="Google Shape;21;p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45720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0" name="Google Shape;100;p19"/>
          <p:cNvSpPr txBox="1"/>
          <p:nvPr>
            <p:ph idx="2" type="body"/>
          </p:nvPr>
        </p:nvSpPr>
        <p:spPr>
          <a:xfrm>
            <a:off x="45720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1" name="Google Shape;101;p19"/>
          <p:cNvSpPr txBox="1"/>
          <p:nvPr>
            <p:ph idx="3" type="body"/>
          </p:nvPr>
        </p:nvSpPr>
        <p:spPr>
          <a:xfrm>
            <a:off x="4754880" y="1676400"/>
            <a:ext cx="3931920" cy="639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1700"/>
              <a:buNone/>
              <a:defRPr b="0" sz="2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7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62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19"/>
          <p:cNvSpPr txBox="1"/>
          <p:nvPr>
            <p:ph idx="4" type="body"/>
          </p:nvPr>
        </p:nvSpPr>
        <p:spPr>
          <a:xfrm>
            <a:off x="4754880" y="2438400"/>
            <a:ext cx="3931920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1pPr>
            <a:lvl2pPr indent="-336550" lvl="1" marL="914400" algn="l">
              <a:spcBef>
                <a:spcPts val="400"/>
              </a:spcBef>
              <a:spcAft>
                <a:spcPts val="0"/>
              </a:spcAft>
              <a:buSzPts val="1700"/>
              <a:buChar char="•"/>
              <a:defRPr sz="2000"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457200" y="792080"/>
            <a:ext cx="2139696" cy="126187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2971800" y="792080"/>
            <a:ext cx="5715000" cy="55778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1320" lvl="0" marL="457200" algn="l">
              <a:spcBef>
                <a:spcPts val="640"/>
              </a:spcBef>
              <a:spcAft>
                <a:spcPts val="0"/>
              </a:spcAft>
              <a:buSzPts val="2720"/>
              <a:buChar char="•"/>
              <a:defRPr sz="3200"/>
            </a:lvl1pPr>
            <a:lvl2pPr indent="-379730" lvl="1" marL="9144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2pPr>
            <a:lvl3pPr indent="-365760" lvl="2" marL="1371600" algn="l">
              <a:spcBef>
                <a:spcPts val="480"/>
              </a:spcBef>
              <a:spcAft>
                <a:spcPts val="0"/>
              </a:spcAft>
              <a:buSzPts val="216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•"/>
              <a:defRPr sz="2000"/>
            </a:lvl9pPr>
          </a:lstStyle>
          <a:p/>
        </p:txBody>
      </p:sp>
      <p:sp>
        <p:nvSpPr>
          <p:cNvPr id="118" name="Google Shape;118;p21"/>
          <p:cNvSpPr txBox="1"/>
          <p:nvPr>
            <p:ph idx="2" type="body"/>
          </p:nvPr>
        </p:nvSpPr>
        <p:spPr>
          <a:xfrm>
            <a:off x="457201" y="2130552"/>
            <a:ext cx="2139696" cy="42436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title"/>
          </p:nvPr>
        </p:nvSpPr>
        <p:spPr>
          <a:xfrm rot="5400000">
            <a:off x="4724400" y="2514600"/>
            <a:ext cx="5867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" type="body"/>
          </p:nvPr>
        </p:nvSpPr>
        <p:spPr>
          <a:xfrm rot="5400000">
            <a:off x="533400" y="533400"/>
            <a:ext cx="58674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 rot="5400000">
            <a:off x="2133600" y="-76200"/>
            <a:ext cx="48768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25755" lvl="0" marL="457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type="title"/>
          </p:nvPr>
        </p:nvSpPr>
        <p:spPr>
          <a:xfrm>
            <a:off x="457200" y="792480"/>
            <a:ext cx="2142680" cy="126492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/>
          <p:nvPr>
            <p:ph idx="2" type="pic"/>
          </p:nvPr>
        </p:nvSpPr>
        <p:spPr>
          <a:xfrm>
            <a:off x="2858610" y="838201"/>
            <a:ext cx="5904390" cy="5500456"/>
          </a:xfrm>
          <a:prstGeom prst="rect">
            <a:avLst/>
          </a:prstGeom>
          <a:solidFill>
            <a:schemeClr val="lt2"/>
          </a:solidFill>
          <a:ln cap="flat" cmpd="sng" w="762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" dir="5400000" dist="12700">
              <a:srgbClr val="000000">
                <a:alpha val="58823"/>
              </a:srgbClr>
            </a:outerShdw>
          </a:effectLst>
        </p:spPr>
      </p:sp>
      <p:sp>
        <p:nvSpPr>
          <p:cNvPr id="53" name="Google Shape;53;p12"/>
          <p:cNvSpPr txBox="1"/>
          <p:nvPr>
            <p:ph idx="1" type="body"/>
          </p:nvPr>
        </p:nvSpPr>
        <p:spPr>
          <a:xfrm>
            <a:off x="457200" y="2133600"/>
            <a:ext cx="2139696" cy="4242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9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4" name="Google Shape;54;p12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457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15"/>
          <p:cNvSpPr txBox="1"/>
          <p:nvPr>
            <p:ph idx="2" type="body"/>
          </p:nvPr>
        </p:nvSpPr>
        <p:spPr>
          <a:xfrm>
            <a:off x="4648200" y="1673352"/>
            <a:ext cx="4038600" cy="4718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79730" lvl="0" marL="457200" algn="l"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70" name="Google Shape;70;p15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722313" y="2362200"/>
            <a:ext cx="7772400" cy="220027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722313" y="4626864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>
                <a:solidFill>
                  <a:schemeClr val="lt2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44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17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FFFFFF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7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theme" Target="../theme/theme6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6"/>
          <p:cNvCxnSpPr/>
          <p:nvPr/>
        </p:nvCxnSpPr>
        <p:spPr>
          <a:xfrm>
            <a:off x="685800" y="339883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" name="Google Shape;13;p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6" name="Google Shape;76;p16"/>
          <p:cNvCxnSpPr/>
          <p:nvPr/>
        </p:nvCxnSpPr>
        <p:spPr>
          <a:xfrm>
            <a:off x="731837" y="4598987"/>
            <a:ext cx="7848600" cy="1587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77" name="Google Shape;77;p16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6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6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1" name="Google Shape;81;p16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" name="Google Shape;91;p18"/>
          <p:cNvCxnSpPr/>
          <p:nvPr/>
        </p:nvCxnSpPr>
        <p:spPr>
          <a:xfrm rot="5400000">
            <a:off x="2218531" y="4045743"/>
            <a:ext cx="470852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92" name="Google Shape;92;p18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18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/>
        </p:nvSpPr>
        <p:spPr>
          <a:xfrm>
            <a:off x="0" y="220662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0"/>
          <p:cNvSpPr txBox="1"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" name="Google Shape;109;p20"/>
          <p:cNvCxnSpPr/>
          <p:nvPr/>
        </p:nvCxnSpPr>
        <p:spPr>
          <a:xfrm rot="5400000">
            <a:off x="-13493" y="3580606"/>
            <a:ext cx="5578475" cy="1587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10" name="Google Shape;110;p20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5814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1469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2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spcBef>
                <a:spcPts val="26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Arial"/>
              <a:buChar char="•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20"/>
          <p:cNvSpPr txBox="1"/>
          <p:nvPr>
            <p:ph idx="10" type="dt"/>
          </p:nvPr>
        </p:nvSpPr>
        <p:spPr>
          <a:xfrm>
            <a:off x="457200" y="19050"/>
            <a:ext cx="28956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>
            <a:off x="3429000" y="19050"/>
            <a:ext cx="4114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1" i="0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685800" y="1371600"/>
            <a:ext cx="7848600" cy="1927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Font typeface="Arial"/>
              <a:buNone/>
            </a:pPr>
            <a:r>
              <a:rPr b="0" i="0" lang="en-US" sz="5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CHAPTER 14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685800" y="3505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b="0" i="0" lang="en-US" sz="2400" u="none">
                <a:solidFill>
                  <a:srgbClr val="57576E"/>
                </a:solidFill>
                <a:latin typeface="Arial"/>
                <a:ea typeface="Arial"/>
                <a:cs typeface="Arial"/>
                <a:sym typeface="Arial"/>
              </a:rPr>
              <a:t>Still Other Block Cipher</a:t>
            </a:r>
            <a:endParaRPr/>
          </a:p>
        </p:txBody>
      </p:sp>
    </p:spTree>
  </p:cSld>
  <p:clrMapOvr>
    <a:masterClrMapping/>
  </p:clrMapOvr>
  <p:transition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RC5 (Rivest Cipher) </a:t>
            </a:r>
            <a:r>
              <a:rPr b="0" i="0" lang="en-US" sz="4000" u="none">
                <a:solidFill>
                  <a:srgbClr val="00B0F0"/>
                </a:solidFill>
                <a:latin typeface="Arial"/>
                <a:ea typeface="Arial"/>
                <a:cs typeface="Arial"/>
                <a:sym typeface="Arial"/>
              </a:rPr>
              <a:t>(2011,2014)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RC5 is a block cipher with a variety of parameters: block size, key size, and number of rounds.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 was invented by Ron Rivest and analyzed by RSA laboratories.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There are three operations: XOR, addition and rotations.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RC5 is a variable length block, but we will focus on a 64-bit data block.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Encryption uses 2r+2 key dependent 32-bit words –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,…, 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2r+1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where r is the number of rounds.</a:t>
            </a:r>
            <a:endParaRPr/>
          </a:p>
          <a:p>
            <a:pPr indent="-7461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To encrypt, first divide the plaintext block into two 32-bit words: A and B.</a:t>
            </a:r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RC5 Continue…</a:t>
            </a:r>
            <a:endParaRPr/>
          </a:p>
        </p:txBody>
      </p:sp>
      <p:sp>
        <p:nvSpPr>
          <p:cNvPr id="141" name="Google Shape;141;p3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encryption is as follows: 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A+S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B+S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1 to r: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((A   B)&lt;&lt;&lt;B)+S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2i		&lt;&lt;&lt; is left circular shift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((B   A)&lt;&lt;&lt;A)+S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2i+1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Decryption is just as easy. Divide the Ciphertext block into two words, A and B and then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For i = r down to 1: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 = ((B-S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2i+1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)&gt;&gt;&gt;A)   A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 = ((A-S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2i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)&gt;&gt;&gt;B)   B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 = B-S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  <a:p>
            <a:pPr indent="-182562" lvl="0" marL="182562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= A-S</a:t>
            </a:r>
            <a:r>
              <a:rPr b="0" baseline="-2500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142" name="Google Shape;142;p3"/>
          <p:cNvSpPr/>
          <p:nvPr/>
        </p:nvSpPr>
        <p:spPr>
          <a:xfrm>
            <a:off x="1631425" y="3109275"/>
            <a:ext cx="152400" cy="228600"/>
          </a:xfrm>
          <a:prstGeom prst="flowChartOr">
            <a:avLst/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631425" y="3486450"/>
            <a:ext cx="152400" cy="228600"/>
          </a:xfrm>
          <a:prstGeom prst="flowChartOr">
            <a:avLst/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3"/>
          <p:cNvSpPr/>
          <p:nvPr/>
        </p:nvSpPr>
        <p:spPr>
          <a:xfrm>
            <a:off x="3072237" y="4869812"/>
            <a:ext cx="152400" cy="228600"/>
          </a:xfrm>
          <a:prstGeom prst="flowChartOr">
            <a:avLst/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3"/>
          <p:cNvSpPr/>
          <p:nvPr/>
        </p:nvSpPr>
        <p:spPr>
          <a:xfrm>
            <a:off x="2919837" y="5201487"/>
            <a:ext cx="152400" cy="228600"/>
          </a:xfrm>
          <a:prstGeom prst="flowChartOr">
            <a:avLst/>
          </a:prstGeom>
          <a:solidFill>
            <a:schemeClr val="accent1"/>
          </a:solidFill>
          <a:ln cap="flat" cmpd="sng" w="26425">
            <a:solidFill>
              <a:srgbClr val="6B766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3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RC5 Continue…</a:t>
            </a:r>
            <a:endParaRPr/>
          </a:p>
        </p:txBody>
      </p:sp>
      <p:sp>
        <p:nvSpPr>
          <p:cNvPr id="152" name="Google Shape;152;p4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First step of key Expansion: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First copy the bytes of the key into an array, L, of c 32-bit words, padding the final word with zero if necessary.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Second step of Key Expansion: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Then initialize an array S, using linear congruential generator mod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P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For   i = 1 to 2(r+1)-1: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= (S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i-1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+Q) mod 2</a:t>
            </a:r>
            <a:r>
              <a:rPr b="0" baseline="30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 </a:t>
            </a:r>
            <a:endParaRPr/>
          </a:p>
          <a:p>
            <a:pPr indent="-182561" lvl="1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Where P = 0xb7e15163 and Q = 0x9e3779b9 are constant based on the binary representation of e and phi.</a:t>
            </a:r>
            <a:endParaRPr/>
          </a:p>
        </p:txBody>
      </p:sp>
      <p:sp>
        <p:nvSpPr>
          <p:cNvPr id="153" name="Google Shape;153;p4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n-US" sz="40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RC5 Continue…</a:t>
            </a:r>
            <a:endParaRPr/>
          </a:p>
        </p:txBody>
      </p:sp>
      <p:sp>
        <p:nvSpPr>
          <p:cNvPr id="159" name="Google Shape;159;p5"/>
          <p:cNvSpPr txBox="1"/>
          <p:nvPr>
            <p:ph idx="1" type="body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562" lvl="0" marL="18256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Third step of Key Expansion: 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(mix L into S)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i=j=0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A=B=0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do 3n times (where n is the maximum of 2(r+1) and c):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A=S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=(S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+A+B)&lt;&lt;&lt;3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B=L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=(L</a:t>
            </a:r>
            <a:r>
              <a:rPr b="0" baseline="-2500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+A+B)&lt;&lt;&lt;(A+B)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i=(i+1) mod 2(r+1)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j=(j+1) mod c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just defined RC5 with a 32-bit word size and 64-bit block; the same algorithm can also be used as a 64-bit word size and 128-bit block size. For w=64, P=0xb7e151628aed2a6b and Q=0x9e3779b97f4a7c15.</a:t>
            </a:r>
            <a:endParaRPr/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2562" lvl="0" marL="182562" marR="0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Rivest designates particular implementations of RC5 as RC5-w/r/b, where w is word size, r is round number and b is length of the key in bytes. </a:t>
            </a:r>
            <a:endParaRPr/>
          </a:p>
        </p:txBody>
      </p:sp>
      <p:sp>
        <p:nvSpPr>
          <p:cNvPr id="160" name="Google Shape;160;p5"/>
          <p:cNvSpPr txBox="1"/>
          <p:nvPr/>
        </p:nvSpPr>
        <p:spPr>
          <a:xfrm>
            <a:off x="7620000" y="19050"/>
            <a:ext cx="1066800" cy="3286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fld id="{00000000-1234-1234-1234-123412341234}" type="slidenum">
              <a:rPr b="1" i="0" lang="en-US" sz="1400" u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4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1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3_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Tohid</dc:creator>
</cp:coreProperties>
</file>