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0" r:id="rId5"/>
    <p:sldMasterId id="2147483658" r:id="rId6"/>
    <p:sldMasterId id="2147483660" r:id="rId7"/>
    <p:sldMasterId id="2147483662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</p:sldIdLst>
  <p:sldSz cy="6858000" cx="9144000"/>
  <p:notesSz cx="6858000" cy="9144000"/>
  <p:embeddedFontLst>
    <p:embeddedFont>
      <p:font typeface="Cambria Math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3" roundtripDataSignature="AMtx7mimL78/bnK+HEVM0FFN6O+x1Ok5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customschemas.google.com/relationships/presentationmetadata" Target="metadata"/><Relationship Id="rId10" Type="http://schemas.openxmlformats.org/officeDocument/2006/relationships/slide" Target="slides/slide1.xml"/><Relationship Id="rId32" Type="http://schemas.openxmlformats.org/officeDocument/2006/relationships/font" Target="fonts/CambriaMath-regular.fntdata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4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55556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B8B8D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B8B8D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8B8D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5pPr>
            <a:lvl6pPr lvl="5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6pPr>
            <a:lvl7pPr lvl="6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7pPr>
            <a:lvl8pPr lvl="7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8pPr>
            <a:lvl9pPr lvl="8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9pPr>
          </a:lstStyle>
          <a:p/>
        </p:txBody>
      </p:sp>
      <p:sp>
        <p:nvSpPr>
          <p:cNvPr id="21" name="Google Shape;21;p24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6"/>
          <p:cNvSpPr txBox="1"/>
          <p:nvPr>
            <p:ph idx="1" type="body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00" name="Google Shape;100;p36"/>
          <p:cNvSpPr txBox="1"/>
          <p:nvPr>
            <p:ph idx="2" type="body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101" name="Google Shape;101;p36"/>
          <p:cNvSpPr txBox="1"/>
          <p:nvPr>
            <p:ph idx="3" type="body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02" name="Google Shape;102;p36"/>
          <p:cNvSpPr txBox="1"/>
          <p:nvPr>
            <p:ph idx="4" type="body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103" name="Google Shape;103;p36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6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6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8"/>
          <p:cNvSpPr txBox="1"/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8"/>
          <p:cNvSpPr txBox="1"/>
          <p:nvPr>
            <p:ph idx="1" type="body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1320" lvl="0" marL="457200" algn="l"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algn="l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118" name="Google Shape;118;p38"/>
          <p:cNvSpPr txBox="1"/>
          <p:nvPr>
            <p:ph idx="2" type="body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38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8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8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 txBox="1"/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" type="body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" type="body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/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/>
          <p:nvPr>
            <p:ph idx="2" type="pic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823"/>
              </a:srgbClr>
            </a:outerShdw>
          </a:effectLst>
        </p:spPr>
      </p:sp>
      <p:sp>
        <p:nvSpPr>
          <p:cNvPr id="53" name="Google Shape;53;p29"/>
          <p:cNvSpPr txBox="1"/>
          <p:nvPr>
            <p:ph idx="1" type="body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4" name="Google Shape;54;p29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0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1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2"/>
          <p:cNvSpPr txBox="1"/>
          <p:nvPr>
            <p:ph idx="1" type="body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69" name="Google Shape;69;p32"/>
          <p:cNvSpPr txBox="1"/>
          <p:nvPr>
            <p:ph idx="2" type="body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70" name="Google Shape;70;p32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4"/>
          <p:cNvSpPr txBox="1"/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4"/>
          <p:cNvSpPr txBox="1"/>
          <p:nvPr>
            <p:ph idx="1" type="body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34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4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4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/>
        </p:nvSpPr>
        <p:spPr>
          <a:xfrm>
            <a:off x="0" y="220662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3"/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2;p23"/>
          <p:cNvCxnSpPr/>
          <p:nvPr/>
        </p:nvCxnSpPr>
        <p:spPr>
          <a:xfrm>
            <a:off x="685800" y="3398837"/>
            <a:ext cx="7848600" cy="1587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" name="Google Shape;13;p2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3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3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3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 txBox="1"/>
          <p:nvPr/>
        </p:nvSpPr>
        <p:spPr>
          <a:xfrm>
            <a:off x="0" y="220662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25"/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5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25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25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/>
          <p:nvPr/>
        </p:nvSpPr>
        <p:spPr>
          <a:xfrm>
            <a:off x="0" y="220662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3"/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33"/>
          <p:cNvCxnSpPr/>
          <p:nvPr/>
        </p:nvCxnSpPr>
        <p:spPr>
          <a:xfrm>
            <a:off x="731837" y="4598987"/>
            <a:ext cx="7848600" cy="1587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7" name="Google Shape;77;p3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3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33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33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33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5"/>
          <p:cNvSpPr txBox="1"/>
          <p:nvPr/>
        </p:nvSpPr>
        <p:spPr>
          <a:xfrm>
            <a:off x="0" y="220662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5"/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35"/>
          <p:cNvCxnSpPr/>
          <p:nvPr/>
        </p:nvCxnSpPr>
        <p:spPr>
          <a:xfrm rot="5400000">
            <a:off x="2218531" y="4045743"/>
            <a:ext cx="4708525" cy="1587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2" name="Google Shape;92;p3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3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35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35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35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7"/>
          <p:cNvSpPr txBox="1"/>
          <p:nvPr/>
        </p:nvSpPr>
        <p:spPr>
          <a:xfrm>
            <a:off x="0" y="220662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7"/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37"/>
          <p:cNvCxnSpPr/>
          <p:nvPr/>
        </p:nvCxnSpPr>
        <p:spPr>
          <a:xfrm rot="5400000">
            <a:off x="-13493" y="3580606"/>
            <a:ext cx="5578475" cy="1587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0" name="Google Shape;110;p3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3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37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37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37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b="0" i="0" lang="en-US" sz="5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CHAPTER 18</a:t>
            </a:r>
            <a:endParaRPr/>
          </a:p>
        </p:txBody>
      </p:sp>
      <p:sp>
        <p:nvSpPr>
          <p:cNvPr id="127" name="Google Shape;127;p1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rgbClr val="57576E"/>
                </a:solidFill>
                <a:latin typeface="Arial"/>
                <a:ea typeface="Arial"/>
                <a:cs typeface="Arial"/>
                <a:sym typeface="Arial"/>
              </a:rPr>
              <a:t>One-Way Hash Functions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MD5 Continue…</a:t>
            </a:r>
            <a:endParaRPr/>
          </a:p>
        </p:txBody>
      </p:sp>
      <p:sp>
        <p:nvSpPr>
          <p:cNvPr id="248" name="Google Shape;248;p1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MD5 operation:</a:t>
            </a:r>
            <a:endParaRPr/>
          </a:p>
        </p:txBody>
      </p:sp>
      <p:grpSp>
        <p:nvGrpSpPr>
          <p:cNvPr id="249" name="Google Shape;249;p10"/>
          <p:cNvGrpSpPr/>
          <p:nvPr/>
        </p:nvGrpSpPr>
        <p:grpSpPr>
          <a:xfrm>
            <a:off x="762000" y="2133600"/>
            <a:ext cx="6781800" cy="3657600"/>
            <a:chOff x="762000" y="2133600"/>
            <a:chExt cx="6781800" cy="3657600"/>
          </a:xfrm>
        </p:grpSpPr>
        <p:grpSp>
          <p:nvGrpSpPr>
            <p:cNvPr id="250" name="Google Shape;250;p10"/>
            <p:cNvGrpSpPr/>
            <p:nvPr/>
          </p:nvGrpSpPr>
          <p:grpSpPr>
            <a:xfrm>
              <a:off x="1295400" y="2590800"/>
              <a:ext cx="762000" cy="3200400"/>
              <a:chOff x="1295400" y="2590800"/>
              <a:chExt cx="762000" cy="3200400"/>
            </a:xfrm>
          </p:grpSpPr>
          <p:sp>
            <p:nvSpPr>
              <p:cNvPr id="251" name="Google Shape;251;p10"/>
              <p:cNvSpPr/>
              <p:nvPr/>
            </p:nvSpPr>
            <p:spPr>
              <a:xfrm>
                <a:off x="1295400" y="2590800"/>
                <a:ext cx="762000" cy="3200400"/>
              </a:xfrm>
              <a:prstGeom prst="flowChartProcess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92934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rgbClr val="292934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92934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rgbClr val="292934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92934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rgbClr val="292934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92934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rgbClr val="292934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2" name="Google Shape;252;p10"/>
              <p:cNvCxnSpPr/>
              <p:nvPr/>
            </p:nvCxnSpPr>
            <p:spPr>
              <a:xfrm>
                <a:off x="1295400" y="3276600"/>
                <a:ext cx="762000" cy="0"/>
              </a:xfrm>
              <a:prstGeom prst="straightConnector1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3" name="Google Shape;253;p10"/>
              <p:cNvCxnSpPr/>
              <p:nvPr/>
            </p:nvCxnSpPr>
            <p:spPr>
              <a:xfrm>
                <a:off x="1295400" y="4114800"/>
                <a:ext cx="762000" cy="0"/>
              </a:xfrm>
              <a:prstGeom prst="straightConnector1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4" name="Google Shape;254;p10"/>
              <p:cNvCxnSpPr/>
              <p:nvPr/>
            </p:nvCxnSpPr>
            <p:spPr>
              <a:xfrm>
                <a:off x="1295400" y="4953000"/>
                <a:ext cx="762000" cy="0"/>
              </a:xfrm>
              <a:prstGeom prst="straightConnector1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255" name="Google Shape;255;p10"/>
            <p:cNvSpPr/>
            <p:nvPr/>
          </p:nvSpPr>
          <p:spPr>
            <a:xfrm>
              <a:off x="2667000" y="4191000"/>
              <a:ext cx="1676400" cy="914400"/>
            </a:xfrm>
            <a:prstGeom prst="ellipse">
              <a:avLst/>
            </a:prstGeom>
            <a:solidFill>
              <a:schemeClr val="lt1"/>
            </a:solidFill>
            <a:ln cap="flat" cmpd="sng" w="264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92934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rPr>
                <a:t>Nonlinear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92934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rPr>
                <a:t>Function</a:t>
              </a:r>
              <a:endParaRPr/>
            </a:p>
          </p:txBody>
        </p:sp>
        <p:grpSp>
          <p:nvGrpSpPr>
            <p:cNvPr id="256" name="Google Shape;256;p10"/>
            <p:cNvGrpSpPr/>
            <p:nvPr/>
          </p:nvGrpSpPr>
          <p:grpSpPr>
            <a:xfrm>
              <a:off x="4724400" y="4486275"/>
              <a:ext cx="268288" cy="314325"/>
              <a:chOff x="6817768" y="3741984"/>
              <a:chExt cx="268288" cy="314325"/>
            </a:xfrm>
          </p:grpSpPr>
          <p:sp>
            <p:nvSpPr>
              <p:cNvPr id="257" name="Google Shape;257;p10"/>
              <p:cNvSpPr txBox="1"/>
              <p:nvPr/>
            </p:nvSpPr>
            <p:spPr>
              <a:xfrm>
                <a:off x="6817768" y="3741984"/>
                <a:ext cx="268288" cy="314325"/>
              </a:xfrm>
              <a:prstGeom prst="rect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8" name="Google Shape;258;p10"/>
              <p:cNvCxnSpPr/>
              <p:nvPr/>
            </p:nvCxnSpPr>
            <p:spPr>
              <a:xfrm>
                <a:off x="6817768" y="3899147"/>
                <a:ext cx="268288" cy="0"/>
              </a:xfrm>
              <a:prstGeom prst="straightConnector1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9" name="Google Shape;259;p10"/>
              <p:cNvCxnSpPr/>
              <p:nvPr/>
            </p:nvCxnSpPr>
            <p:spPr>
              <a:xfrm>
                <a:off x="6952706" y="3741984"/>
                <a:ext cx="0" cy="314325"/>
              </a:xfrm>
              <a:prstGeom prst="straightConnector1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60" name="Google Shape;260;p10"/>
            <p:cNvGrpSpPr/>
            <p:nvPr/>
          </p:nvGrpSpPr>
          <p:grpSpPr>
            <a:xfrm>
              <a:off x="7275513" y="4486275"/>
              <a:ext cx="268287" cy="314325"/>
              <a:chOff x="6818313" y="3741984"/>
              <a:chExt cx="268287" cy="314325"/>
            </a:xfrm>
          </p:grpSpPr>
          <p:sp>
            <p:nvSpPr>
              <p:cNvPr id="261" name="Google Shape;261;p10"/>
              <p:cNvSpPr txBox="1"/>
              <p:nvPr/>
            </p:nvSpPr>
            <p:spPr>
              <a:xfrm>
                <a:off x="6818313" y="3741984"/>
                <a:ext cx="268287" cy="314325"/>
              </a:xfrm>
              <a:prstGeom prst="rect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2" name="Google Shape;262;p10"/>
              <p:cNvCxnSpPr/>
              <p:nvPr/>
            </p:nvCxnSpPr>
            <p:spPr>
              <a:xfrm>
                <a:off x="6818313" y="3899147"/>
                <a:ext cx="268287" cy="0"/>
              </a:xfrm>
              <a:prstGeom prst="straightConnector1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3" name="Google Shape;263;p10"/>
              <p:cNvCxnSpPr/>
              <p:nvPr/>
            </p:nvCxnSpPr>
            <p:spPr>
              <a:xfrm>
                <a:off x="6953250" y="3741984"/>
                <a:ext cx="0" cy="314325"/>
              </a:xfrm>
              <a:prstGeom prst="straightConnector1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64" name="Google Shape;264;p10"/>
            <p:cNvGrpSpPr/>
            <p:nvPr/>
          </p:nvGrpSpPr>
          <p:grpSpPr>
            <a:xfrm>
              <a:off x="5943600" y="4486275"/>
              <a:ext cx="268288" cy="314325"/>
              <a:chOff x="6817768" y="3741984"/>
              <a:chExt cx="268288" cy="314325"/>
            </a:xfrm>
          </p:grpSpPr>
          <p:sp>
            <p:nvSpPr>
              <p:cNvPr id="265" name="Google Shape;265;p10"/>
              <p:cNvSpPr txBox="1"/>
              <p:nvPr/>
            </p:nvSpPr>
            <p:spPr>
              <a:xfrm>
                <a:off x="6817768" y="3741984"/>
                <a:ext cx="268288" cy="314325"/>
              </a:xfrm>
              <a:prstGeom prst="rect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6" name="Google Shape;266;p10"/>
              <p:cNvCxnSpPr/>
              <p:nvPr/>
            </p:nvCxnSpPr>
            <p:spPr>
              <a:xfrm>
                <a:off x="6817768" y="3899147"/>
                <a:ext cx="268288" cy="0"/>
              </a:xfrm>
              <a:prstGeom prst="straightConnector1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7" name="Google Shape;267;p10"/>
              <p:cNvCxnSpPr/>
              <p:nvPr/>
            </p:nvCxnSpPr>
            <p:spPr>
              <a:xfrm>
                <a:off x="6952706" y="3741984"/>
                <a:ext cx="0" cy="314325"/>
              </a:xfrm>
              <a:prstGeom prst="straightConnector1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68" name="Google Shape;268;p10"/>
            <p:cNvGrpSpPr/>
            <p:nvPr/>
          </p:nvGrpSpPr>
          <p:grpSpPr>
            <a:xfrm>
              <a:off x="5370513" y="4495800"/>
              <a:ext cx="268287" cy="314325"/>
              <a:chOff x="6818313" y="3741432"/>
              <a:chExt cx="268287" cy="314325"/>
            </a:xfrm>
          </p:grpSpPr>
          <p:sp>
            <p:nvSpPr>
              <p:cNvPr id="269" name="Google Shape;269;p10"/>
              <p:cNvSpPr txBox="1"/>
              <p:nvPr/>
            </p:nvSpPr>
            <p:spPr>
              <a:xfrm>
                <a:off x="6818313" y="3741432"/>
                <a:ext cx="268287" cy="314325"/>
              </a:xfrm>
              <a:prstGeom prst="rect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0" name="Google Shape;270;p10"/>
              <p:cNvCxnSpPr/>
              <p:nvPr/>
            </p:nvCxnSpPr>
            <p:spPr>
              <a:xfrm>
                <a:off x="6818313" y="3898595"/>
                <a:ext cx="268287" cy="0"/>
              </a:xfrm>
              <a:prstGeom prst="straightConnector1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1" name="Google Shape;271;p10"/>
              <p:cNvCxnSpPr/>
              <p:nvPr/>
            </p:nvCxnSpPr>
            <p:spPr>
              <a:xfrm>
                <a:off x="6953250" y="3741432"/>
                <a:ext cx="0" cy="314325"/>
              </a:xfrm>
              <a:prstGeom prst="straightConnector1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272" name="Google Shape;272;p10"/>
            <p:cNvSpPr/>
            <p:nvPr/>
          </p:nvSpPr>
          <p:spPr>
            <a:xfrm>
              <a:off x="6400800" y="4495800"/>
              <a:ext cx="609600" cy="3048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-33331" l="0" r="-12498" t="-14814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Font typeface="Arial"/>
                <a:buNone/>
              </a:pPr>
              <a:r>
                <a:rPr b="0" i="0" lang="en-US" sz="1800" u="none" cap="none" strike="noStrik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cxnSp>
          <p:nvCxnSpPr>
            <p:cNvPr id="273" name="Google Shape;273;p10"/>
            <p:cNvCxnSpPr/>
            <p:nvPr/>
          </p:nvCxnSpPr>
          <p:spPr>
            <a:xfrm flipH="1" rot="10800000">
              <a:off x="2057400" y="4972050"/>
              <a:ext cx="855663" cy="438150"/>
            </a:xfrm>
            <a:prstGeom prst="straightConnector1">
              <a:avLst/>
            </a:prstGeom>
            <a:solidFill>
              <a:schemeClr val="lt1"/>
            </a:solidFill>
            <a:ln cap="flat" cmpd="sng" w="264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274" name="Google Shape;274;p10"/>
            <p:cNvCxnSpPr/>
            <p:nvPr/>
          </p:nvCxnSpPr>
          <p:spPr>
            <a:xfrm>
              <a:off x="2057400" y="3657600"/>
              <a:ext cx="855663" cy="666750"/>
            </a:xfrm>
            <a:prstGeom prst="straightConnector1">
              <a:avLst/>
            </a:prstGeom>
            <a:solidFill>
              <a:schemeClr val="lt1"/>
            </a:solidFill>
            <a:ln cap="flat" cmpd="sng" w="264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275" name="Google Shape;275;p10"/>
            <p:cNvCxnSpPr/>
            <p:nvPr/>
          </p:nvCxnSpPr>
          <p:spPr>
            <a:xfrm>
              <a:off x="2057400" y="4643438"/>
              <a:ext cx="609600" cy="4762"/>
            </a:xfrm>
            <a:prstGeom prst="straightConnector1">
              <a:avLst/>
            </a:prstGeom>
            <a:solidFill>
              <a:schemeClr val="lt1"/>
            </a:solidFill>
            <a:ln cap="flat" cmpd="sng" w="264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276" name="Google Shape;276;p10"/>
            <p:cNvCxnSpPr/>
            <p:nvPr/>
          </p:nvCxnSpPr>
          <p:spPr>
            <a:xfrm flipH="1" rot="10800000">
              <a:off x="4343400" y="4643438"/>
              <a:ext cx="381000" cy="4762"/>
            </a:xfrm>
            <a:prstGeom prst="straightConnector1">
              <a:avLst/>
            </a:prstGeom>
            <a:solidFill>
              <a:schemeClr val="lt1"/>
            </a:solidFill>
            <a:ln cap="flat" cmpd="sng" w="264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277" name="Google Shape;277;p10"/>
            <p:cNvCxnSpPr/>
            <p:nvPr/>
          </p:nvCxnSpPr>
          <p:spPr>
            <a:xfrm>
              <a:off x="4992688" y="4643438"/>
              <a:ext cx="377825" cy="9525"/>
            </a:xfrm>
            <a:prstGeom prst="straightConnector1">
              <a:avLst/>
            </a:prstGeom>
            <a:solidFill>
              <a:schemeClr val="lt1"/>
            </a:solidFill>
            <a:ln cap="flat" cmpd="sng" w="264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278" name="Google Shape;278;p10"/>
            <p:cNvCxnSpPr/>
            <p:nvPr/>
          </p:nvCxnSpPr>
          <p:spPr>
            <a:xfrm flipH="1" rot="10800000">
              <a:off x="5638800" y="4643438"/>
              <a:ext cx="304800" cy="9525"/>
            </a:xfrm>
            <a:prstGeom prst="straightConnector1">
              <a:avLst/>
            </a:prstGeom>
            <a:solidFill>
              <a:schemeClr val="lt1"/>
            </a:solidFill>
            <a:ln cap="flat" cmpd="sng" w="264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279" name="Google Shape;279;p10"/>
            <p:cNvCxnSpPr/>
            <p:nvPr/>
          </p:nvCxnSpPr>
          <p:spPr>
            <a:xfrm>
              <a:off x="6211888" y="4643438"/>
              <a:ext cx="188912" cy="4762"/>
            </a:xfrm>
            <a:prstGeom prst="straightConnector1">
              <a:avLst/>
            </a:prstGeom>
            <a:solidFill>
              <a:schemeClr val="lt1"/>
            </a:solidFill>
            <a:ln cap="flat" cmpd="sng" w="264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280" name="Google Shape;280;p10"/>
            <p:cNvCxnSpPr/>
            <p:nvPr/>
          </p:nvCxnSpPr>
          <p:spPr>
            <a:xfrm flipH="1" rot="10800000">
              <a:off x="7010400" y="4643438"/>
              <a:ext cx="265113" cy="4762"/>
            </a:xfrm>
            <a:prstGeom prst="straightConnector1">
              <a:avLst/>
            </a:prstGeom>
            <a:solidFill>
              <a:schemeClr val="lt1"/>
            </a:solidFill>
            <a:ln cap="flat" cmpd="sng" w="264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281" name="Google Shape;281;p10"/>
            <p:cNvCxnSpPr/>
            <p:nvPr/>
          </p:nvCxnSpPr>
          <p:spPr>
            <a:xfrm>
              <a:off x="2057400" y="3657600"/>
              <a:ext cx="5351463" cy="828675"/>
            </a:xfrm>
            <a:prstGeom prst="bentConnector2">
              <a:avLst/>
            </a:prstGeom>
            <a:solidFill>
              <a:schemeClr val="lt1"/>
            </a:solidFill>
            <a:ln cap="flat" cmpd="sng" w="264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282" name="Google Shape;282;p10"/>
            <p:cNvCxnSpPr/>
            <p:nvPr/>
          </p:nvCxnSpPr>
          <p:spPr>
            <a:xfrm>
              <a:off x="2057400" y="2971800"/>
              <a:ext cx="2801938" cy="1514475"/>
            </a:xfrm>
            <a:prstGeom prst="bentConnector2">
              <a:avLst/>
            </a:prstGeom>
            <a:solidFill>
              <a:schemeClr val="lt1"/>
            </a:solidFill>
            <a:ln cap="flat" cmpd="sng" w="264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283" name="Google Shape;283;p10"/>
            <p:cNvCxnSpPr/>
            <p:nvPr/>
          </p:nvCxnSpPr>
          <p:spPr>
            <a:xfrm>
              <a:off x="5486400" y="2819400"/>
              <a:ext cx="0" cy="1666875"/>
            </a:xfrm>
            <a:prstGeom prst="straightConnector1">
              <a:avLst/>
            </a:prstGeom>
            <a:solidFill>
              <a:schemeClr val="lt1"/>
            </a:solidFill>
            <a:ln cap="flat" cmpd="sng" w="264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284" name="Google Shape;284;p10"/>
            <p:cNvCxnSpPr/>
            <p:nvPr/>
          </p:nvCxnSpPr>
          <p:spPr>
            <a:xfrm>
              <a:off x="6096000" y="2819400"/>
              <a:ext cx="0" cy="1666875"/>
            </a:xfrm>
            <a:prstGeom prst="straightConnector1">
              <a:avLst/>
            </a:prstGeom>
            <a:solidFill>
              <a:schemeClr val="lt1"/>
            </a:solidFill>
            <a:ln cap="flat" cmpd="sng" w="264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285" name="Google Shape;285;p10"/>
            <p:cNvSpPr txBox="1"/>
            <p:nvPr/>
          </p:nvSpPr>
          <p:spPr>
            <a:xfrm>
              <a:off x="5334000" y="2438400"/>
              <a:ext cx="973138" cy="3698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92934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r>
                <a:rPr b="0" baseline="-25000" i="0" lang="en-US" sz="1800" u="none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rPr>
                <a:t>j</a:t>
              </a:r>
              <a:r>
                <a:rPr b="0" i="0" lang="en-US" sz="1800" u="none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rPr>
                <a:t>      t</a:t>
              </a:r>
              <a:r>
                <a:rPr b="0" baseline="-25000" i="0" lang="en-US" sz="1800" u="none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grpSp>
          <p:nvGrpSpPr>
            <p:cNvPr id="286" name="Google Shape;286;p10"/>
            <p:cNvGrpSpPr/>
            <p:nvPr/>
          </p:nvGrpSpPr>
          <p:grpSpPr>
            <a:xfrm>
              <a:off x="762000" y="2133600"/>
              <a:ext cx="6781800" cy="2509838"/>
              <a:chOff x="762000" y="2133600"/>
              <a:chExt cx="6781800" cy="2509838"/>
            </a:xfrm>
          </p:grpSpPr>
          <p:cxnSp>
            <p:nvCxnSpPr>
              <p:cNvPr id="287" name="Google Shape;287;p10"/>
              <p:cNvCxnSpPr/>
              <p:nvPr/>
            </p:nvCxnSpPr>
            <p:spPr>
              <a:xfrm rot="10800000">
                <a:off x="762000" y="2133600"/>
                <a:ext cx="6781800" cy="2509838"/>
              </a:xfrm>
              <a:prstGeom prst="bentConnector3">
                <a:avLst>
                  <a:gd fmla="val -728" name="adj1"/>
                </a:avLst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8" name="Google Shape;288;p10"/>
              <p:cNvCxnSpPr/>
              <p:nvPr/>
            </p:nvCxnSpPr>
            <p:spPr>
              <a:xfrm flipH="1" rot="-5400000">
                <a:off x="609600" y="2286000"/>
                <a:ext cx="838200" cy="533400"/>
              </a:xfrm>
              <a:prstGeom prst="bentConnector3">
                <a:avLst>
                  <a:gd fmla="val 21511" name="adj1"/>
                </a:avLst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</p:grpSp>
      </p:grpSp>
      <p:sp>
        <p:nvSpPr>
          <p:cNvPr id="289" name="Google Shape;289;p10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MD5 Continues…</a:t>
            </a:r>
            <a:endParaRPr/>
          </a:p>
        </p:txBody>
      </p:sp>
      <p:sp>
        <p:nvSpPr>
          <p:cNvPr id="295" name="Google Shape;295;p1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four rounds(64 steps) looks like: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Round 1:           (S)</a:t>
            </a:r>
            <a:endParaRPr/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FF(a, b, c, d,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7, 0xd76aa478)</a:t>
            </a:r>
            <a:endParaRPr/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FF(d, a, b, c,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12, 0xe8c7b756)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FF(c, d, a, b,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17, 0x242070db)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FF(b, c, d, a,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22, 0xclbdceee)</a:t>
            </a:r>
            <a:endParaRPr/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FF(a, b, c, d,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7, 0xf57c0faf)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FF(d, a, b, c,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12, 0x4787c62a)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FF(c, d, a, b,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17, 0xa8304613)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FF(b, c, d, a,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22, 0xfd469501)</a:t>
            </a:r>
            <a:endParaRPr/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FF(a, b, c, d,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7, 0x698098d8)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FF(d, a, b, c,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12, 0x8b44f7af)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FF(c, d, a, b,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17, 0xffff5bb1)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FF(b, c, d, a,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22, 0x895cd7be)</a:t>
            </a:r>
            <a:endParaRPr/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FF(a, b, c, d,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7, 0x6b901122)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FF(d, a, b, c,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12, 0xfd987193)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FF(c, d, a, b,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17, 0xa679438e)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FF(b, c, d, a,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22, 0x49b40821)</a:t>
            </a:r>
            <a:endParaRPr/>
          </a:p>
        </p:txBody>
      </p:sp>
      <p:sp>
        <p:nvSpPr>
          <p:cNvPr id="296" name="Google Shape;296;p11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MD5 Continue…</a:t>
            </a:r>
            <a:endParaRPr/>
          </a:p>
        </p:txBody>
      </p:sp>
      <p:sp>
        <p:nvSpPr>
          <p:cNvPr id="302" name="Google Shape;302;p1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Round 2:</a:t>
            </a:r>
            <a:endParaRPr/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GG(a, b, c, d,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5, 0xf61e2562)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GG(d, a, b, c,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9, 0xc040b340)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GG(c, d, a, b,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14, 0x265e5a51)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GG(b, c, d, a,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20, 0xe9b6c7aa)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GG(a, b, c, d,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5, 0xd62f105d)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GG(d, a, b, c,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9, 0x02441453)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GG(c, d, a, b,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14, 0xd8a1e681)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GG(b, c, d, a,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20, 0xe7d3fbc8)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GG(a, b, c, d,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5, 0x21e1cde6)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GG(d, a, b, c,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9, 0xc33707d6)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GG(c, d, a, b,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14, 0xf4d50d87)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GG(b, c, d, a,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20, 0x455a14ed)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GG(a, b, c, d,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5, 0xa9e3e905)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GG(d, a, b, c,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9, 0xfcefa3f8)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GG(c, d, a, b,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14, 0x676f02d9)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GG(b, c, d, a,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20, 0x8d3a4c8a)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0805" lvl="0" marL="182563" marR="0" rtl="0" algn="l"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2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MD5 Continue…</a:t>
            </a:r>
            <a:endParaRPr/>
          </a:p>
        </p:txBody>
      </p:sp>
      <p:sp>
        <p:nvSpPr>
          <p:cNvPr id="309" name="Google Shape;309;p1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Round 3: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HH(a, b, c, d,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4, 0xfffa3942)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HH(d, a, b, c,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11, 0x8771f681)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HH(c, d, a, b,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16, 0x6d9d6122)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HH(b, c, d, a,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23, 0xfde5380c)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HH(a, b, c, d,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4, 0xa4beea44)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HH(d, a, b, c,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11, 0x4bdecfa9)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HH(c, d, a, b,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16, 0xf6bb4b60)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HH(b, c, d, a,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23, 0xbebfbc70)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HH(a, b, c, d,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4, 0x289b7ec6)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HH(d, a, b, c,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11, 0xeaa127fa)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HH(c, d, a, b,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16, 0xd4ef3085)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HH(b, c, d, a,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23, 0x04881d05)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HH(a, b, c, d,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4, 0xd9d4d039)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HH(d, a, b, c,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,11, 0xe6db99e5)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HH(c, d, a, b,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16, 0x1fa27cf8)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HH(b, c, d, a,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23, 0xc4ac5665)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613" lvl="0" marL="18256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3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MD5 Continue…</a:t>
            </a:r>
            <a:endParaRPr/>
          </a:p>
        </p:txBody>
      </p:sp>
      <p:sp>
        <p:nvSpPr>
          <p:cNvPr id="316" name="Google Shape;316;p1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Round 4: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II(a, b, c, d,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6, 0xf4292244)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II(d, a, b, c,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10, 0x432aff97)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II(c, d, a, b,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15, 0xab9423a7)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II(b, c, d, a,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21, 0xfc93a039)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II(a, b, c, d,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6, 0x655b59c3)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II(d, a, b, c,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10, 0x8f0ccc92)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II(c, d, a, b,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15, 0xffeff47d)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II(b, c, d, a,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21, 0x85845dd1)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II(a, b, c, d,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6, 0x6fa87e4f)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II(d, a, b, c,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10, 0xfe2ce6e0)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II(c, d, a, b,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15, 0xa3014314)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II(b, c, d, a,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21, 0x4e0811a1)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II(a, b, c, d,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6, 0xf7537e82)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II(d, a, b, c,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,10, 0xbd3af235)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II(c, d, a, b,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15, 0x2ad7d2bb)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II(b, c, d, a, M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21, 0xeb86d391)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0805" lvl="0" marL="182563" marR="0" rtl="0" algn="l"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4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MD5 Continue…</a:t>
            </a:r>
            <a:endParaRPr/>
          </a:p>
        </p:txBody>
      </p:sp>
      <p:sp>
        <p:nvSpPr>
          <p:cNvPr id="323" name="Google Shape;323;p1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Those t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were chosen as follows:</a:t>
            </a:r>
            <a:endParaRPr/>
          </a:p>
          <a:p>
            <a:pPr indent="-5302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step i, t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integer part of 2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*abs(sin(i)), where i is in radians.</a:t>
            </a:r>
            <a:endParaRPr/>
          </a:p>
          <a:p>
            <a:pPr indent="-5302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all of this a, b, c and d are added to A, B, C and D respectively and the algorithm continues with the next block of data.</a:t>
            </a:r>
            <a:endParaRPr/>
          </a:p>
          <a:p>
            <a:pPr indent="-5302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final output is the concatenation of A, B, C and D.</a:t>
            </a:r>
            <a:endParaRPr/>
          </a:p>
        </p:txBody>
      </p:sp>
      <p:sp>
        <p:nvSpPr>
          <p:cNvPr id="324" name="Google Shape;324;p15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Secure Hash Algorithm(SHA)</a:t>
            </a:r>
            <a:endParaRPr/>
          </a:p>
        </p:txBody>
      </p:sp>
      <p:sp>
        <p:nvSpPr>
          <p:cNvPr id="330" name="Google Shape;330;p1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NIST along with the NSA, designed the Secure Hash Algorithm (SHA) for use with the Digital Signature Standard.</a:t>
            </a:r>
            <a:endParaRPr/>
          </a:p>
          <a:p>
            <a:pPr indent="-74612" lvl="0" marL="1825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When a message of any length&lt;264 bits is input, the SHA produces a 160-bit output called a message digest.</a:t>
            </a:r>
            <a:endParaRPr/>
          </a:p>
          <a:p>
            <a:pPr indent="-74612" lvl="0" marL="1825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MD is then input to the DSA, which computes the signature for the message.</a:t>
            </a:r>
            <a:endParaRPr/>
          </a:p>
          <a:p>
            <a:pPr indent="-74612" lvl="0" marL="1825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Signing the MD rather than the message often improves the efficiency of the process, because the MD is usually smaller than the message.</a:t>
            </a:r>
            <a:endParaRPr/>
          </a:p>
          <a:p>
            <a:pPr indent="-74612" lvl="0" marL="1825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same MD should be obtained by the verifier of the signature when the received version of the message is used as input to SHA. </a:t>
            </a:r>
            <a:endParaRPr/>
          </a:p>
        </p:txBody>
      </p:sp>
      <p:sp>
        <p:nvSpPr>
          <p:cNvPr id="331" name="Google Shape;331;p16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SHA Continue…</a:t>
            </a:r>
            <a:endParaRPr/>
          </a:p>
        </p:txBody>
      </p:sp>
      <p:sp>
        <p:nvSpPr>
          <p:cNvPr id="337" name="Google Shape;337;p1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b="0" i="0" lang="en-US" sz="22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Description of SHA: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 produces a 160-bit hash, where as MD5 produces 128-bit hash.</a:t>
            </a:r>
            <a:endParaRPr/>
          </a:p>
          <a:p>
            <a:pPr indent="-63817" lvl="0" marL="1825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message is padded to make it a multiple of 512 bits long. Same as MD5: First append a one, then as many zeros as necessary to make it 64-bits short of a multiple of 512, and finally a 64-bit representation of the length of the message before padding.</a:t>
            </a:r>
            <a:endParaRPr/>
          </a:p>
          <a:p>
            <a:pPr indent="-63817" lvl="0" marL="1825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Five 32-bit variables are initialized as follows: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 = 0x67452301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 = 0xefcdab89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 = 0x98badcfe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 =0x10325476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 = 0xc3d2e1f0</a:t>
            </a:r>
            <a:endParaRPr/>
          </a:p>
        </p:txBody>
      </p:sp>
      <p:sp>
        <p:nvSpPr>
          <p:cNvPr id="338" name="Google Shape;338;p17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SHA Continue…</a:t>
            </a:r>
            <a:endParaRPr/>
          </a:p>
        </p:txBody>
      </p:sp>
      <p:sp>
        <p:nvSpPr>
          <p:cNvPr id="344" name="Google Shape;344;p1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main loop of the algorithm then begins.</a:t>
            </a:r>
            <a:endParaRPr/>
          </a:p>
          <a:p>
            <a:pPr indent="-182562" lvl="0" marL="1825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processes the message 512 bits at a time and continues for as many 512-bit blocks as are in the message.</a:t>
            </a:r>
            <a:endParaRPr/>
          </a:p>
          <a:p>
            <a:pPr indent="-63817" lvl="0" marL="1825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the five variables are copied into different variables: a gets A, b gets B, c gets C, d gets D, and e gets E.</a:t>
            </a:r>
            <a:endParaRPr/>
          </a:p>
          <a:p>
            <a:pPr indent="-63817" lvl="0" marL="1825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main loop has four rounds of 20 operations each (MD5 has four rounds of 16 operations each).</a:t>
            </a:r>
            <a:endParaRPr/>
          </a:p>
          <a:p>
            <a:pPr indent="-63817" lvl="0" marL="1825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operation performs a nonlinear function on three of a, b, c, d and e, and then does shifting and adding similar to MD5.  </a:t>
            </a:r>
            <a:endParaRPr/>
          </a:p>
        </p:txBody>
      </p:sp>
      <p:sp>
        <p:nvSpPr>
          <p:cNvPr id="345" name="Google Shape;345;p18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SHA Continue…</a:t>
            </a:r>
            <a:endParaRPr/>
          </a:p>
        </p:txBody>
      </p:sp>
      <p:sp>
        <p:nvSpPr>
          <p:cNvPr id="351" name="Google Shape;351;p19"/>
          <p:cNvSpPr txBox="1"/>
          <p:nvPr>
            <p:ph idx="4294967295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0997" l="-443" r="0" t="-137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3" lvl="0" marL="1825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52" name="Google Shape;352;p19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/>
          </a:p>
        </p:txBody>
      </p:sp>
      <p:sp>
        <p:nvSpPr>
          <p:cNvPr id="133" name="Google Shape;133;p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one-way hash function H(M), operates on an arbitrary-length pre-image message M and returns a fixed-length hash value h.</a:t>
            </a:r>
            <a:endParaRPr/>
          </a:p>
          <a:p>
            <a:pPr indent="-182562" lvl="0" marL="1825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h = H(M), where h is of length m.</a:t>
            </a:r>
            <a:endParaRPr/>
          </a:p>
          <a:p>
            <a:pPr indent="-63817" lvl="0" marL="1825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functions can take an arbitrary length input and return an output of fixed length, but one-way hash function have additional characteristics that make them one-way.</a:t>
            </a:r>
            <a:endParaRPr/>
          </a:p>
          <a:p>
            <a:pPr indent="-63817" lvl="0" marL="1825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M, it is easy to compute h.</a:t>
            </a:r>
            <a:endParaRPr/>
          </a:p>
          <a:p>
            <a:pPr indent="-182562" lvl="0" marL="1825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h, it is hard to compute M such that H(M)=h.</a:t>
            </a:r>
            <a:endParaRPr/>
          </a:p>
          <a:p>
            <a:pPr indent="-182562" lvl="0" marL="1825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h, it is hard to find another message M`, such that H(M) = H(M`)</a:t>
            </a:r>
            <a:endParaRPr/>
          </a:p>
        </p:txBody>
      </p:sp>
      <p:sp>
        <p:nvSpPr>
          <p:cNvPr id="134" name="Google Shape;134;p2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SHA Continue…</a:t>
            </a:r>
            <a:endParaRPr/>
          </a:p>
        </p:txBody>
      </p:sp>
      <p:sp>
        <p:nvSpPr>
          <p:cNvPr id="358" name="Google Shape;358;p2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message block is transformed from sixteen 32-bit words (M</a:t>
            </a:r>
            <a:r>
              <a:rPr b="0" baseline="-2500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M</a:t>
            </a:r>
            <a:r>
              <a:rPr b="0" baseline="-2500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to eighty 32-bit words (W</a:t>
            </a:r>
            <a:r>
              <a:rPr b="0" baseline="-2500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W</a:t>
            </a:r>
            <a:r>
              <a:rPr b="0" baseline="-2500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79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using the following algorithm:</a:t>
            </a:r>
            <a:endParaRPr/>
          </a:p>
          <a:p>
            <a:pPr indent="0" lvl="1" marL="2730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615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M</a:t>
            </a:r>
            <a:r>
              <a:rPr b="0" baseline="-2500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for t=0 to 15</a:t>
            </a:r>
            <a:endParaRPr/>
          </a:p>
          <a:p>
            <a:pPr indent="0" lvl="1" marL="2730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615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(W</a:t>
            </a:r>
            <a:r>
              <a:rPr b="0" baseline="-2500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t-3</a:t>
            </a:r>
            <a:r>
              <a:rPr b="0" i="0" lang="en-US" sz="19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⊕W</a:t>
            </a:r>
            <a:r>
              <a:rPr b="0" baseline="-25000" i="0" lang="en-US" sz="19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t-8</a:t>
            </a:r>
            <a:r>
              <a:rPr b="0" i="0" lang="en-US" sz="19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⊕W</a:t>
            </a:r>
            <a:r>
              <a:rPr b="0" baseline="-25000" i="0" lang="en-US" sz="19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t-14</a:t>
            </a:r>
            <a:r>
              <a:rPr b="0" i="0" lang="en-US" sz="19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⊕W</a:t>
            </a:r>
            <a:r>
              <a:rPr b="0" baseline="-25000" i="0" lang="en-US" sz="19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t-16</a:t>
            </a:r>
            <a:r>
              <a:rPr b="0" i="0" lang="en-US" sz="19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)⋘1, for t=16 to 79.</a:t>
            </a:r>
            <a:endParaRPr/>
          </a:p>
          <a:p>
            <a:pPr indent="0" lvl="1" marL="2730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615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182562" lvl="0" marL="1825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If t is the operation number (from 0 to 79), W</a:t>
            </a:r>
            <a:r>
              <a:rPr b="0" baseline="-25000" i="0" lang="en-US" sz="2200" u="non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</a:t>
            </a:r>
            <a:r>
              <a:rPr b="0" i="0" lang="en-US" sz="2200" u="non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represents the t</a:t>
            </a:r>
            <a:r>
              <a:rPr b="0" baseline="30000" i="0" lang="en-US" sz="2200" u="non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th</a:t>
            </a:r>
            <a:r>
              <a:rPr b="0" i="0" lang="en-US" sz="2200" u="non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sub-block of the expanded message, and &lt;&lt;&lt;s represents a left circular shift of s bits, then the main loop look like:</a:t>
            </a:r>
            <a:endParaRPr/>
          </a:p>
          <a:p>
            <a:pPr indent="0" lvl="1" marL="2730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615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1" marL="2730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615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For t=0 to 79</a:t>
            </a:r>
            <a:endParaRPr/>
          </a:p>
          <a:p>
            <a:pPr indent="0" lvl="2" marL="547687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TEMP = (a&lt;&lt;&lt;5) + f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(b, c, d) + e + W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+ K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</a:t>
            </a:r>
            <a:endParaRPr b="0" i="0" sz="17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2" marL="547687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= d</a:t>
            </a:r>
            <a:endParaRPr/>
          </a:p>
          <a:p>
            <a:pPr indent="0" lvl="2" marL="547687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 = c</a:t>
            </a:r>
            <a:endParaRPr/>
          </a:p>
          <a:p>
            <a:pPr indent="0" lvl="2" marL="547687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= b&lt;&lt;&lt;30</a:t>
            </a:r>
            <a:endParaRPr/>
          </a:p>
          <a:p>
            <a:pPr indent="0" lvl="2" marL="547687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= a</a:t>
            </a:r>
            <a:endParaRPr/>
          </a:p>
          <a:p>
            <a:pPr indent="0" lvl="2" marL="547687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TEMP</a:t>
            </a:r>
            <a:endParaRPr/>
          </a:p>
        </p:txBody>
      </p:sp>
      <p:sp>
        <p:nvSpPr>
          <p:cNvPr id="359" name="Google Shape;359;p20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SHA One Operation</a:t>
            </a:r>
            <a:endParaRPr/>
          </a:p>
        </p:txBody>
      </p:sp>
      <p:sp>
        <p:nvSpPr>
          <p:cNvPr id="365" name="Google Shape;365;p2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SHA Operation</a:t>
            </a:r>
            <a:endParaRPr/>
          </a:p>
        </p:txBody>
      </p:sp>
      <p:grpSp>
        <p:nvGrpSpPr>
          <p:cNvPr id="366" name="Google Shape;366;p21"/>
          <p:cNvGrpSpPr/>
          <p:nvPr/>
        </p:nvGrpSpPr>
        <p:grpSpPr>
          <a:xfrm>
            <a:off x="1066800" y="1600200"/>
            <a:ext cx="6705600" cy="4572000"/>
            <a:chOff x="1066800" y="1524000"/>
            <a:chExt cx="6705600" cy="4572000"/>
          </a:xfrm>
        </p:grpSpPr>
        <p:grpSp>
          <p:nvGrpSpPr>
            <p:cNvPr id="367" name="Google Shape;367;p21"/>
            <p:cNvGrpSpPr/>
            <p:nvPr/>
          </p:nvGrpSpPr>
          <p:grpSpPr>
            <a:xfrm>
              <a:off x="1066800" y="2133600"/>
              <a:ext cx="685800" cy="3962400"/>
              <a:chOff x="1066800" y="2133600"/>
              <a:chExt cx="685800" cy="3962400"/>
            </a:xfrm>
          </p:grpSpPr>
          <p:sp>
            <p:nvSpPr>
              <p:cNvPr id="368" name="Google Shape;368;p21"/>
              <p:cNvSpPr/>
              <p:nvPr/>
            </p:nvSpPr>
            <p:spPr>
              <a:xfrm>
                <a:off x="1066800" y="2133600"/>
                <a:ext cx="685800" cy="39624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92934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rgbClr val="292934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r>
                  <a:rPr b="0" baseline="-25000" i="0" lang="en-US" sz="1800" u="none">
                    <a:solidFill>
                      <a:srgbClr val="292934"/>
                    </a:solidFill>
                    <a:latin typeface="Arial"/>
                    <a:ea typeface="Arial"/>
                    <a:cs typeface="Arial"/>
                    <a:sym typeface="Arial"/>
                  </a:rPr>
                  <a:t>i-1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92934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rgbClr val="292934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r>
                  <a:rPr b="0" baseline="-25000" i="0" lang="en-US" sz="1800" u="none">
                    <a:solidFill>
                      <a:srgbClr val="292934"/>
                    </a:solidFill>
                    <a:latin typeface="Arial"/>
                    <a:ea typeface="Arial"/>
                    <a:cs typeface="Arial"/>
                    <a:sym typeface="Arial"/>
                  </a:rPr>
                  <a:t>i-1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92934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rgbClr val="292934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r>
                  <a:rPr b="0" baseline="-25000" i="0" lang="en-US" sz="1800" u="none">
                    <a:solidFill>
                      <a:srgbClr val="292934"/>
                    </a:solidFill>
                    <a:latin typeface="Arial"/>
                    <a:ea typeface="Arial"/>
                    <a:cs typeface="Arial"/>
                    <a:sym typeface="Arial"/>
                  </a:rPr>
                  <a:t>i-1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92934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rgbClr val="292934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r>
                  <a:rPr b="0" baseline="-25000" i="0" lang="en-US" sz="1800" u="none">
                    <a:solidFill>
                      <a:srgbClr val="292934"/>
                    </a:solidFill>
                    <a:latin typeface="Arial"/>
                    <a:ea typeface="Arial"/>
                    <a:cs typeface="Arial"/>
                    <a:sym typeface="Arial"/>
                  </a:rPr>
                  <a:t>i-1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92934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rgbClr val="292934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r>
                  <a:rPr b="0" baseline="-25000" i="0" lang="en-US" sz="1800" u="none">
                    <a:solidFill>
                      <a:srgbClr val="292934"/>
                    </a:solidFill>
                    <a:latin typeface="Arial"/>
                    <a:ea typeface="Arial"/>
                    <a:cs typeface="Arial"/>
                    <a:sym typeface="Arial"/>
                  </a:rPr>
                  <a:t>i-1</a:t>
                </a:r>
                <a:endParaRPr/>
              </a:p>
            </p:txBody>
          </p:sp>
          <p:cxnSp>
            <p:nvCxnSpPr>
              <p:cNvPr id="369" name="Google Shape;369;p21"/>
              <p:cNvCxnSpPr/>
              <p:nvPr/>
            </p:nvCxnSpPr>
            <p:spPr>
              <a:xfrm>
                <a:off x="1066800" y="2819400"/>
                <a:ext cx="685800" cy="0"/>
              </a:xfrm>
              <a:prstGeom prst="straightConnector1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0" name="Google Shape;370;p21"/>
              <p:cNvCxnSpPr/>
              <p:nvPr/>
            </p:nvCxnSpPr>
            <p:spPr>
              <a:xfrm>
                <a:off x="1066800" y="3733800"/>
                <a:ext cx="685800" cy="0"/>
              </a:xfrm>
              <a:prstGeom prst="straightConnector1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1" name="Google Shape;371;p21"/>
              <p:cNvCxnSpPr/>
              <p:nvPr/>
            </p:nvCxnSpPr>
            <p:spPr>
              <a:xfrm>
                <a:off x="1066800" y="4572000"/>
                <a:ext cx="685800" cy="0"/>
              </a:xfrm>
              <a:prstGeom prst="straightConnector1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2" name="Google Shape;372;p21"/>
              <p:cNvCxnSpPr/>
              <p:nvPr/>
            </p:nvCxnSpPr>
            <p:spPr>
              <a:xfrm>
                <a:off x="1066800" y="5410200"/>
                <a:ext cx="685800" cy="0"/>
              </a:xfrm>
              <a:prstGeom prst="straightConnector1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73" name="Google Shape;373;p21"/>
            <p:cNvGrpSpPr/>
            <p:nvPr/>
          </p:nvGrpSpPr>
          <p:grpSpPr>
            <a:xfrm>
              <a:off x="7086600" y="2133600"/>
              <a:ext cx="685800" cy="3962400"/>
              <a:chOff x="1066800" y="2133600"/>
              <a:chExt cx="685800" cy="3962400"/>
            </a:xfrm>
          </p:grpSpPr>
          <p:sp>
            <p:nvSpPr>
              <p:cNvPr id="374" name="Google Shape;374;p21"/>
              <p:cNvSpPr/>
              <p:nvPr/>
            </p:nvSpPr>
            <p:spPr>
              <a:xfrm>
                <a:off x="1066800" y="2133600"/>
                <a:ext cx="685800" cy="39624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92934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rgbClr val="292934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r>
                  <a:rPr b="0" baseline="-25000" i="0" lang="en-US" sz="1800" u="none">
                    <a:solidFill>
                      <a:srgbClr val="292934"/>
                    </a:solidFill>
                    <a:latin typeface="Arial"/>
                    <a:ea typeface="Arial"/>
                    <a:cs typeface="Arial"/>
                    <a:sym typeface="Arial"/>
                  </a:rPr>
                  <a:t>i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92934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rgbClr val="292934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r>
                  <a:rPr b="0" baseline="-25000" i="0" lang="en-US" sz="1800" u="none">
                    <a:solidFill>
                      <a:srgbClr val="292934"/>
                    </a:solidFill>
                    <a:latin typeface="Arial"/>
                    <a:ea typeface="Arial"/>
                    <a:cs typeface="Arial"/>
                    <a:sym typeface="Arial"/>
                  </a:rPr>
                  <a:t>i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92934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rgbClr val="292934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r>
                  <a:rPr b="0" baseline="-25000" i="0" lang="en-US" sz="1800" u="none">
                    <a:solidFill>
                      <a:srgbClr val="292934"/>
                    </a:solidFill>
                    <a:latin typeface="Arial"/>
                    <a:ea typeface="Arial"/>
                    <a:cs typeface="Arial"/>
                    <a:sym typeface="Arial"/>
                  </a:rPr>
                  <a:t>i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92934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rgbClr val="292934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r>
                  <a:rPr b="0" baseline="-25000" i="0" lang="en-US" sz="1800" u="none">
                    <a:solidFill>
                      <a:srgbClr val="292934"/>
                    </a:solidFill>
                    <a:latin typeface="Arial"/>
                    <a:ea typeface="Arial"/>
                    <a:cs typeface="Arial"/>
                    <a:sym typeface="Arial"/>
                  </a:rPr>
                  <a:t>i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92934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rgbClr val="292934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r>
                  <a:rPr b="0" baseline="-25000" i="0" lang="en-US" sz="1800" u="none">
                    <a:solidFill>
                      <a:srgbClr val="292934"/>
                    </a:solidFill>
                    <a:latin typeface="Arial"/>
                    <a:ea typeface="Arial"/>
                    <a:cs typeface="Arial"/>
                    <a:sym typeface="Arial"/>
                  </a:rPr>
                  <a:t>i</a:t>
                </a:r>
                <a:endParaRPr/>
              </a:p>
            </p:txBody>
          </p:sp>
          <p:cxnSp>
            <p:nvCxnSpPr>
              <p:cNvPr id="375" name="Google Shape;375;p21"/>
              <p:cNvCxnSpPr/>
              <p:nvPr/>
            </p:nvCxnSpPr>
            <p:spPr>
              <a:xfrm>
                <a:off x="1066800" y="2819400"/>
                <a:ext cx="685800" cy="0"/>
              </a:xfrm>
              <a:prstGeom prst="straightConnector1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6" name="Google Shape;376;p21"/>
              <p:cNvCxnSpPr/>
              <p:nvPr/>
            </p:nvCxnSpPr>
            <p:spPr>
              <a:xfrm>
                <a:off x="1066800" y="3733800"/>
                <a:ext cx="685800" cy="0"/>
              </a:xfrm>
              <a:prstGeom prst="straightConnector1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7" name="Google Shape;377;p21"/>
              <p:cNvCxnSpPr/>
              <p:nvPr/>
            </p:nvCxnSpPr>
            <p:spPr>
              <a:xfrm>
                <a:off x="1066800" y="4572000"/>
                <a:ext cx="685800" cy="0"/>
              </a:xfrm>
              <a:prstGeom prst="straightConnector1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8" name="Google Shape;378;p21"/>
              <p:cNvCxnSpPr/>
              <p:nvPr/>
            </p:nvCxnSpPr>
            <p:spPr>
              <a:xfrm>
                <a:off x="1066800" y="5410200"/>
                <a:ext cx="685800" cy="0"/>
              </a:xfrm>
              <a:prstGeom prst="straightConnector1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79" name="Google Shape;379;p21"/>
            <p:cNvGrpSpPr/>
            <p:nvPr/>
          </p:nvGrpSpPr>
          <p:grpSpPr>
            <a:xfrm>
              <a:off x="2101850" y="2303463"/>
              <a:ext cx="260350" cy="260350"/>
              <a:chOff x="3809821" y="2133915"/>
              <a:chExt cx="381179" cy="381179"/>
            </a:xfrm>
          </p:grpSpPr>
          <p:sp>
            <p:nvSpPr>
              <p:cNvPr id="380" name="Google Shape;380;p21"/>
              <p:cNvSpPr txBox="1"/>
              <p:nvPr/>
            </p:nvSpPr>
            <p:spPr>
              <a:xfrm>
                <a:off x="3809821" y="2133915"/>
                <a:ext cx="381179" cy="381179"/>
              </a:xfrm>
              <a:prstGeom prst="rect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81" name="Google Shape;381;p21"/>
              <p:cNvCxnSpPr/>
              <p:nvPr/>
            </p:nvCxnSpPr>
            <p:spPr>
              <a:xfrm>
                <a:off x="4000411" y="2133915"/>
                <a:ext cx="0" cy="381179"/>
              </a:xfrm>
              <a:prstGeom prst="straightConnector1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82" name="Google Shape;382;p21"/>
              <p:cNvCxnSpPr/>
              <p:nvPr/>
            </p:nvCxnSpPr>
            <p:spPr>
              <a:xfrm>
                <a:off x="3809821" y="2324504"/>
                <a:ext cx="381179" cy="0"/>
              </a:xfrm>
              <a:prstGeom prst="straightConnector1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83" name="Google Shape;383;p21"/>
            <p:cNvGrpSpPr/>
            <p:nvPr/>
          </p:nvGrpSpPr>
          <p:grpSpPr>
            <a:xfrm>
              <a:off x="3886200" y="2286000"/>
              <a:ext cx="260350" cy="260350"/>
              <a:chOff x="3810000" y="2133600"/>
              <a:chExt cx="381179" cy="381179"/>
            </a:xfrm>
          </p:grpSpPr>
          <p:sp>
            <p:nvSpPr>
              <p:cNvPr id="384" name="Google Shape;384;p21"/>
              <p:cNvSpPr txBox="1"/>
              <p:nvPr/>
            </p:nvSpPr>
            <p:spPr>
              <a:xfrm>
                <a:off x="3810000" y="2133600"/>
                <a:ext cx="381179" cy="381179"/>
              </a:xfrm>
              <a:prstGeom prst="rect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85" name="Google Shape;385;p21"/>
              <p:cNvCxnSpPr/>
              <p:nvPr/>
            </p:nvCxnSpPr>
            <p:spPr>
              <a:xfrm>
                <a:off x="4000589" y="2133600"/>
                <a:ext cx="0" cy="381179"/>
              </a:xfrm>
              <a:prstGeom prst="straightConnector1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86" name="Google Shape;386;p21"/>
              <p:cNvCxnSpPr/>
              <p:nvPr/>
            </p:nvCxnSpPr>
            <p:spPr>
              <a:xfrm>
                <a:off x="3810000" y="2324189"/>
                <a:ext cx="381179" cy="0"/>
              </a:xfrm>
              <a:prstGeom prst="straightConnector1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87" name="Google Shape;387;p21"/>
            <p:cNvGrpSpPr/>
            <p:nvPr/>
          </p:nvGrpSpPr>
          <p:grpSpPr>
            <a:xfrm>
              <a:off x="3321050" y="2286000"/>
              <a:ext cx="260350" cy="260350"/>
              <a:chOff x="3809821" y="2133600"/>
              <a:chExt cx="381179" cy="381179"/>
            </a:xfrm>
          </p:grpSpPr>
          <p:sp>
            <p:nvSpPr>
              <p:cNvPr id="388" name="Google Shape;388;p21"/>
              <p:cNvSpPr txBox="1"/>
              <p:nvPr/>
            </p:nvSpPr>
            <p:spPr>
              <a:xfrm>
                <a:off x="3809821" y="2133600"/>
                <a:ext cx="381179" cy="381179"/>
              </a:xfrm>
              <a:prstGeom prst="rect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89" name="Google Shape;389;p21"/>
              <p:cNvCxnSpPr/>
              <p:nvPr/>
            </p:nvCxnSpPr>
            <p:spPr>
              <a:xfrm>
                <a:off x="4000411" y="2133600"/>
                <a:ext cx="0" cy="381179"/>
              </a:xfrm>
              <a:prstGeom prst="straightConnector1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90" name="Google Shape;390;p21"/>
              <p:cNvCxnSpPr/>
              <p:nvPr/>
            </p:nvCxnSpPr>
            <p:spPr>
              <a:xfrm>
                <a:off x="3809821" y="2324189"/>
                <a:ext cx="381179" cy="0"/>
              </a:xfrm>
              <a:prstGeom prst="straightConnector1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91" name="Google Shape;391;p21"/>
            <p:cNvGrpSpPr/>
            <p:nvPr/>
          </p:nvGrpSpPr>
          <p:grpSpPr>
            <a:xfrm>
              <a:off x="2743200" y="2286000"/>
              <a:ext cx="260350" cy="260350"/>
              <a:chOff x="3810000" y="2133600"/>
              <a:chExt cx="381179" cy="381179"/>
            </a:xfrm>
          </p:grpSpPr>
          <p:sp>
            <p:nvSpPr>
              <p:cNvPr id="392" name="Google Shape;392;p21"/>
              <p:cNvSpPr txBox="1"/>
              <p:nvPr/>
            </p:nvSpPr>
            <p:spPr>
              <a:xfrm>
                <a:off x="3810000" y="2133600"/>
                <a:ext cx="381179" cy="381179"/>
              </a:xfrm>
              <a:prstGeom prst="rect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3" name="Google Shape;393;p21"/>
              <p:cNvCxnSpPr/>
              <p:nvPr/>
            </p:nvCxnSpPr>
            <p:spPr>
              <a:xfrm>
                <a:off x="4000589" y="2133600"/>
                <a:ext cx="0" cy="381179"/>
              </a:xfrm>
              <a:prstGeom prst="straightConnector1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94" name="Google Shape;394;p21"/>
              <p:cNvCxnSpPr/>
              <p:nvPr/>
            </p:nvCxnSpPr>
            <p:spPr>
              <a:xfrm>
                <a:off x="3810000" y="2324189"/>
                <a:ext cx="381179" cy="0"/>
              </a:xfrm>
              <a:prstGeom prst="straightConnector1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395" name="Google Shape;395;p21"/>
            <p:cNvCxnSpPr/>
            <p:nvPr/>
          </p:nvCxnSpPr>
          <p:spPr>
            <a:xfrm>
              <a:off x="1752600" y="2433638"/>
              <a:ext cx="349250" cy="0"/>
            </a:xfrm>
            <a:prstGeom prst="straightConnector1">
              <a:avLst/>
            </a:prstGeom>
            <a:solidFill>
              <a:schemeClr val="lt1"/>
            </a:solidFill>
            <a:ln cap="flat" cmpd="sng" w="264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396" name="Google Shape;396;p21"/>
            <p:cNvCxnSpPr/>
            <p:nvPr/>
          </p:nvCxnSpPr>
          <p:spPr>
            <a:xfrm>
              <a:off x="3536950" y="2438400"/>
              <a:ext cx="349250" cy="0"/>
            </a:xfrm>
            <a:prstGeom prst="straightConnector1">
              <a:avLst/>
            </a:prstGeom>
            <a:solidFill>
              <a:schemeClr val="lt1"/>
            </a:solidFill>
            <a:ln cap="flat" cmpd="sng" w="264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397" name="Google Shape;397;p21"/>
            <p:cNvCxnSpPr/>
            <p:nvPr/>
          </p:nvCxnSpPr>
          <p:spPr>
            <a:xfrm>
              <a:off x="2971800" y="2438400"/>
              <a:ext cx="349250" cy="0"/>
            </a:xfrm>
            <a:prstGeom prst="straightConnector1">
              <a:avLst/>
            </a:prstGeom>
            <a:solidFill>
              <a:schemeClr val="lt1"/>
            </a:solidFill>
            <a:ln cap="flat" cmpd="sng" w="264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398" name="Google Shape;398;p21"/>
            <p:cNvCxnSpPr/>
            <p:nvPr/>
          </p:nvCxnSpPr>
          <p:spPr>
            <a:xfrm>
              <a:off x="2362200" y="2438400"/>
              <a:ext cx="349250" cy="0"/>
            </a:xfrm>
            <a:prstGeom prst="straightConnector1">
              <a:avLst/>
            </a:prstGeom>
            <a:solidFill>
              <a:schemeClr val="lt1"/>
            </a:solidFill>
            <a:ln cap="flat" cmpd="sng" w="264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399" name="Google Shape;399;p21"/>
            <p:cNvSpPr txBox="1"/>
            <p:nvPr/>
          </p:nvSpPr>
          <p:spPr>
            <a:xfrm>
              <a:off x="3276600" y="1524000"/>
              <a:ext cx="1022350" cy="369888"/>
            </a:xfrm>
            <a:prstGeom prst="rect">
              <a:avLst/>
            </a:prstGeom>
            <a:solidFill>
              <a:schemeClr val="lt1"/>
            </a:solidFill>
            <a:ln cap="flat" cmpd="sng" w="264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92934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b="0" baseline="-25000" i="0" lang="en-US" sz="1800" u="none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0" i="0" lang="en-US" sz="1800" u="none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rPr>
                <a:t>     K</a:t>
              </a:r>
              <a:r>
                <a:rPr b="0" baseline="-25000" i="0" lang="en-US" sz="1800" u="none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cxnSp>
          <p:nvCxnSpPr>
            <p:cNvPr id="400" name="Google Shape;400;p21"/>
            <p:cNvCxnSpPr/>
            <p:nvPr/>
          </p:nvCxnSpPr>
          <p:spPr>
            <a:xfrm>
              <a:off x="3451225" y="1893888"/>
              <a:ext cx="0" cy="392112"/>
            </a:xfrm>
            <a:prstGeom prst="straightConnector1">
              <a:avLst/>
            </a:prstGeom>
            <a:solidFill>
              <a:schemeClr val="lt1"/>
            </a:solidFill>
            <a:ln cap="flat" cmpd="sng" w="264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401" name="Google Shape;401;p21"/>
            <p:cNvCxnSpPr/>
            <p:nvPr/>
          </p:nvCxnSpPr>
          <p:spPr>
            <a:xfrm>
              <a:off x="4038600" y="1893888"/>
              <a:ext cx="0" cy="392112"/>
            </a:xfrm>
            <a:prstGeom prst="straightConnector1">
              <a:avLst/>
            </a:prstGeom>
            <a:solidFill>
              <a:schemeClr val="lt1"/>
            </a:solidFill>
            <a:ln cap="flat" cmpd="sng" w="264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402" name="Google Shape;402;p21"/>
            <p:cNvSpPr/>
            <p:nvPr/>
          </p:nvSpPr>
          <p:spPr>
            <a:xfrm>
              <a:off x="2232025" y="3865563"/>
              <a:ext cx="1784350" cy="520700"/>
            </a:xfrm>
            <a:prstGeom prst="ellipse">
              <a:avLst/>
            </a:prstGeom>
            <a:solidFill>
              <a:schemeClr val="lt1"/>
            </a:solidFill>
            <a:ln cap="flat" cmpd="sng" w="264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92934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rPr>
                <a:t>Nonlinear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92934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rPr>
                <a:t>Function</a:t>
              </a: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2362200" y="5410200"/>
              <a:ext cx="1089025" cy="381000"/>
            </a:xfrm>
            <a:prstGeom prst="ellipse">
              <a:avLst/>
            </a:prstGeom>
            <a:solidFill>
              <a:schemeClr val="lt1"/>
            </a:solidFill>
            <a:ln cap="flat" cmpd="sng" w="264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92934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rPr>
                <a:t>&lt;&lt;&lt;5</a:t>
              </a: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4549775" y="4876800"/>
              <a:ext cx="1203325" cy="381000"/>
            </a:xfrm>
            <a:prstGeom prst="ellipse">
              <a:avLst/>
            </a:prstGeom>
            <a:solidFill>
              <a:schemeClr val="lt1"/>
            </a:solidFill>
            <a:ln cap="flat" cmpd="sng" w="264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92934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rPr>
                <a:t>&lt;&lt;&lt;30</a:t>
              </a:r>
              <a:endParaRPr/>
            </a:p>
          </p:txBody>
        </p:sp>
        <p:cxnSp>
          <p:nvCxnSpPr>
            <p:cNvPr id="405" name="Google Shape;405;p21"/>
            <p:cNvCxnSpPr/>
            <p:nvPr/>
          </p:nvCxnSpPr>
          <p:spPr>
            <a:xfrm>
              <a:off x="1752600" y="4114800"/>
              <a:ext cx="479425" cy="11113"/>
            </a:xfrm>
            <a:prstGeom prst="straightConnector1">
              <a:avLst/>
            </a:prstGeom>
            <a:solidFill>
              <a:schemeClr val="lt1"/>
            </a:solidFill>
            <a:ln cap="flat" cmpd="sng" w="264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406" name="Google Shape;406;p21"/>
            <p:cNvCxnSpPr/>
            <p:nvPr/>
          </p:nvCxnSpPr>
          <p:spPr>
            <a:xfrm>
              <a:off x="1752600" y="3408363"/>
              <a:ext cx="741363" cy="533400"/>
            </a:xfrm>
            <a:prstGeom prst="straightConnector1">
              <a:avLst/>
            </a:prstGeom>
            <a:solidFill>
              <a:schemeClr val="lt1"/>
            </a:solidFill>
            <a:ln cap="flat" cmpd="sng" w="264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407" name="Google Shape;407;p21"/>
            <p:cNvCxnSpPr/>
            <p:nvPr/>
          </p:nvCxnSpPr>
          <p:spPr>
            <a:xfrm flipH="1" rot="10800000">
              <a:off x="1752600" y="4310063"/>
              <a:ext cx="741363" cy="757237"/>
            </a:xfrm>
            <a:prstGeom prst="straightConnector1">
              <a:avLst/>
            </a:prstGeom>
            <a:solidFill>
              <a:schemeClr val="lt1"/>
            </a:solidFill>
            <a:ln cap="flat" cmpd="sng" w="264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408" name="Google Shape;408;p21"/>
            <p:cNvCxnSpPr/>
            <p:nvPr/>
          </p:nvCxnSpPr>
          <p:spPr>
            <a:xfrm rot="10800000">
              <a:off x="2232025" y="2563813"/>
              <a:ext cx="892175" cy="1301750"/>
            </a:xfrm>
            <a:prstGeom prst="straightConnector1">
              <a:avLst/>
            </a:prstGeom>
            <a:solidFill>
              <a:schemeClr val="lt1"/>
            </a:solidFill>
            <a:ln cap="flat" cmpd="sng" w="264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409" name="Google Shape;409;p21"/>
            <p:cNvCxnSpPr/>
            <p:nvPr/>
          </p:nvCxnSpPr>
          <p:spPr>
            <a:xfrm>
              <a:off x="1752600" y="5600700"/>
              <a:ext cx="609600" cy="0"/>
            </a:xfrm>
            <a:prstGeom prst="straightConnector1">
              <a:avLst/>
            </a:prstGeom>
            <a:solidFill>
              <a:schemeClr val="lt1"/>
            </a:solidFill>
            <a:ln cap="flat" cmpd="sng" w="264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grpSp>
          <p:nvGrpSpPr>
            <p:cNvPr id="410" name="Google Shape;410;p21"/>
            <p:cNvGrpSpPr/>
            <p:nvPr/>
          </p:nvGrpSpPr>
          <p:grpSpPr>
            <a:xfrm>
              <a:off x="2873375" y="2546350"/>
              <a:ext cx="1447800" cy="2919413"/>
              <a:chOff x="2873375" y="2546350"/>
              <a:chExt cx="1447800" cy="2919413"/>
            </a:xfrm>
          </p:grpSpPr>
          <p:cxnSp>
            <p:nvCxnSpPr>
              <p:cNvPr id="411" name="Google Shape;411;p21"/>
              <p:cNvCxnSpPr/>
              <p:nvPr/>
            </p:nvCxnSpPr>
            <p:spPr>
              <a:xfrm flipH="1" rot="10800000">
                <a:off x="3292475" y="4152900"/>
                <a:ext cx="1028700" cy="1312863"/>
              </a:xfrm>
              <a:prstGeom prst="straightConnector1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12" name="Google Shape;412;p21"/>
              <p:cNvCxnSpPr/>
              <p:nvPr/>
            </p:nvCxnSpPr>
            <p:spPr>
              <a:xfrm rot="10800000">
                <a:off x="2873375" y="2546350"/>
                <a:ext cx="1447800" cy="1606550"/>
              </a:xfrm>
              <a:prstGeom prst="straightConnector1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</p:grpSp>
        <p:cxnSp>
          <p:nvCxnSpPr>
            <p:cNvPr id="413" name="Google Shape;413;p21"/>
            <p:cNvCxnSpPr/>
            <p:nvPr/>
          </p:nvCxnSpPr>
          <p:spPr>
            <a:xfrm>
              <a:off x="1752600" y="5067300"/>
              <a:ext cx="2797175" cy="0"/>
            </a:xfrm>
            <a:prstGeom prst="straightConnector1">
              <a:avLst/>
            </a:prstGeom>
            <a:solidFill>
              <a:schemeClr val="lt1"/>
            </a:solidFill>
            <a:ln cap="flat" cmpd="sng" w="264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414" name="Google Shape;414;p21"/>
            <p:cNvCxnSpPr/>
            <p:nvPr/>
          </p:nvCxnSpPr>
          <p:spPr>
            <a:xfrm flipH="1" rot="10800000">
              <a:off x="5753100" y="4114800"/>
              <a:ext cx="1333500" cy="952500"/>
            </a:xfrm>
            <a:prstGeom prst="straightConnector1">
              <a:avLst/>
            </a:prstGeom>
            <a:solidFill>
              <a:schemeClr val="lt1"/>
            </a:solidFill>
            <a:ln cap="flat" cmpd="sng" w="264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grpSp>
          <p:nvGrpSpPr>
            <p:cNvPr id="415" name="Google Shape;415;p21"/>
            <p:cNvGrpSpPr/>
            <p:nvPr/>
          </p:nvGrpSpPr>
          <p:grpSpPr>
            <a:xfrm>
              <a:off x="1752600" y="5029200"/>
              <a:ext cx="5334000" cy="914400"/>
              <a:chOff x="1752600" y="5029200"/>
              <a:chExt cx="5334000" cy="914400"/>
            </a:xfrm>
          </p:grpSpPr>
          <p:cxnSp>
            <p:nvCxnSpPr>
              <p:cNvPr id="416" name="Google Shape;416;p21"/>
              <p:cNvCxnSpPr/>
              <p:nvPr/>
            </p:nvCxnSpPr>
            <p:spPr>
              <a:xfrm flipH="1" rot="10800000">
                <a:off x="1752600" y="5867400"/>
                <a:ext cx="3810000" cy="76200"/>
              </a:xfrm>
              <a:prstGeom prst="straightConnector1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17" name="Google Shape;417;p21"/>
              <p:cNvCxnSpPr/>
              <p:nvPr/>
            </p:nvCxnSpPr>
            <p:spPr>
              <a:xfrm flipH="1" rot="10800000">
                <a:off x="5562600" y="5029200"/>
                <a:ext cx="1524000" cy="838200"/>
              </a:xfrm>
              <a:prstGeom prst="straightConnector1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</p:grpSp>
        <p:grpSp>
          <p:nvGrpSpPr>
            <p:cNvPr id="418" name="Google Shape;418;p21"/>
            <p:cNvGrpSpPr/>
            <p:nvPr/>
          </p:nvGrpSpPr>
          <p:grpSpPr>
            <a:xfrm>
              <a:off x="4149725" y="2416175"/>
              <a:ext cx="2936875" cy="3375025"/>
              <a:chOff x="4149725" y="2416175"/>
              <a:chExt cx="2936875" cy="3375025"/>
            </a:xfrm>
          </p:grpSpPr>
          <p:cxnSp>
            <p:nvCxnSpPr>
              <p:cNvPr id="419" name="Google Shape;419;p21"/>
              <p:cNvCxnSpPr/>
              <p:nvPr/>
            </p:nvCxnSpPr>
            <p:spPr>
              <a:xfrm>
                <a:off x="4149725" y="2416175"/>
                <a:ext cx="422275" cy="0"/>
              </a:xfrm>
              <a:prstGeom prst="straightConnector1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20" name="Google Shape;420;p21"/>
              <p:cNvCxnSpPr/>
              <p:nvPr/>
            </p:nvCxnSpPr>
            <p:spPr>
              <a:xfrm>
                <a:off x="4549775" y="2416175"/>
                <a:ext cx="2536825" cy="3375025"/>
              </a:xfrm>
              <a:prstGeom prst="straightConnector1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</p:grpSp>
        <p:grpSp>
          <p:nvGrpSpPr>
            <p:cNvPr id="421" name="Google Shape;421;p21"/>
            <p:cNvGrpSpPr/>
            <p:nvPr/>
          </p:nvGrpSpPr>
          <p:grpSpPr>
            <a:xfrm>
              <a:off x="1752600" y="2546350"/>
              <a:ext cx="5334000" cy="803275"/>
              <a:chOff x="1752600" y="2546350"/>
              <a:chExt cx="5334000" cy="803275"/>
            </a:xfrm>
          </p:grpSpPr>
          <p:cxnSp>
            <p:nvCxnSpPr>
              <p:cNvPr id="422" name="Google Shape;422;p21"/>
              <p:cNvCxnSpPr/>
              <p:nvPr/>
            </p:nvCxnSpPr>
            <p:spPr>
              <a:xfrm>
                <a:off x="1752600" y="3276600"/>
                <a:ext cx="3048000" cy="73025"/>
              </a:xfrm>
              <a:prstGeom prst="straightConnector1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23" name="Google Shape;423;p21"/>
              <p:cNvCxnSpPr/>
              <p:nvPr/>
            </p:nvCxnSpPr>
            <p:spPr>
              <a:xfrm flipH="1" rot="10800000">
                <a:off x="4800600" y="2546350"/>
                <a:ext cx="2286000" cy="803275"/>
              </a:xfrm>
              <a:prstGeom prst="straightConnector1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</p:grpSp>
        <p:grpSp>
          <p:nvGrpSpPr>
            <p:cNvPr id="424" name="Google Shape;424;p21"/>
            <p:cNvGrpSpPr/>
            <p:nvPr/>
          </p:nvGrpSpPr>
          <p:grpSpPr>
            <a:xfrm>
              <a:off x="1752600" y="3349625"/>
              <a:ext cx="5334000" cy="1100138"/>
              <a:chOff x="1752600" y="3349625"/>
              <a:chExt cx="5334000" cy="1100138"/>
            </a:xfrm>
          </p:grpSpPr>
          <p:cxnSp>
            <p:nvCxnSpPr>
              <p:cNvPr id="425" name="Google Shape;425;p21"/>
              <p:cNvCxnSpPr/>
              <p:nvPr/>
            </p:nvCxnSpPr>
            <p:spPr>
              <a:xfrm>
                <a:off x="1752600" y="4449763"/>
                <a:ext cx="2819400" cy="0"/>
              </a:xfrm>
              <a:prstGeom prst="straightConnector1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26" name="Google Shape;426;p21"/>
              <p:cNvCxnSpPr/>
              <p:nvPr/>
            </p:nvCxnSpPr>
            <p:spPr>
              <a:xfrm flipH="1" rot="10800000">
                <a:off x="4572000" y="3349625"/>
                <a:ext cx="2514600" cy="1100138"/>
              </a:xfrm>
              <a:prstGeom prst="straightConnector1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</p:grpSp>
      </p:grpSp>
      <p:sp>
        <p:nvSpPr>
          <p:cNvPr id="427" name="Google Shape;427;p21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SHA Continue…</a:t>
            </a:r>
            <a:endParaRPr/>
          </a:p>
        </p:txBody>
      </p:sp>
      <p:sp>
        <p:nvSpPr>
          <p:cNvPr id="433" name="Google Shape;433;p2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all of this, a, b, c, d and e are added to A, B, C, D and E respectively and the algorithm continues with the next block (next 512 bits if any) of data.</a:t>
            </a:r>
            <a:endParaRPr/>
          </a:p>
          <a:p>
            <a:pPr indent="-5302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final output is the concatenation of A, B, C, D and E. </a:t>
            </a:r>
            <a:endParaRPr/>
          </a:p>
        </p:txBody>
      </p:sp>
      <p:sp>
        <p:nvSpPr>
          <p:cNvPr id="434" name="Google Shape;434;p22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Length of One-Way Hash Functions</a:t>
            </a:r>
            <a:endParaRPr/>
          </a:p>
        </p:txBody>
      </p:sp>
      <p:sp>
        <p:nvSpPr>
          <p:cNvPr id="140" name="Google Shape;140;p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 functions of a 64-bits are just too small to survive a birthday attack. Most practical hash function produce 128-bit hashes.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forces anyone attempting the birthday attack to hash 2</a:t>
            </a:r>
            <a:r>
              <a:rPr b="0" baseline="30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64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random documents to find two that hash to the same value, not enough for lasting security.</a:t>
            </a:r>
            <a:endParaRPr/>
          </a:p>
          <a:p>
            <a:pPr indent="-90804" lvl="0" marL="182562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NIST, in its Secure Hash Standard(SHS) uses a 160-bit hash value.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makes the birthday attack even harder, required 2</a:t>
            </a:r>
            <a:r>
              <a:rPr b="0" baseline="30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random hashes.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Noto Sans Symbols"/>
              <a:buChar char="❑"/>
            </a:pPr>
            <a:r>
              <a:rPr b="0" i="0" lang="en-US" sz="17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following method has been proposed to generate a longer hash value than a given hash function produces.</a:t>
            </a:r>
            <a:endParaRPr/>
          </a:p>
          <a:p>
            <a:pPr indent="-90804" lvl="0" marL="182562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AutoNum type="arabicPeriod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a hash value of a message (using any one-way hash function).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AutoNum type="arabicPeriod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Prepend the hash value to the message.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AutoNum type="arabicPeriod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the hash value of the concatenation of the message and the hash value.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AutoNum type="arabicPeriod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larger hash value consisting of the hash value generated in step (1) concatenated with the hash value generated at step(3).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AutoNum type="arabicPeriod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steps (1) through (3) as many times as you wish, concatenating as you go.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Although this method has never been proved to be either secure or insecure, various people have some serious reservations about it.  </a:t>
            </a:r>
            <a:endParaRPr/>
          </a:p>
        </p:txBody>
      </p:sp>
      <p:sp>
        <p:nvSpPr>
          <p:cNvPr id="141" name="Google Shape;141;p3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MD4</a:t>
            </a:r>
            <a:r>
              <a:rPr b="0" i="0" lang="en-US" sz="4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(2014)</a:t>
            </a:r>
            <a:endParaRPr/>
          </a:p>
        </p:txBody>
      </p:sp>
      <p:sp>
        <p:nvSpPr>
          <p:cNvPr id="147" name="Google Shape;147;p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MD4 is a one-way hash function designed by Ron Rivest.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MD stands for Message Digest, the algorithm produces a 128-bit hash or message digest of the input message.</a:t>
            </a:r>
            <a:endParaRPr/>
          </a:p>
          <a:p>
            <a:pPr indent="-74612" lvl="0" marL="1825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Design goals of MD4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(outlines by Rivest):</a:t>
            </a:r>
            <a:endParaRPr/>
          </a:p>
          <a:p>
            <a:pPr indent="-74612" lvl="0" marL="1825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Security: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computationally infeasible to find two messages that hashed to the same value.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Direct Security: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MD4’s security is not based on any assumption, like the difficulty of factoring.</a:t>
            </a:r>
            <a:endParaRPr/>
          </a:p>
          <a:p>
            <a:pPr indent="-74612" lvl="0" marL="1825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Speed: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Suitable for high speed software implementation.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Simplicity and Compactness: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MD4 is as simple as possible without large data structures or a complicated program.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Favor Little Endian Architecture: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MD4 is optimized for microprocessor architecture specially for Intel Microprocessor. </a:t>
            </a:r>
            <a:endParaRPr/>
          </a:p>
        </p:txBody>
      </p:sp>
      <p:sp>
        <p:nvSpPr>
          <p:cNvPr id="148" name="Google Shape;148;p4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MD5 </a:t>
            </a:r>
            <a:r>
              <a:rPr b="0" i="0" lang="en-US" sz="4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(2014)</a:t>
            </a:r>
            <a:endParaRPr/>
          </a:p>
        </p:txBody>
      </p:sp>
      <p:sp>
        <p:nvSpPr>
          <p:cNvPr id="154" name="Google Shape;154;p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MD5 is an improved version of MD4 and more complex than MD4.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similar in design and also produces a 128-bit hash.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rPr b="1" i="0" lang="en-US" sz="2200" u="sng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Description of MD5: 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an initial processing, the algorithm produce a block multiple of 512, of the input message. 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512-bit is then divided into sixteen 32-bit sub-blocks.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 output of the algorithm is a set of four 32-bit blocks, which concatenate to form a single 128-bit hash value.</a:t>
            </a:r>
            <a:endParaRPr/>
          </a:p>
          <a:p>
            <a:pPr indent="-63817" lvl="0" marL="1825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the message is padded so that its length is just 64 bits short of being a multiple of 512.  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padding is a single 1-bit added to the end of the message, followed by as many zeroes as are required.</a:t>
            </a:r>
            <a:endParaRPr/>
          </a:p>
        </p:txBody>
      </p:sp>
      <p:sp>
        <p:nvSpPr>
          <p:cNvPr id="155" name="Google Shape;155;p5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MD5 Continue…</a:t>
            </a:r>
            <a:endParaRPr/>
          </a:p>
        </p:txBody>
      </p:sp>
      <p:sp>
        <p:nvSpPr>
          <p:cNvPr id="161" name="Google Shape;161;p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a 64-bit representation of the message’s length(before padding were added) is appended to the result.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ensures that different messages will not look the same after padding.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MD5 has 4 rounds of 16 operations each.</a:t>
            </a:r>
            <a:endParaRPr/>
          </a:p>
          <a:p>
            <a:pPr indent="-53022" lvl="0" marL="182562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operation performs a nonlinear function on three of a, b, c and d. Then it adds the result to the fourth variable, a sub-block of the text and a constant. Then it rotates that result to the right a variable number of bits and adds the result to one of a, b, c, or d. Finally the result replaces one of a, b, c or d.</a:t>
            </a:r>
            <a:endParaRPr/>
          </a:p>
        </p:txBody>
      </p:sp>
      <p:sp>
        <p:nvSpPr>
          <p:cNvPr id="162" name="Google Shape;162;p6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MD5 Continue…</a:t>
            </a:r>
            <a:endParaRPr/>
          </a:p>
        </p:txBody>
      </p:sp>
      <p:sp>
        <p:nvSpPr>
          <p:cNvPr id="168" name="Google Shape;168;p7"/>
          <p:cNvSpPr txBox="1"/>
          <p:nvPr>
            <p:ph idx="4294967295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88" r="0" t="-19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3" lvl="0" marL="1825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69" name="Google Shape;169;p7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MD5 Continue…</a:t>
            </a:r>
            <a:endParaRPr/>
          </a:p>
        </p:txBody>
      </p:sp>
      <p:sp>
        <p:nvSpPr>
          <p:cNvPr id="175" name="Google Shape;175;p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 32-bit variables are initialized: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 = 0x01234567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 = 0x891bcdef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 = 0xfedcba98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 = 0x76543210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are called chaining variables. Now the main loop begins. The loop continues for as many 512-bit blocks as are in the message.</a:t>
            </a:r>
            <a:endParaRPr/>
          </a:p>
          <a:p>
            <a:pPr indent="-53022" lvl="0" marL="182562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four variables are copied into different variables: a gets A, b gets B, c gets C, and d gets D.</a:t>
            </a:r>
            <a:endParaRPr/>
          </a:p>
        </p:txBody>
      </p:sp>
      <p:sp>
        <p:nvSpPr>
          <p:cNvPr id="176" name="Google Shape;176;p8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/>
          <p:nvPr>
            <p:ph type="title"/>
          </p:nvPr>
        </p:nvSpPr>
        <p:spPr>
          <a:xfrm>
            <a:off x="47625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MD5 Continue…</a:t>
            </a:r>
            <a:endParaRPr/>
          </a:p>
        </p:txBody>
      </p:sp>
      <p:sp>
        <p:nvSpPr>
          <p:cNvPr id="182" name="Google Shape;182;p9"/>
          <p:cNvSpPr txBox="1"/>
          <p:nvPr>
            <p:ph idx="1" type="body"/>
          </p:nvPr>
        </p:nvSpPr>
        <p:spPr>
          <a:xfrm>
            <a:off x="492125" y="1473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MD5 main loop:</a:t>
            </a:r>
            <a:endParaRPr/>
          </a:p>
        </p:txBody>
      </p:sp>
      <p:grpSp>
        <p:nvGrpSpPr>
          <p:cNvPr id="183" name="Google Shape;183;p9"/>
          <p:cNvGrpSpPr/>
          <p:nvPr/>
        </p:nvGrpSpPr>
        <p:grpSpPr>
          <a:xfrm>
            <a:off x="762000" y="1905000"/>
            <a:ext cx="6956425" cy="2438400"/>
            <a:chOff x="713065" y="1828800"/>
            <a:chExt cx="6955870" cy="2438400"/>
          </a:xfrm>
        </p:grpSpPr>
        <p:grpSp>
          <p:nvGrpSpPr>
            <p:cNvPr id="184" name="Google Shape;184;p9"/>
            <p:cNvGrpSpPr/>
            <p:nvPr/>
          </p:nvGrpSpPr>
          <p:grpSpPr>
            <a:xfrm>
              <a:off x="935297" y="3657600"/>
              <a:ext cx="1350856" cy="457200"/>
              <a:chOff x="1523563" y="3124200"/>
              <a:chExt cx="762523" cy="457200"/>
            </a:xfrm>
          </p:grpSpPr>
          <p:cxnSp>
            <p:nvCxnSpPr>
              <p:cNvPr id="185" name="Google Shape;185;p9"/>
              <p:cNvCxnSpPr/>
              <p:nvPr/>
            </p:nvCxnSpPr>
            <p:spPr>
              <a:xfrm>
                <a:off x="1523563" y="3124200"/>
                <a:ext cx="762523" cy="0"/>
              </a:xfrm>
              <a:prstGeom prst="straightConnector1">
                <a:avLst/>
              </a:prstGeom>
              <a:noFill/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  <p:cxnSp>
            <p:nvCxnSpPr>
              <p:cNvPr id="186" name="Google Shape;186;p9"/>
              <p:cNvCxnSpPr/>
              <p:nvPr/>
            </p:nvCxnSpPr>
            <p:spPr>
              <a:xfrm>
                <a:off x="1523563" y="3276600"/>
                <a:ext cx="762523" cy="0"/>
              </a:xfrm>
              <a:prstGeom prst="straightConnector1">
                <a:avLst/>
              </a:prstGeom>
              <a:noFill/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  <p:cxnSp>
            <p:nvCxnSpPr>
              <p:cNvPr id="187" name="Google Shape;187;p9"/>
              <p:cNvCxnSpPr/>
              <p:nvPr/>
            </p:nvCxnSpPr>
            <p:spPr>
              <a:xfrm>
                <a:off x="1523563" y="3429000"/>
                <a:ext cx="762523" cy="0"/>
              </a:xfrm>
              <a:prstGeom prst="straightConnector1">
                <a:avLst/>
              </a:prstGeom>
              <a:noFill/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  <p:cxnSp>
            <p:nvCxnSpPr>
              <p:cNvPr id="188" name="Google Shape;188;p9"/>
              <p:cNvCxnSpPr/>
              <p:nvPr/>
            </p:nvCxnSpPr>
            <p:spPr>
              <a:xfrm>
                <a:off x="1523563" y="3581400"/>
                <a:ext cx="762523" cy="0"/>
              </a:xfrm>
              <a:prstGeom prst="straightConnector1">
                <a:avLst/>
              </a:prstGeom>
              <a:noFill/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</p:grpSp>
        <p:grpSp>
          <p:nvGrpSpPr>
            <p:cNvPr id="189" name="Google Shape;189;p9"/>
            <p:cNvGrpSpPr/>
            <p:nvPr/>
          </p:nvGrpSpPr>
          <p:grpSpPr>
            <a:xfrm>
              <a:off x="3048092" y="3657600"/>
              <a:ext cx="323824" cy="457200"/>
              <a:chOff x="1524217" y="3124200"/>
              <a:chExt cx="763561" cy="457200"/>
            </a:xfrm>
          </p:grpSpPr>
          <p:cxnSp>
            <p:nvCxnSpPr>
              <p:cNvPr id="190" name="Google Shape;190;p9"/>
              <p:cNvCxnSpPr/>
              <p:nvPr/>
            </p:nvCxnSpPr>
            <p:spPr>
              <a:xfrm>
                <a:off x="1524217" y="3124200"/>
                <a:ext cx="763561" cy="0"/>
              </a:xfrm>
              <a:prstGeom prst="straightConnector1">
                <a:avLst/>
              </a:prstGeom>
              <a:noFill/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  <p:cxnSp>
            <p:nvCxnSpPr>
              <p:cNvPr id="191" name="Google Shape;191;p9"/>
              <p:cNvCxnSpPr/>
              <p:nvPr/>
            </p:nvCxnSpPr>
            <p:spPr>
              <a:xfrm>
                <a:off x="1524217" y="3276600"/>
                <a:ext cx="763561" cy="0"/>
              </a:xfrm>
              <a:prstGeom prst="straightConnector1">
                <a:avLst/>
              </a:prstGeom>
              <a:noFill/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  <p:cxnSp>
            <p:nvCxnSpPr>
              <p:cNvPr id="192" name="Google Shape;192;p9"/>
              <p:cNvCxnSpPr/>
              <p:nvPr/>
            </p:nvCxnSpPr>
            <p:spPr>
              <a:xfrm>
                <a:off x="1524217" y="3429000"/>
                <a:ext cx="763561" cy="0"/>
              </a:xfrm>
              <a:prstGeom prst="straightConnector1">
                <a:avLst/>
              </a:prstGeom>
              <a:noFill/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  <p:cxnSp>
            <p:nvCxnSpPr>
              <p:cNvPr id="193" name="Google Shape;193;p9"/>
              <p:cNvCxnSpPr/>
              <p:nvPr/>
            </p:nvCxnSpPr>
            <p:spPr>
              <a:xfrm>
                <a:off x="1524217" y="3581400"/>
                <a:ext cx="763561" cy="0"/>
              </a:xfrm>
              <a:prstGeom prst="straightConnector1">
                <a:avLst/>
              </a:prstGeom>
              <a:noFill/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</p:grpSp>
        <p:grpSp>
          <p:nvGrpSpPr>
            <p:cNvPr id="194" name="Google Shape;194;p9"/>
            <p:cNvGrpSpPr/>
            <p:nvPr/>
          </p:nvGrpSpPr>
          <p:grpSpPr>
            <a:xfrm>
              <a:off x="4171952" y="3657600"/>
              <a:ext cx="323824" cy="457200"/>
              <a:chOff x="1522383" y="3124200"/>
              <a:chExt cx="763561" cy="457200"/>
            </a:xfrm>
          </p:grpSpPr>
          <p:cxnSp>
            <p:nvCxnSpPr>
              <p:cNvPr id="195" name="Google Shape;195;p9"/>
              <p:cNvCxnSpPr/>
              <p:nvPr/>
            </p:nvCxnSpPr>
            <p:spPr>
              <a:xfrm>
                <a:off x="1522383" y="3124200"/>
                <a:ext cx="763561" cy="0"/>
              </a:xfrm>
              <a:prstGeom prst="straightConnector1">
                <a:avLst/>
              </a:prstGeom>
              <a:noFill/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  <p:cxnSp>
            <p:nvCxnSpPr>
              <p:cNvPr id="196" name="Google Shape;196;p9"/>
              <p:cNvCxnSpPr/>
              <p:nvPr/>
            </p:nvCxnSpPr>
            <p:spPr>
              <a:xfrm>
                <a:off x="1522383" y="3276600"/>
                <a:ext cx="763561" cy="0"/>
              </a:xfrm>
              <a:prstGeom prst="straightConnector1">
                <a:avLst/>
              </a:prstGeom>
              <a:noFill/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  <p:cxnSp>
            <p:nvCxnSpPr>
              <p:cNvPr id="197" name="Google Shape;197;p9"/>
              <p:cNvCxnSpPr/>
              <p:nvPr/>
            </p:nvCxnSpPr>
            <p:spPr>
              <a:xfrm>
                <a:off x="1522383" y="3429000"/>
                <a:ext cx="763561" cy="0"/>
              </a:xfrm>
              <a:prstGeom prst="straightConnector1">
                <a:avLst/>
              </a:prstGeom>
              <a:noFill/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  <p:cxnSp>
            <p:nvCxnSpPr>
              <p:cNvPr id="198" name="Google Shape;198;p9"/>
              <p:cNvCxnSpPr/>
              <p:nvPr/>
            </p:nvCxnSpPr>
            <p:spPr>
              <a:xfrm>
                <a:off x="1522383" y="3581400"/>
                <a:ext cx="763561" cy="0"/>
              </a:xfrm>
              <a:prstGeom prst="straightConnector1">
                <a:avLst/>
              </a:prstGeom>
              <a:noFill/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</p:grpSp>
        <p:grpSp>
          <p:nvGrpSpPr>
            <p:cNvPr id="199" name="Google Shape;199;p9"/>
            <p:cNvGrpSpPr/>
            <p:nvPr/>
          </p:nvGrpSpPr>
          <p:grpSpPr>
            <a:xfrm>
              <a:off x="5238667" y="3657600"/>
              <a:ext cx="323824" cy="457200"/>
              <a:chOff x="1522182" y="3124200"/>
              <a:chExt cx="763561" cy="457200"/>
            </a:xfrm>
          </p:grpSpPr>
          <p:cxnSp>
            <p:nvCxnSpPr>
              <p:cNvPr id="200" name="Google Shape;200;p9"/>
              <p:cNvCxnSpPr/>
              <p:nvPr/>
            </p:nvCxnSpPr>
            <p:spPr>
              <a:xfrm>
                <a:off x="1522182" y="3124200"/>
                <a:ext cx="763561" cy="0"/>
              </a:xfrm>
              <a:prstGeom prst="straightConnector1">
                <a:avLst/>
              </a:prstGeom>
              <a:noFill/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  <p:cxnSp>
            <p:nvCxnSpPr>
              <p:cNvPr id="201" name="Google Shape;201;p9"/>
              <p:cNvCxnSpPr/>
              <p:nvPr/>
            </p:nvCxnSpPr>
            <p:spPr>
              <a:xfrm>
                <a:off x="1522182" y="3276600"/>
                <a:ext cx="763561" cy="0"/>
              </a:xfrm>
              <a:prstGeom prst="straightConnector1">
                <a:avLst/>
              </a:prstGeom>
              <a:noFill/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  <p:cxnSp>
            <p:nvCxnSpPr>
              <p:cNvPr id="202" name="Google Shape;202;p9"/>
              <p:cNvCxnSpPr/>
              <p:nvPr/>
            </p:nvCxnSpPr>
            <p:spPr>
              <a:xfrm>
                <a:off x="1522182" y="3429000"/>
                <a:ext cx="763561" cy="0"/>
              </a:xfrm>
              <a:prstGeom prst="straightConnector1">
                <a:avLst/>
              </a:prstGeom>
              <a:noFill/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  <p:cxnSp>
            <p:nvCxnSpPr>
              <p:cNvPr id="203" name="Google Shape;203;p9"/>
              <p:cNvCxnSpPr/>
              <p:nvPr/>
            </p:nvCxnSpPr>
            <p:spPr>
              <a:xfrm>
                <a:off x="1522182" y="3581400"/>
                <a:ext cx="763561" cy="0"/>
              </a:xfrm>
              <a:prstGeom prst="straightConnector1">
                <a:avLst/>
              </a:prstGeom>
              <a:noFill/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</p:grpSp>
        <p:grpSp>
          <p:nvGrpSpPr>
            <p:cNvPr id="204" name="Google Shape;204;p9"/>
            <p:cNvGrpSpPr/>
            <p:nvPr/>
          </p:nvGrpSpPr>
          <p:grpSpPr>
            <a:xfrm>
              <a:off x="6324429" y="3657600"/>
              <a:ext cx="1227039" cy="457200"/>
              <a:chOff x="1523894" y="3124200"/>
              <a:chExt cx="761895" cy="457200"/>
            </a:xfrm>
          </p:grpSpPr>
          <p:cxnSp>
            <p:nvCxnSpPr>
              <p:cNvPr id="205" name="Google Shape;205;p9"/>
              <p:cNvCxnSpPr/>
              <p:nvPr/>
            </p:nvCxnSpPr>
            <p:spPr>
              <a:xfrm>
                <a:off x="1523894" y="3124200"/>
                <a:ext cx="761895" cy="0"/>
              </a:xfrm>
              <a:prstGeom prst="straightConnector1">
                <a:avLst/>
              </a:prstGeom>
              <a:noFill/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  <p:cxnSp>
            <p:nvCxnSpPr>
              <p:cNvPr id="206" name="Google Shape;206;p9"/>
              <p:cNvCxnSpPr/>
              <p:nvPr/>
            </p:nvCxnSpPr>
            <p:spPr>
              <a:xfrm>
                <a:off x="1523894" y="3276600"/>
                <a:ext cx="761895" cy="0"/>
              </a:xfrm>
              <a:prstGeom prst="straightConnector1">
                <a:avLst/>
              </a:prstGeom>
              <a:noFill/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  <p:cxnSp>
            <p:nvCxnSpPr>
              <p:cNvPr id="207" name="Google Shape;207;p9"/>
              <p:cNvCxnSpPr/>
              <p:nvPr/>
            </p:nvCxnSpPr>
            <p:spPr>
              <a:xfrm>
                <a:off x="1523894" y="3429000"/>
                <a:ext cx="761895" cy="0"/>
              </a:xfrm>
              <a:prstGeom prst="straightConnector1">
                <a:avLst/>
              </a:prstGeom>
              <a:noFill/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  <p:cxnSp>
            <p:nvCxnSpPr>
              <p:cNvPr id="208" name="Google Shape;208;p9"/>
              <p:cNvCxnSpPr/>
              <p:nvPr/>
            </p:nvCxnSpPr>
            <p:spPr>
              <a:xfrm>
                <a:off x="1523894" y="3581400"/>
                <a:ext cx="761895" cy="0"/>
              </a:xfrm>
              <a:prstGeom prst="straightConnector1">
                <a:avLst/>
              </a:prstGeom>
              <a:noFill/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</p:grpSp>
        <p:sp>
          <p:nvSpPr>
            <p:cNvPr id="209" name="Google Shape;209;p9"/>
            <p:cNvSpPr/>
            <p:nvPr/>
          </p:nvSpPr>
          <p:spPr>
            <a:xfrm>
              <a:off x="2286152" y="3505200"/>
              <a:ext cx="761939" cy="76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64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92934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rPr>
                <a:t>Round 1</a:t>
              </a: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5562491" y="3505200"/>
              <a:ext cx="761939" cy="76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64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92934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rPr>
                <a:t>Round 4</a:t>
              </a: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4495776" y="3505200"/>
              <a:ext cx="761939" cy="76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64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92934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rPr>
                <a:t>Round 3</a:t>
              </a: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3429061" y="3505200"/>
              <a:ext cx="761939" cy="76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64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92934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rPr>
                <a:t>Round 2</a:t>
              </a: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3048092" y="1828800"/>
              <a:ext cx="2514399" cy="609600"/>
            </a:xfrm>
            <a:prstGeom prst="ellipse">
              <a:avLst/>
            </a:prstGeom>
            <a:solidFill>
              <a:schemeClr val="lt1"/>
            </a:solidFill>
            <a:ln cap="flat" cmpd="sng" w="264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92934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rPr>
                <a:t>Message Block</a:t>
              </a:r>
              <a:endParaRPr/>
            </a:p>
          </p:txBody>
        </p:sp>
        <p:grpSp>
          <p:nvGrpSpPr>
            <p:cNvPr id="214" name="Google Shape;214;p9"/>
            <p:cNvGrpSpPr/>
            <p:nvPr/>
          </p:nvGrpSpPr>
          <p:grpSpPr>
            <a:xfrm>
              <a:off x="2667122" y="2349500"/>
              <a:ext cx="3276339" cy="1155700"/>
              <a:chOff x="2667122" y="2349500"/>
              <a:chExt cx="3276339" cy="1155700"/>
            </a:xfrm>
          </p:grpSpPr>
          <p:cxnSp>
            <p:nvCxnSpPr>
              <p:cNvPr id="215" name="Google Shape;215;p9"/>
              <p:cNvCxnSpPr/>
              <p:nvPr/>
            </p:nvCxnSpPr>
            <p:spPr>
              <a:xfrm flipH="1">
                <a:off x="2667122" y="2349500"/>
                <a:ext cx="749240" cy="1155700"/>
              </a:xfrm>
              <a:prstGeom prst="straightConnector1">
                <a:avLst/>
              </a:prstGeom>
              <a:noFill/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  <p:cxnSp>
            <p:nvCxnSpPr>
              <p:cNvPr id="216" name="Google Shape;216;p9"/>
              <p:cNvCxnSpPr/>
              <p:nvPr/>
            </p:nvCxnSpPr>
            <p:spPr>
              <a:xfrm flipH="1">
                <a:off x="3810031" y="2438400"/>
                <a:ext cx="247630" cy="1066800"/>
              </a:xfrm>
              <a:prstGeom prst="straightConnector1">
                <a:avLst/>
              </a:prstGeom>
              <a:noFill/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  <p:cxnSp>
            <p:nvCxnSpPr>
              <p:cNvPr id="217" name="Google Shape;217;p9"/>
              <p:cNvCxnSpPr/>
              <p:nvPr/>
            </p:nvCxnSpPr>
            <p:spPr>
              <a:xfrm>
                <a:off x="4591019" y="2438400"/>
                <a:ext cx="285727" cy="1066800"/>
              </a:xfrm>
              <a:prstGeom prst="straightConnector1">
                <a:avLst/>
              </a:prstGeom>
              <a:noFill/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  <p:cxnSp>
            <p:nvCxnSpPr>
              <p:cNvPr id="218" name="Google Shape;218;p9"/>
              <p:cNvCxnSpPr/>
              <p:nvPr/>
            </p:nvCxnSpPr>
            <p:spPr>
              <a:xfrm>
                <a:off x="5194221" y="2349500"/>
                <a:ext cx="749240" cy="1155700"/>
              </a:xfrm>
              <a:prstGeom prst="straightConnector1">
                <a:avLst/>
              </a:prstGeom>
              <a:noFill/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</p:grpSp>
        <p:sp>
          <p:nvSpPr>
            <p:cNvPr id="219" name="Google Shape;219;p9"/>
            <p:cNvSpPr txBox="1"/>
            <p:nvPr/>
          </p:nvSpPr>
          <p:spPr>
            <a:xfrm>
              <a:off x="713065" y="3559314"/>
              <a:ext cx="201335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220" name="Google Shape;220;p9"/>
            <p:cNvSpPr txBox="1"/>
            <p:nvPr/>
          </p:nvSpPr>
          <p:spPr>
            <a:xfrm>
              <a:off x="7467600" y="3505200"/>
              <a:ext cx="201335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grpSp>
          <p:nvGrpSpPr>
            <p:cNvPr id="221" name="Google Shape;221;p9"/>
            <p:cNvGrpSpPr/>
            <p:nvPr/>
          </p:nvGrpSpPr>
          <p:grpSpPr>
            <a:xfrm>
              <a:off x="6521265" y="3581400"/>
              <a:ext cx="166674" cy="177800"/>
              <a:chOff x="3581728" y="5257800"/>
              <a:chExt cx="475540" cy="381129"/>
            </a:xfrm>
          </p:grpSpPr>
          <p:sp>
            <p:nvSpPr>
              <p:cNvPr id="222" name="Google Shape;222;p9"/>
              <p:cNvSpPr txBox="1"/>
              <p:nvPr/>
            </p:nvSpPr>
            <p:spPr>
              <a:xfrm>
                <a:off x="3581728" y="5257800"/>
                <a:ext cx="475540" cy="381129"/>
              </a:xfrm>
              <a:prstGeom prst="rect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3" name="Google Shape;223;p9"/>
              <p:cNvCxnSpPr/>
              <p:nvPr/>
            </p:nvCxnSpPr>
            <p:spPr>
              <a:xfrm>
                <a:off x="3821762" y="5257800"/>
                <a:ext cx="0" cy="381129"/>
              </a:xfrm>
              <a:prstGeom prst="straightConnector1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4" name="Google Shape;224;p9"/>
              <p:cNvCxnSpPr/>
              <p:nvPr/>
            </p:nvCxnSpPr>
            <p:spPr>
              <a:xfrm>
                <a:off x="3581728" y="5448364"/>
                <a:ext cx="475540" cy="0"/>
              </a:xfrm>
              <a:prstGeom prst="straightConnector1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25" name="Google Shape;225;p9"/>
            <p:cNvGrpSpPr/>
            <p:nvPr/>
          </p:nvGrpSpPr>
          <p:grpSpPr>
            <a:xfrm>
              <a:off x="6767307" y="3733800"/>
              <a:ext cx="166675" cy="177800"/>
              <a:chOff x="3581486" y="5257800"/>
              <a:chExt cx="475542" cy="381129"/>
            </a:xfrm>
          </p:grpSpPr>
          <p:sp>
            <p:nvSpPr>
              <p:cNvPr id="226" name="Google Shape;226;p9"/>
              <p:cNvSpPr txBox="1"/>
              <p:nvPr/>
            </p:nvSpPr>
            <p:spPr>
              <a:xfrm>
                <a:off x="3581486" y="5257800"/>
                <a:ext cx="475542" cy="381129"/>
              </a:xfrm>
              <a:prstGeom prst="rect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7" name="Google Shape;227;p9"/>
              <p:cNvCxnSpPr/>
              <p:nvPr/>
            </p:nvCxnSpPr>
            <p:spPr>
              <a:xfrm>
                <a:off x="3821522" y="5257800"/>
                <a:ext cx="0" cy="381129"/>
              </a:xfrm>
              <a:prstGeom prst="straightConnector1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8" name="Google Shape;228;p9"/>
              <p:cNvCxnSpPr/>
              <p:nvPr/>
            </p:nvCxnSpPr>
            <p:spPr>
              <a:xfrm>
                <a:off x="3581486" y="5448364"/>
                <a:ext cx="475542" cy="0"/>
              </a:xfrm>
              <a:prstGeom prst="straightConnector1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29" name="Google Shape;229;p9"/>
            <p:cNvGrpSpPr/>
            <p:nvPr/>
          </p:nvGrpSpPr>
          <p:grpSpPr>
            <a:xfrm>
              <a:off x="7010176" y="3886200"/>
              <a:ext cx="166674" cy="177800"/>
              <a:chOff x="3580761" y="5257800"/>
              <a:chExt cx="475540" cy="381129"/>
            </a:xfrm>
          </p:grpSpPr>
          <p:sp>
            <p:nvSpPr>
              <p:cNvPr id="230" name="Google Shape;230;p9"/>
              <p:cNvSpPr txBox="1"/>
              <p:nvPr/>
            </p:nvSpPr>
            <p:spPr>
              <a:xfrm>
                <a:off x="3580761" y="5257800"/>
                <a:ext cx="475540" cy="381129"/>
              </a:xfrm>
              <a:prstGeom prst="rect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1" name="Google Shape;231;p9"/>
              <p:cNvCxnSpPr/>
              <p:nvPr/>
            </p:nvCxnSpPr>
            <p:spPr>
              <a:xfrm>
                <a:off x="3820795" y="5257800"/>
                <a:ext cx="0" cy="381129"/>
              </a:xfrm>
              <a:prstGeom prst="straightConnector1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2" name="Google Shape;232;p9"/>
              <p:cNvCxnSpPr/>
              <p:nvPr/>
            </p:nvCxnSpPr>
            <p:spPr>
              <a:xfrm>
                <a:off x="3580761" y="5448364"/>
                <a:ext cx="475540" cy="0"/>
              </a:xfrm>
              <a:prstGeom prst="straightConnector1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33" name="Google Shape;233;p9"/>
            <p:cNvGrpSpPr/>
            <p:nvPr/>
          </p:nvGrpSpPr>
          <p:grpSpPr>
            <a:xfrm>
              <a:off x="7224470" y="4038600"/>
              <a:ext cx="166675" cy="177800"/>
              <a:chOff x="3581380" y="5257800"/>
              <a:chExt cx="475542" cy="381129"/>
            </a:xfrm>
          </p:grpSpPr>
          <p:sp>
            <p:nvSpPr>
              <p:cNvPr id="234" name="Google Shape;234;p9"/>
              <p:cNvSpPr txBox="1"/>
              <p:nvPr/>
            </p:nvSpPr>
            <p:spPr>
              <a:xfrm>
                <a:off x="3581380" y="5257800"/>
                <a:ext cx="475542" cy="381129"/>
              </a:xfrm>
              <a:prstGeom prst="rect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5" name="Google Shape;235;p9"/>
              <p:cNvCxnSpPr/>
              <p:nvPr/>
            </p:nvCxnSpPr>
            <p:spPr>
              <a:xfrm>
                <a:off x="3821416" y="5257800"/>
                <a:ext cx="0" cy="381129"/>
              </a:xfrm>
              <a:prstGeom prst="straightConnector1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6" name="Google Shape;236;p9"/>
              <p:cNvCxnSpPr/>
              <p:nvPr/>
            </p:nvCxnSpPr>
            <p:spPr>
              <a:xfrm>
                <a:off x="3581380" y="5448364"/>
                <a:ext cx="475542" cy="0"/>
              </a:xfrm>
              <a:prstGeom prst="straightConnector1">
                <a:avLst/>
              </a:prstGeom>
              <a:solidFill>
                <a:schemeClr val="lt1"/>
              </a:solidFill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37" name="Google Shape;237;p9"/>
            <p:cNvGrpSpPr/>
            <p:nvPr/>
          </p:nvGrpSpPr>
          <p:grpSpPr>
            <a:xfrm>
              <a:off x="1067050" y="3657600"/>
              <a:ext cx="6241552" cy="558800"/>
              <a:chOff x="1067050" y="3657600"/>
              <a:chExt cx="6241552" cy="558800"/>
            </a:xfrm>
          </p:grpSpPr>
          <p:cxnSp>
            <p:nvCxnSpPr>
              <p:cNvPr id="238" name="Google Shape;238;p9"/>
              <p:cNvCxnSpPr/>
              <p:nvPr/>
            </p:nvCxnSpPr>
            <p:spPr>
              <a:xfrm>
                <a:off x="1067050" y="3657600"/>
                <a:ext cx="5538345" cy="101600"/>
              </a:xfrm>
              <a:prstGeom prst="bentConnector4">
                <a:avLst>
                  <a:gd fmla="val -9" name="adj1"/>
                  <a:gd fmla="val 285374" name="adj2"/>
                </a:avLst>
              </a:prstGeom>
              <a:noFill/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  <p:cxnSp>
            <p:nvCxnSpPr>
              <p:cNvPr id="239" name="Google Shape;239;p9"/>
              <p:cNvCxnSpPr/>
              <p:nvPr/>
            </p:nvCxnSpPr>
            <p:spPr>
              <a:xfrm>
                <a:off x="1371826" y="3822700"/>
                <a:ext cx="5479613" cy="88900"/>
              </a:xfrm>
              <a:prstGeom prst="bentConnector4">
                <a:avLst>
                  <a:gd fmla="val -15" name="adj1"/>
                  <a:gd fmla="val 349918" name="adj2"/>
                </a:avLst>
              </a:prstGeom>
              <a:noFill/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  <p:cxnSp>
            <p:nvCxnSpPr>
              <p:cNvPr id="240" name="Google Shape;240;p9"/>
              <p:cNvCxnSpPr/>
              <p:nvPr/>
            </p:nvCxnSpPr>
            <p:spPr>
              <a:xfrm>
                <a:off x="1611519" y="3975100"/>
                <a:ext cx="5482788" cy="88900"/>
              </a:xfrm>
              <a:prstGeom prst="bentConnector4">
                <a:avLst>
                  <a:gd fmla="val -8" name="adj1"/>
                  <a:gd fmla="val 373490" name="adj2"/>
                </a:avLst>
              </a:prstGeom>
              <a:noFill/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  <p:cxnSp>
            <p:nvCxnSpPr>
              <p:cNvPr id="241" name="Google Shape;241;p9"/>
              <p:cNvCxnSpPr/>
              <p:nvPr/>
            </p:nvCxnSpPr>
            <p:spPr>
              <a:xfrm>
                <a:off x="1905183" y="4127500"/>
                <a:ext cx="5403419" cy="88900"/>
              </a:xfrm>
              <a:prstGeom prst="bentConnector4">
                <a:avLst>
                  <a:gd fmla="val -57" name="adj1"/>
                  <a:gd fmla="val 410531" name="adj2"/>
                </a:avLst>
              </a:prstGeom>
              <a:noFill/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</p:grpSp>
      </p:grpSp>
      <p:sp>
        <p:nvSpPr>
          <p:cNvPr id="242" name="Google Shape;242;p9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3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4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Tohid</dc:creator>
</cp:coreProperties>
</file>