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8"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5" roundtripDataSignature="AMtx7miwinVFzDNeJZ7QXS44VjddCFDn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E50C4D-A0BE-4571-ACD7-F4F146D42A75}">
  <a:tblStyle styleId="{47E50C4D-A0BE-4571-ACD7-F4F146D42A7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9.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11" Type="http://schemas.openxmlformats.org/officeDocument/2006/relationships/slide" Target="slides/slide1.xml"/><Relationship Id="rId33" Type="http://schemas.openxmlformats.org/officeDocument/2006/relationships/slide" Target="slides/slide23.xml"/><Relationship Id="rId10" Type="http://schemas.openxmlformats.org/officeDocument/2006/relationships/notesMaster" Target="notesMasters/notesMaster1.xml"/><Relationship Id="rId32" Type="http://schemas.openxmlformats.org/officeDocument/2006/relationships/slide" Target="slides/slide22.xml"/><Relationship Id="rId13" Type="http://schemas.openxmlformats.org/officeDocument/2006/relationships/slide" Target="slides/slide3.xml"/><Relationship Id="rId35" Type="http://customschemas.google.com/relationships/presentationmetadata" Target="metadata"/><Relationship Id="rId12" Type="http://schemas.openxmlformats.org/officeDocument/2006/relationships/slide" Target="slides/slide2.xml"/><Relationship Id="rId34" Type="http://schemas.openxmlformats.org/officeDocument/2006/relationships/slide" Target="slides/slide24.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9" name="Google Shape;16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6"/>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1" name="Google Shape;21;p2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3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8"/>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0" name="Google Shape;100;p38"/>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1" name="Google Shape;101;p38"/>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2" name="Google Shape;102;p38"/>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3" name="Google Shape;103;p3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3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3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40"/>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0"/>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8" name="Google Shape;118;p40"/>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4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2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2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29"/>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2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3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0"/>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3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31"/>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53" name="Google Shape;53;p31"/>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4" name="Google Shape;54;p3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3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3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3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4"/>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9" name="Google Shape;69;p34"/>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0" name="Google Shape;70;p3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36"/>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6"/>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85" name="Google Shape;85;p3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3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6.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3.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5"/>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25"/>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25"/>
          <p:cNvCxnSpPr/>
          <p:nvPr/>
        </p:nvCxnSpPr>
        <p:spPr>
          <a:xfrm>
            <a:off x="685800" y="3398837"/>
            <a:ext cx="7848600" cy="1587"/>
          </a:xfrm>
          <a:prstGeom prst="straightConnector1">
            <a:avLst/>
          </a:prstGeom>
          <a:noFill/>
          <a:ln cap="flat" cmpd="sng" w="19050">
            <a:solidFill>
              <a:schemeClr val="dk2"/>
            </a:solidFill>
            <a:prstDash val="solid"/>
            <a:miter lim="800000"/>
            <a:headEnd len="med" w="med" type="none"/>
            <a:tailEnd len="med" w="med" type="none"/>
          </a:ln>
        </p:spPr>
      </p:cxnSp>
      <p:sp>
        <p:nvSpPr>
          <p:cNvPr id="13" name="Google Shape;13;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4" name="Google Shape;14;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5" name="Google Shape;15;p2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27"/>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2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7" name="Google Shape;27;p2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8" name="Google Shape;28;p27"/>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27"/>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27"/>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27"/>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 name="Shape 73"/>
        <p:cNvGrpSpPr/>
        <p:nvPr/>
      </p:nvGrpSpPr>
      <p:grpSpPr>
        <a:xfrm>
          <a:off x="0" y="0"/>
          <a:ext cx="0" cy="0"/>
          <a:chOff x="0" y="0"/>
          <a:chExt cx="0" cy="0"/>
        </a:xfrm>
      </p:grpSpPr>
      <p:sp>
        <p:nvSpPr>
          <p:cNvPr id="74" name="Google Shape;74;p35"/>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35"/>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6" name="Google Shape;76;p35"/>
          <p:cNvCxnSpPr/>
          <p:nvPr/>
        </p:nvCxnSpPr>
        <p:spPr>
          <a:xfrm>
            <a:off x="731837" y="4598987"/>
            <a:ext cx="7848600" cy="1587"/>
          </a:xfrm>
          <a:prstGeom prst="straightConnector1">
            <a:avLst/>
          </a:prstGeom>
          <a:noFill/>
          <a:ln cap="flat" cmpd="sng" w="19050">
            <a:solidFill>
              <a:schemeClr val="lt2"/>
            </a:solidFill>
            <a:prstDash val="solid"/>
            <a:miter lim="800000"/>
            <a:headEnd len="med" w="med" type="none"/>
            <a:tailEnd len="med" w="med" type="none"/>
          </a:ln>
        </p:spPr>
      </p:cxnSp>
      <p:sp>
        <p:nvSpPr>
          <p:cNvPr id="77" name="Google Shape;77;p3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2"/>
                </a:solidFill>
                <a:latin typeface="Arial"/>
                <a:ea typeface="Arial"/>
                <a:cs typeface="Arial"/>
                <a:sym typeface="Arial"/>
              </a:defRPr>
            </a:lvl9pPr>
          </a:lstStyle>
          <a:p/>
        </p:txBody>
      </p:sp>
      <p:sp>
        <p:nvSpPr>
          <p:cNvPr id="78" name="Google Shape;78;p3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lt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lt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79" name="Google Shape;79;p3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3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3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37"/>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37"/>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 name="Google Shape;91;p37"/>
          <p:cNvCxnSpPr/>
          <p:nvPr/>
        </p:nvCxnSpPr>
        <p:spPr>
          <a:xfrm rot="5400000">
            <a:off x="2218531" y="4045743"/>
            <a:ext cx="4708525" cy="1587"/>
          </a:xfrm>
          <a:prstGeom prst="straightConnector1">
            <a:avLst/>
          </a:prstGeom>
          <a:noFill/>
          <a:ln cap="flat" cmpd="sng" w="19050">
            <a:solidFill>
              <a:schemeClr val="dk2"/>
            </a:solidFill>
            <a:prstDash val="solid"/>
            <a:miter lim="800000"/>
            <a:headEnd len="med" w="med" type="none"/>
            <a:tailEnd len="med" w="med" type="none"/>
          </a:ln>
        </p:spPr>
      </p:cxnSp>
      <p:sp>
        <p:nvSpPr>
          <p:cNvPr id="92" name="Google Shape;92;p3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93" name="Google Shape;93;p3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Google Shape;94;p37"/>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37"/>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37"/>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39"/>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39"/>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 name="Google Shape;109;p39"/>
          <p:cNvCxnSpPr/>
          <p:nvPr/>
        </p:nvCxnSpPr>
        <p:spPr>
          <a:xfrm rot="5400000">
            <a:off x="-13493" y="3580606"/>
            <a:ext cx="5578475" cy="1587"/>
          </a:xfrm>
          <a:prstGeom prst="straightConnector1">
            <a:avLst/>
          </a:prstGeom>
          <a:noFill/>
          <a:ln cap="flat" cmpd="sng" w="19050">
            <a:solidFill>
              <a:schemeClr val="dk2"/>
            </a:solidFill>
            <a:prstDash val="solid"/>
            <a:miter lim="800000"/>
            <a:headEnd len="med" w="med" type="none"/>
            <a:tailEnd len="med" w="med" type="none"/>
          </a:ln>
        </p:spPr>
      </p:cxnSp>
      <p:sp>
        <p:nvSpPr>
          <p:cNvPr id="110" name="Google Shape;110;p3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11" name="Google Shape;111;p3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12" name="Google Shape;112;p3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3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3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CHAPTER 1</a:t>
            </a:r>
            <a:endParaRPr/>
          </a:p>
        </p:txBody>
      </p:sp>
      <p:sp>
        <p:nvSpPr>
          <p:cNvPr id="127" name="Google Shape;127;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b="0" i="0" lang="en-US" sz="2400" u="none">
                <a:solidFill>
                  <a:srgbClr val="57576E"/>
                </a:solidFill>
                <a:latin typeface="Arial"/>
                <a:ea typeface="Arial"/>
                <a:cs typeface="Arial"/>
                <a:sym typeface="Arial"/>
              </a:rPr>
              <a:t>Foundations</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Symmetric Algorithm</a:t>
            </a:r>
            <a:endParaRPr/>
          </a:p>
        </p:txBody>
      </p:sp>
      <p:sp>
        <p:nvSpPr>
          <p:cNvPr id="229" name="Google Shape;229;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Symmetric algorithms can be divided into two categories.</a:t>
            </a:r>
            <a:endParaRPr/>
          </a:p>
          <a:p>
            <a:pPr indent="-182561"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Stream algorithms or Stream Cipher</a:t>
            </a:r>
            <a:endParaRPr/>
          </a:p>
          <a:p>
            <a:pPr indent="-182561"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Block algorithms or Block Cipher.</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Stream Cipher operates on the plaintext a single bit (sometimes bytes) at a time.</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Block Cipher operates on the plaintext in group of bits (called blocks) at a time.</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 typical block size is 64 bits.</a:t>
            </a:r>
            <a:endParaRPr/>
          </a:p>
        </p:txBody>
      </p:sp>
      <p:sp>
        <p:nvSpPr>
          <p:cNvPr id="230" name="Google Shape;230;p1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Public-key Algorithm </a:t>
            </a:r>
            <a:r>
              <a:rPr b="0" i="0" lang="en-US" sz="4000" u="none">
                <a:solidFill>
                  <a:srgbClr val="00B0F0"/>
                </a:solidFill>
                <a:latin typeface="Arial"/>
                <a:ea typeface="Arial"/>
                <a:cs typeface="Arial"/>
                <a:sym typeface="Arial"/>
              </a:rPr>
              <a:t>(2015)</a:t>
            </a:r>
            <a:endParaRPr/>
          </a:p>
        </p:txBody>
      </p:sp>
      <p:sp>
        <p:nvSpPr>
          <p:cNvPr id="236" name="Google Shape;236;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955"/>
              <a:buFont typeface="Arial"/>
              <a:buChar char="•"/>
            </a:pPr>
            <a:r>
              <a:rPr b="0" i="0" lang="en-US" sz="2300" u="none">
                <a:solidFill>
                  <a:schemeClr val="dk1"/>
                </a:solidFill>
                <a:latin typeface="Arial"/>
                <a:ea typeface="Arial"/>
                <a:cs typeface="Arial"/>
                <a:sym typeface="Arial"/>
              </a:rPr>
              <a:t>Public-key algorithms also known as Asymmetric algorithm.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key used for encryption is different from the key used for decryption.</a:t>
            </a:r>
            <a:endParaRPr/>
          </a:p>
          <a:p>
            <a:pPr indent="-106997" lvl="0" marL="182562"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These are called public-key algorithm because the encryption key can be made public.</a:t>
            </a:r>
            <a:endParaRPr/>
          </a:p>
          <a:p>
            <a:pPr indent="-106997" lvl="0" marL="182562"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 complete stranger can use the encryption key to encrypt a message, but only a specific person with the corresponding decryption key can decrypt the message.</a:t>
            </a:r>
            <a:endParaRPr/>
          </a:p>
          <a:p>
            <a:pPr indent="-117792" lvl="0" marL="182562" marR="0" rtl="0" algn="l">
              <a:lnSpc>
                <a:spcPct val="100000"/>
              </a:lnSpc>
              <a:spcBef>
                <a:spcPts val="240"/>
              </a:spcBef>
              <a:spcAft>
                <a:spcPts val="0"/>
              </a:spcAft>
              <a:buClr>
                <a:schemeClr val="accent1"/>
              </a:buClr>
              <a:buSzPts val="1020"/>
              <a:buFont typeface="Arial"/>
              <a:buNone/>
            </a:pPr>
            <a:r>
              <a:t/>
            </a:r>
            <a:endParaRPr b="0" i="0" sz="12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encryption key is often called the public key.</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decryption key is called the private key or secret key.</a:t>
            </a:r>
            <a:endParaRPr/>
          </a:p>
          <a:p>
            <a:pPr indent="-182562" lvl="0" marL="182562"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 </a:t>
            </a:r>
            <a:endParaRPr/>
          </a:p>
        </p:txBody>
      </p:sp>
      <p:sp>
        <p:nvSpPr>
          <p:cNvPr id="237" name="Google Shape;237;p11"/>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Cryptanalysis</a:t>
            </a:r>
            <a:endParaRPr/>
          </a:p>
        </p:txBody>
      </p:sp>
      <p:sp>
        <p:nvSpPr>
          <p:cNvPr id="243" name="Google Shape;243;p1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whole point of Cryptography is to keep the plaintext (or the key, or both) secret from eavesdroppers.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Eavesdroppers also known as Adversaries, Attackers, Interceptors, Interlopers, Intruders, Opponents or Enemy.</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rgbClr val="C00000"/>
                </a:solidFill>
                <a:latin typeface="Arial"/>
                <a:ea typeface="Arial"/>
                <a:cs typeface="Arial"/>
                <a:sym typeface="Arial"/>
              </a:rPr>
              <a:t>Attack</a:t>
            </a:r>
            <a:r>
              <a:rPr b="0" i="0" lang="en-US" sz="2400" u="none">
                <a:solidFill>
                  <a:schemeClr val="dk1"/>
                </a:solidFill>
                <a:latin typeface="Arial"/>
                <a:ea typeface="Arial"/>
                <a:cs typeface="Arial"/>
                <a:sym typeface="Arial"/>
              </a:rPr>
              <a:t>: An attempted cryptanalysis is called an attack.</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There are four general types of cryptanalytic attacks.</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each of these attacks however it is assumes that the cryptanalyst has complete knowledge of the encryption algorithm used. </a:t>
            </a:r>
            <a:endParaRPr/>
          </a:p>
        </p:txBody>
      </p:sp>
      <p:sp>
        <p:nvSpPr>
          <p:cNvPr id="244" name="Google Shape;244;p1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Cryptanalysis </a:t>
            </a:r>
            <a:r>
              <a:rPr b="0" i="0" lang="en-US" sz="4000" u="none">
                <a:solidFill>
                  <a:srgbClr val="00B0F0"/>
                </a:solidFill>
                <a:latin typeface="Arial"/>
                <a:ea typeface="Arial"/>
                <a:cs typeface="Arial"/>
                <a:sym typeface="Arial"/>
              </a:rPr>
              <a:t>(2006-07)</a:t>
            </a:r>
            <a:endParaRPr/>
          </a:p>
        </p:txBody>
      </p:sp>
      <p:sp>
        <p:nvSpPr>
          <p:cNvPr id="250" name="Google Shape;250;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1700"/>
              <a:buFont typeface="Arial"/>
              <a:buAutoNum type="arabicPeriod"/>
            </a:pPr>
            <a:r>
              <a:rPr b="0" i="0" lang="en-US" sz="2000" u="none">
                <a:solidFill>
                  <a:srgbClr val="C00000"/>
                </a:solidFill>
                <a:latin typeface="Arial"/>
                <a:ea typeface="Arial"/>
                <a:cs typeface="Arial"/>
                <a:sym typeface="Arial"/>
              </a:rPr>
              <a:t>Ciphertext-only attack: </a:t>
            </a:r>
            <a:r>
              <a:rPr b="0" i="0" lang="en-US" sz="2000" u="none">
                <a:solidFill>
                  <a:schemeClr val="dk1"/>
                </a:solidFill>
                <a:latin typeface="Arial"/>
                <a:ea typeface="Arial"/>
                <a:cs typeface="Arial"/>
                <a:sym typeface="Arial"/>
              </a:rPr>
              <a:t>In this case the cryptanalyst has several ciphertext message all of which have been encrypted using the same key. The job is to deduce the key (or keys) used to encrypt or an algorithm to decrypt all new messages encrypted with the same key.</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Given: C</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C</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 C</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Deduce: </a:t>
            </a:r>
            <a:r>
              <a:rPr b="0" i="0" lang="en-US" sz="1600" u="none" cap="none" strike="noStrike">
                <a:solidFill>
                  <a:schemeClr val="dk1"/>
                </a:solidFill>
                <a:latin typeface="Arial"/>
                <a:ea typeface="Arial"/>
                <a:cs typeface="Arial"/>
                <a:sym typeface="Arial"/>
              </a:rPr>
              <a:t>Either</a:t>
            </a:r>
            <a:r>
              <a:rPr b="0" i="0" lang="en-US" sz="1800" u="none" cap="none" strike="noStrike">
                <a:solidFill>
                  <a:schemeClr val="dk1"/>
                </a:solidFill>
                <a:latin typeface="Arial"/>
                <a:ea typeface="Arial"/>
                <a:cs typeface="Arial"/>
                <a:sym typeface="Arial"/>
              </a:rPr>
              <a:t> P</a:t>
            </a:r>
            <a:r>
              <a:rPr b="0" baseline="-25000" i="0" lang="en-US" sz="1800" u="none" cap="none" strike="noStrike">
                <a:solidFill>
                  <a:schemeClr val="dk1"/>
                </a:solidFill>
                <a:latin typeface="Arial"/>
                <a:ea typeface="Arial"/>
                <a:cs typeface="Arial"/>
                <a:sym typeface="Arial"/>
              </a:rPr>
              <a:t>1, </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2, …</a:t>
            </a:r>
            <a:r>
              <a:rPr b="0" i="0" lang="en-US" sz="1800" u="none" cap="none" strike="noStrike">
                <a:solidFill>
                  <a:schemeClr val="dk1"/>
                </a:solidFill>
                <a:latin typeface="Arial"/>
                <a:ea typeface="Arial"/>
                <a:cs typeface="Arial"/>
                <a:sym typeface="Arial"/>
              </a:rPr>
              <a:t> P</a:t>
            </a:r>
            <a:r>
              <a:rPr b="0" baseline="-25000" i="0" lang="en-US" sz="1800" u="none" cap="none" strike="noStrike">
                <a:solidFill>
                  <a:schemeClr val="dk1"/>
                </a:solidFill>
                <a:latin typeface="Arial"/>
                <a:ea typeface="Arial"/>
                <a:cs typeface="Arial"/>
                <a:sym typeface="Arial"/>
              </a:rPr>
              <a:t>i; </a:t>
            </a:r>
            <a:r>
              <a:rPr b="0" i="0" lang="en-US" sz="1800" u="none" cap="none" strike="noStrike">
                <a:solidFill>
                  <a:schemeClr val="dk1"/>
                </a:solidFill>
                <a:latin typeface="Arial"/>
                <a:ea typeface="Arial"/>
                <a:cs typeface="Arial"/>
                <a:sym typeface="Arial"/>
              </a:rPr>
              <a:t>K,</a:t>
            </a:r>
            <a:r>
              <a:rPr b="0" baseline="-2500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or an algorithm to infer P</a:t>
            </a:r>
            <a:r>
              <a:rPr b="0" baseline="-25000" i="0" lang="en-US" sz="1800" u="none" cap="none" strike="noStrike">
                <a:solidFill>
                  <a:schemeClr val="dk1"/>
                </a:solidFill>
                <a:latin typeface="Arial"/>
                <a:ea typeface="Arial"/>
                <a:cs typeface="Arial"/>
                <a:sym typeface="Arial"/>
              </a:rPr>
              <a:t>i+1, </a:t>
            </a:r>
            <a:r>
              <a:rPr b="0" i="0" lang="en-US" sz="1800" u="none" cap="none" strike="noStrike">
                <a:solidFill>
                  <a:schemeClr val="dk1"/>
                </a:solidFill>
                <a:latin typeface="Arial"/>
                <a:ea typeface="Arial"/>
                <a:cs typeface="Arial"/>
                <a:sym typeface="Arial"/>
              </a:rPr>
              <a:t>from C</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a:t>
            </a:r>
            <a:endParaRPr/>
          </a:p>
          <a:p>
            <a:pPr indent="0" lvl="2" marL="546100" marR="0" rtl="0" algn="l">
              <a:lnSpc>
                <a:spcPct val="100000"/>
              </a:lnSpc>
              <a:spcBef>
                <a:spcPts val="240"/>
              </a:spcBef>
              <a:spcAft>
                <a:spcPts val="0"/>
              </a:spcAft>
              <a:buClr>
                <a:schemeClr val="accent1"/>
              </a:buClr>
              <a:buSzPts val="1080"/>
              <a:buFont typeface="Arial"/>
              <a:buNone/>
            </a:pPr>
            <a:r>
              <a:t/>
            </a:r>
            <a:endParaRPr b="0" i="0" sz="1200" u="none" cap="none" strike="noStrike">
              <a:solidFill>
                <a:schemeClr val="dk1"/>
              </a:solidFill>
              <a:latin typeface="Arial"/>
              <a:ea typeface="Arial"/>
              <a:cs typeface="Arial"/>
              <a:sym typeface="Arial"/>
            </a:endParaRPr>
          </a:p>
          <a:p>
            <a:pPr indent="-457200" lvl="0" marL="457200" marR="0" rtl="0" algn="l">
              <a:lnSpc>
                <a:spcPct val="100000"/>
              </a:lnSpc>
              <a:spcBef>
                <a:spcPts val="400"/>
              </a:spcBef>
              <a:spcAft>
                <a:spcPts val="0"/>
              </a:spcAft>
              <a:buClr>
                <a:schemeClr val="accent1"/>
              </a:buClr>
              <a:buSzPts val="1700"/>
              <a:buFont typeface="Arial"/>
              <a:buAutoNum type="arabicPeriod"/>
            </a:pPr>
            <a:r>
              <a:rPr b="0" i="0" lang="en-US" sz="2000" u="none">
                <a:solidFill>
                  <a:srgbClr val="C00000"/>
                </a:solidFill>
                <a:latin typeface="Arial"/>
                <a:ea typeface="Arial"/>
                <a:cs typeface="Arial"/>
                <a:sym typeface="Arial"/>
              </a:rPr>
              <a:t>Known-plaintext attack: </a:t>
            </a:r>
            <a:r>
              <a:rPr b="0" i="0" lang="en-US" sz="2000" u="none">
                <a:solidFill>
                  <a:schemeClr val="dk1"/>
                </a:solidFill>
                <a:latin typeface="Arial"/>
                <a:ea typeface="Arial"/>
                <a:cs typeface="Arial"/>
                <a:sym typeface="Arial"/>
              </a:rPr>
              <a:t>In this case the cryptanalyst has several ciphertext and their corresponding plaintext. The job is to deduce  the key (keys) used to encrypt or an algorithm to decrypt any new message encrypted with the same key.</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Given: 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C</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P</a:t>
            </a:r>
            <a:r>
              <a:rPr b="0" baseline="-25000" i="0" lang="en-US" sz="1800" u="none" cap="none" strike="noStrike">
                <a:solidFill>
                  <a:schemeClr val="dk1"/>
                </a:solidFill>
                <a:latin typeface="Arial"/>
                <a:ea typeface="Arial"/>
                <a:cs typeface="Arial"/>
                <a:sym typeface="Arial"/>
              </a:rPr>
              <a:t>2, </a:t>
            </a:r>
            <a:r>
              <a:rPr b="0" i="0" lang="en-US" sz="1800" u="none" cap="none" strike="noStrike">
                <a:solidFill>
                  <a:schemeClr val="dk1"/>
                </a:solidFill>
                <a:latin typeface="Arial"/>
                <a:ea typeface="Arial"/>
                <a:cs typeface="Arial"/>
                <a:sym typeface="Arial"/>
              </a:rPr>
              <a:t>C</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 P</a:t>
            </a:r>
            <a:r>
              <a:rPr b="0" baseline="-25000" i="0" lang="en-US" sz="1800" u="none" cap="none" strike="noStrike">
                <a:solidFill>
                  <a:schemeClr val="dk1"/>
                </a:solidFill>
                <a:latin typeface="Arial"/>
                <a:ea typeface="Arial"/>
                <a:cs typeface="Arial"/>
                <a:sym typeface="Arial"/>
              </a:rPr>
              <a:t>i, </a:t>
            </a:r>
            <a:r>
              <a:rPr b="0" i="0" lang="en-US" sz="1800" u="none" cap="none" strike="noStrike">
                <a:solidFill>
                  <a:schemeClr val="dk1"/>
                </a:solidFill>
                <a:latin typeface="Arial"/>
                <a:ea typeface="Arial"/>
                <a:cs typeface="Arial"/>
                <a:sym typeface="Arial"/>
              </a:rPr>
              <a:t>C</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Deduce: </a:t>
            </a:r>
            <a:r>
              <a:rPr b="0" i="0" lang="en-US" sz="1600" u="none" cap="none" strike="noStrike">
                <a:solidFill>
                  <a:schemeClr val="dk1"/>
                </a:solidFill>
                <a:latin typeface="Arial"/>
                <a:ea typeface="Arial"/>
                <a:cs typeface="Arial"/>
                <a:sym typeface="Arial"/>
              </a:rPr>
              <a:t>Either</a:t>
            </a:r>
            <a:r>
              <a:rPr b="0" i="0" lang="en-US" sz="1800" u="none" cap="none" strike="noStrike">
                <a:solidFill>
                  <a:schemeClr val="dk1"/>
                </a:solidFill>
                <a:latin typeface="Arial"/>
                <a:ea typeface="Arial"/>
                <a:cs typeface="Arial"/>
                <a:sym typeface="Arial"/>
              </a:rPr>
              <a:t> K,</a:t>
            </a:r>
            <a:r>
              <a:rPr b="0" baseline="-2500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or an algorithm to infer P</a:t>
            </a:r>
            <a:r>
              <a:rPr b="0" baseline="-25000" i="0" lang="en-US" sz="1800" u="none" cap="none" strike="noStrike">
                <a:solidFill>
                  <a:schemeClr val="dk1"/>
                </a:solidFill>
                <a:latin typeface="Arial"/>
                <a:ea typeface="Arial"/>
                <a:cs typeface="Arial"/>
                <a:sym typeface="Arial"/>
              </a:rPr>
              <a:t>i+1, </a:t>
            </a:r>
            <a:r>
              <a:rPr b="0" i="0" lang="en-US" sz="1800" u="none" cap="none" strike="noStrike">
                <a:solidFill>
                  <a:schemeClr val="dk1"/>
                </a:solidFill>
                <a:latin typeface="Arial"/>
                <a:ea typeface="Arial"/>
                <a:cs typeface="Arial"/>
                <a:sym typeface="Arial"/>
              </a:rPr>
              <a:t>from C</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a:t>
            </a:r>
            <a:endParaRPr/>
          </a:p>
          <a:p>
            <a:pPr indent="-85407" lvl="0" marL="182563" marR="0" rtl="0" algn="l">
              <a:spcBef>
                <a:spcPts val="360"/>
              </a:spcBef>
              <a:spcAft>
                <a:spcPts val="0"/>
              </a:spcAft>
              <a:buClr>
                <a:schemeClr val="accent1"/>
              </a:buClr>
              <a:buSzPts val="1530"/>
              <a:buFont typeface="Arial"/>
              <a:buNone/>
            </a:pPr>
            <a:r>
              <a:t/>
            </a:r>
            <a:endParaRPr b="0" i="0" sz="1800" u="none" cap="none" strike="noStrike">
              <a:solidFill>
                <a:schemeClr val="dk1"/>
              </a:solidFill>
              <a:latin typeface="Arial"/>
              <a:ea typeface="Arial"/>
              <a:cs typeface="Arial"/>
              <a:sym typeface="Arial"/>
            </a:endParaRPr>
          </a:p>
        </p:txBody>
      </p:sp>
      <p:sp>
        <p:nvSpPr>
          <p:cNvPr id="251" name="Google Shape;251;p1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Cryptanalysis</a:t>
            </a:r>
            <a:endParaRPr/>
          </a:p>
        </p:txBody>
      </p:sp>
      <p:sp>
        <p:nvSpPr>
          <p:cNvPr id="257" name="Google Shape;257;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2040"/>
              <a:buFont typeface="Arial"/>
              <a:buAutoNum type="arabicPeriod" startAt="3"/>
            </a:pPr>
            <a:r>
              <a:rPr b="0" i="0" lang="en-US" sz="2400" u="none">
                <a:solidFill>
                  <a:srgbClr val="00B0F0"/>
                </a:solidFill>
                <a:latin typeface="Arial"/>
                <a:ea typeface="Arial"/>
                <a:cs typeface="Arial"/>
                <a:sym typeface="Arial"/>
              </a:rPr>
              <a:t>(2014) </a:t>
            </a:r>
            <a:r>
              <a:rPr b="0" i="0" lang="en-US" sz="2400" u="none">
                <a:solidFill>
                  <a:srgbClr val="C00000"/>
                </a:solidFill>
                <a:latin typeface="Arial"/>
                <a:ea typeface="Arial"/>
                <a:cs typeface="Arial"/>
                <a:sym typeface="Arial"/>
              </a:rPr>
              <a:t>Chosen-plaintext attack: </a:t>
            </a:r>
            <a:r>
              <a:rPr b="0" i="0" lang="en-US" sz="2400" u="none">
                <a:solidFill>
                  <a:schemeClr val="dk1"/>
                </a:solidFill>
                <a:latin typeface="Arial"/>
                <a:ea typeface="Arial"/>
                <a:cs typeface="Arial"/>
                <a:sym typeface="Arial"/>
              </a:rPr>
              <a:t>The cryptanalyst has ciphertext and the associated plaintext. He also chooses the plaintext that gets encrypted. The job is to deduce the key (or keys) used to encrypt the messages or an algorithm to decrypt any new messages.</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Given: 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C</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P</a:t>
            </a:r>
            <a:r>
              <a:rPr b="0" baseline="-25000" i="0" lang="en-US" sz="1800" u="none" cap="none" strike="noStrike">
                <a:solidFill>
                  <a:schemeClr val="dk1"/>
                </a:solidFill>
                <a:latin typeface="Arial"/>
                <a:ea typeface="Arial"/>
                <a:cs typeface="Arial"/>
                <a:sym typeface="Arial"/>
              </a:rPr>
              <a:t>2, </a:t>
            </a:r>
            <a:r>
              <a:rPr b="0" i="0" lang="en-US" sz="1800" u="none" cap="none" strike="noStrike">
                <a:solidFill>
                  <a:schemeClr val="dk1"/>
                </a:solidFill>
                <a:latin typeface="Arial"/>
                <a:ea typeface="Arial"/>
                <a:cs typeface="Arial"/>
                <a:sym typeface="Arial"/>
              </a:rPr>
              <a:t>C</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2</a:t>
            </a:r>
            <a:r>
              <a:rPr b="0" i="0" lang="en-US" sz="1800" u="none" cap="none" strike="noStrike">
                <a:solidFill>
                  <a:schemeClr val="dk1"/>
                </a:solidFill>
                <a:latin typeface="Arial"/>
                <a:ea typeface="Arial"/>
                <a:cs typeface="Arial"/>
                <a:sym typeface="Arial"/>
              </a:rPr>
              <a:t>), … P</a:t>
            </a:r>
            <a:r>
              <a:rPr b="0" baseline="-25000" i="0" lang="en-US" sz="1800" u="none" cap="none" strike="noStrike">
                <a:solidFill>
                  <a:schemeClr val="dk1"/>
                </a:solidFill>
                <a:latin typeface="Arial"/>
                <a:ea typeface="Arial"/>
                <a:cs typeface="Arial"/>
                <a:sym typeface="Arial"/>
              </a:rPr>
              <a:t>i, </a:t>
            </a:r>
            <a:r>
              <a:rPr b="0" i="0" lang="en-US" sz="1800" u="none" cap="none" strike="noStrike">
                <a:solidFill>
                  <a:schemeClr val="dk1"/>
                </a:solidFill>
                <a:latin typeface="Arial"/>
                <a:ea typeface="Arial"/>
                <a:cs typeface="Arial"/>
                <a:sym typeface="Arial"/>
              </a:rPr>
              <a:t>C</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a:t>
            </a:r>
            <a:r>
              <a:rPr b="0" i="0" lang="en-US" sz="1800" u="none" cap="none" strike="noStrike">
                <a:solidFill>
                  <a:schemeClr val="dk1"/>
                </a:solidFill>
                <a:latin typeface="Arial"/>
                <a:ea typeface="Arial"/>
                <a:cs typeface="Arial"/>
                <a:sym typeface="Arial"/>
              </a:rPr>
              <a:t>) where the cryptanalyst gets to choose P</a:t>
            </a:r>
            <a:r>
              <a:rPr b="0" baseline="-25000" i="0" lang="en-US" sz="1800" u="none" cap="none" strike="noStrike">
                <a:solidFill>
                  <a:schemeClr val="dk1"/>
                </a:solidFill>
                <a:latin typeface="Arial"/>
                <a:ea typeface="Arial"/>
                <a:cs typeface="Arial"/>
                <a:sym typeface="Arial"/>
              </a:rPr>
              <a:t>1</a:t>
            </a:r>
            <a:r>
              <a:rPr b="0" i="0" lang="en-US" sz="1800" u="none" cap="none" strike="noStrike">
                <a:solidFill>
                  <a:schemeClr val="dk1"/>
                </a:solidFill>
                <a:latin typeface="Arial"/>
                <a:ea typeface="Arial"/>
                <a:cs typeface="Arial"/>
                <a:sym typeface="Arial"/>
              </a:rPr>
              <a:t>, P</a:t>
            </a:r>
            <a:r>
              <a:rPr b="0" baseline="-25000" i="0" lang="en-US" sz="1800" u="none" cap="none" strike="noStrike">
                <a:solidFill>
                  <a:schemeClr val="dk1"/>
                </a:solidFill>
                <a:latin typeface="Arial"/>
                <a:ea typeface="Arial"/>
                <a:cs typeface="Arial"/>
                <a:sym typeface="Arial"/>
              </a:rPr>
              <a:t>2, …</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a:t>
            </a:r>
            <a:endParaRPr/>
          </a:p>
          <a:p>
            <a:pPr indent="0" lvl="2" marL="546100" marR="0" rtl="0" algn="l">
              <a:lnSpc>
                <a:spcPct val="100000"/>
              </a:lnSpc>
              <a:spcBef>
                <a:spcPts val="360"/>
              </a:spcBef>
              <a:spcAft>
                <a:spcPts val="0"/>
              </a:spcAft>
              <a:buClr>
                <a:schemeClr val="accent1"/>
              </a:buClr>
              <a:buSzPts val="1620"/>
              <a:buFont typeface="Arial"/>
              <a:buNone/>
            </a:pPr>
            <a:r>
              <a:rPr b="0" i="0" lang="en-US" sz="1800" u="none" cap="none" strike="noStrike">
                <a:solidFill>
                  <a:schemeClr val="dk1"/>
                </a:solidFill>
                <a:latin typeface="Arial"/>
                <a:ea typeface="Arial"/>
                <a:cs typeface="Arial"/>
                <a:sym typeface="Arial"/>
              </a:rPr>
              <a:t>Deduce: </a:t>
            </a:r>
            <a:r>
              <a:rPr b="0" i="0" lang="en-US" sz="1600" u="none" cap="none" strike="noStrike">
                <a:solidFill>
                  <a:schemeClr val="dk1"/>
                </a:solidFill>
                <a:latin typeface="Arial"/>
                <a:ea typeface="Arial"/>
                <a:cs typeface="Arial"/>
                <a:sym typeface="Arial"/>
              </a:rPr>
              <a:t>Either</a:t>
            </a:r>
            <a:r>
              <a:rPr b="0" i="0" lang="en-US" sz="1800" u="none" cap="none" strike="noStrike">
                <a:solidFill>
                  <a:schemeClr val="dk1"/>
                </a:solidFill>
                <a:latin typeface="Arial"/>
                <a:ea typeface="Arial"/>
                <a:cs typeface="Arial"/>
                <a:sym typeface="Arial"/>
              </a:rPr>
              <a:t> K,</a:t>
            </a:r>
            <a:r>
              <a:rPr b="0" baseline="-2500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Arial"/>
                <a:ea typeface="Arial"/>
                <a:cs typeface="Arial"/>
                <a:sym typeface="Arial"/>
              </a:rPr>
              <a:t>or an algorithm to infer P</a:t>
            </a:r>
            <a:r>
              <a:rPr b="0" baseline="-25000" i="0" lang="en-US" sz="1800" u="none" cap="none" strike="noStrike">
                <a:solidFill>
                  <a:schemeClr val="dk1"/>
                </a:solidFill>
                <a:latin typeface="Arial"/>
                <a:ea typeface="Arial"/>
                <a:cs typeface="Arial"/>
                <a:sym typeface="Arial"/>
              </a:rPr>
              <a:t>i+1, </a:t>
            </a:r>
            <a:r>
              <a:rPr b="0" i="0" lang="en-US" sz="1800" u="none" cap="none" strike="noStrike">
                <a:solidFill>
                  <a:schemeClr val="dk1"/>
                </a:solidFill>
                <a:latin typeface="Arial"/>
                <a:ea typeface="Arial"/>
                <a:cs typeface="Arial"/>
                <a:sym typeface="Arial"/>
              </a:rPr>
              <a:t>from C</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=E</a:t>
            </a:r>
            <a:r>
              <a:rPr b="0" baseline="-25000" i="0" lang="en-US" sz="1800" u="none" cap="none" strike="noStrike">
                <a:solidFill>
                  <a:schemeClr val="dk1"/>
                </a:solidFill>
                <a:latin typeface="Arial"/>
                <a:ea typeface="Arial"/>
                <a:cs typeface="Arial"/>
                <a:sym typeface="Arial"/>
              </a:rPr>
              <a:t>k</a:t>
            </a:r>
            <a:r>
              <a:rPr b="0" i="0" lang="en-US" sz="1800" u="none" cap="none" strike="noStrike">
                <a:solidFill>
                  <a:schemeClr val="dk1"/>
                </a:solidFill>
                <a:latin typeface="Arial"/>
                <a:ea typeface="Arial"/>
                <a:cs typeface="Arial"/>
                <a:sym typeface="Arial"/>
              </a:rPr>
              <a:t>(P</a:t>
            </a:r>
            <a:r>
              <a:rPr b="0" baseline="-25000" i="0" lang="en-US" sz="1800" u="none" cap="none" strike="noStrike">
                <a:solidFill>
                  <a:schemeClr val="dk1"/>
                </a:solidFill>
                <a:latin typeface="Arial"/>
                <a:ea typeface="Arial"/>
                <a:cs typeface="Arial"/>
                <a:sym typeface="Arial"/>
              </a:rPr>
              <a:t>i+1</a:t>
            </a:r>
            <a:r>
              <a:rPr b="0" i="0" lang="en-US" sz="1800" u="none" cap="none" strike="noStrike">
                <a:solidFill>
                  <a:schemeClr val="dk1"/>
                </a:solidFill>
                <a:latin typeface="Arial"/>
                <a:ea typeface="Arial"/>
                <a:cs typeface="Arial"/>
                <a:sym typeface="Arial"/>
              </a:rPr>
              <a:t>)</a:t>
            </a:r>
            <a:endParaRPr/>
          </a:p>
          <a:p>
            <a:pPr indent="0" lvl="2" marL="546100" marR="0" rtl="0" algn="l">
              <a:lnSpc>
                <a:spcPct val="100000"/>
              </a:lnSpc>
              <a:spcBef>
                <a:spcPts val="200"/>
              </a:spcBef>
              <a:spcAft>
                <a:spcPts val="0"/>
              </a:spcAft>
              <a:buClr>
                <a:schemeClr val="accent1"/>
              </a:buClr>
              <a:buSzPts val="900"/>
              <a:buFont typeface="Arial"/>
              <a:buNone/>
            </a:pPr>
            <a:r>
              <a:t/>
            </a:r>
            <a:endParaRPr b="0" i="0" sz="1000" u="none" cap="none" strike="noStrike">
              <a:solidFill>
                <a:schemeClr val="dk1"/>
              </a:solidFill>
              <a:latin typeface="Arial"/>
              <a:ea typeface="Arial"/>
              <a:cs typeface="Arial"/>
              <a:sym typeface="Arial"/>
            </a:endParaRPr>
          </a:p>
          <a:p>
            <a:pPr indent="-457200" lvl="0" marL="457200" marR="0" rtl="0" algn="l">
              <a:lnSpc>
                <a:spcPct val="100000"/>
              </a:lnSpc>
              <a:spcBef>
                <a:spcPts val="480"/>
              </a:spcBef>
              <a:spcAft>
                <a:spcPts val="0"/>
              </a:spcAft>
              <a:buClr>
                <a:schemeClr val="accent1"/>
              </a:buClr>
              <a:buSzPts val="2040"/>
              <a:buFont typeface="Arial"/>
              <a:buAutoNum type="arabicPeriod" startAt="3"/>
            </a:pPr>
            <a:r>
              <a:rPr b="0" i="0" lang="en-US" sz="2400" u="none">
                <a:solidFill>
                  <a:srgbClr val="C00000"/>
                </a:solidFill>
                <a:latin typeface="Arial"/>
                <a:ea typeface="Arial"/>
                <a:cs typeface="Arial"/>
                <a:sym typeface="Arial"/>
              </a:rPr>
              <a:t>Adaptive-chosen-plaintext attack: </a:t>
            </a:r>
            <a:r>
              <a:rPr b="0" i="0" lang="en-US" sz="2400" u="none">
                <a:solidFill>
                  <a:schemeClr val="dk1"/>
                </a:solidFill>
                <a:latin typeface="Arial"/>
                <a:ea typeface="Arial"/>
                <a:cs typeface="Arial"/>
                <a:sym typeface="Arial"/>
              </a:rPr>
              <a:t>This is a special case of a chosen plaintext attack. In this case the cryptanalyst can choose the plaintext that is encrypted at the same time he can also modify his choice based on the previous result of encryption. </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258" name="Google Shape;258;p1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Security of an Algorithm</a:t>
            </a:r>
            <a:endParaRPr/>
          </a:p>
        </p:txBody>
      </p:sp>
      <p:sp>
        <p:nvSpPr>
          <p:cNvPr id="264" name="Google Shape;264;p1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Different algorithm have different degree of security.</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If the cost required to break an algorithm is greater than the value of the encrypted data, then you are probably safe.</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If the time required to break an algorithm is greater than the time the encrypted data must remain secret, then you are probably safe.</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If the amount of data encrypted with a single key is less  than the amount of data necessary to break the algorithm, then you are probably safe.</a:t>
            </a:r>
            <a:endParaRPr/>
          </a:p>
          <a:p>
            <a:pPr indent="-133984" lvl="0" marL="182562" marR="0" rtl="0" algn="l">
              <a:lnSpc>
                <a:spcPct val="100000"/>
              </a:lnSpc>
              <a:spcBef>
                <a:spcPts val="180"/>
              </a:spcBef>
              <a:spcAft>
                <a:spcPts val="0"/>
              </a:spcAft>
              <a:buClr>
                <a:schemeClr val="accent1"/>
              </a:buClr>
              <a:buSzPts val="765"/>
              <a:buFont typeface="Arial"/>
              <a:buNone/>
            </a:pPr>
            <a:r>
              <a:t/>
            </a:r>
            <a:endParaRPr b="0" i="0" sz="9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In fact one-time pad is unbreakable given infinite resources. </a:t>
            </a:r>
            <a:endParaRPr/>
          </a:p>
          <a:p>
            <a:pPr indent="-139382" lvl="0" marL="182562" marR="0" rtl="0" algn="l">
              <a:lnSpc>
                <a:spcPct val="100000"/>
              </a:lnSpc>
              <a:spcBef>
                <a:spcPts val="160"/>
              </a:spcBef>
              <a:spcAft>
                <a:spcPts val="0"/>
              </a:spcAft>
              <a:buClr>
                <a:schemeClr val="accent1"/>
              </a:buClr>
              <a:buSzPts val="680"/>
              <a:buFont typeface="Arial"/>
              <a:buNone/>
            </a:pPr>
            <a:r>
              <a:t/>
            </a:r>
            <a:endParaRPr b="0" i="0" sz="8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rgbClr val="C00000"/>
                </a:solidFill>
                <a:latin typeface="Arial"/>
                <a:ea typeface="Arial"/>
                <a:cs typeface="Arial"/>
                <a:sym typeface="Arial"/>
              </a:rPr>
              <a:t>All other cryptosystems are breakable in a ciphertext-only attack, simply by trying every possible key one by one, this is called Brute-force attack.</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74613" lvl="0" marL="182563" marR="0" rtl="0" algn="l">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p:txBody>
      </p:sp>
      <p:sp>
        <p:nvSpPr>
          <p:cNvPr id="265" name="Google Shape;265;p1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Other Cryptanalytic Attack</a:t>
            </a:r>
            <a:endParaRPr/>
          </a:p>
        </p:txBody>
      </p:sp>
      <p:sp>
        <p:nvSpPr>
          <p:cNvPr id="271" name="Google Shape;271;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There are at least three other types of cryptanalytic attacks.</a:t>
            </a:r>
            <a:endParaRPr/>
          </a:p>
          <a:p>
            <a:pPr indent="-107950" lvl="0" marL="0" marR="0" rtl="0" algn="l">
              <a:lnSpc>
                <a:spcPct val="100000"/>
              </a:lnSpc>
              <a:spcBef>
                <a:spcPts val="400"/>
              </a:spcBef>
              <a:spcAft>
                <a:spcPts val="0"/>
              </a:spcAft>
              <a:buClr>
                <a:schemeClr val="accent1"/>
              </a:buClr>
              <a:buSzPts val="1700"/>
              <a:buFont typeface="Arial"/>
              <a:buAutoNum type="arabicPeriod" startAt="5"/>
            </a:pPr>
            <a:r>
              <a:rPr b="0" i="0" lang="en-US" sz="2000" u="none">
                <a:solidFill>
                  <a:srgbClr val="C00000"/>
                </a:solidFill>
                <a:latin typeface="Arial"/>
                <a:ea typeface="Arial"/>
                <a:cs typeface="Arial"/>
                <a:sym typeface="Arial"/>
              </a:rPr>
              <a:t>Chosen-ciphertext attack: </a:t>
            </a:r>
            <a:r>
              <a:rPr b="0" i="0" lang="en-US" sz="2000" u="none">
                <a:solidFill>
                  <a:srgbClr val="00B0F0"/>
                </a:solidFill>
                <a:latin typeface="Arial"/>
                <a:ea typeface="Arial"/>
                <a:cs typeface="Arial"/>
                <a:sym typeface="Arial"/>
              </a:rPr>
              <a:t>(2014) </a:t>
            </a:r>
            <a:r>
              <a:rPr b="0" i="0" lang="en-US" sz="2000" u="none">
                <a:solidFill>
                  <a:schemeClr val="dk1"/>
                </a:solidFill>
                <a:latin typeface="Arial"/>
                <a:ea typeface="Arial"/>
                <a:cs typeface="Arial"/>
                <a:sym typeface="Arial"/>
              </a:rPr>
              <a:t>The cryptanalyst can choose different cipher text to be decrypted and has access to the decrypted plaintext. The job is to deduce the key.</a:t>
            </a:r>
            <a:endParaRPr/>
          </a:p>
          <a:p>
            <a:pPr indent="0" lvl="2" marL="546100" marR="0" rtl="0" algn="l">
              <a:lnSpc>
                <a:spcPct val="100000"/>
              </a:lnSpc>
              <a:spcBef>
                <a:spcPts val="320"/>
              </a:spcBef>
              <a:spcAft>
                <a:spcPts val="0"/>
              </a:spcAft>
              <a:buClr>
                <a:schemeClr val="accent1"/>
              </a:buClr>
              <a:buSzPts val="1440"/>
              <a:buFont typeface="Arial"/>
              <a:buNone/>
            </a:pPr>
            <a:r>
              <a:rPr b="0" i="0" lang="en-US" sz="1600" u="none" cap="none" strike="noStrike">
                <a:solidFill>
                  <a:schemeClr val="dk1"/>
                </a:solidFill>
                <a:latin typeface="Arial"/>
                <a:ea typeface="Arial"/>
                <a:cs typeface="Arial"/>
                <a:sym typeface="Arial"/>
              </a:rPr>
              <a:t>Given: C</a:t>
            </a:r>
            <a:r>
              <a:rPr b="0" baseline="-25000" i="0" lang="en-US" sz="1600" u="none" cap="none" strike="noStrike">
                <a:solidFill>
                  <a:schemeClr val="dk1"/>
                </a:solidFill>
                <a:latin typeface="Arial"/>
                <a:ea typeface="Arial"/>
                <a:cs typeface="Arial"/>
                <a:sym typeface="Arial"/>
              </a:rPr>
              <a:t>1, </a:t>
            </a:r>
            <a:r>
              <a:rPr b="0" i="0" lang="en-US" sz="1600" u="none" cap="none" strike="noStrike">
                <a:solidFill>
                  <a:schemeClr val="dk1"/>
                </a:solidFill>
                <a:latin typeface="Arial"/>
                <a:ea typeface="Arial"/>
                <a:cs typeface="Arial"/>
                <a:sym typeface="Arial"/>
              </a:rPr>
              <a:t>P</a:t>
            </a:r>
            <a:r>
              <a:rPr b="0" baseline="-25000" i="0" lang="en-US" sz="1600" u="none" cap="none" strike="noStrike">
                <a:solidFill>
                  <a:schemeClr val="dk1"/>
                </a:solidFill>
                <a:latin typeface="Arial"/>
                <a:ea typeface="Arial"/>
                <a:cs typeface="Arial"/>
                <a:sym typeface="Arial"/>
              </a:rPr>
              <a:t>1</a:t>
            </a:r>
            <a:r>
              <a:rPr b="0" i="0" lang="en-US" sz="1600" u="none" cap="none" strike="noStrike">
                <a:solidFill>
                  <a:schemeClr val="dk1"/>
                </a:solidFill>
                <a:latin typeface="Arial"/>
                <a:ea typeface="Arial"/>
                <a:cs typeface="Arial"/>
                <a:sym typeface="Arial"/>
              </a:rPr>
              <a:t>=D</a:t>
            </a:r>
            <a:r>
              <a:rPr b="0" baseline="-25000" i="0" lang="en-US" sz="1600" u="none" cap="none" strike="noStrike">
                <a:solidFill>
                  <a:schemeClr val="dk1"/>
                </a:solidFill>
                <a:latin typeface="Arial"/>
                <a:ea typeface="Arial"/>
                <a:cs typeface="Arial"/>
                <a:sym typeface="Arial"/>
              </a:rPr>
              <a:t>k</a:t>
            </a:r>
            <a:r>
              <a:rPr b="0" i="0" lang="en-US" sz="1600" u="none" cap="none" strike="noStrike">
                <a:solidFill>
                  <a:schemeClr val="dk1"/>
                </a:solidFill>
                <a:latin typeface="Arial"/>
                <a:ea typeface="Arial"/>
                <a:cs typeface="Arial"/>
                <a:sym typeface="Arial"/>
              </a:rPr>
              <a:t>(C</a:t>
            </a:r>
            <a:r>
              <a:rPr b="0" baseline="-25000" i="0" lang="en-US" sz="1600" u="none" cap="none" strike="noStrike">
                <a:solidFill>
                  <a:schemeClr val="dk1"/>
                </a:solidFill>
                <a:latin typeface="Arial"/>
                <a:ea typeface="Arial"/>
                <a:cs typeface="Arial"/>
                <a:sym typeface="Arial"/>
              </a:rPr>
              <a:t>1</a:t>
            </a:r>
            <a:r>
              <a:rPr b="0" i="0" lang="en-US" sz="1600" u="none" cap="none" strike="noStrike">
                <a:solidFill>
                  <a:schemeClr val="dk1"/>
                </a:solidFill>
                <a:latin typeface="Arial"/>
                <a:ea typeface="Arial"/>
                <a:cs typeface="Arial"/>
                <a:sym typeface="Arial"/>
              </a:rPr>
              <a:t>), C</a:t>
            </a:r>
            <a:r>
              <a:rPr b="0" baseline="-25000" i="0" lang="en-US" sz="1600" u="none" cap="none" strike="noStrike">
                <a:solidFill>
                  <a:schemeClr val="dk1"/>
                </a:solidFill>
                <a:latin typeface="Arial"/>
                <a:ea typeface="Arial"/>
                <a:cs typeface="Arial"/>
                <a:sym typeface="Arial"/>
              </a:rPr>
              <a:t>2, </a:t>
            </a:r>
            <a:r>
              <a:rPr b="0" i="0" lang="en-US" sz="1600" u="none" cap="none" strike="noStrike">
                <a:solidFill>
                  <a:schemeClr val="dk1"/>
                </a:solidFill>
                <a:latin typeface="Arial"/>
                <a:ea typeface="Arial"/>
                <a:cs typeface="Arial"/>
                <a:sym typeface="Arial"/>
              </a:rPr>
              <a:t>P</a:t>
            </a:r>
            <a:r>
              <a:rPr b="0" baseline="-25000" i="0" lang="en-US" sz="1600" u="none" cap="none" strike="noStrike">
                <a:solidFill>
                  <a:schemeClr val="dk1"/>
                </a:solidFill>
                <a:latin typeface="Arial"/>
                <a:ea typeface="Arial"/>
                <a:cs typeface="Arial"/>
                <a:sym typeface="Arial"/>
              </a:rPr>
              <a:t>2</a:t>
            </a:r>
            <a:r>
              <a:rPr b="0" i="0" lang="en-US" sz="1600" u="none" cap="none" strike="noStrike">
                <a:solidFill>
                  <a:schemeClr val="dk1"/>
                </a:solidFill>
                <a:latin typeface="Arial"/>
                <a:ea typeface="Arial"/>
                <a:cs typeface="Arial"/>
                <a:sym typeface="Arial"/>
              </a:rPr>
              <a:t>=D</a:t>
            </a:r>
            <a:r>
              <a:rPr b="0" baseline="-25000" i="0" lang="en-US" sz="1600" u="none" cap="none" strike="noStrike">
                <a:solidFill>
                  <a:schemeClr val="dk1"/>
                </a:solidFill>
                <a:latin typeface="Arial"/>
                <a:ea typeface="Arial"/>
                <a:cs typeface="Arial"/>
                <a:sym typeface="Arial"/>
              </a:rPr>
              <a:t>k</a:t>
            </a:r>
            <a:r>
              <a:rPr b="0" i="0" lang="en-US" sz="1600" u="none" cap="none" strike="noStrike">
                <a:solidFill>
                  <a:schemeClr val="dk1"/>
                </a:solidFill>
                <a:latin typeface="Arial"/>
                <a:ea typeface="Arial"/>
                <a:cs typeface="Arial"/>
                <a:sym typeface="Arial"/>
              </a:rPr>
              <a:t>(C</a:t>
            </a:r>
            <a:r>
              <a:rPr b="0" baseline="-25000" i="0" lang="en-US" sz="1600" u="none" cap="none" strike="noStrike">
                <a:solidFill>
                  <a:schemeClr val="dk1"/>
                </a:solidFill>
                <a:latin typeface="Arial"/>
                <a:ea typeface="Arial"/>
                <a:cs typeface="Arial"/>
                <a:sym typeface="Arial"/>
              </a:rPr>
              <a:t>2</a:t>
            </a:r>
            <a:r>
              <a:rPr b="0" i="0" lang="en-US" sz="1600" u="none" cap="none" strike="noStrike">
                <a:solidFill>
                  <a:schemeClr val="dk1"/>
                </a:solidFill>
                <a:latin typeface="Arial"/>
                <a:ea typeface="Arial"/>
                <a:cs typeface="Arial"/>
                <a:sym typeface="Arial"/>
              </a:rPr>
              <a:t>), …C</a:t>
            </a:r>
            <a:r>
              <a:rPr b="0" baseline="-25000" i="0" lang="en-US" sz="1600" u="none" cap="none" strike="noStrike">
                <a:solidFill>
                  <a:schemeClr val="dk1"/>
                </a:solidFill>
                <a:latin typeface="Arial"/>
                <a:ea typeface="Arial"/>
                <a:cs typeface="Arial"/>
                <a:sym typeface="Arial"/>
              </a:rPr>
              <a:t>i, </a:t>
            </a:r>
            <a:r>
              <a:rPr b="0" i="0" lang="en-US" sz="1600" u="none" cap="none" strike="noStrike">
                <a:solidFill>
                  <a:schemeClr val="dk1"/>
                </a:solidFill>
                <a:latin typeface="Arial"/>
                <a:ea typeface="Arial"/>
                <a:cs typeface="Arial"/>
                <a:sym typeface="Arial"/>
              </a:rPr>
              <a:t>P</a:t>
            </a:r>
            <a:r>
              <a:rPr b="0" baseline="-25000" i="0" lang="en-US" sz="1600" u="none" cap="none" strike="noStrike">
                <a:solidFill>
                  <a:schemeClr val="dk1"/>
                </a:solidFill>
                <a:latin typeface="Arial"/>
                <a:ea typeface="Arial"/>
                <a:cs typeface="Arial"/>
                <a:sym typeface="Arial"/>
              </a:rPr>
              <a:t>i</a:t>
            </a:r>
            <a:r>
              <a:rPr b="0" i="0" lang="en-US" sz="1600" u="none" cap="none" strike="noStrike">
                <a:solidFill>
                  <a:schemeClr val="dk1"/>
                </a:solidFill>
                <a:latin typeface="Arial"/>
                <a:ea typeface="Arial"/>
                <a:cs typeface="Arial"/>
                <a:sym typeface="Arial"/>
              </a:rPr>
              <a:t>=D</a:t>
            </a:r>
            <a:r>
              <a:rPr b="0" baseline="-25000" i="0" lang="en-US" sz="1600" u="none" cap="none" strike="noStrike">
                <a:solidFill>
                  <a:schemeClr val="dk1"/>
                </a:solidFill>
                <a:latin typeface="Arial"/>
                <a:ea typeface="Arial"/>
                <a:cs typeface="Arial"/>
                <a:sym typeface="Arial"/>
              </a:rPr>
              <a:t>k</a:t>
            </a:r>
            <a:r>
              <a:rPr b="0" i="0" lang="en-US" sz="1600" u="none" cap="none" strike="noStrike">
                <a:solidFill>
                  <a:schemeClr val="dk1"/>
                </a:solidFill>
                <a:latin typeface="Arial"/>
                <a:ea typeface="Arial"/>
                <a:cs typeface="Arial"/>
                <a:sym typeface="Arial"/>
              </a:rPr>
              <a:t>(C</a:t>
            </a:r>
            <a:r>
              <a:rPr b="0" baseline="-25000" i="0" lang="en-US" sz="1600" u="none" cap="none" strike="noStrike">
                <a:solidFill>
                  <a:schemeClr val="dk1"/>
                </a:solidFill>
                <a:latin typeface="Arial"/>
                <a:ea typeface="Arial"/>
                <a:cs typeface="Arial"/>
                <a:sym typeface="Arial"/>
              </a:rPr>
              <a:t>i</a:t>
            </a:r>
            <a:r>
              <a:rPr b="0" i="0" lang="en-US" sz="1600" u="none" cap="none" strike="noStrike">
                <a:solidFill>
                  <a:schemeClr val="dk1"/>
                </a:solidFill>
                <a:latin typeface="Arial"/>
                <a:ea typeface="Arial"/>
                <a:cs typeface="Arial"/>
                <a:sym typeface="Arial"/>
              </a:rPr>
              <a:t>)</a:t>
            </a:r>
            <a:endParaRPr/>
          </a:p>
          <a:p>
            <a:pPr indent="0" lvl="2" marL="546100" marR="0" rtl="0" algn="l">
              <a:lnSpc>
                <a:spcPct val="100000"/>
              </a:lnSpc>
              <a:spcBef>
                <a:spcPts val="320"/>
              </a:spcBef>
              <a:spcAft>
                <a:spcPts val="0"/>
              </a:spcAft>
              <a:buClr>
                <a:schemeClr val="accent1"/>
              </a:buClr>
              <a:buSzPts val="1440"/>
              <a:buFont typeface="Arial"/>
              <a:buNone/>
            </a:pPr>
            <a:r>
              <a:rPr b="0" i="0" lang="en-US" sz="1600" u="none" cap="none" strike="noStrike">
                <a:solidFill>
                  <a:schemeClr val="dk1"/>
                </a:solidFill>
                <a:latin typeface="Arial"/>
                <a:ea typeface="Arial"/>
                <a:cs typeface="Arial"/>
                <a:sym typeface="Arial"/>
              </a:rPr>
              <a:t>Deduce: K</a:t>
            </a:r>
            <a:endParaRPr/>
          </a:p>
          <a:p>
            <a:pPr indent="0" lvl="2" marL="546100" marR="0" rtl="0" algn="l">
              <a:lnSpc>
                <a:spcPct val="100000"/>
              </a:lnSpc>
              <a:spcBef>
                <a:spcPts val="320"/>
              </a:spcBef>
              <a:spcAft>
                <a:spcPts val="0"/>
              </a:spcAft>
              <a:buClr>
                <a:schemeClr val="accent1"/>
              </a:buClr>
              <a:buSzPts val="1440"/>
              <a:buFont typeface="Arial"/>
              <a:buNone/>
            </a:pPr>
            <a:r>
              <a:t/>
            </a:r>
            <a:endParaRPr b="0" i="0" sz="1600" u="none" cap="none" strike="noStrike">
              <a:solidFill>
                <a:schemeClr val="dk1"/>
              </a:solidFill>
              <a:latin typeface="Arial"/>
              <a:ea typeface="Arial"/>
              <a:cs typeface="Arial"/>
              <a:sym typeface="Arial"/>
            </a:endParaRPr>
          </a:p>
          <a:p>
            <a:pPr indent="0" lvl="2" marL="546100" marR="0" rtl="0" algn="l">
              <a:lnSpc>
                <a:spcPct val="100000"/>
              </a:lnSpc>
              <a:spcBef>
                <a:spcPts val="320"/>
              </a:spcBef>
              <a:spcAft>
                <a:spcPts val="0"/>
              </a:spcAft>
              <a:buClr>
                <a:schemeClr val="accent1"/>
              </a:buClr>
              <a:buSzPts val="1440"/>
              <a:buFont typeface="Arial"/>
              <a:buNone/>
            </a:pPr>
            <a:r>
              <a:rPr b="0" i="0" lang="en-US" sz="1600" u="none" cap="none" strike="noStrike">
                <a:solidFill>
                  <a:schemeClr val="dk1"/>
                </a:solidFill>
                <a:latin typeface="Arial"/>
                <a:ea typeface="Arial"/>
                <a:cs typeface="Arial"/>
                <a:sym typeface="Arial"/>
              </a:rPr>
              <a:t>These are applicable to public-key algorithms. Chosen-plaintext and Chosen-ciphertext attack are Chosen-text attack. </a:t>
            </a:r>
            <a:endParaRPr/>
          </a:p>
          <a:p>
            <a:pPr indent="0" lvl="2" marL="546100" marR="0" rtl="0" algn="l">
              <a:lnSpc>
                <a:spcPct val="100000"/>
              </a:lnSpc>
              <a:spcBef>
                <a:spcPts val="320"/>
              </a:spcBef>
              <a:spcAft>
                <a:spcPts val="0"/>
              </a:spcAft>
              <a:buClr>
                <a:schemeClr val="accent1"/>
              </a:buClr>
              <a:buSzPts val="1440"/>
              <a:buFont typeface="Arial"/>
              <a:buNone/>
            </a:pPr>
            <a:r>
              <a:rPr b="1" i="0" lang="en-US" sz="1600" u="none" cap="none" strike="noStrike">
                <a:solidFill>
                  <a:srgbClr val="00B0F0"/>
                </a:solidFill>
                <a:latin typeface="Arial"/>
                <a:ea typeface="Arial"/>
                <a:cs typeface="Arial"/>
                <a:sym typeface="Arial"/>
              </a:rPr>
              <a:t>                                                   </a:t>
            </a:r>
            <a:r>
              <a:rPr b="1" i="0" lang="en-US" sz="1400" u="none" cap="none" strike="noStrike">
                <a:solidFill>
                  <a:srgbClr val="00B0F0"/>
                </a:solidFill>
                <a:latin typeface="Arial"/>
                <a:ea typeface="Arial"/>
                <a:cs typeface="Arial"/>
                <a:sym typeface="Arial"/>
              </a:rPr>
              <a:t>(2015)</a:t>
            </a:r>
            <a:endParaRPr/>
          </a:p>
          <a:p>
            <a:pPr indent="-107950" lvl="0" marL="0" marR="0" rtl="0" algn="l">
              <a:lnSpc>
                <a:spcPct val="100000"/>
              </a:lnSpc>
              <a:spcBef>
                <a:spcPts val="400"/>
              </a:spcBef>
              <a:spcAft>
                <a:spcPts val="0"/>
              </a:spcAft>
              <a:buClr>
                <a:schemeClr val="accent1"/>
              </a:buClr>
              <a:buSzPts val="1700"/>
              <a:buFont typeface="Arial"/>
              <a:buAutoNum type="arabicPeriod" startAt="5"/>
            </a:pPr>
            <a:r>
              <a:rPr b="0" i="0" lang="en-US" sz="2000" u="none">
                <a:solidFill>
                  <a:srgbClr val="C00000"/>
                </a:solidFill>
                <a:latin typeface="Arial"/>
                <a:ea typeface="Arial"/>
                <a:cs typeface="Arial"/>
                <a:sym typeface="Arial"/>
              </a:rPr>
              <a:t>Chosen-key attack: </a:t>
            </a:r>
            <a:r>
              <a:rPr b="0" i="0" lang="en-US" sz="2000" u="none">
                <a:solidFill>
                  <a:schemeClr val="dk1"/>
                </a:solidFill>
                <a:latin typeface="Arial"/>
                <a:ea typeface="Arial"/>
                <a:cs typeface="Arial"/>
                <a:sym typeface="Arial"/>
              </a:rPr>
              <a:t>It means that the cryptanalyst has some knowledge about the relationship between different keys.</a:t>
            </a:r>
            <a:endParaRPr/>
          </a:p>
          <a:p>
            <a:pPr indent="0" lvl="0" marL="0" marR="0" rtl="0" algn="l">
              <a:lnSpc>
                <a:spcPct val="100000"/>
              </a:lnSpc>
              <a:spcBef>
                <a:spcPts val="240"/>
              </a:spcBef>
              <a:spcAft>
                <a:spcPts val="0"/>
              </a:spcAft>
              <a:buClr>
                <a:schemeClr val="accent1"/>
              </a:buClr>
              <a:buSzPts val="1020"/>
              <a:buFont typeface="Arial"/>
              <a:buNone/>
            </a:pPr>
            <a:r>
              <a:t/>
            </a:r>
            <a:endParaRPr b="0" i="0" sz="1200" u="none">
              <a:solidFill>
                <a:schemeClr val="dk1"/>
              </a:solidFill>
              <a:latin typeface="Arial"/>
              <a:ea typeface="Arial"/>
              <a:cs typeface="Arial"/>
              <a:sym typeface="Arial"/>
            </a:endParaRPr>
          </a:p>
          <a:p>
            <a:pPr indent="-107950" lvl="0" marL="0" marR="0" rtl="0" algn="l">
              <a:lnSpc>
                <a:spcPct val="100000"/>
              </a:lnSpc>
              <a:spcBef>
                <a:spcPts val="400"/>
              </a:spcBef>
              <a:spcAft>
                <a:spcPts val="0"/>
              </a:spcAft>
              <a:buClr>
                <a:schemeClr val="accent1"/>
              </a:buClr>
              <a:buSzPts val="1700"/>
              <a:buFont typeface="Arial"/>
              <a:buAutoNum type="arabicPeriod" startAt="5"/>
            </a:pPr>
            <a:r>
              <a:rPr b="0" i="0" lang="en-US" sz="2000" u="none">
                <a:solidFill>
                  <a:srgbClr val="C00000"/>
                </a:solidFill>
                <a:latin typeface="Arial"/>
                <a:ea typeface="Arial"/>
                <a:cs typeface="Arial"/>
                <a:sym typeface="Arial"/>
              </a:rPr>
              <a:t>Rubber-hose cryptanalysis: </a:t>
            </a:r>
            <a:r>
              <a:rPr b="0" i="0" lang="en-US" sz="2000" u="none">
                <a:solidFill>
                  <a:schemeClr val="dk1"/>
                </a:solidFill>
                <a:latin typeface="Arial"/>
                <a:ea typeface="Arial"/>
                <a:cs typeface="Arial"/>
                <a:sym typeface="Arial"/>
              </a:rPr>
              <a:t>The cryptanalyst threatens, blackmails, or tortures someone until they give him the key. It is referred to as purchase-key attack.</a:t>
            </a:r>
            <a:endParaRPr/>
          </a:p>
        </p:txBody>
      </p:sp>
      <p:sp>
        <p:nvSpPr>
          <p:cNvPr id="272" name="Google Shape;272;p1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Arial"/>
              <a:buNone/>
            </a:pPr>
            <a:r>
              <a:rPr b="0" i="0" lang="en-US" sz="3200" u="none">
                <a:solidFill>
                  <a:schemeClr val="dk2"/>
                </a:solidFill>
                <a:latin typeface="Arial"/>
                <a:ea typeface="Arial"/>
                <a:cs typeface="Arial"/>
                <a:sym typeface="Arial"/>
              </a:rPr>
              <a:t>Substitution Cipher and Transposition Cipher</a:t>
            </a:r>
            <a:endParaRPr/>
          </a:p>
        </p:txBody>
      </p:sp>
      <p:sp>
        <p:nvSpPr>
          <p:cNvPr id="278" name="Google Shape;278;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Substitution Cipher, each character in the plaintext is substituted for another character in the Ciphertext. The receiver do inverse operation.</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Four types of Substitution Ciphers are as follows;</a:t>
            </a:r>
            <a:endParaRPr/>
          </a:p>
          <a:p>
            <a:pPr indent="-182562" lvl="0" marL="182562" marR="0" rtl="0" algn="l">
              <a:lnSpc>
                <a:spcPct val="100000"/>
              </a:lnSpc>
              <a:spcBef>
                <a:spcPts val="480"/>
              </a:spcBef>
              <a:spcAft>
                <a:spcPts val="0"/>
              </a:spcAft>
              <a:buClr>
                <a:schemeClr val="accent1"/>
              </a:buClr>
              <a:buSzPts val="2040"/>
              <a:buFont typeface="Arial"/>
              <a:buAutoNum type="arabicPeriod"/>
            </a:pPr>
            <a:r>
              <a:rPr b="0" i="0" lang="en-US" sz="2400" u="none">
                <a:solidFill>
                  <a:srgbClr val="C00000"/>
                </a:solidFill>
                <a:latin typeface="Arial"/>
                <a:ea typeface="Arial"/>
                <a:cs typeface="Arial"/>
                <a:sym typeface="Arial"/>
              </a:rPr>
              <a:t>Simple Substitution or Monoalphabetic Cipher</a:t>
            </a:r>
            <a:r>
              <a:rPr b="0" i="0" lang="en-US" sz="2400" u="none">
                <a:solidFill>
                  <a:schemeClr val="dk1"/>
                </a:solidFill>
                <a:latin typeface="Arial"/>
                <a:ea typeface="Arial"/>
                <a:cs typeface="Arial"/>
                <a:sym typeface="Arial"/>
              </a:rPr>
              <a:t>: Each character of the plaintext is replaced with a corresponding character of Ciphertext.</a:t>
            </a:r>
            <a:endParaRPr/>
          </a:p>
          <a:p>
            <a:pPr indent="-106997" lvl="0" marL="182562"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AutoNum type="arabicPeriod"/>
            </a:pPr>
            <a:r>
              <a:rPr b="0" i="0" lang="en-US" sz="2400" u="none">
                <a:solidFill>
                  <a:srgbClr val="C00000"/>
                </a:solidFill>
                <a:latin typeface="Arial"/>
                <a:ea typeface="Arial"/>
                <a:cs typeface="Arial"/>
                <a:sym typeface="Arial"/>
              </a:rPr>
              <a:t>Homophonic Substitution Cipher</a:t>
            </a:r>
            <a:r>
              <a:rPr b="0" i="0" lang="en-US" sz="2400" u="none">
                <a:solidFill>
                  <a:schemeClr val="dk1"/>
                </a:solidFill>
                <a:latin typeface="Arial"/>
                <a:ea typeface="Arial"/>
                <a:cs typeface="Arial"/>
                <a:sym typeface="Arial"/>
              </a:rPr>
              <a:t>: Like simple substitution cipher, except a single character of plaintext can map to one of several characters of ciphertext. </a:t>
            </a:r>
            <a:r>
              <a:rPr b="0" i="0" lang="en-US" sz="1800" u="none">
                <a:solidFill>
                  <a:schemeClr val="dk1"/>
                </a:solidFill>
                <a:latin typeface="Arial"/>
                <a:ea typeface="Arial"/>
                <a:cs typeface="Arial"/>
                <a:sym typeface="Arial"/>
              </a:rPr>
              <a:t>For example “A” could correspond to either 5, 13, 27 or 57, “B” could correspond to either 7, 20, 29 or 51, and so on.</a:t>
            </a:r>
            <a:r>
              <a:rPr b="0" i="0" lang="en-US" sz="2400" u="none">
                <a:solidFill>
                  <a:schemeClr val="dk1"/>
                </a:solidFill>
                <a:latin typeface="Arial"/>
                <a:ea typeface="Arial"/>
                <a:cs typeface="Arial"/>
                <a:sym typeface="Arial"/>
              </a:rPr>
              <a:t>   </a:t>
            </a:r>
            <a:endParaRPr/>
          </a:p>
        </p:txBody>
      </p:sp>
      <p:sp>
        <p:nvSpPr>
          <p:cNvPr id="279" name="Google Shape;279;p1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Substitution Cipher</a:t>
            </a:r>
            <a:endParaRPr/>
          </a:p>
        </p:txBody>
      </p:sp>
      <p:sp>
        <p:nvSpPr>
          <p:cNvPr id="285" name="Google Shape;285;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accent1"/>
              </a:buClr>
              <a:buSzPts val="2040"/>
              <a:buFont typeface="Arial"/>
              <a:buAutoNum type="arabicPeriod" startAt="3"/>
            </a:pPr>
            <a:r>
              <a:rPr b="0" i="0" lang="en-US" sz="2400" u="none">
                <a:solidFill>
                  <a:srgbClr val="C00000"/>
                </a:solidFill>
                <a:latin typeface="Arial"/>
                <a:ea typeface="Arial"/>
                <a:cs typeface="Arial"/>
                <a:sym typeface="Arial"/>
              </a:rPr>
              <a:t>Polygram Substitution Cipher</a:t>
            </a:r>
            <a:r>
              <a:rPr b="0" i="0" lang="en-US" sz="2400" u="none">
                <a:solidFill>
                  <a:schemeClr val="dk1"/>
                </a:solidFill>
                <a:latin typeface="Arial"/>
                <a:ea typeface="Arial"/>
                <a:cs typeface="Arial"/>
                <a:sym typeface="Arial"/>
              </a:rPr>
              <a:t>: Blocks of characters are encrypted in groups.</a:t>
            </a:r>
            <a:r>
              <a:rPr b="0" i="0" lang="en-US" sz="1800" u="none">
                <a:solidFill>
                  <a:schemeClr val="dk1"/>
                </a:solidFill>
                <a:latin typeface="Arial"/>
                <a:ea typeface="Arial"/>
                <a:cs typeface="Arial"/>
                <a:sym typeface="Arial"/>
              </a:rPr>
              <a:t> For example, “ABA” could correspond to “XYZ”, “CDD” could correspond to “SLA” and so on.</a:t>
            </a:r>
            <a:endParaRPr/>
          </a:p>
          <a:p>
            <a:pPr indent="-360045" lvl="0" marL="457200" marR="0" rtl="0" algn="l">
              <a:lnSpc>
                <a:spcPct val="100000"/>
              </a:lnSpc>
              <a:spcBef>
                <a:spcPts val="360"/>
              </a:spcBef>
              <a:spcAft>
                <a:spcPts val="0"/>
              </a:spcAft>
              <a:buClr>
                <a:schemeClr val="accent1"/>
              </a:buClr>
              <a:buSzPts val="1530"/>
              <a:buFont typeface="Arial"/>
              <a:buNone/>
            </a:pPr>
            <a:r>
              <a:t/>
            </a:r>
            <a:endParaRPr b="0" i="0" sz="1800" u="none">
              <a:solidFill>
                <a:schemeClr val="dk1"/>
              </a:solidFill>
              <a:latin typeface="Arial"/>
              <a:ea typeface="Arial"/>
              <a:cs typeface="Arial"/>
              <a:sym typeface="Arial"/>
            </a:endParaRPr>
          </a:p>
          <a:p>
            <a:pPr indent="-457200" lvl="0" marL="457200" marR="0" rtl="0" algn="l">
              <a:lnSpc>
                <a:spcPct val="100000"/>
              </a:lnSpc>
              <a:spcBef>
                <a:spcPts val="480"/>
              </a:spcBef>
              <a:spcAft>
                <a:spcPts val="0"/>
              </a:spcAft>
              <a:buClr>
                <a:schemeClr val="accent1"/>
              </a:buClr>
              <a:buSzPts val="2040"/>
              <a:buFont typeface="Arial"/>
              <a:buAutoNum type="arabicPeriod" startAt="3"/>
            </a:pPr>
            <a:r>
              <a:rPr b="0" i="0" lang="en-US" sz="2400" u="none">
                <a:solidFill>
                  <a:srgbClr val="C00000"/>
                </a:solidFill>
                <a:latin typeface="Arial"/>
                <a:ea typeface="Arial"/>
                <a:cs typeface="Arial"/>
                <a:sym typeface="Arial"/>
              </a:rPr>
              <a:t>Polyalphabetic Substitution Cipher</a:t>
            </a:r>
            <a:r>
              <a:rPr b="0" i="0" lang="en-US" sz="2400" u="none">
                <a:solidFill>
                  <a:schemeClr val="dk1"/>
                </a:solidFill>
                <a:latin typeface="Arial"/>
                <a:ea typeface="Arial"/>
                <a:cs typeface="Arial"/>
                <a:sym typeface="Arial"/>
              </a:rPr>
              <a:t>: is made up of multiple simple substitution ciphers. </a:t>
            </a:r>
            <a:r>
              <a:rPr b="0" i="0" lang="en-US" sz="1800" u="none">
                <a:solidFill>
                  <a:schemeClr val="dk1"/>
                </a:solidFill>
                <a:latin typeface="Arial"/>
                <a:ea typeface="Arial"/>
                <a:cs typeface="Arial"/>
                <a:sym typeface="Arial"/>
              </a:rPr>
              <a:t>For example, there might be five different substitution ciphers used; the particular one used changes with the position of each character of the plaintext.</a:t>
            </a:r>
            <a:endParaRPr/>
          </a:p>
          <a:p>
            <a:pPr indent="-360045" lvl="0" marL="457200" marR="0" rtl="0" algn="l">
              <a:lnSpc>
                <a:spcPct val="100000"/>
              </a:lnSpc>
              <a:spcBef>
                <a:spcPts val="360"/>
              </a:spcBef>
              <a:spcAft>
                <a:spcPts val="0"/>
              </a:spcAft>
              <a:buClr>
                <a:schemeClr val="accent1"/>
              </a:buClr>
              <a:buSzPts val="1530"/>
              <a:buFont typeface="Arial"/>
              <a:buNone/>
            </a:pPr>
            <a:r>
              <a:t/>
            </a:r>
            <a:endParaRPr b="0" i="0" sz="1800" u="none">
              <a:solidFill>
                <a:schemeClr val="dk1"/>
              </a:solidFill>
              <a:latin typeface="Arial"/>
              <a:ea typeface="Arial"/>
              <a:cs typeface="Arial"/>
              <a:sym typeface="Arial"/>
            </a:endParaRPr>
          </a:p>
          <a:p>
            <a:pPr indent="-457200" lvl="0" marL="457200"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The famous Caesar Cipher: each character is replaced by the character three to the right modulo 26. </a:t>
            </a:r>
            <a:r>
              <a:rPr b="0" i="0" lang="en-US" sz="1800" u="none">
                <a:solidFill>
                  <a:schemeClr val="dk1"/>
                </a:solidFill>
                <a:latin typeface="Arial"/>
                <a:ea typeface="Arial"/>
                <a:cs typeface="Arial"/>
                <a:sym typeface="Arial"/>
              </a:rPr>
              <a:t>For example, “A” is replaced by “D”, “B” is replaced by “E”, …”X” is replaced by “A”, “Y” is replaced by “B” is a simple substitution cipher.</a:t>
            </a:r>
            <a:r>
              <a:rPr b="0" i="0" lang="en-US" sz="24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 </a:t>
            </a:r>
            <a:endParaRPr/>
          </a:p>
        </p:txBody>
      </p:sp>
      <p:sp>
        <p:nvSpPr>
          <p:cNvPr id="286" name="Google Shape;286;p1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Transposition Cipher</a:t>
            </a:r>
            <a:endParaRPr/>
          </a:p>
        </p:txBody>
      </p:sp>
      <p:sp>
        <p:nvSpPr>
          <p:cNvPr id="292" name="Google Shape;292;p1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In Transposition Cipher the plaintext remains the same, but the order of characters is shuffle around.</a:t>
            </a:r>
            <a:endParaRPr/>
          </a:p>
          <a:p>
            <a:pPr indent="-129540" lvl="0" marL="0"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a simple columnar transposition cipher, the plaintext is written horizontally onto a piece of graph paper of fixed width and the ciphertext is read vertically.</a:t>
            </a:r>
            <a:endParaRPr/>
          </a:p>
          <a:p>
            <a:pPr indent="-129540" lvl="0" marL="0"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For decryption, the opposite procedure is applied with same width (i.e. vertically then horizontally).</a:t>
            </a:r>
            <a:endParaRPr/>
          </a:p>
          <a:p>
            <a:pPr indent="-129540" lvl="0" marL="0"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German ADFGVX cipher: Used during world war I, is a transposition cipher combined with a simple substitution cipher.</a:t>
            </a:r>
            <a:endParaRPr/>
          </a:p>
          <a:p>
            <a:pPr indent="-129540" lvl="0" marL="0"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It was very complex algorithm for its day but was broken by Georges Painvin, a French Cryptanalyst.</a:t>
            </a:r>
            <a:endParaRPr/>
          </a:p>
        </p:txBody>
      </p:sp>
      <p:sp>
        <p:nvSpPr>
          <p:cNvPr id="293" name="Google Shape;293;p1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a:t>
            </a:r>
            <a:br>
              <a:rPr b="0" i="0" lang="en-US" sz="36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Messages and Encryption</a:t>
            </a:r>
            <a:endParaRPr/>
          </a:p>
        </p:txBody>
      </p:sp>
      <p:sp>
        <p:nvSpPr>
          <p:cNvPr id="134" name="Google Shape;134;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Plaintext</a:t>
            </a:r>
            <a:r>
              <a:rPr b="0" i="0" lang="en-US" sz="2000" u="none" cap="none" strike="noStrike">
                <a:solidFill>
                  <a:schemeClr val="dk1"/>
                </a:solidFill>
                <a:latin typeface="Arial"/>
                <a:ea typeface="Arial"/>
                <a:cs typeface="Arial"/>
                <a:sym typeface="Arial"/>
              </a:rPr>
              <a:t>: A message in normal form is Plaintext/ Cleartext.</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Ciphertext</a:t>
            </a:r>
            <a:r>
              <a:rPr b="0" i="0" lang="en-US" sz="2000" u="none" cap="none" strike="noStrike">
                <a:solidFill>
                  <a:schemeClr val="dk1"/>
                </a:solidFill>
                <a:latin typeface="Arial"/>
                <a:ea typeface="Arial"/>
                <a:cs typeface="Arial"/>
                <a:sym typeface="Arial"/>
              </a:rPr>
              <a:t>: A message in encrypted form is Ciphertext.</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Encryption</a:t>
            </a:r>
            <a:r>
              <a:rPr b="0" i="0" lang="en-US" sz="2000" u="none" cap="none" strike="noStrike">
                <a:solidFill>
                  <a:schemeClr val="dk1"/>
                </a:solidFill>
                <a:latin typeface="Arial"/>
                <a:ea typeface="Arial"/>
                <a:cs typeface="Arial"/>
                <a:sym typeface="Arial"/>
              </a:rPr>
              <a:t>: The process of disguising</a:t>
            </a:r>
            <a:r>
              <a:rPr b="0" i="0" lang="en-US" sz="1800" u="none" cap="none" strike="noStrike">
                <a:solidFill>
                  <a:schemeClr val="dk1"/>
                </a:solidFill>
                <a:latin typeface="Arial"/>
                <a:ea typeface="Arial"/>
                <a:cs typeface="Arial"/>
                <a:sym typeface="Arial"/>
              </a:rPr>
              <a:t> (</a:t>
            </a:r>
            <a:r>
              <a:rPr b="0" i="0" lang="en-US" sz="1600" u="none" cap="none" strike="noStrike">
                <a:solidFill>
                  <a:schemeClr val="dk1"/>
                </a:solidFill>
                <a:latin typeface="Arial"/>
                <a:ea typeface="Arial"/>
                <a:cs typeface="Arial"/>
                <a:sym typeface="Arial"/>
              </a:rPr>
              <a:t>ছদ্মবেশ</a:t>
            </a:r>
            <a:r>
              <a:rPr b="0" i="0" lang="en-US" sz="1800" u="none" cap="none" strike="noStrike">
                <a:solidFill>
                  <a:schemeClr val="dk1"/>
                </a:solidFill>
                <a:latin typeface="Arial"/>
                <a:ea typeface="Arial"/>
                <a:cs typeface="Arial"/>
                <a:sym typeface="Arial"/>
              </a:rPr>
              <a:t>)</a:t>
            </a:r>
            <a:r>
              <a:rPr b="0" i="0" lang="en-US" sz="2000" u="none" cap="none" strike="noStrike">
                <a:solidFill>
                  <a:schemeClr val="dk1"/>
                </a:solidFill>
                <a:latin typeface="Arial"/>
                <a:ea typeface="Arial"/>
                <a:cs typeface="Arial"/>
                <a:sym typeface="Arial"/>
              </a:rPr>
              <a:t> a message in such a way as to hide its substance is encryption/Encipher (This is ISO term).</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Decryption</a:t>
            </a:r>
            <a:r>
              <a:rPr b="0" i="0" lang="en-US" sz="2000" u="none" cap="none" strike="noStrike">
                <a:solidFill>
                  <a:schemeClr val="dk1"/>
                </a:solidFill>
                <a:latin typeface="Arial"/>
                <a:ea typeface="Arial"/>
                <a:cs typeface="Arial"/>
                <a:sym typeface="Arial"/>
              </a:rPr>
              <a:t>: The process of turning ciphertext back into plaintext is decryption/Decipher (ISO term).</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Cryptography</a:t>
            </a:r>
            <a:r>
              <a:rPr b="0" i="0" lang="en-US" sz="2000" u="none" cap="none" strike="noStrike">
                <a:solidFill>
                  <a:schemeClr val="dk1"/>
                </a:solidFill>
                <a:latin typeface="Arial"/>
                <a:ea typeface="Arial"/>
                <a:cs typeface="Arial"/>
                <a:sym typeface="Arial"/>
              </a:rPr>
              <a:t>: The art and science of keeping messages secure is cryptography.</a:t>
            </a:r>
            <a:endParaRPr/>
          </a:p>
          <a:p>
            <a:pPr indent="-74612" lvl="0" marL="182562"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Cryptographers</a:t>
            </a:r>
            <a:r>
              <a:rPr b="0" i="0" lang="en-US" sz="2000" u="none" cap="none" strike="noStrike">
                <a:solidFill>
                  <a:schemeClr val="dk1"/>
                </a:solidFill>
                <a:latin typeface="Arial"/>
                <a:ea typeface="Arial"/>
                <a:cs typeface="Arial"/>
                <a:sym typeface="Arial"/>
              </a:rPr>
              <a:t>: The practitioners of cryptography are cryptographers.</a:t>
            </a:r>
            <a:endParaRPr/>
          </a:p>
        </p:txBody>
      </p:sp>
      <p:sp>
        <p:nvSpPr>
          <p:cNvPr id="135" name="Google Shape;135;p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Transposition Cipher Example</a:t>
            </a:r>
            <a:endParaRPr/>
          </a:p>
        </p:txBody>
      </p:sp>
      <p:sp>
        <p:nvSpPr>
          <p:cNvPr id="299" name="Google Shape;299;p20"/>
          <p:cNvSpPr txBox="1"/>
          <p:nvPr>
            <p:ph idx="1" type="body"/>
          </p:nvPr>
        </p:nvSpPr>
        <p:spPr>
          <a:xfrm>
            <a:off x="533400" y="16764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530"/>
              <a:buFont typeface="Arial"/>
              <a:buNone/>
            </a:pPr>
            <a:r>
              <a:rPr b="0" i="0" lang="en-US" sz="1800" u="none">
                <a:solidFill>
                  <a:schemeClr val="dk1"/>
                </a:solidFill>
                <a:latin typeface="Arial"/>
                <a:ea typeface="Arial"/>
                <a:cs typeface="Arial"/>
                <a:sym typeface="Arial"/>
              </a:rPr>
              <a:t>Plaintext: DEPARTMENTOFCOMPUTERSCIENCEANDENGINEERING</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accent1"/>
              </a:buClr>
              <a:buSzPts val="1530"/>
              <a:buFont typeface="Arial"/>
              <a:buNone/>
            </a:pPr>
            <a:r>
              <a:rPr b="0" i="0" lang="en-US" sz="1800" u="none">
                <a:solidFill>
                  <a:schemeClr val="dk1"/>
                </a:solidFill>
                <a:latin typeface="Arial"/>
                <a:ea typeface="Arial"/>
                <a:cs typeface="Arial"/>
                <a:sym typeface="Arial"/>
              </a:rPr>
              <a:t>Ciphertext: DOSEGEFCNPCIGAOEIRMNNTPCEMUEEETARNENITRDN</a:t>
            </a:r>
            <a:endParaRPr/>
          </a:p>
        </p:txBody>
      </p:sp>
      <p:graphicFrame>
        <p:nvGraphicFramePr>
          <p:cNvPr id="300" name="Google Shape;300;p20"/>
          <p:cNvGraphicFramePr/>
          <p:nvPr/>
        </p:nvGraphicFramePr>
        <p:xfrm>
          <a:off x="1371600" y="2209800"/>
          <a:ext cx="3000000" cy="3000000"/>
        </p:xfrm>
        <a:graphic>
          <a:graphicData uri="http://schemas.openxmlformats.org/drawingml/2006/table">
            <a:tbl>
              <a:tblPr>
                <a:noFill/>
                <a:tableStyleId>{47E50C4D-A0BE-4571-ACD7-F4F146D42A75}</a:tableStyleId>
              </a:tblPr>
              <a:tblGrid>
                <a:gridCol w="609600"/>
                <a:gridCol w="609600"/>
                <a:gridCol w="609600"/>
                <a:gridCol w="609600"/>
                <a:gridCol w="609600"/>
                <a:gridCol w="609600"/>
                <a:gridCol w="609600"/>
                <a:gridCol w="609600"/>
                <a:gridCol w="609600"/>
                <a:gridCol w="609600"/>
              </a:tblGrid>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E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1" name="Google Shape;301;p2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Double Transposition Cipher </a:t>
            </a:r>
            <a:r>
              <a:rPr b="0" i="0" lang="en-US" sz="4000" u="none">
                <a:solidFill>
                  <a:srgbClr val="00B0F0"/>
                </a:solidFill>
                <a:latin typeface="Arial"/>
                <a:ea typeface="Arial"/>
                <a:cs typeface="Arial"/>
                <a:sym typeface="Arial"/>
              </a:rPr>
              <a:t>(2014)</a:t>
            </a:r>
            <a:endParaRPr/>
          </a:p>
        </p:txBody>
      </p:sp>
      <p:sp>
        <p:nvSpPr>
          <p:cNvPr id="307" name="Google Shape;307;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In double Transposition Cipher, the ciphertext (from the plaintext) acts as a plaintext and the corresponding ciphertext is the double transposition ciphertext.</a:t>
            </a:r>
            <a:endParaRPr/>
          </a:p>
          <a:p>
            <a:pPr indent="0" lvl="0" marL="0" marR="0" rtl="0" algn="l">
              <a:lnSpc>
                <a:spcPct val="100000"/>
              </a:lnSpc>
              <a:spcBef>
                <a:spcPts val="360"/>
              </a:spcBef>
              <a:spcAft>
                <a:spcPts val="0"/>
              </a:spcAft>
              <a:buClr>
                <a:schemeClr val="accent1"/>
              </a:buClr>
              <a:buSzPts val="1530"/>
              <a:buFont typeface="Arial"/>
              <a:buNone/>
            </a:pPr>
            <a:r>
              <a:rPr b="0" i="0" lang="en-US" sz="1800" u="none">
                <a:solidFill>
                  <a:schemeClr val="dk1"/>
                </a:solidFill>
                <a:latin typeface="Arial"/>
                <a:ea typeface="Arial"/>
                <a:cs typeface="Arial"/>
                <a:sym typeface="Arial"/>
              </a:rPr>
              <a:t>Plaintext:    DEPARTMENTOFCOMPUTERSCIENCEANDENGINEERING</a:t>
            </a:r>
            <a:endParaRPr/>
          </a:p>
          <a:p>
            <a:pPr indent="0" lvl="0" marL="0" marR="0" rtl="0" algn="l">
              <a:lnSpc>
                <a:spcPct val="100000"/>
              </a:lnSpc>
              <a:spcBef>
                <a:spcPts val="360"/>
              </a:spcBef>
              <a:spcAft>
                <a:spcPts val="0"/>
              </a:spcAft>
              <a:buClr>
                <a:schemeClr val="accent1"/>
              </a:buClr>
              <a:buSzPts val="1530"/>
              <a:buFont typeface="Arial"/>
              <a:buNone/>
            </a:pPr>
            <a:r>
              <a:rPr b="0" i="0" lang="en-US" sz="1800" u="none">
                <a:solidFill>
                  <a:schemeClr val="dk1"/>
                </a:solidFill>
                <a:latin typeface="Arial"/>
                <a:ea typeface="Arial"/>
                <a:cs typeface="Arial"/>
                <a:sym typeface="Arial"/>
              </a:rPr>
              <a:t>Ciphertext: DOSEGEFCNPCIGAOEIRMNNTPCEMUEEETARNENITRDN</a:t>
            </a:r>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340"/>
              </a:spcBef>
              <a:spcAft>
                <a:spcPts val="0"/>
              </a:spcAft>
              <a:buClr>
                <a:schemeClr val="accent1"/>
              </a:buClr>
              <a:buSzPts val="1445"/>
              <a:buFont typeface="Arial"/>
              <a:buNone/>
            </a:pPr>
            <a:r>
              <a:rPr b="0" i="0" lang="en-US" sz="1700" u="none">
                <a:solidFill>
                  <a:schemeClr val="dk1"/>
                </a:solidFill>
                <a:latin typeface="Arial"/>
                <a:ea typeface="Arial"/>
                <a:cs typeface="Arial"/>
                <a:sym typeface="Arial"/>
              </a:rPr>
              <a:t>Double Ciphertext: DCNTNOITASGPREACNGOEEEEMNFIUICRETNMERPNED</a:t>
            </a:r>
            <a:endParaRPr/>
          </a:p>
        </p:txBody>
      </p:sp>
      <p:graphicFrame>
        <p:nvGraphicFramePr>
          <p:cNvPr id="308" name="Google Shape;308;p21"/>
          <p:cNvGraphicFramePr/>
          <p:nvPr/>
        </p:nvGraphicFramePr>
        <p:xfrm>
          <a:off x="1524000" y="3581400"/>
          <a:ext cx="3000000" cy="3000000"/>
        </p:xfrm>
        <a:graphic>
          <a:graphicData uri="http://schemas.openxmlformats.org/drawingml/2006/table">
            <a:tbl>
              <a:tblPr>
                <a:noFill/>
                <a:tableStyleId>{47E50C4D-A0BE-4571-ACD7-F4F146D42A75}</a:tableStyleId>
              </a:tblPr>
              <a:tblGrid>
                <a:gridCol w="609600"/>
                <a:gridCol w="609600"/>
                <a:gridCol w="609600"/>
                <a:gridCol w="609600"/>
                <a:gridCol w="609600"/>
                <a:gridCol w="609600"/>
                <a:gridCol w="609600"/>
                <a:gridCol w="609600"/>
                <a:gridCol w="609600"/>
                <a:gridCol w="609600"/>
              </a:tblGrid>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U</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09" name="Google Shape;309;p21"/>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ONE-TIME PADS </a:t>
            </a:r>
            <a:r>
              <a:rPr b="0" i="0" lang="en-US" sz="4000" u="none">
                <a:solidFill>
                  <a:srgbClr val="00B0F0"/>
                </a:solidFill>
                <a:latin typeface="Arial"/>
                <a:ea typeface="Arial"/>
                <a:cs typeface="Arial"/>
                <a:sym typeface="Arial"/>
              </a:rPr>
              <a:t>(2006,2007)</a:t>
            </a:r>
            <a:endParaRPr/>
          </a:p>
        </p:txBody>
      </p:sp>
      <p:sp>
        <p:nvSpPr>
          <p:cNvPr id="315" name="Google Shape;315;p2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One-time pad was invented by Major Joseph Mauborgne and AT&amp;T’s Gilbert Vernam in 1917.</a:t>
            </a:r>
            <a:endParaRPr/>
          </a:p>
          <a:p>
            <a:pPr indent="-144779" lvl="0" marL="182562" marR="0" rtl="0" algn="l">
              <a:lnSpc>
                <a:spcPct val="100000"/>
              </a:lnSpc>
              <a:spcBef>
                <a:spcPts val="140"/>
              </a:spcBef>
              <a:spcAft>
                <a:spcPts val="0"/>
              </a:spcAft>
              <a:buClr>
                <a:schemeClr val="accent1"/>
              </a:buClr>
              <a:buSzPts val="595"/>
              <a:buFont typeface="Arial"/>
              <a:buNone/>
            </a:pPr>
            <a:r>
              <a:t/>
            </a:r>
            <a:endParaRPr b="0" i="0" sz="7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It is a perfect encryption scheme.</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 one-time pad is nothing more than a large nonrepeating set of truly random key letters, written on sheets of paper, and glued together in a pad.</a:t>
            </a:r>
            <a:endParaRPr/>
          </a:p>
          <a:p>
            <a:pPr indent="-133984" lvl="0" marL="182562" marR="0" rtl="0" algn="l">
              <a:lnSpc>
                <a:spcPct val="100000"/>
              </a:lnSpc>
              <a:spcBef>
                <a:spcPts val="180"/>
              </a:spcBef>
              <a:spcAft>
                <a:spcPts val="0"/>
              </a:spcAft>
              <a:buClr>
                <a:schemeClr val="accent1"/>
              </a:buClr>
              <a:buSzPts val="765"/>
              <a:buFont typeface="Arial"/>
              <a:buNone/>
            </a:pPr>
            <a:r>
              <a:t/>
            </a:r>
            <a:endParaRPr b="0" i="0" sz="9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sender uses each key letter on the pad to encrypt exactly one plaintext character.</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Encryption is the modulo 26 of the plaintext character and the one-time pad key character.</a:t>
            </a:r>
            <a:endParaRPr/>
          </a:p>
          <a:p>
            <a:pPr indent="-128587"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sender encrypts the message and then destroys the used pages of the pad or used section of the tape.  </a:t>
            </a:r>
            <a:endParaRPr/>
          </a:p>
        </p:txBody>
      </p:sp>
      <p:sp>
        <p:nvSpPr>
          <p:cNvPr id="316" name="Google Shape;316;p2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ONE-TIME PADS</a:t>
            </a:r>
            <a:endParaRPr/>
          </a:p>
        </p:txBody>
      </p:sp>
      <p:sp>
        <p:nvSpPr>
          <p:cNvPr id="322" name="Google Shape;322;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receiver has an identical pad and uses each key on the pad in turn, to decrypt each letter of the ciphertext.</a:t>
            </a:r>
            <a:endParaRPr/>
          </a:p>
          <a:p>
            <a:pPr indent="-133984" lvl="0" marL="182562" marR="0" rtl="0" algn="l">
              <a:lnSpc>
                <a:spcPct val="100000"/>
              </a:lnSpc>
              <a:spcBef>
                <a:spcPts val="180"/>
              </a:spcBef>
              <a:spcAft>
                <a:spcPts val="0"/>
              </a:spcAft>
              <a:buClr>
                <a:schemeClr val="accent1"/>
              </a:buClr>
              <a:buSzPts val="765"/>
              <a:buFont typeface="Arial"/>
              <a:buNone/>
            </a:pPr>
            <a:r>
              <a:t/>
            </a:r>
            <a:endParaRPr b="0" i="0" sz="9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The receiver destroys the same pad pages or tape section after decrypting the message.</a:t>
            </a:r>
            <a:endParaRPr/>
          </a:p>
          <a:p>
            <a:pPr indent="-139382" lvl="0" marL="182562" marR="0" rtl="0" algn="l">
              <a:lnSpc>
                <a:spcPct val="100000"/>
              </a:lnSpc>
              <a:spcBef>
                <a:spcPts val="160"/>
              </a:spcBef>
              <a:spcAft>
                <a:spcPts val="0"/>
              </a:spcAft>
              <a:buClr>
                <a:schemeClr val="accent1"/>
              </a:buClr>
              <a:buSzPts val="680"/>
              <a:buFont typeface="Arial"/>
              <a:buNone/>
            </a:pPr>
            <a:r>
              <a:t/>
            </a:r>
            <a:endParaRPr b="0" i="0" sz="8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rgbClr val="C00000"/>
                </a:solidFill>
                <a:latin typeface="Arial"/>
                <a:ea typeface="Arial"/>
                <a:cs typeface="Arial"/>
                <a:sym typeface="Arial"/>
              </a:rPr>
              <a:t>Example</a:t>
            </a:r>
            <a:r>
              <a:rPr b="0" i="0" lang="en-US" sz="2000" u="none">
                <a:solidFill>
                  <a:schemeClr val="dk1"/>
                </a:solidFill>
                <a:latin typeface="Arial"/>
                <a:ea typeface="Arial"/>
                <a:cs typeface="Arial"/>
                <a:sym typeface="Arial"/>
              </a:rPr>
              <a:t>: Message: ONETIMEPAD </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  and the key sequence from the pad is </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			   TBFRGFARFM</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Then the ciphertext is IPKLPSFHGO</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Because 	O+T modulo 26=I</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		N+B modulo 26=P</a:t>
            </a:r>
            <a:endParaRPr/>
          </a:p>
          <a:p>
            <a:pPr indent="-182562" lvl="0" marL="182562"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		E+F modulo 26=K etc. </a:t>
            </a:r>
            <a:endParaRPr/>
          </a:p>
        </p:txBody>
      </p:sp>
      <p:sp>
        <p:nvSpPr>
          <p:cNvPr id="323" name="Google Shape;323;p2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Computer Algorithms</a:t>
            </a:r>
            <a:endParaRPr/>
          </a:p>
        </p:txBody>
      </p:sp>
      <p:sp>
        <p:nvSpPr>
          <p:cNvPr id="329" name="Google Shape;329;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Many Cryptographic Algorithms. These are three of the most common.</a:t>
            </a:r>
            <a:endParaRPr/>
          </a:p>
          <a:p>
            <a:pPr indent="-182562" lvl="0" marL="182562"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DES (Data Encryption Standard): is US and international standard symmetric algorithm (same key is used for encryption and decryption).</a:t>
            </a:r>
            <a:endParaRPr/>
          </a:p>
          <a:p>
            <a:pPr indent="-96202" lvl="0" marL="182562" marR="0" rtl="0" algn="l">
              <a:lnSpc>
                <a:spcPct val="100000"/>
              </a:lnSpc>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RSA (Rivest, Shamir and Adleman): is the most popular public-key algorithm, used for both encryption and digital signature.</a:t>
            </a:r>
            <a:endParaRPr/>
          </a:p>
          <a:p>
            <a:pPr indent="-96202" lvl="0" marL="182562" marR="0" rtl="0" algn="l">
              <a:lnSpc>
                <a:spcPct val="100000"/>
              </a:lnSpc>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AutoNum type="arabicPeriod"/>
            </a:pPr>
            <a:r>
              <a:rPr b="0" i="0" lang="en-US" sz="2400" u="none">
                <a:solidFill>
                  <a:schemeClr val="dk1"/>
                </a:solidFill>
                <a:latin typeface="Arial"/>
                <a:ea typeface="Arial"/>
                <a:cs typeface="Arial"/>
                <a:sym typeface="Arial"/>
              </a:rPr>
              <a:t>DSA (Digital Signature Algorithm): is another public-key algorithm. It can not be used for encryption, but only for digital signatures. </a:t>
            </a:r>
            <a:endParaRPr/>
          </a:p>
        </p:txBody>
      </p:sp>
      <p:sp>
        <p:nvSpPr>
          <p:cNvPr id="330" name="Google Shape;330;p2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a:t>
            </a:r>
            <a:br>
              <a:rPr b="0" i="0" lang="en-US" sz="36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Messages and Encryption</a:t>
            </a:r>
            <a:endParaRPr/>
          </a:p>
        </p:txBody>
      </p:sp>
      <p:sp>
        <p:nvSpPr>
          <p:cNvPr id="141" name="Google Shape;141;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Cryptanalysis</a:t>
            </a:r>
            <a:r>
              <a:rPr b="0" i="0" lang="en-US" sz="2400" u="none" cap="none" strike="noStrike">
                <a:solidFill>
                  <a:schemeClr val="dk1"/>
                </a:solidFill>
                <a:latin typeface="Arial"/>
                <a:ea typeface="Arial"/>
                <a:cs typeface="Arial"/>
                <a:sym typeface="Arial"/>
              </a:rPr>
              <a:t>: The art and science of breaking ciphertext ; that is seeing through the disguise.</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Cryptanalysts</a:t>
            </a:r>
            <a:r>
              <a:rPr b="0" i="0" lang="en-US" sz="2400" u="none" cap="none" strike="noStrike">
                <a:solidFill>
                  <a:schemeClr val="dk1"/>
                </a:solidFill>
                <a:latin typeface="Arial"/>
                <a:ea typeface="Arial"/>
                <a:cs typeface="Arial"/>
                <a:sym typeface="Arial"/>
              </a:rPr>
              <a:t>: The practitioners of cryptanalysis are cryptanalysts.</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Cryptology</a:t>
            </a:r>
            <a:r>
              <a:rPr b="0" i="0" lang="en-US" sz="2400" u="none" cap="none" strike="noStrike">
                <a:solidFill>
                  <a:schemeClr val="dk1"/>
                </a:solidFill>
                <a:latin typeface="Arial"/>
                <a:ea typeface="Arial"/>
                <a:cs typeface="Arial"/>
                <a:sym typeface="Arial"/>
              </a:rPr>
              <a:t>: The branch of mathematics encompassing both cryptography and cryptanalysis is cryptology.</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Cryptologists</a:t>
            </a:r>
            <a:r>
              <a:rPr b="0" i="0" lang="en-US" sz="2400" u="none" cap="none" strike="noStrike">
                <a:solidFill>
                  <a:schemeClr val="dk1"/>
                </a:solidFill>
                <a:latin typeface="Arial"/>
                <a:ea typeface="Arial"/>
                <a:cs typeface="Arial"/>
                <a:sym typeface="Arial"/>
              </a:rPr>
              <a:t>: The practitioners of cryptology are cryptologists.  </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142" name="Google Shape;142;p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a:t>
            </a:r>
            <a:br>
              <a:rPr b="0" i="0" lang="en-US" sz="40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Messages and Encryption</a:t>
            </a:r>
            <a:endParaRPr/>
          </a:p>
        </p:txBody>
      </p:sp>
      <p:sp>
        <p:nvSpPr>
          <p:cNvPr id="148" name="Google Shape;148;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plaintext is denoted by M (message) or P (plaintext).</a:t>
            </a:r>
            <a:endParaRPr/>
          </a:p>
          <a:p>
            <a:pPr indent="-96202" lvl="0" marL="182562" marR="0" rtl="0" algn="l">
              <a:lnSpc>
                <a:spcPct val="100000"/>
              </a:lnSpc>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It can be a stream of bits, text file, bitmap file, a stream of digitized voice, a digital video image etc.</a:t>
            </a:r>
            <a:endParaRPr/>
          </a:p>
          <a:p>
            <a:pPr indent="-85407" lvl="0" marL="182562" marR="0" rtl="0" algn="l">
              <a:lnSpc>
                <a:spcPct val="100000"/>
              </a:lnSpc>
              <a:spcBef>
                <a:spcPts val="360"/>
              </a:spcBef>
              <a:spcAft>
                <a:spcPts val="0"/>
              </a:spcAft>
              <a:buClr>
                <a:schemeClr val="accent1"/>
              </a:buClr>
              <a:buSzPts val="1530"/>
              <a:buFont typeface="Arial"/>
              <a:buNone/>
            </a:pPr>
            <a:r>
              <a:t/>
            </a:r>
            <a:endParaRPr b="0" i="0" sz="18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Ciphertext is denoted by C. The size may be as plaintext or sometimes it can be larger or smaller.</a:t>
            </a:r>
            <a:endParaRPr/>
          </a:p>
          <a:p>
            <a:pPr indent="-96202" lvl="0" marL="182562" marR="0" rtl="0" algn="l">
              <a:lnSpc>
                <a:spcPct val="100000"/>
              </a:lnSpc>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mathematical notation:</a:t>
            </a:r>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	E(M)=C		where E is encryption function.</a:t>
            </a:r>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	D(C)=M		where D is decryption function.</a:t>
            </a:r>
            <a:endParaRPr/>
          </a:p>
          <a:p>
            <a:pPr indent="-117792" lvl="0" marL="182562" marR="0" rtl="0" algn="l">
              <a:lnSpc>
                <a:spcPct val="100000"/>
              </a:lnSpc>
              <a:spcBef>
                <a:spcPts val="240"/>
              </a:spcBef>
              <a:spcAft>
                <a:spcPts val="0"/>
              </a:spcAft>
              <a:buClr>
                <a:schemeClr val="accent1"/>
              </a:buClr>
              <a:buSzPts val="1020"/>
              <a:buFont typeface="Arial"/>
              <a:buNone/>
            </a:pPr>
            <a:r>
              <a:t/>
            </a:r>
            <a:endParaRPr b="0" i="0" sz="12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any case D(E(M))=M is true.</a:t>
            </a:r>
            <a:endParaRPr/>
          </a:p>
        </p:txBody>
      </p:sp>
      <p:sp>
        <p:nvSpPr>
          <p:cNvPr id="149" name="Google Shape;149;p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 </a:t>
            </a:r>
            <a:r>
              <a:rPr b="0" i="0" lang="en-US" sz="4000" u="none">
                <a:solidFill>
                  <a:srgbClr val="00B0F0"/>
                </a:solidFill>
                <a:latin typeface="Arial"/>
                <a:ea typeface="Arial"/>
                <a:cs typeface="Arial"/>
                <a:sym typeface="Arial"/>
              </a:rPr>
              <a:t>(2014)</a:t>
            </a:r>
            <a:br>
              <a:rPr b="0" i="0" lang="en-US" sz="36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Authentication, Integrity and Nonrepudiation</a:t>
            </a:r>
            <a:endParaRPr/>
          </a:p>
        </p:txBody>
      </p:sp>
      <p:sp>
        <p:nvSpPr>
          <p:cNvPr id="155" name="Google Shape;155;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400"/>
              </a:spcBef>
              <a:spcAft>
                <a:spcPts val="0"/>
              </a:spcAft>
              <a:buClr>
                <a:schemeClr val="accent1"/>
              </a:buClr>
              <a:buSzPts val="1700"/>
              <a:buFont typeface="Arial"/>
              <a:buNone/>
            </a:pPr>
            <a:r>
              <a:rPr b="0" i="0" lang="en-US" sz="2000" u="none">
                <a:solidFill>
                  <a:schemeClr val="dk1"/>
                </a:solidFill>
                <a:latin typeface="Arial"/>
                <a:ea typeface="Arial"/>
                <a:cs typeface="Arial"/>
                <a:sym typeface="Arial"/>
              </a:rPr>
              <a:t>In addition to providing confidentiality, cryptography is often asked to do the following:</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rgbClr val="C00000"/>
                </a:solidFill>
                <a:latin typeface="Arial"/>
                <a:ea typeface="Arial"/>
                <a:cs typeface="Arial"/>
                <a:sym typeface="Arial"/>
              </a:rPr>
              <a:t>Authentication</a:t>
            </a:r>
            <a:r>
              <a:rPr b="0" i="0" lang="en-US" sz="2000" u="none">
                <a:solidFill>
                  <a:schemeClr val="dk1"/>
                </a:solidFill>
                <a:latin typeface="Arial"/>
                <a:ea typeface="Arial"/>
                <a:cs typeface="Arial"/>
                <a:sym typeface="Arial"/>
              </a:rPr>
              <a:t>: The receiver of a message should prove its origin.</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rgbClr val="C00000"/>
                </a:solidFill>
                <a:latin typeface="Arial"/>
                <a:ea typeface="Arial"/>
                <a:cs typeface="Arial"/>
                <a:sym typeface="Arial"/>
              </a:rPr>
              <a:t>Integrity</a:t>
            </a:r>
            <a:r>
              <a:rPr b="0" i="0" lang="en-US" sz="2000" u="none">
                <a:solidFill>
                  <a:schemeClr val="dk1"/>
                </a:solidFill>
                <a:latin typeface="Arial"/>
                <a:ea typeface="Arial"/>
                <a:cs typeface="Arial"/>
                <a:sym typeface="Arial"/>
              </a:rPr>
              <a:t>: The receiver should be able to verify that it has not been modified in transit.</a:t>
            </a:r>
            <a:endParaRPr/>
          </a:p>
          <a:p>
            <a:pPr indent="-107950" lvl="0" marL="0" marR="0" rtl="0" algn="l">
              <a:lnSpc>
                <a:spcPct val="100000"/>
              </a:lnSpc>
              <a:spcBef>
                <a:spcPts val="400"/>
              </a:spcBef>
              <a:spcAft>
                <a:spcPts val="0"/>
              </a:spcAft>
              <a:buClr>
                <a:schemeClr val="accent1"/>
              </a:buClr>
              <a:buSzPts val="1700"/>
              <a:buFont typeface="Arial"/>
              <a:buAutoNum type="arabicPeriod"/>
            </a:pPr>
            <a:r>
              <a:rPr b="0" i="0" lang="en-US" sz="2000" u="none">
                <a:solidFill>
                  <a:srgbClr val="C00000"/>
                </a:solidFill>
                <a:latin typeface="Arial"/>
                <a:ea typeface="Arial"/>
                <a:cs typeface="Arial"/>
                <a:sym typeface="Arial"/>
              </a:rPr>
              <a:t>Nonrepudiation</a:t>
            </a:r>
            <a:r>
              <a:rPr b="0" i="0" lang="en-US" sz="2000" u="none">
                <a:solidFill>
                  <a:schemeClr val="dk1"/>
                </a:solidFill>
                <a:latin typeface="Arial"/>
                <a:ea typeface="Arial"/>
                <a:cs typeface="Arial"/>
                <a:sym typeface="Arial"/>
              </a:rPr>
              <a:t>: A sender should not be able to falsely deny later that he sent a message.</a:t>
            </a:r>
            <a:endParaRPr/>
          </a:p>
          <a:p>
            <a:pPr indent="-74613" lvl="0" marL="182563" marR="0" rtl="0" algn="l">
              <a:spcBef>
                <a:spcPts val="400"/>
              </a:spcBef>
              <a:spcAft>
                <a:spcPts val="0"/>
              </a:spcAft>
              <a:buClr>
                <a:schemeClr val="accent1"/>
              </a:buClr>
              <a:buSzPts val="1700"/>
              <a:buFont typeface="Arial"/>
              <a:buNone/>
            </a:pPr>
            <a:r>
              <a:t/>
            </a:r>
            <a:endParaRPr b="0" i="0" sz="2000" u="none">
              <a:solidFill>
                <a:schemeClr val="dk1"/>
              </a:solidFill>
              <a:latin typeface="Arial"/>
              <a:ea typeface="Arial"/>
              <a:cs typeface="Arial"/>
              <a:sym typeface="Arial"/>
            </a:endParaRPr>
          </a:p>
        </p:txBody>
      </p:sp>
      <p:grpSp>
        <p:nvGrpSpPr>
          <p:cNvPr id="156" name="Google Shape;156;p5"/>
          <p:cNvGrpSpPr/>
          <p:nvPr/>
        </p:nvGrpSpPr>
        <p:grpSpPr>
          <a:xfrm>
            <a:off x="990600" y="2209800"/>
            <a:ext cx="7315200" cy="1524000"/>
            <a:chOff x="990600" y="4876800"/>
            <a:chExt cx="7315200" cy="1524000"/>
          </a:xfrm>
        </p:grpSpPr>
        <p:cxnSp>
          <p:nvCxnSpPr>
            <p:cNvPr id="157" name="Google Shape;157;p5"/>
            <p:cNvCxnSpPr/>
            <p:nvPr/>
          </p:nvCxnSpPr>
          <p:spPr>
            <a:xfrm>
              <a:off x="1011238" y="5573713"/>
              <a:ext cx="1227137" cy="0"/>
            </a:xfrm>
            <a:prstGeom prst="straightConnector1">
              <a:avLst/>
            </a:prstGeom>
            <a:noFill/>
            <a:ln cap="flat" cmpd="sng" w="26425">
              <a:solidFill>
                <a:schemeClr val="dk1"/>
              </a:solidFill>
              <a:prstDash val="solid"/>
              <a:miter lim="800000"/>
              <a:headEnd len="med" w="med" type="none"/>
              <a:tailEnd len="med" w="med" type="stealth"/>
            </a:ln>
          </p:spPr>
        </p:cxnSp>
        <p:sp>
          <p:nvSpPr>
            <p:cNvPr id="158" name="Google Shape;158;p5"/>
            <p:cNvSpPr txBox="1"/>
            <p:nvPr/>
          </p:nvSpPr>
          <p:spPr>
            <a:xfrm>
              <a:off x="2209800" y="5345113"/>
              <a:ext cx="1295400" cy="369887"/>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Encryption</a:t>
              </a:r>
              <a:endParaRPr/>
            </a:p>
          </p:txBody>
        </p:sp>
        <p:sp>
          <p:nvSpPr>
            <p:cNvPr id="159" name="Google Shape;159;p5"/>
            <p:cNvSpPr txBox="1"/>
            <p:nvPr/>
          </p:nvSpPr>
          <p:spPr>
            <a:xfrm>
              <a:off x="3886200" y="5193268"/>
              <a:ext cx="1295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Ciphertext</a:t>
              </a:r>
              <a:endParaRPr/>
            </a:p>
          </p:txBody>
        </p:sp>
        <p:sp>
          <p:nvSpPr>
            <p:cNvPr id="160" name="Google Shape;160;p5"/>
            <p:cNvSpPr txBox="1"/>
            <p:nvPr/>
          </p:nvSpPr>
          <p:spPr>
            <a:xfrm>
              <a:off x="5715000" y="5345113"/>
              <a:ext cx="1295400" cy="369887"/>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Decryption</a:t>
              </a:r>
              <a:endParaRPr/>
            </a:p>
          </p:txBody>
        </p:sp>
        <p:cxnSp>
          <p:nvCxnSpPr>
            <p:cNvPr id="161" name="Google Shape;161;p5"/>
            <p:cNvCxnSpPr/>
            <p:nvPr/>
          </p:nvCxnSpPr>
          <p:spPr>
            <a:xfrm>
              <a:off x="3505200" y="5573713"/>
              <a:ext cx="2173288" cy="0"/>
            </a:xfrm>
            <a:prstGeom prst="straightConnector1">
              <a:avLst/>
            </a:prstGeom>
            <a:noFill/>
            <a:ln cap="flat" cmpd="sng" w="26425">
              <a:solidFill>
                <a:schemeClr val="dk1"/>
              </a:solidFill>
              <a:prstDash val="solid"/>
              <a:miter lim="800000"/>
              <a:headEnd len="med" w="med" type="none"/>
              <a:tailEnd len="med" w="med" type="stealth"/>
            </a:ln>
          </p:spPr>
        </p:cxnSp>
        <p:cxnSp>
          <p:nvCxnSpPr>
            <p:cNvPr id="162" name="Google Shape;162;p5"/>
            <p:cNvCxnSpPr/>
            <p:nvPr/>
          </p:nvCxnSpPr>
          <p:spPr>
            <a:xfrm>
              <a:off x="7010400" y="5573713"/>
              <a:ext cx="1116013" cy="0"/>
            </a:xfrm>
            <a:prstGeom prst="straightConnector1">
              <a:avLst/>
            </a:prstGeom>
            <a:noFill/>
            <a:ln cap="flat" cmpd="sng" w="26425">
              <a:solidFill>
                <a:schemeClr val="dk1"/>
              </a:solidFill>
              <a:prstDash val="solid"/>
              <a:miter lim="800000"/>
              <a:headEnd len="med" w="med" type="none"/>
              <a:tailEnd len="med" w="med" type="stealth"/>
            </a:ln>
          </p:spPr>
        </p:cxnSp>
        <p:sp>
          <p:nvSpPr>
            <p:cNvPr id="163" name="Google Shape;163;p5"/>
            <p:cNvSpPr txBox="1"/>
            <p:nvPr/>
          </p:nvSpPr>
          <p:spPr>
            <a:xfrm>
              <a:off x="1143000" y="5181600"/>
              <a:ext cx="1066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164" name="Google Shape;164;p5"/>
            <p:cNvSpPr txBox="1"/>
            <p:nvPr/>
          </p:nvSpPr>
          <p:spPr>
            <a:xfrm>
              <a:off x="7010400" y="4876800"/>
              <a:ext cx="1295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Original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165" name="Google Shape;165;p5"/>
            <p:cNvSpPr txBox="1"/>
            <p:nvPr/>
          </p:nvSpPr>
          <p:spPr>
            <a:xfrm>
              <a:off x="990600" y="6031468"/>
              <a:ext cx="7010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Encryption and Decryption</a:t>
              </a:r>
              <a:endParaRPr/>
            </a:p>
          </p:txBody>
        </p:sp>
      </p:grpSp>
      <p:sp>
        <p:nvSpPr>
          <p:cNvPr id="166" name="Google Shape;166;p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 </a:t>
            </a:r>
            <a:r>
              <a:rPr b="0" i="0" lang="en-US" sz="4000" u="none">
                <a:solidFill>
                  <a:srgbClr val="00B0F0"/>
                </a:solidFill>
                <a:latin typeface="Arial"/>
                <a:ea typeface="Arial"/>
                <a:cs typeface="Arial"/>
                <a:sym typeface="Arial"/>
              </a:rPr>
              <a:t>(2006-07)</a:t>
            </a:r>
            <a:br>
              <a:rPr b="0" i="0" lang="en-US" sz="36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Algorithms and Keys</a:t>
            </a:r>
            <a:endParaRPr/>
          </a:p>
        </p:txBody>
      </p:sp>
      <p:sp>
        <p:nvSpPr>
          <p:cNvPr id="173" name="Google Shape;173;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1700"/>
              <a:buFont typeface="Arial"/>
              <a:buChar char="•"/>
            </a:pPr>
            <a:r>
              <a:rPr b="0" i="0" lang="en-US" sz="2000" u="none">
                <a:solidFill>
                  <a:schemeClr val="dk1"/>
                </a:solidFill>
                <a:latin typeface="Arial"/>
                <a:ea typeface="Arial"/>
                <a:cs typeface="Arial"/>
                <a:sym typeface="Arial"/>
              </a:rPr>
              <a:t>A cryptographic algorithm (Cipher) is the mathematical function used for Encryption and Decryption.</a:t>
            </a:r>
            <a:endParaRPr/>
          </a:p>
          <a:p>
            <a:pPr indent="-182562" lvl="0" marL="182562" marR="0" rtl="0" algn="l">
              <a:lnSpc>
                <a:spcPct val="100000"/>
              </a:lnSpc>
              <a:spcBef>
                <a:spcPts val="200"/>
              </a:spcBef>
              <a:spcAft>
                <a:spcPts val="0"/>
              </a:spcAft>
              <a:buClr>
                <a:schemeClr val="accent1"/>
              </a:buClr>
              <a:buSzPts val="850"/>
              <a:buFont typeface="Arial"/>
              <a:buNone/>
            </a:pPr>
            <a:r>
              <a:t/>
            </a:r>
            <a:endParaRPr b="0" i="0" sz="1000" u="none">
              <a:solidFill>
                <a:schemeClr val="dk1"/>
              </a:solidFill>
              <a:latin typeface="Arial"/>
              <a:ea typeface="Arial"/>
              <a:cs typeface="Arial"/>
              <a:sym typeface="Arial"/>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rgbClr val="C00000"/>
                </a:solidFill>
                <a:latin typeface="Arial"/>
                <a:ea typeface="Arial"/>
                <a:cs typeface="Arial"/>
                <a:sym typeface="Arial"/>
              </a:rPr>
              <a:t>Restricted Algorithm: </a:t>
            </a:r>
            <a:r>
              <a:rPr b="0" i="0" lang="en-US" sz="2000" u="none">
                <a:solidFill>
                  <a:schemeClr val="dk1"/>
                </a:solidFill>
                <a:latin typeface="Arial"/>
                <a:ea typeface="Arial"/>
                <a:cs typeface="Arial"/>
                <a:sym typeface="Arial"/>
              </a:rPr>
              <a:t>If the security of an algorithm is based on keeping the way that algorithm works a secret. </a:t>
            </a:r>
            <a:r>
              <a:rPr b="0" i="0" lang="en-US" sz="2000" u="none">
                <a:solidFill>
                  <a:srgbClr val="00B0F0"/>
                </a:solidFill>
                <a:latin typeface="Arial"/>
                <a:ea typeface="Arial"/>
                <a:cs typeface="Arial"/>
                <a:sym typeface="Arial"/>
              </a:rPr>
              <a:t>(class test)</a:t>
            </a:r>
            <a:endParaRPr/>
          </a:p>
          <a:p>
            <a:pPr indent="-182562" lvl="0" marL="182562" marR="0" rtl="0" algn="l">
              <a:lnSpc>
                <a:spcPct val="100000"/>
              </a:lnSpc>
              <a:spcBef>
                <a:spcPts val="400"/>
              </a:spcBef>
              <a:spcAft>
                <a:spcPts val="0"/>
              </a:spcAft>
              <a:buClr>
                <a:schemeClr val="accent1"/>
              </a:buClr>
              <a:buSzPts val="1700"/>
              <a:buFont typeface="Arial"/>
              <a:buChar char="•"/>
            </a:pPr>
            <a:r>
              <a:rPr b="0" i="0" lang="en-US" sz="2000" u="none">
                <a:solidFill>
                  <a:srgbClr val="C00000"/>
                </a:solidFill>
                <a:latin typeface="Arial"/>
                <a:ea typeface="Arial"/>
                <a:cs typeface="Arial"/>
                <a:sym typeface="Arial"/>
              </a:rPr>
              <a:t>Drawbacks of Restricted Algorithm:</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A large or changing group of users can not use them, because every time a user leaves the group everyone else must switch to a different algorithm.</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If someone accidentally reveals the secret, everyone must change their algorithm.</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Allow no quality control or standardization.</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Every group of users must have their unique algorithm.</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Group of users must write their own algorithms and implementations.</a:t>
            </a:r>
            <a:endParaRPr/>
          </a:p>
          <a:p>
            <a:pPr indent="-457200" lvl="1" marL="730250" marR="0" rtl="0" algn="l">
              <a:lnSpc>
                <a:spcPct val="100000"/>
              </a:lnSpc>
              <a:spcBef>
                <a:spcPts val="360"/>
              </a:spcBef>
              <a:spcAft>
                <a:spcPts val="0"/>
              </a:spcAft>
              <a:buClr>
                <a:schemeClr val="accent1"/>
              </a:buClr>
              <a:buSzPts val="1530"/>
              <a:buFont typeface="Arial"/>
              <a:buAutoNum type="arabicPeriod"/>
            </a:pPr>
            <a:r>
              <a:rPr b="0" i="0" lang="en-US" sz="1800" u="none" cap="none" strike="noStrike">
                <a:solidFill>
                  <a:schemeClr val="dk1"/>
                </a:solidFill>
                <a:latin typeface="Arial"/>
                <a:ea typeface="Arial"/>
                <a:cs typeface="Arial"/>
                <a:sym typeface="Arial"/>
              </a:rPr>
              <a:t>If no one in the group is a good cryptographer, then they won’t know if they have a secure algorithm. </a:t>
            </a:r>
            <a:endParaRPr/>
          </a:p>
        </p:txBody>
      </p:sp>
      <p:sp>
        <p:nvSpPr>
          <p:cNvPr id="174" name="Google Shape;174;p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a:t>
            </a:r>
            <a:br>
              <a:rPr b="0" i="0" lang="en-US" sz="40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Algorithms and Keys</a:t>
            </a:r>
            <a:endParaRPr/>
          </a:p>
        </p:txBody>
      </p:sp>
      <p:sp>
        <p:nvSpPr>
          <p:cNvPr id="180" name="Google Shape;180;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Modern cryptography solves this problem with a key, denoted by k.</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rgbClr val="C00000"/>
                </a:solidFill>
                <a:latin typeface="Arial"/>
                <a:ea typeface="Arial"/>
                <a:cs typeface="Arial"/>
                <a:sym typeface="Arial"/>
              </a:rPr>
              <a:t>Keyspace</a:t>
            </a:r>
            <a:r>
              <a:rPr b="0" i="0" lang="en-US" sz="2400" u="none">
                <a:solidFill>
                  <a:schemeClr val="dk1"/>
                </a:solidFill>
                <a:latin typeface="Arial"/>
                <a:ea typeface="Arial"/>
                <a:cs typeface="Arial"/>
                <a:sym typeface="Arial"/>
              </a:rPr>
              <a:t>: The range of possible values of the key.</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Both encryption and decryption operations use this key.</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encryption and decryption functions become:</a:t>
            </a:r>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	E</a:t>
            </a:r>
            <a:r>
              <a:rPr b="0" baseline="-25000" i="0" lang="en-US" sz="2000" u="none" cap="none" strike="noStrike">
                <a:solidFill>
                  <a:schemeClr val="dk1"/>
                </a:solidFill>
                <a:latin typeface="Arial"/>
                <a:ea typeface="Arial"/>
                <a:cs typeface="Arial"/>
                <a:sym typeface="Arial"/>
              </a:rPr>
              <a:t>k</a:t>
            </a:r>
            <a:r>
              <a:rPr b="0" i="0" lang="en-US" sz="2000" u="none" cap="none" strike="noStrike">
                <a:solidFill>
                  <a:schemeClr val="dk1"/>
                </a:solidFill>
                <a:latin typeface="Arial"/>
                <a:ea typeface="Arial"/>
                <a:cs typeface="Arial"/>
                <a:sym typeface="Arial"/>
              </a:rPr>
              <a:t>(M)=C, D</a:t>
            </a:r>
            <a:r>
              <a:rPr b="0" baseline="-25000" i="0" lang="en-US" sz="2000" u="none" cap="none" strike="noStrike">
                <a:solidFill>
                  <a:schemeClr val="dk1"/>
                </a:solidFill>
                <a:latin typeface="Arial"/>
                <a:ea typeface="Arial"/>
                <a:cs typeface="Arial"/>
                <a:sym typeface="Arial"/>
              </a:rPr>
              <a:t>k</a:t>
            </a:r>
            <a:r>
              <a:rPr b="0" i="0" lang="en-US" sz="2000" u="none" cap="none" strike="noStrike">
                <a:solidFill>
                  <a:schemeClr val="dk1"/>
                </a:solidFill>
                <a:latin typeface="Arial"/>
                <a:ea typeface="Arial"/>
                <a:cs typeface="Arial"/>
                <a:sym typeface="Arial"/>
              </a:rPr>
              <a:t>(C)=M and D</a:t>
            </a:r>
            <a:r>
              <a:rPr b="0" baseline="-25000" i="0" lang="en-US" sz="2000" u="none" cap="none" strike="noStrike">
                <a:solidFill>
                  <a:schemeClr val="dk1"/>
                </a:solidFill>
                <a:latin typeface="Arial"/>
                <a:ea typeface="Arial"/>
                <a:cs typeface="Arial"/>
                <a:sym typeface="Arial"/>
              </a:rPr>
              <a:t>k</a:t>
            </a:r>
            <a:r>
              <a:rPr b="0" i="0" lang="en-US" sz="2000" u="none" cap="none" strike="noStrike">
                <a:solidFill>
                  <a:schemeClr val="dk1"/>
                </a:solidFill>
                <a:latin typeface="Arial"/>
                <a:ea typeface="Arial"/>
                <a:cs typeface="Arial"/>
                <a:sym typeface="Arial"/>
              </a:rPr>
              <a:t>(E</a:t>
            </a:r>
            <a:r>
              <a:rPr b="0" baseline="-25000" i="0" lang="en-US" sz="2000" u="none" cap="none" strike="noStrike">
                <a:solidFill>
                  <a:schemeClr val="dk1"/>
                </a:solidFill>
                <a:latin typeface="Arial"/>
                <a:ea typeface="Arial"/>
                <a:cs typeface="Arial"/>
                <a:sym typeface="Arial"/>
              </a:rPr>
              <a:t>k</a:t>
            </a:r>
            <a:r>
              <a:rPr b="0" i="0" lang="en-US" sz="2000" u="none" cap="none" strike="noStrike">
                <a:solidFill>
                  <a:schemeClr val="dk1"/>
                </a:solidFill>
                <a:latin typeface="Arial"/>
                <a:ea typeface="Arial"/>
                <a:cs typeface="Arial"/>
                <a:sym typeface="Arial"/>
              </a:rPr>
              <a:t>(M))=M.</a:t>
            </a:r>
            <a:endParaRPr/>
          </a:p>
        </p:txBody>
      </p:sp>
      <p:grpSp>
        <p:nvGrpSpPr>
          <p:cNvPr id="181" name="Google Shape;181;p7"/>
          <p:cNvGrpSpPr/>
          <p:nvPr/>
        </p:nvGrpSpPr>
        <p:grpSpPr>
          <a:xfrm>
            <a:off x="762000" y="4114800"/>
            <a:ext cx="7315200" cy="2133600"/>
            <a:chOff x="990600" y="4267200"/>
            <a:chExt cx="7315200" cy="2133600"/>
          </a:xfrm>
        </p:grpSpPr>
        <p:cxnSp>
          <p:nvCxnSpPr>
            <p:cNvPr id="182" name="Google Shape;182;p7"/>
            <p:cNvCxnSpPr/>
            <p:nvPr/>
          </p:nvCxnSpPr>
          <p:spPr>
            <a:xfrm>
              <a:off x="1011238" y="5573713"/>
              <a:ext cx="1227137" cy="0"/>
            </a:xfrm>
            <a:prstGeom prst="straightConnector1">
              <a:avLst/>
            </a:prstGeom>
            <a:noFill/>
            <a:ln cap="flat" cmpd="sng" w="26425">
              <a:solidFill>
                <a:schemeClr val="dk1"/>
              </a:solidFill>
              <a:prstDash val="solid"/>
              <a:miter lim="800000"/>
              <a:headEnd len="med" w="med" type="none"/>
              <a:tailEnd len="med" w="med" type="stealth"/>
            </a:ln>
          </p:spPr>
        </p:cxnSp>
        <p:sp>
          <p:nvSpPr>
            <p:cNvPr id="183" name="Google Shape;183;p7"/>
            <p:cNvSpPr txBox="1"/>
            <p:nvPr/>
          </p:nvSpPr>
          <p:spPr>
            <a:xfrm>
              <a:off x="2209800" y="5345113"/>
              <a:ext cx="1295400" cy="369900"/>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Encryption</a:t>
              </a:r>
              <a:endParaRPr/>
            </a:p>
          </p:txBody>
        </p:sp>
        <p:sp>
          <p:nvSpPr>
            <p:cNvPr id="184" name="Google Shape;184;p7"/>
            <p:cNvSpPr txBox="1"/>
            <p:nvPr/>
          </p:nvSpPr>
          <p:spPr>
            <a:xfrm>
              <a:off x="3886200" y="5193268"/>
              <a:ext cx="1295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Ciphertext</a:t>
              </a:r>
              <a:endParaRPr/>
            </a:p>
          </p:txBody>
        </p:sp>
        <p:sp>
          <p:nvSpPr>
            <p:cNvPr id="185" name="Google Shape;185;p7"/>
            <p:cNvSpPr txBox="1"/>
            <p:nvPr/>
          </p:nvSpPr>
          <p:spPr>
            <a:xfrm>
              <a:off x="5715000" y="5345113"/>
              <a:ext cx="1295400" cy="369900"/>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Decryption</a:t>
              </a:r>
              <a:endParaRPr/>
            </a:p>
          </p:txBody>
        </p:sp>
        <p:cxnSp>
          <p:nvCxnSpPr>
            <p:cNvPr id="186" name="Google Shape;186;p7"/>
            <p:cNvCxnSpPr/>
            <p:nvPr/>
          </p:nvCxnSpPr>
          <p:spPr>
            <a:xfrm>
              <a:off x="3505200" y="5573713"/>
              <a:ext cx="2173288" cy="0"/>
            </a:xfrm>
            <a:prstGeom prst="straightConnector1">
              <a:avLst/>
            </a:prstGeom>
            <a:noFill/>
            <a:ln cap="flat" cmpd="sng" w="26425">
              <a:solidFill>
                <a:schemeClr val="dk1"/>
              </a:solidFill>
              <a:prstDash val="solid"/>
              <a:miter lim="800000"/>
              <a:headEnd len="med" w="med" type="none"/>
              <a:tailEnd len="med" w="med" type="stealth"/>
            </a:ln>
          </p:spPr>
        </p:cxnSp>
        <p:cxnSp>
          <p:nvCxnSpPr>
            <p:cNvPr id="187" name="Google Shape;187;p7"/>
            <p:cNvCxnSpPr/>
            <p:nvPr/>
          </p:nvCxnSpPr>
          <p:spPr>
            <a:xfrm>
              <a:off x="7010400" y="5573713"/>
              <a:ext cx="1116013" cy="0"/>
            </a:xfrm>
            <a:prstGeom prst="straightConnector1">
              <a:avLst/>
            </a:prstGeom>
            <a:noFill/>
            <a:ln cap="flat" cmpd="sng" w="26425">
              <a:solidFill>
                <a:schemeClr val="dk1"/>
              </a:solidFill>
              <a:prstDash val="solid"/>
              <a:miter lim="800000"/>
              <a:headEnd len="med" w="med" type="none"/>
              <a:tailEnd len="med" w="med" type="stealth"/>
            </a:ln>
          </p:spPr>
        </p:cxnSp>
        <p:sp>
          <p:nvSpPr>
            <p:cNvPr id="188" name="Google Shape;188;p7"/>
            <p:cNvSpPr txBox="1"/>
            <p:nvPr/>
          </p:nvSpPr>
          <p:spPr>
            <a:xfrm>
              <a:off x="5562600" y="4267200"/>
              <a:ext cx="1295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Key</a:t>
              </a:r>
              <a:endParaRPr/>
            </a:p>
          </p:txBody>
        </p:sp>
        <p:sp>
          <p:nvSpPr>
            <p:cNvPr id="189" name="Google Shape;189;p7"/>
            <p:cNvSpPr txBox="1"/>
            <p:nvPr/>
          </p:nvSpPr>
          <p:spPr>
            <a:xfrm>
              <a:off x="2133600" y="4343400"/>
              <a:ext cx="1295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Key</a:t>
              </a:r>
              <a:endParaRPr/>
            </a:p>
          </p:txBody>
        </p:sp>
        <p:sp>
          <p:nvSpPr>
            <p:cNvPr id="190" name="Google Shape;190;p7"/>
            <p:cNvSpPr txBox="1"/>
            <p:nvPr/>
          </p:nvSpPr>
          <p:spPr>
            <a:xfrm>
              <a:off x="1143000" y="5181600"/>
              <a:ext cx="1066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191" name="Google Shape;191;p7"/>
            <p:cNvSpPr txBox="1"/>
            <p:nvPr/>
          </p:nvSpPr>
          <p:spPr>
            <a:xfrm>
              <a:off x="7010400" y="4876800"/>
              <a:ext cx="1295400" cy="64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Original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192" name="Google Shape;192;p7"/>
            <p:cNvSpPr txBox="1"/>
            <p:nvPr/>
          </p:nvSpPr>
          <p:spPr>
            <a:xfrm>
              <a:off x="990600" y="6031468"/>
              <a:ext cx="7010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Encryption and Decryption with a Key</a:t>
              </a:r>
              <a:endParaRPr/>
            </a:p>
          </p:txBody>
        </p:sp>
        <p:cxnSp>
          <p:nvCxnSpPr>
            <p:cNvPr id="193" name="Google Shape;193;p7"/>
            <p:cNvCxnSpPr/>
            <p:nvPr/>
          </p:nvCxnSpPr>
          <p:spPr>
            <a:xfrm>
              <a:off x="2781300" y="4713288"/>
              <a:ext cx="0" cy="631825"/>
            </a:xfrm>
            <a:prstGeom prst="straightConnector1">
              <a:avLst/>
            </a:prstGeom>
            <a:noFill/>
            <a:ln cap="flat" cmpd="sng" w="26425">
              <a:solidFill>
                <a:schemeClr val="dk1"/>
              </a:solidFill>
              <a:prstDash val="solid"/>
              <a:miter lim="800000"/>
              <a:headEnd len="med" w="med" type="none"/>
              <a:tailEnd len="med" w="med" type="stealth"/>
            </a:ln>
          </p:spPr>
        </p:cxnSp>
        <p:cxnSp>
          <p:nvCxnSpPr>
            <p:cNvPr id="194" name="Google Shape;194;p7"/>
            <p:cNvCxnSpPr/>
            <p:nvPr/>
          </p:nvCxnSpPr>
          <p:spPr>
            <a:xfrm>
              <a:off x="6248400" y="4724400"/>
              <a:ext cx="0" cy="633413"/>
            </a:xfrm>
            <a:prstGeom prst="straightConnector1">
              <a:avLst/>
            </a:prstGeom>
            <a:noFill/>
            <a:ln cap="flat" cmpd="sng" w="26425">
              <a:solidFill>
                <a:schemeClr val="dk1"/>
              </a:solidFill>
              <a:prstDash val="solid"/>
              <a:miter lim="800000"/>
              <a:headEnd len="med" w="med" type="none"/>
              <a:tailEnd len="med" w="med" type="stealth"/>
            </a:ln>
          </p:spPr>
        </p:cxnSp>
      </p:grpSp>
      <p:sp>
        <p:nvSpPr>
          <p:cNvPr id="195" name="Google Shape;195;p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Terminology</a:t>
            </a:r>
            <a:br>
              <a:rPr b="0" i="0" lang="en-US" sz="5400" u="none">
                <a:solidFill>
                  <a:schemeClr val="dk2"/>
                </a:solidFill>
                <a:latin typeface="Arial"/>
                <a:ea typeface="Arial"/>
                <a:cs typeface="Arial"/>
                <a:sym typeface="Arial"/>
              </a:rPr>
            </a:br>
            <a:r>
              <a:rPr b="0" i="0" lang="en-US" sz="2400" u="none">
                <a:solidFill>
                  <a:schemeClr val="dk2"/>
                </a:solidFill>
                <a:latin typeface="Arial"/>
                <a:ea typeface="Arial"/>
                <a:cs typeface="Arial"/>
                <a:sym typeface="Arial"/>
              </a:rPr>
              <a:t>Algorithms and Keys</a:t>
            </a:r>
            <a:endParaRPr/>
          </a:p>
        </p:txBody>
      </p:sp>
      <p:sp>
        <p:nvSpPr>
          <p:cNvPr id="201" name="Google Shape;201;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Some algorithms use a different encryption key and decryption key. In this case:</a:t>
            </a:r>
            <a:endParaRPr/>
          </a:p>
          <a:p>
            <a:pPr indent="0" lvl="1" marL="273050" marR="0" rtl="0" algn="l">
              <a:lnSpc>
                <a:spcPct val="100000"/>
              </a:lnSpc>
              <a:spcBef>
                <a:spcPts val="400"/>
              </a:spcBef>
              <a:spcAft>
                <a:spcPts val="0"/>
              </a:spcAft>
              <a:buClr>
                <a:schemeClr val="accent1"/>
              </a:buClr>
              <a:buSzPts val="1700"/>
              <a:buFont typeface="Arial"/>
              <a:buNone/>
            </a:pPr>
            <a:r>
              <a:rPr b="0" i="0" lang="en-US" sz="2000" u="none" cap="none" strike="noStrike">
                <a:solidFill>
                  <a:schemeClr val="dk1"/>
                </a:solidFill>
                <a:latin typeface="Arial"/>
                <a:ea typeface="Arial"/>
                <a:cs typeface="Arial"/>
                <a:sym typeface="Arial"/>
              </a:rPr>
              <a:t>	E</a:t>
            </a:r>
            <a:r>
              <a:rPr b="0" baseline="-25000" i="0" lang="en-US" sz="2000" u="none" cap="none" strike="noStrike">
                <a:solidFill>
                  <a:schemeClr val="dk1"/>
                </a:solidFill>
                <a:latin typeface="Arial"/>
                <a:ea typeface="Arial"/>
                <a:cs typeface="Arial"/>
                <a:sym typeface="Arial"/>
              </a:rPr>
              <a:t>k1</a:t>
            </a:r>
            <a:r>
              <a:rPr b="0" i="0" lang="en-US" sz="2000" u="none" cap="none" strike="noStrike">
                <a:solidFill>
                  <a:schemeClr val="dk1"/>
                </a:solidFill>
                <a:latin typeface="Arial"/>
                <a:ea typeface="Arial"/>
                <a:cs typeface="Arial"/>
                <a:sym typeface="Arial"/>
              </a:rPr>
              <a:t>(M)=C, D</a:t>
            </a:r>
            <a:r>
              <a:rPr b="0" baseline="-25000" i="0" lang="en-US" sz="2000" u="none" cap="none" strike="noStrike">
                <a:solidFill>
                  <a:schemeClr val="dk1"/>
                </a:solidFill>
                <a:latin typeface="Arial"/>
                <a:ea typeface="Arial"/>
                <a:cs typeface="Arial"/>
                <a:sym typeface="Arial"/>
              </a:rPr>
              <a:t>k2</a:t>
            </a:r>
            <a:r>
              <a:rPr b="0" i="0" lang="en-US" sz="2000" u="none" cap="none" strike="noStrike">
                <a:solidFill>
                  <a:schemeClr val="dk1"/>
                </a:solidFill>
                <a:latin typeface="Arial"/>
                <a:ea typeface="Arial"/>
                <a:cs typeface="Arial"/>
                <a:sym typeface="Arial"/>
              </a:rPr>
              <a:t>(C)=M and D</a:t>
            </a:r>
            <a:r>
              <a:rPr b="0" baseline="-25000" i="0" lang="en-US" sz="2000" u="none" cap="none" strike="noStrike">
                <a:solidFill>
                  <a:schemeClr val="dk1"/>
                </a:solidFill>
                <a:latin typeface="Arial"/>
                <a:ea typeface="Arial"/>
                <a:cs typeface="Arial"/>
                <a:sym typeface="Arial"/>
              </a:rPr>
              <a:t>k2</a:t>
            </a:r>
            <a:r>
              <a:rPr b="0" i="0" lang="en-US" sz="2000" u="none" cap="none" strike="noStrike">
                <a:solidFill>
                  <a:schemeClr val="dk1"/>
                </a:solidFill>
                <a:latin typeface="Arial"/>
                <a:ea typeface="Arial"/>
                <a:cs typeface="Arial"/>
                <a:sym typeface="Arial"/>
              </a:rPr>
              <a:t>(E</a:t>
            </a:r>
            <a:r>
              <a:rPr b="0" baseline="-25000" i="0" lang="en-US" sz="2000" u="none" cap="none" strike="noStrike">
                <a:solidFill>
                  <a:schemeClr val="dk1"/>
                </a:solidFill>
                <a:latin typeface="Arial"/>
                <a:ea typeface="Arial"/>
                <a:cs typeface="Arial"/>
                <a:sym typeface="Arial"/>
              </a:rPr>
              <a:t>k1</a:t>
            </a:r>
            <a:r>
              <a:rPr b="0" i="0" lang="en-US" sz="2000" u="none" cap="none" strike="noStrike">
                <a:solidFill>
                  <a:schemeClr val="dk1"/>
                </a:solidFill>
                <a:latin typeface="Arial"/>
                <a:ea typeface="Arial"/>
                <a:cs typeface="Arial"/>
                <a:sym typeface="Arial"/>
              </a:rPr>
              <a:t>(M))=M.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All of the security in these algorithms is based in the key (keys); none is based in the details of the algorithm.</a:t>
            </a:r>
            <a:endParaRPr/>
          </a:p>
          <a:p>
            <a:pPr indent="-18256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0" lvl="1" marL="273050"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None/>
            </a:pPr>
            <a:r>
              <a:rPr b="0" i="0" lang="en-US" sz="2400" u="none">
                <a:solidFill>
                  <a:schemeClr val="dk1"/>
                </a:solidFill>
                <a:latin typeface="Arial"/>
                <a:ea typeface="Arial"/>
                <a:cs typeface="Arial"/>
                <a:sym typeface="Arial"/>
              </a:rPr>
              <a:t>	</a:t>
            </a:r>
            <a:endParaRPr/>
          </a:p>
        </p:txBody>
      </p:sp>
      <p:grpSp>
        <p:nvGrpSpPr>
          <p:cNvPr id="202" name="Google Shape;202;p8"/>
          <p:cNvGrpSpPr/>
          <p:nvPr/>
        </p:nvGrpSpPr>
        <p:grpSpPr>
          <a:xfrm>
            <a:off x="762000" y="4114800"/>
            <a:ext cx="7315200" cy="2133600"/>
            <a:chOff x="990600" y="4267200"/>
            <a:chExt cx="7315200" cy="2133600"/>
          </a:xfrm>
        </p:grpSpPr>
        <p:cxnSp>
          <p:nvCxnSpPr>
            <p:cNvPr id="203" name="Google Shape;203;p8"/>
            <p:cNvCxnSpPr/>
            <p:nvPr/>
          </p:nvCxnSpPr>
          <p:spPr>
            <a:xfrm>
              <a:off x="1011238" y="5573713"/>
              <a:ext cx="1227137" cy="0"/>
            </a:xfrm>
            <a:prstGeom prst="straightConnector1">
              <a:avLst/>
            </a:prstGeom>
            <a:noFill/>
            <a:ln cap="flat" cmpd="sng" w="26425">
              <a:solidFill>
                <a:schemeClr val="dk1"/>
              </a:solidFill>
              <a:prstDash val="solid"/>
              <a:miter lim="800000"/>
              <a:headEnd len="med" w="med" type="none"/>
              <a:tailEnd len="med" w="med" type="stealth"/>
            </a:ln>
          </p:spPr>
        </p:cxnSp>
        <p:sp>
          <p:nvSpPr>
            <p:cNvPr id="204" name="Google Shape;204;p8"/>
            <p:cNvSpPr txBox="1"/>
            <p:nvPr/>
          </p:nvSpPr>
          <p:spPr>
            <a:xfrm>
              <a:off x="2209800" y="5345113"/>
              <a:ext cx="1295400" cy="369887"/>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Encryption</a:t>
              </a:r>
              <a:endParaRPr/>
            </a:p>
          </p:txBody>
        </p:sp>
        <p:sp>
          <p:nvSpPr>
            <p:cNvPr id="205" name="Google Shape;205;p8"/>
            <p:cNvSpPr txBox="1"/>
            <p:nvPr/>
          </p:nvSpPr>
          <p:spPr>
            <a:xfrm>
              <a:off x="3886200" y="5193268"/>
              <a:ext cx="1295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Ciphertext</a:t>
              </a:r>
              <a:endParaRPr/>
            </a:p>
          </p:txBody>
        </p:sp>
        <p:sp>
          <p:nvSpPr>
            <p:cNvPr id="206" name="Google Shape;206;p8"/>
            <p:cNvSpPr txBox="1"/>
            <p:nvPr/>
          </p:nvSpPr>
          <p:spPr>
            <a:xfrm>
              <a:off x="5715000" y="5345113"/>
              <a:ext cx="1295400" cy="369887"/>
            </a:xfrm>
            <a:prstGeom prst="rect">
              <a:avLst/>
            </a:prstGeom>
            <a:solidFill>
              <a:schemeClr val="dk1"/>
            </a:solidFill>
            <a:ln cap="flat" cmpd="sng" w="26425">
              <a:solidFill>
                <a:srgbClr val="1B1B23"/>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Arial"/>
                <a:buNone/>
              </a:pPr>
              <a:r>
                <a:rPr b="0" i="0" lang="en-US" sz="1800" u="none">
                  <a:solidFill>
                    <a:srgbClr val="FFFFFF"/>
                  </a:solidFill>
                  <a:latin typeface="Arial"/>
                  <a:ea typeface="Arial"/>
                  <a:cs typeface="Arial"/>
                  <a:sym typeface="Arial"/>
                </a:rPr>
                <a:t>Decryption</a:t>
              </a:r>
              <a:endParaRPr/>
            </a:p>
          </p:txBody>
        </p:sp>
        <p:cxnSp>
          <p:nvCxnSpPr>
            <p:cNvPr id="207" name="Google Shape;207;p8"/>
            <p:cNvCxnSpPr/>
            <p:nvPr/>
          </p:nvCxnSpPr>
          <p:spPr>
            <a:xfrm>
              <a:off x="3505200" y="5573713"/>
              <a:ext cx="2173288" cy="0"/>
            </a:xfrm>
            <a:prstGeom prst="straightConnector1">
              <a:avLst/>
            </a:prstGeom>
            <a:noFill/>
            <a:ln cap="flat" cmpd="sng" w="26425">
              <a:solidFill>
                <a:schemeClr val="dk1"/>
              </a:solidFill>
              <a:prstDash val="solid"/>
              <a:miter lim="800000"/>
              <a:headEnd len="med" w="med" type="none"/>
              <a:tailEnd len="med" w="med" type="stealth"/>
            </a:ln>
          </p:spPr>
        </p:cxnSp>
        <p:cxnSp>
          <p:nvCxnSpPr>
            <p:cNvPr id="208" name="Google Shape;208;p8"/>
            <p:cNvCxnSpPr/>
            <p:nvPr/>
          </p:nvCxnSpPr>
          <p:spPr>
            <a:xfrm>
              <a:off x="7010400" y="5573713"/>
              <a:ext cx="1116013" cy="0"/>
            </a:xfrm>
            <a:prstGeom prst="straightConnector1">
              <a:avLst/>
            </a:prstGeom>
            <a:noFill/>
            <a:ln cap="flat" cmpd="sng" w="26425">
              <a:solidFill>
                <a:schemeClr val="dk1"/>
              </a:solidFill>
              <a:prstDash val="solid"/>
              <a:miter lim="800000"/>
              <a:headEnd len="med" w="med" type="none"/>
              <a:tailEnd len="med" w="med" type="stealth"/>
            </a:ln>
          </p:spPr>
        </p:cxnSp>
        <p:sp>
          <p:nvSpPr>
            <p:cNvPr id="209" name="Google Shape;209;p8"/>
            <p:cNvSpPr txBox="1"/>
            <p:nvPr/>
          </p:nvSpPr>
          <p:spPr>
            <a:xfrm>
              <a:off x="5562600" y="4267200"/>
              <a:ext cx="12954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DecryptionKey</a:t>
              </a:r>
              <a:endParaRPr/>
            </a:p>
          </p:txBody>
        </p:sp>
        <p:sp>
          <p:nvSpPr>
            <p:cNvPr id="210" name="Google Shape;210;p8"/>
            <p:cNvSpPr txBox="1"/>
            <p:nvPr/>
          </p:nvSpPr>
          <p:spPr>
            <a:xfrm>
              <a:off x="2133600" y="4343400"/>
              <a:ext cx="12954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EncryptionKey</a:t>
              </a:r>
              <a:endParaRPr/>
            </a:p>
          </p:txBody>
        </p:sp>
        <p:sp>
          <p:nvSpPr>
            <p:cNvPr id="211" name="Google Shape;211;p8"/>
            <p:cNvSpPr txBox="1"/>
            <p:nvPr/>
          </p:nvSpPr>
          <p:spPr>
            <a:xfrm>
              <a:off x="1143000" y="5181600"/>
              <a:ext cx="10668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212" name="Google Shape;212;p8"/>
            <p:cNvSpPr txBox="1"/>
            <p:nvPr/>
          </p:nvSpPr>
          <p:spPr>
            <a:xfrm>
              <a:off x="7010400" y="4876800"/>
              <a:ext cx="12954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Original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Plaintext</a:t>
              </a:r>
              <a:endParaRPr/>
            </a:p>
          </p:txBody>
        </p:sp>
        <p:sp>
          <p:nvSpPr>
            <p:cNvPr id="213" name="Google Shape;213;p8"/>
            <p:cNvSpPr txBox="1"/>
            <p:nvPr/>
          </p:nvSpPr>
          <p:spPr>
            <a:xfrm>
              <a:off x="990600" y="6031468"/>
              <a:ext cx="70104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Encryption and Decryption with a Key</a:t>
              </a:r>
              <a:endParaRPr/>
            </a:p>
          </p:txBody>
        </p:sp>
        <p:cxnSp>
          <p:nvCxnSpPr>
            <p:cNvPr id="214" name="Google Shape;214;p8"/>
            <p:cNvCxnSpPr/>
            <p:nvPr/>
          </p:nvCxnSpPr>
          <p:spPr>
            <a:xfrm>
              <a:off x="2781300" y="4989513"/>
              <a:ext cx="0" cy="355600"/>
            </a:xfrm>
            <a:prstGeom prst="straightConnector1">
              <a:avLst/>
            </a:prstGeom>
            <a:noFill/>
            <a:ln cap="flat" cmpd="sng" w="26425">
              <a:solidFill>
                <a:schemeClr val="dk1"/>
              </a:solidFill>
              <a:prstDash val="solid"/>
              <a:miter lim="800000"/>
              <a:headEnd len="med" w="med" type="none"/>
              <a:tailEnd len="med" w="med" type="stealth"/>
            </a:ln>
          </p:spPr>
        </p:cxnSp>
        <p:cxnSp>
          <p:nvCxnSpPr>
            <p:cNvPr id="215" name="Google Shape;215;p8"/>
            <p:cNvCxnSpPr/>
            <p:nvPr/>
          </p:nvCxnSpPr>
          <p:spPr>
            <a:xfrm>
              <a:off x="6248400" y="4940300"/>
              <a:ext cx="0" cy="393700"/>
            </a:xfrm>
            <a:prstGeom prst="straightConnector1">
              <a:avLst/>
            </a:prstGeom>
            <a:noFill/>
            <a:ln cap="flat" cmpd="sng" w="26425">
              <a:solidFill>
                <a:schemeClr val="dk1"/>
              </a:solidFill>
              <a:prstDash val="solid"/>
              <a:miter lim="800000"/>
              <a:headEnd len="med" w="med" type="none"/>
              <a:tailEnd len="med" w="med" type="stealth"/>
            </a:ln>
          </p:spPr>
        </p:cxnSp>
      </p:grpSp>
      <p:sp>
        <p:nvSpPr>
          <p:cNvPr id="216" name="Google Shape;216;p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Symmetric Algorithm </a:t>
            </a:r>
            <a:r>
              <a:rPr b="0" i="0" lang="en-US" sz="4000" u="none">
                <a:solidFill>
                  <a:srgbClr val="00B0F0"/>
                </a:solidFill>
                <a:latin typeface="Arial"/>
                <a:ea typeface="Arial"/>
                <a:cs typeface="Arial"/>
                <a:sym typeface="Arial"/>
              </a:rPr>
              <a:t>(2015)</a:t>
            </a:r>
            <a:endParaRPr/>
          </a:p>
        </p:txBody>
      </p:sp>
      <p:sp>
        <p:nvSpPr>
          <p:cNvPr id="222" name="Google Shape;222;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Two General Types of key based algorithm:</a:t>
            </a:r>
            <a:endParaRPr/>
          </a:p>
          <a:p>
            <a:pPr indent="-182561"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Symmetric Algorithm.</a:t>
            </a:r>
            <a:endParaRPr/>
          </a:p>
          <a:p>
            <a:pPr indent="-182561" lvl="1" marL="457200" marR="0" rtl="0" algn="l">
              <a:lnSpc>
                <a:spcPct val="100000"/>
              </a:lnSpc>
              <a:spcBef>
                <a:spcPts val="400"/>
              </a:spcBef>
              <a:spcAft>
                <a:spcPts val="0"/>
              </a:spcAft>
              <a:buClr>
                <a:schemeClr val="accent1"/>
              </a:buClr>
              <a:buSzPts val="1700"/>
              <a:buFont typeface="Arial"/>
              <a:buChar char="•"/>
            </a:pPr>
            <a:r>
              <a:rPr b="0" i="0" lang="en-US" sz="2000" u="none" cap="none" strike="noStrike">
                <a:solidFill>
                  <a:srgbClr val="C00000"/>
                </a:solidFill>
                <a:latin typeface="Arial"/>
                <a:ea typeface="Arial"/>
                <a:cs typeface="Arial"/>
                <a:sym typeface="Arial"/>
              </a:rPr>
              <a:t>Public-key Algorithm.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In Symmetric key Algorithm encryption key can be calculated from the decryption key and vice versa.</a:t>
            </a:r>
            <a:endParaRPr/>
          </a:p>
          <a:p>
            <a:pPr indent="-106997" lvl="0" marL="182562" marR="0" rtl="0" algn="l">
              <a:lnSpc>
                <a:spcPct val="100000"/>
              </a:lnSpc>
              <a:spcBef>
                <a:spcPts val="280"/>
              </a:spcBef>
              <a:spcAft>
                <a:spcPts val="0"/>
              </a:spcAft>
              <a:buClr>
                <a:schemeClr val="accent1"/>
              </a:buClr>
              <a:buSzPts val="1190"/>
              <a:buFont typeface="Arial"/>
              <a:buNone/>
            </a:pPr>
            <a:r>
              <a:t/>
            </a:r>
            <a:endParaRPr b="0" i="0" sz="14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These algorithms also known as secret key/ single key/ one key or conventional algorithm.</a:t>
            </a:r>
            <a:endParaRPr/>
          </a:p>
          <a:p>
            <a:pPr indent="-123189" lvl="0" marL="182562" marR="0" rtl="0" algn="l">
              <a:lnSpc>
                <a:spcPct val="100000"/>
              </a:lnSpc>
              <a:spcBef>
                <a:spcPts val="220"/>
              </a:spcBef>
              <a:spcAft>
                <a:spcPts val="0"/>
              </a:spcAft>
              <a:buClr>
                <a:schemeClr val="accent1"/>
              </a:buClr>
              <a:buSzPts val="935"/>
              <a:buFont typeface="Arial"/>
              <a:buNone/>
            </a:pPr>
            <a:r>
              <a:t/>
            </a:r>
            <a:endParaRPr b="0" i="0" sz="1100" u="non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sender and the receiver must agree on a key before they can start communication.</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Encryption and Decryption with a symmetric algorithm are denoted by: E</a:t>
            </a:r>
            <a:r>
              <a:rPr b="0" baseline="-25000" i="0"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(M)=C, D</a:t>
            </a:r>
            <a:r>
              <a:rPr b="0" baseline="-25000" i="0" lang="en-US" sz="2400" u="none">
                <a:solidFill>
                  <a:schemeClr val="dk1"/>
                </a:solidFill>
                <a:latin typeface="Arial"/>
                <a:ea typeface="Arial"/>
                <a:cs typeface="Arial"/>
                <a:sym typeface="Arial"/>
              </a:rPr>
              <a:t>k</a:t>
            </a:r>
            <a:r>
              <a:rPr b="0" i="0" lang="en-US" sz="2400" u="none">
                <a:solidFill>
                  <a:schemeClr val="dk1"/>
                </a:solidFill>
                <a:latin typeface="Arial"/>
                <a:ea typeface="Arial"/>
                <a:cs typeface="Arial"/>
                <a:sym typeface="Arial"/>
              </a:rPr>
              <a:t>(C)=M.</a:t>
            </a:r>
            <a:endParaRPr/>
          </a:p>
          <a:p>
            <a:pPr indent="-53023" lvl="0" marL="182563" marR="0" rtl="0" algn="l">
              <a:spcBef>
                <a:spcPts val="480"/>
              </a:spcBef>
              <a:spcAft>
                <a:spcPts val="0"/>
              </a:spcAft>
              <a:buClr>
                <a:schemeClr val="accent1"/>
              </a:buClr>
              <a:buSzPts val="2040"/>
              <a:buFont typeface="Arial"/>
              <a:buNone/>
            </a:pPr>
            <a:r>
              <a:t/>
            </a:r>
            <a:endParaRPr b="0" i="0" sz="2400" u="none">
              <a:solidFill>
                <a:schemeClr val="dk1"/>
              </a:solidFill>
              <a:latin typeface="Arial"/>
              <a:ea typeface="Arial"/>
              <a:cs typeface="Arial"/>
              <a:sym typeface="Arial"/>
            </a:endParaRPr>
          </a:p>
        </p:txBody>
      </p:sp>
      <p:sp>
        <p:nvSpPr>
          <p:cNvPr id="223" name="Google Shape;223;p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2011-02-02T03:21:55Z</dcterms:created>
  <dc:creator>Tohid</dc:creator>
</cp:coreProperties>
</file>