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gpOpC5YVYPtevNSHjKcBkDkzhK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29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31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6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6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8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" name="Google Shape;92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0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24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Example Implementation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Getting Initial Ticket</a:t>
            </a:r>
            <a:endParaRPr/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has one piece of information that proves her identity: her </a:t>
            </a:r>
            <a:r>
              <a:rPr b="0" i="0" lang="en-US" sz="17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client sends 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message containing her name and the name of her TGS server to the Kerberos authentication server.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Kerberos authentication server looks up the client in the database and upon success Kerberos generates a session key to be used between her and the TGS.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Ticket Granting Ticket(TGT).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encrypt that session key with that client’s secret key.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it creates a TGT for the client to authenticate herself to the TGS, and encrypt that in the TGS’s secret key.</a:t>
            </a:r>
            <a:endParaRPr/>
          </a:p>
          <a:p>
            <a:pPr indent="-90804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445"/>
              <a:buFont typeface="Arial"/>
              <a:buChar char="•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Kerberos authentication server sends both of these encrypted messages back to the client. 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Getting Initial Ticket Continue…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now decrypts the first message and retrieves the session key.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secret key is a one way hash of her password, so a legitimate user will have no trouble doing this.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user were an imposter (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ছদ্মবেশী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he would not know the correct password and therefore could not decrypt the response from the Kerberos authentication server.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saves the TGT and session key and erases the password and the one way hash.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can now prove her identity to the TGS for the lifetime of the TGS. 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Getting Server Tickets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(2013)</a:t>
            </a:r>
            <a:endParaRPr/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client has to obtain a separate ticket for each service she wants to use.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TGS grants tickets for individual servers.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When a clients needs a ticket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she does not already have, she sends a request to the TGS.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receiving the request, the TGS decrypts the TGT with his secret key.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he uses the session key included in the TGT to decrypt the authenticator. 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TGS responds to a valid request by returning a valid ticket for the client to present to the server.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TGS also creates a new session key for the client and the server, encrypted with the session key shared by the client and the TGS.</a:t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Requesting a Service</a:t>
            </a:r>
            <a:endParaRPr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the client is ready to authenticate herself to the server.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creates a message very similar to the one sent to the TGS.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creates an authenticator consisting of her name and network address, and a timestamp, encrypted with the session key for her and the server that the TGS generated.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decrypts and checks the ticket and the authenticator and also checks the client’s address and the timestamp.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everything checks out, the server knows that according to Kerberos, the client is who she says she is. </a:t>
            </a: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Kerberos V.4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(2014)</a:t>
            </a:r>
            <a:endParaRPr/>
          </a:p>
        </p:txBody>
      </p:sp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Kerberos V.4 the five messages looked like: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935"/>
              <a:buFont typeface="Arial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to Kerberos:	c, tgs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to Client:	{K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to TGS:		{A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,s.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TGS to Client:		{K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to Server:		{A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{s, c, a, v, 1, 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{c, a, t}K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1, 3 and 5 are identical. The double encryption of the ticket in steps 2 and 4 has been removed in version 5.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of Kerberos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(2014)</a:t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is vulnerable to password-guessing attacks.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intruder can collect tickets and they try to decrypt them.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that the average person does not usually choose good passwords.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Mallory collects enough tickets, his chances of recovering a password are good. </a:t>
            </a:r>
            <a:endParaRPr/>
          </a:p>
          <a:p>
            <a:pPr indent="-63817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Perhaps the most serious attack involves malicious software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Kerberos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Kerberos is a trusted third-party authentication protocol designed for TCP/IP network.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Kerberos service, sitting on the network, acts as a trusted arbitrator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(বিচার/শালিশ).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is based on Symmetric Cryptography.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originally developed at MIT for project Athena.</a:t>
            </a:r>
            <a:endParaRPr/>
          </a:p>
          <a:p>
            <a:pPr indent="-5302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Kerberos Model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(2014)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Kerberos model, there are entities- clients and servers- sitting on the network.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 can be users, but can also be independent software programs that need to do things: download files, send messages, access databases, access printers, obtain administrative privileges, whatever.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keeps a database of clients and their secret keys. (For a human the secret key is an encrypted password).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also creates session keys which are given to a client and a server (or to two clients) and no one else.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session key is used to encrypt messages between two parties, after which it is destroyed.</a:t>
            </a:r>
            <a:endParaRPr/>
          </a:p>
          <a:p>
            <a:pPr indent="-80009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v.4 provided a nonstandard mode for authentication. This mode is weak: It fails to detect certain changes to the ciphertext.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v.5 uses CBC mode.  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Kerberos Authentication steps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822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/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1: Request for Ticket-Granting Ticket.</a:t>
            </a:r>
            <a:endParaRPr/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2: Ticket-Granting Ticket.</a:t>
            </a:r>
            <a:endParaRPr/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3: Request for Server Ticket.</a:t>
            </a:r>
            <a:endParaRPr/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4: Server Ticket.</a:t>
            </a:r>
            <a:endParaRPr/>
          </a:p>
          <a:p>
            <a:pPr indent="0" lvl="3" marL="82232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5: Request for Services.</a:t>
            </a:r>
            <a:endParaRPr/>
          </a:p>
        </p:txBody>
      </p:sp>
      <p:grpSp>
        <p:nvGrpSpPr>
          <p:cNvPr id="148" name="Google Shape;148;p4"/>
          <p:cNvGrpSpPr/>
          <p:nvPr/>
        </p:nvGrpSpPr>
        <p:grpSpPr>
          <a:xfrm>
            <a:off x="762000" y="2133600"/>
            <a:ext cx="6781800" cy="2895600"/>
            <a:chOff x="1371600" y="2438400"/>
            <a:chExt cx="6781800" cy="2895600"/>
          </a:xfrm>
        </p:grpSpPr>
        <p:sp>
          <p:nvSpPr>
            <p:cNvPr id="149" name="Google Shape;149;p4"/>
            <p:cNvSpPr/>
            <p:nvPr/>
          </p:nvSpPr>
          <p:spPr>
            <a:xfrm>
              <a:off x="1371600" y="2438400"/>
              <a:ext cx="1295400" cy="9906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Kerberos</a:t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819400" y="4343400"/>
              <a:ext cx="1219200" cy="9906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419600" y="2438400"/>
              <a:ext cx="1219200" cy="9906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TGS</a:t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934200" y="4343400"/>
              <a:ext cx="1219200" cy="990600"/>
            </a:xfrm>
            <a:prstGeom prst="ellipse">
              <a:avLst/>
            </a:prstGeom>
            <a:solidFill>
              <a:schemeClr val="lt1"/>
            </a:solidFill>
            <a:ln cap="flat" cmpd="sng" w="264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934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292934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cxnSp>
          <p:nvCxnSpPr>
            <p:cNvPr id="153" name="Google Shape;153;p4"/>
            <p:cNvCxnSpPr/>
            <p:nvPr/>
          </p:nvCxnSpPr>
          <p:spPr>
            <a:xfrm rot="10800000">
              <a:off x="2095500" y="3429000"/>
              <a:ext cx="800100" cy="1108075"/>
            </a:xfrm>
            <a:prstGeom prst="straightConnector1">
              <a:avLst/>
            </a:prstGeom>
            <a:noFill/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476500" y="3284538"/>
              <a:ext cx="723900" cy="1135062"/>
            </a:xfrm>
            <a:prstGeom prst="straightConnector1">
              <a:avLst/>
            </a:prstGeom>
            <a:noFill/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5" name="Google Shape;155;p4"/>
            <p:cNvCxnSpPr/>
            <p:nvPr/>
          </p:nvCxnSpPr>
          <p:spPr>
            <a:xfrm flipH="1" rot="10800000">
              <a:off x="3540125" y="3143250"/>
              <a:ext cx="920750" cy="1257300"/>
            </a:xfrm>
            <a:prstGeom prst="straightConnector1">
              <a:avLst/>
            </a:prstGeom>
            <a:noFill/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6" name="Google Shape;156;p4"/>
            <p:cNvCxnSpPr/>
            <p:nvPr/>
          </p:nvCxnSpPr>
          <p:spPr>
            <a:xfrm flipH="1">
              <a:off x="3902075" y="3400425"/>
              <a:ext cx="855663" cy="1095375"/>
            </a:xfrm>
            <a:prstGeom prst="straightConnector1">
              <a:avLst/>
            </a:prstGeom>
            <a:noFill/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038600" y="4838700"/>
              <a:ext cx="2895600" cy="0"/>
            </a:xfrm>
            <a:prstGeom prst="straightConnector1">
              <a:avLst/>
            </a:prstGeom>
            <a:noFill/>
            <a:ln cap="flat" cmpd="sng" w="264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158" name="Google Shape;158;p4"/>
            <p:cNvSpPr txBox="1"/>
            <p:nvPr/>
          </p:nvSpPr>
          <p:spPr>
            <a:xfrm>
              <a:off x="2133600" y="3886200"/>
              <a:ext cx="228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743200" y="3581400"/>
              <a:ext cx="228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3733800" y="3505200"/>
              <a:ext cx="228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4343400" y="3733800"/>
              <a:ext cx="228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5181600" y="4507468"/>
              <a:ext cx="228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163" name="Google Shape;163;p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3018775" y="23897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Kerberos Works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(2013)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Kerberos protocol is straightforward (as shown on the previous slide).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client requests a ticket for a Ticket-Granting Service (TGS) from Kerberos.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ticket is sent to the client encrypted with the client’s secret key.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 particular server, the client requests a ticket for that server from the TGS.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everything is in order, the TGS sends the ticket back to the client.</a:t>
            </a:r>
            <a:endParaRPr/>
          </a:p>
          <a:p>
            <a:pPr indent="-7461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then presents this ticket to the server along with an authenticator.  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Kerberos Table of Abbreviations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	= client.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= server.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= client’s network address.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	= beginning and ending validity time for a ticket.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	= timestamp.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x’s secret key.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session key for x and y.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{m} 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m encrypted in x’s secret key.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x’s ticket to use y.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x, y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authenticator from x to y.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Credentials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36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পরিচয়পত্র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) (2013)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uses two types of credentials: </a:t>
            </a:r>
            <a:r>
              <a:rPr b="0" i="0" lang="en-US" sz="2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tickets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authenticators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63817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ticket is used to pass securely to the server the identity of the client for whom the ticket was issued.</a:t>
            </a:r>
            <a:endParaRPr/>
          </a:p>
          <a:p>
            <a:pPr indent="-63817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Kerberos ticket takes this form:</a:t>
            </a:r>
            <a:endParaRPr/>
          </a:p>
          <a:p>
            <a:pPr indent="0" lvl="1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s, {c, a, v, 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547687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the servers name, client’s name and network address, a timestamp and a session key. The information is encrypted with the server’s secret key.</a:t>
            </a:r>
            <a:endParaRPr/>
          </a:p>
          <a:p>
            <a:pPr indent="-63817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client gets this ticket , she can use it multiple times to access the server – until the ticket expires. </a:t>
            </a:r>
            <a:endParaRPr/>
          </a:p>
          <a:p>
            <a:pPr indent="-63817" lvl="0" marL="182563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Credentials Continue…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Kerberos authenticator takes this form:</a:t>
            </a:r>
            <a:endParaRPr/>
          </a:p>
          <a:p>
            <a:pPr indent="0" lvl="2" marL="5476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{c, t, key}K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2" marL="5476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generates it every time she wishes to use a service on the server. It contains the client’s name, a timestamp, and an optional additional session key, all encrypted with the session key shared between the client and the server.  </a:t>
            </a:r>
            <a:endParaRPr/>
          </a:p>
          <a:p>
            <a:pPr indent="0" lvl="2" marL="5476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authenticator serves two purposes: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some plaintext encrypted with the session key. This proves that it also knows the key.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eavesdropper who records both the ticket and the authenticator can’t replay them two days later.</a:t>
            </a:r>
            <a:endParaRPr/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Kerberos V.5 Messages </a:t>
            </a:r>
            <a:endParaRPr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V.5 has Five messages: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to Kerberos:	c, tgs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to Client:	{K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to TGS:		{A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TGS to Client:		{K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tgs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2954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to Server:		{A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Tohid</dc:creator>
</cp:coreProperties>
</file>