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50" r:id="rId5"/>
    <p:sldMasterId id="2147483658" r:id="rId6"/>
    <p:sldMasterId id="2147483660" r:id="rId7"/>
    <p:sldMasterId id="214748366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gokeR59wo79caLjfCAArlvqW5k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7"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0" name="Google Shape;13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8" name="Google Shape;13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9"/>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5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p:txBody>
      </p:sp>
      <p:sp>
        <p:nvSpPr>
          <p:cNvPr id="21" name="Google Shape;21;p19"/>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3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1"/>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0" name="Google Shape;100;p31"/>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1" name="Google Shape;101;p31"/>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2" name="Google Shape;102;p31"/>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3" name="Google Shape;103;p31"/>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1"/>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1"/>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5" name="Shape 115"/>
        <p:cNvGrpSpPr/>
        <p:nvPr/>
      </p:nvGrpSpPr>
      <p:grpSpPr>
        <a:xfrm>
          <a:off x="0" y="0"/>
          <a:ext cx="0" cy="0"/>
          <a:chOff x="0" y="0"/>
          <a:chExt cx="0" cy="0"/>
        </a:xfrm>
      </p:grpSpPr>
      <p:sp>
        <p:nvSpPr>
          <p:cNvPr id="116" name="Google Shape;116;p33"/>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3"/>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Autofit/>
          </a:bodyPr>
          <a:lstStyle>
            <a:lvl1pPr indent="-401320" lvl="0" marL="457200" algn="l">
              <a:spcBef>
                <a:spcPts val="640"/>
              </a:spcBef>
              <a:spcAft>
                <a:spcPts val="0"/>
              </a:spcAft>
              <a:buSzPts val="2720"/>
              <a:buChar char="•"/>
              <a:defRPr sz="3200"/>
            </a:lvl1pPr>
            <a:lvl2pPr indent="-379730" lvl="1" marL="914400" algn="l">
              <a:spcBef>
                <a:spcPts val="560"/>
              </a:spcBef>
              <a:spcAft>
                <a:spcPts val="0"/>
              </a:spcAft>
              <a:buSzPts val="238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18" name="Google Shape;118;p33"/>
          <p:cNvSpPr txBox="1"/>
          <p:nvPr>
            <p:ph idx="2" type="body"/>
          </p:nvPr>
        </p:nvSpPr>
        <p:spPr>
          <a:xfrm>
            <a:off x="457201" y="2130552"/>
            <a:ext cx="2139696" cy="4243615"/>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9" name="Google Shape;119;p33"/>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3"/>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3"/>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2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5" name="Google Shape;35;p21"/>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1"/>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 name="Shape 38"/>
        <p:cNvGrpSpPr/>
        <p:nvPr/>
      </p:nvGrpSpPr>
      <p:grpSpPr>
        <a:xfrm>
          <a:off x="0" y="0"/>
          <a:ext cx="0" cy="0"/>
          <a:chOff x="0" y="0"/>
          <a:chExt cx="0" cy="0"/>
        </a:xfrm>
      </p:grpSpPr>
      <p:sp>
        <p:nvSpPr>
          <p:cNvPr id="39" name="Google Shape;39;p22"/>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 name="Google Shape;41;p22"/>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3"/>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 name="Google Shape;47;p23"/>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3"/>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24"/>
          <p:cNvSpPr txBox="1"/>
          <p:nvPr>
            <p:ph type="title"/>
          </p:nvPr>
        </p:nvSpPr>
        <p:spPr>
          <a:xfrm>
            <a:off x="457200" y="792480"/>
            <a:ext cx="2142680" cy="12649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sp>
      <p:sp>
        <p:nvSpPr>
          <p:cNvPr id="53" name="Google Shape;53;p24"/>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4" name="Google Shape;54;p24"/>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5"/>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5"/>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2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6"/>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2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7"/>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9" name="Google Shape;69;p27"/>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70" name="Google Shape;70;p27"/>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7"/>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29"/>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9"/>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2040"/>
              <a:buNone/>
              <a:defRPr sz="2400">
                <a:solidFill>
                  <a:schemeClr val="lt2"/>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85" name="Google Shape;85;p29"/>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9"/>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9"/>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8"/>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 name="Google Shape;12;p18"/>
          <p:cNvCxnSpPr/>
          <p:nvPr/>
        </p:nvCxnSpPr>
        <p:spPr>
          <a:xfrm>
            <a:off x="685800" y="3398837"/>
            <a:ext cx="7848600" cy="1587"/>
          </a:xfrm>
          <a:prstGeom prst="straightConnector1">
            <a:avLst/>
          </a:prstGeom>
          <a:noFill/>
          <a:ln cap="flat" cmpd="sng" w="19050">
            <a:solidFill>
              <a:schemeClr val="dk2"/>
            </a:solidFill>
            <a:prstDash val="solid"/>
            <a:miter lim="800000"/>
            <a:headEnd len="med" w="med" type="none"/>
            <a:tailEnd len="med" w="med" type="none"/>
          </a:ln>
        </p:spPr>
      </p:cxnSp>
      <p:sp>
        <p:nvSpPr>
          <p:cNvPr id="13" name="Google Shape;13;p1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4" name="Google Shape;14;p1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5" name="Google Shape;15;p18"/>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8"/>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8"/>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20"/>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2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27" name="Google Shape;27;p2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28" name="Google Shape;28;p20"/>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20"/>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20"/>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20"/>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3" name="Shape 73"/>
        <p:cNvGrpSpPr/>
        <p:nvPr/>
      </p:nvGrpSpPr>
      <p:grpSpPr>
        <a:xfrm>
          <a:off x="0" y="0"/>
          <a:ext cx="0" cy="0"/>
          <a:chOff x="0" y="0"/>
          <a:chExt cx="0" cy="0"/>
        </a:xfrm>
      </p:grpSpPr>
      <p:sp>
        <p:nvSpPr>
          <p:cNvPr id="74" name="Google Shape;74;p28"/>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5" name="Google Shape;75;p28"/>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76" name="Google Shape;76;p28"/>
          <p:cNvCxnSpPr/>
          <p:nvPr/>
        </p:nvCxnSpPr>
        <p:spPr>
          <a:xfrm>
            <a:off x="731837" y="4598987"/>
            <a:ext cx="7848600" cy="1587"/>
          </a:xfrm>
          <a:prstGeom prst="straightConnector1">
            <a:avLst/>
          </a:prstGeom>
          <a:noFill/>
          <a:ln cap="flat" cmpd="sng" w="19050">
            <a:solidFill>
              <a:schemeClr val="lt2"/>
            </a:solidFill>
            <a:prstDash val="solid"/>
            <a:miter lim="800000"/>
            <a:headEnd len="med" w="med" type="none"/>
            <a:tailEnd len="med" w="med" type="none"/>
          </a:ln>
        </p:spPr>
      </p:cxnSp>
      <p:sp>
        <p:nvSpPr>
          <p:cNvPr id="77" name="Google Shape;77;p2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lt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lt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lt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lt2"/>
                </a:solidFill>
                <a:latin typeface="Arial"/>
                <a:ea typeface="Arial"/>
                <a:cs typeface="Arial"/>
                <a:sym typeface="Arial"/>
              </a:defRPr>
            </a:lvl9pPr>
          </a:lstStyle>
          <a:p/>
        </p:txBody>
      </p:sp>
      <p:sp>
        <p:nvSpPr>
          <p:cNvPr id="78" name="Google Shape;78;p2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lt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lt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lt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9pPr>
          </a:lstStyle>
          <a:p/>
        </p:txBody>
      </p:sp>
      <p:sp>
        <p:nvSpPr>
          <p:cNvPr id="79" name="Google Shape;79;p28"/>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0" name="Google Shape;80;p28"/>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1" name="Google Shape;81;p28"/>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30"/>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30"/>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1" name="Google Shape;91;p30"/>
          <p:cNvCxnSpPr/>
          <p:nvPr/>
        </p:nvCxnSpPr>
        <p:spPr>
          <a:xfrm rot="5400000">
            <a:off x="2218531" y="4045743"/>
            <a:ext cx="4708525" cy="1587"/>
          </a:xfrm>
          <a:prstGeom prst="straightConnector1">
            <a:avLst/>
          </a:prstGeom>
          <a:noFill/>
          <a:ln cap="flat" cmpd="sng" w="19050">
            <a:solidFill>
              <a:schemeClr val="dk2"/>
            </a:solidFill>
            <a:prstDash val="solid"/>
            <a:miter lim="800000"/>
            <a:headEnd len="med" w="med" type="none"/>
            <a:tailEnd len="med" w="med" type="none"/>
          </a:ln>
        </p:spPr>
      </p:cxnSp>
      <p:sp>
        <p:nvSpPr>
          <p:cNvPr id="92" name="Google Shape;92;p3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93" name="Google Shape;93;p3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4" name="Google Shape;94;p30"/>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Google Shape;95;p30"/>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30"/>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61" r:id="rId1"/>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2"/>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32"/>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9" name="Google Shape;109;p32"/>
          <p:cNvCxnSpPr/>
          <p:nvPr/>
        </p:nvCxnSpPr>
        <p:spPr>
          <a:xfrm rot="5400000">
            <a:off x="-13493" y="3580606"/>
            <a:ext cx="5578475" cy="1587"/>
          </a:xfrm>
          <a:prstGeom prst="straightConnector1">
            <a:avLst/>
          </a:prstGeom>
          <a:noFill/>
          <a:ln cap="flat" cmpd="sng" w="19050">
            <a:solidFill>
              <a:schemeClr val="dk2"/>
            </a:solidFill>
            <a:prstDash val="solid"/>
            <a:miter lim="800000"/>
            <a:headEnd len="med" w="med" type="none"/>
            <a:tailEnd len="med" w="med" type="none"/>
          </a:ln>
        </p:spPr>
      </p:cxnSp>
      <p:sp>
        <p:nvSpPr>
          <p:cNvPr id="110" name="Google Shape;110;p3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11" name="Google Shape;111;p3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12" name="Google Shape;112;p32"/>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32"/>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4" name="Google Shape;114;p32"/>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63" r:id="rId1"/>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Arial"/>
              <a:buNone/>
            </a:pPr>
            <a:r>
              <a:rPr b="0" i="0" lang="en-US" sz="5400" u="none">
                <a:solidFill>
                  <a:schemeClr val="dk2"/>
                </a:solidFill>
                <a:latin typeface="Arial"/>
                <a:ea typeface="Arial"/>
                <a:cs typeface="Arial"/>
                <a:sym typeface="Arial"/>
              </a:rPr>
              <a:t>CHAPTER 2</a:t>
            </a:r>
            <a:endParaRPr/>
          </a:p>
        </p:txBody>
      </p:sp>
      <p:sp>
        <p:nvSpPr>
          <p:cNvPr id="127" name="Google Shape;127;p1"/>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40"/>
              <a:buNone/>
            </a:pPr>
            <a:r>
              <a:rPr b="0" i="0" lang="en-US" sz="2400" u="none">
                <a:solidFill>
                  <a:srgbClr val="57576E"/>
                </a:solidFill>
                <a:latin typeface="Arial"/>
                <a:ea typeface="Arial"/>
                <a:cs typeface="Arial"/>
                <a:sym typeface="Arial"/>
              </a:rPr>
              <a:t>Introduction to Protocols</a:t>
            </a:r>
            <a:endParaRPr/>
          </a:p>
        </p:txBody>
      </p:sp>
    </p:spTree>
  </p:cSld>
  <p:clrMapOvr>
    <a:masterClrMapping/>
  </p:clrMapOvr>
  <p:transition>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Hybrid Cryptosystems</a:t>
            </a:r>
            <a:endParaRPr/>
          </a:p>
        </p:txBody>
      </p:sp>
      <p:sp>
        <p:nvSpPr>
          <p:cNvPr id="191" name="Google Shape;191;p1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40"/>
              <a:buFont typeface="Arial"/>
              <a:buNone/>
            </a:pPr>
            <a:r>
              <a:rPr b="0" i="0" lang="en-US" sz="2400" u="none">
                <a:solidFill>
                  <a:srgbClr val="C00000"/>
                </a:solidFill>
                <a:latin typeface="Arial"/>
                <a:ea typeface="Arial"/>
                <a:cs typeface="Arial"/>
                <a:sym typeface="Arial"/>
              </a:rPr>
              <a:t>In real world, public-key algorithms are not used to encrypt messages; they are used to encrypt keys. The reasons are as follows:</a:t>
            </a:r>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a:solidFill>
                  <a:schemeClr val="dk1"/>
                </a:solidFill>
                <a:latin typeface="Arial"/>
                <a:ea typeface="Arial"/>
                <a:cs typeface="Arial"/>
                <a:sym typeface="Arial"/>
              </a:rPr>
              <a:t>Public key are slow. Symmetric key algorithms are generally at least 1000 times faster than public-key algorithms.</a:t>
            </a:r>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a:solidFill>
                  <a:schemeClr val="dk1"/>
                </a:solidFill>
                <a:latin typeface="Arial"/>
                <a:ea typeface="Arial"/>
                <a:cs typeface="Arial"/>
                <a:sym typeface="Arial"/>
              </a:rPr>
              <a:t>Public key cryptosystems are vulnerable to chosen- plaintext attacks. If C=E(P), when P is a plaintext out of a set of n possible plaintexts, then a cryptanalyst only has to encrypt all n possible plaintexts and compare the results with C.   </a:t>
            </a:r>
            <a:endParaRPr/>
          </a:p>
        </p:txBody>
      </p:sp>
      <p:sp>
        <p:nvSpPr>
          <p:cNvPr id="192" name="Google Shape;192;p10"/>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Hybrid Cryptosystems Continue…</a:t>
            </a:r>
            <a:endParaRPr/>
          </a:p>
        </p:txBody>
      </p:sp>
      <p:sp>
        <p:nvSpPr>
          <p:cNvPr id="198" name="Google Shape;198;p1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40"/>
              <a:buFont typeface="Arial"/>
              <a:buNone/>
            </a:pPr>
            <a:r>
              <a:rPr b="0" i="0" lang="en-US" sz="2400" u="none">
                <a:solidFill>
                  <a:schemeClr val="dk1"/>
                </a:solidFill>
                <a:latin typeface="Arial"/>
                <a:ea typeface="Arial"/>
                <a:cs typeface="Arial"/>
                <a:sym typeface="Arial"/>
              </a:rPr>
              <a:t>In most cases public-key cryptography is used to secure and distribute session keys; those session keys are used with symmetric algorithms to secure message traffic. This is sometimes called a hybrid cryptosystem.</a:t>
            </a:r>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Bob sends Alice  his public key.</a:t>
            </a:r>
            <a:endParaRPr/>
          </a:p>
          <a:p>
            <a:pPr indent="0" lvl="0" marL="0" marR="0" rtl="0" algn="l">
              <a:lnSpc>
                <a:spcPct val="100000"/>
              </a:lnSpc>
              <a:spcBef>
                <a:spcPts val="320"/>
              </a:spcBef>
              <a:spcAft>
                <a:spcPts val="0"/>
              </a:spcAft>
              <a:buClr>
                <a:schemeClr val="accent1"/>
              </a:buClr>
              <a:buSzPts val="1360"/>
              <a:buFont typeface="Arial"/>
              <a:buNone/>
            </a:pPr>
            <a:r>
              <a:t/>
            </a:r>
            <a:endParaRPr b="0" i="0" sz="1600" u="none">
              <a:solidFill>
                <a:schemeClr val="dk1"/>
              </a:solidFill>
              <a:latin typeface="Arial"/>
              <a:ea typeface="Arial"/>
              <a:cs typeface="Arial"/>
              <a:sym typeface="Arial"/>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Alice generates a random session key k, encrypts it using Bob’s public key, and sends it to Bob. E</a:t>
            </a:r>
            <a:r>
              <a:rPr b="0" baseline="-25000" i="0" lang="en-US" sz="2000" u="none">
                <a:solidFill>
                  <a:schemeClr val="dk1"/>
                </a:solidFill>
                <a:latin typeface="Arial"/>
                <a:ea typeface="Arial"/>
                <a:cs typeface="Arial"/>
                <a:sym typeface="Arial"/>
              </a:rPr>
              <a:t>B</a:t>
            </a:r>
            <a:r>
              <a:rPr b="0" i="0" lang="en-US" sz="2000" u="none">
                <a:solidFill>
                  <a:schemeClr val="dk1"/>
                </a:solidFill>
                <a:latin typeface="Arial"/>
                <a:ea typeface="Arial"/>
                <a:cs typeface="Arial"/>
                <a:sym typeface="Arial"/>
              </a:rPr>
              <a:t>(K). </a:t>
            </a:r>
            <a:endParaRPr/>
          </a:p>
          <a:p>
            <a:pPr indent="0" lvl="0" marL="0" marR="0" rtl="0" algn="l">
              <a:lnSpc>
                <a:spcPct val="100000"/>
              </a:lnSpc>
              <a:spcBef>
                <a:spcPts val="280"/>
              </a:spcBef>
              <a:spcAft>
                <a:spcPts val="0"/>
              </a:spcAft>
              <a:buClr>
                <a:schemeClr val="accent1"/>
              </a:buClr>
              <a:buSzPts val="1190"/>
              <a:buFont typeface="Arial"/>
              <a:buNone/>
            </a:pPr>
            <a:r>
              <a:t/>
            </a:r>
            <a:endParaRPr b="0" i="0" sz="1400" u="none">
              <a:solidFill>
                <a:schemeClr val="dk1"/>
              </a:solidFill>
              <a:latin typeface="Arial"/>
              <a:ea typeface="Arial"/>
              <a:cs typeface="Arial"/>
              <a:sym typeface="Arial"/>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Bob decrypts Alice’s message using his private key to recover the session key. D</a:t>
            </a:r>
            <a:r>
              <a:rPr b="0" baseline="-25000" i="0" lang="en-US" sz="2000" u="none">
                <a:solidFill>
                  <a:schemeClr val="dk1"/>
                </a:solidFill>
                <a:latin typeface="Arial"/>
                <a:ea typeface="Arial"/>
                <a:cs typeface="Arial"/>
                <a:sym typeface="Arial"/>
              </a:rPr>
              <a:t>B</a:t>
            </a:r>
            <a:r>
              <a:rPr b="0" i="0" lang="en-US" sz="2000" u="none">
                <a:solidFill>
                  <a:schemeClr val="dk1"/>
                </a:solidFill>
                <a:latin typeface="Arial"/>
                <a:ea typeface="Arial"/>
                <a:cs typeface="Arial"/>
                <a:sym typeface="Arial"/>
              </a:rPr>
              <a:t>(E</a:t>
            </a:r>
            <a:r>
              <a:rPr b="0" baseline="-25000" i="0" lang="en-US" sz="2000" u="none">
                <a:solidFill>
                  <a:schemeClr val="dk1"/>
                </a:solidFill>
                <a:latin typeface="Arial"/>
                <a:ea typeface="Arial"/>
                <a:cs typeface="Arial"/>
                <a:sym typeface="Arial"/>
              </a:rPr>
              <a:t>B</a:t>
            </a:r>
            <a:r>
              <a:rPr b="0" i="0" lang="en-US" sz="2000" u="none">
                <a:solidFill>
                  <a:schemeClr val="dk1"/>
                </a:solidFill>
                <a:latin typeface="Arial"/>
                <a:ea typeface="Arial"/>
                <a:cs typeface="Arial"/>
                <a:sym typeface="Arial"/>
              </a:rPr>
              <a:t>(K))=K</a:t>
            </a:r>
            <a:endParaRPr/>
          </a:p>
          <a:p>
            <a:pPr indent="0" lvl="0" marL="0" marR="0" rtl="0" algn="l">
              <a:lnSpc>
                <a:spcPct val="100000"/>
              </a:lnSpc>
              <a:spcBef>
                <a:spcPts val="280"/>
              </a:spcBef>
              <a:spcAft>
                <a:spcPts val="0"/>
              </a:spcAft>
              <a:buClr>
                <a:schemeClr val="accent1"/>
              </a:buClr>
              <a:buSzPts val="1190"/>
              <a:buFont typeface="Arial"/>
              <a:buNone/>
            </a:pPr>
            <a:r>
              <a:t/>
            </a:r>
            <a:endParaRPr b="0" i="0" sz="1400" u="none">
              <a:solidFill>
                <a:schemeClr val="dk1"/>
              </a:solidFill>
              <a:latin typeface="Arial"/>
              <a:ea typeface="Arial"/>
              <a:cs typeface="Arial"/>
              <a:sym typeface="Arial"/>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Both of them encrypt their communications using the same session key.</a:t>
            </a:r>
            <a:endParaRPr/>
          </a:p>
        </p:txBody>
      </p:sp>
      <p:sp>
        <p:nvSpPr>
          <p:cNvPr id="199" name="Google Shape;199;p11"/>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Digital Signature</a:t>
            </a:r>
            <a:endParaRPr/>
          </a:p>
        </p:txBody>
      </p:sp>
      <p:sp>
        <p:nvSpPr>
          <p:cNvPr id="205" name="Google Shape;205;p1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40"/>
              <a:buFont typeface="Arial"/>
              <a:buNone/>
            </a:pPr>
            <a:r>
              <a:rPr b="0" i="0" lang="en-US" sz="2400" u="none">
                <a:solidFill>
                  <a:schemeClr val="dk1"/>
                </a:solidFill>
                <a:latin typeface="Arial"/>
                <a:ea typeface="Arial"/>
                <a:cs typeface="Arial"/>
                <a:sym typeface="Arial"/>
              </a:rPr>
              <a:t>Like handwritten signature, digital signature is not just a graphical image file of a written signature. Because: </a:t>
            </a:r>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a:solidFill>
                  <a:schemeClr val="dk1"/>
                </a:solidFill>
                <a:latin typeface="Arial"/>
                <a:ea typeface="Arial"/>
                <a:cs typeface="Arial"/>
                <a:sym typeface="Arial"/>
              </a:rPr>
              <a:t>It is easy to cut and paste a valid signature from one document to another document.  </a:t>
            </a:r>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a:solidFill>
                  <a:schemeClr val="dk1"/>
                </a:solidFill>
                <a:latin typeface="Arial"/>
                <a:ea typeface="Arial"/>
                <a:cs typeface="Arial"/>
                <a:sym typeface="Arial"/>
              </a:rPr>
              <a:t>Computer files are easy to modify after they are signed, without leaving any evidence of modification.</a:t>
            </a:r>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2040"/>
              <a:buFont typeface="Arial"/>
              <a:buNone/>
            </a:pPr>
            <a:r>
              <a:rPr b="0" i="0" lang="en-US" sz="2400" u="none">
                <a:solidFill>
                  <a:schemeClr val="dk1"/>
                </a:solidFill>
                <a:latin typeface="Arial"/>
                <a:ea typeface="Arial"/>
                <a:cs typeface="Arial"/>
                <a:sym typeface="Arial"/>
              </a:rPr>
              <a:t>So digital signatures are more than just a digital version of handwritten signature.</a:t>
            </a:r>
            <a:endParaRPr/>
          </a:p>
        </p:txBody>
      </p:sp>
      <p:sp>
        <p:nvSpPr>
          <p:cNvPr id="206" name="Google Shape;206;p12"/>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Signing Documents with Symmetric Cryptosystems and an Arbitrator.</a:t>
            </a:r>
            <a:endParaRPr/>
          </a:p>
        </p:txBody>
      </p:sp>
      <p:sp>
        <p:nvSpPr>
          <p:cNvPr id="212" name="Google Shape;212;p1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700"/>
              <a:buFont typeface="Arial"/>
              <a:buNone/>
            </a:pPr>
            <a:r>
              <a:rPr b="0" i="0" lang="en-US" sz="2000" u="none">
                <a:solidFill>
                  <a:schemeClr val="dk1"/>
                </a:solidFill>
                <a:latin typeface="Arial"/>
                <a:ea typeface="Arial"/>
                <a:cs typeface="Arial"/>
                <a:sym typeface="Arial"/>
              </a:rPr>
              <a:t>Alice wants to sign a message and send to Bob. Trent is a powerful, trusted arbitrator. He shares a secret key K</a:t>
            </a:r>
            <a:r>
              <a:rPr b="0" baseline="-25000" i="0"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 with Alice and another key K</a:t>
            </a:r>
            <a:r>
              <a:rPr b="0" baseline="-25000" i="0" lang="en-US" sz="2000" u="none">
                <a:solidFill>
                  <a:schemeClr val="dk1"/>
                </a:solidFill>
                <a:latin typeface="Arial"/>
                <a:ea typeface="Arial"/>
                <a:cs typeface="Arial"/>
                <a:sym typeface="Arial"/>
              </a:rPr>
              <a:t>B</a:t>
            </a:r>
            <a:r>
              <a:rPr b="0" i="0" lang="en-US" sz="2000" u="none">
                <a:solidFill>
                  <a:schemeClr val="dk1"/>
                </a:solidFill>
                <a:latin typeface="Arial"/>
                <a:ea typeface="Arial"/>
                <a:cs typeface="Arial"/>
                <a:sym typeface="Arial"/>
              </a:rPr>
              <a:t> with Bob. These key have been established long before the protocol begins and can be reused multiple times for multiple signings.</a:t>
            </a:r>
            <a:endParaRPr/>
          </a:p>
          <a:p>
            <a:pPr indent="0" lvl="0" marL="0" marR="0" rtl="0" algn="l">
              <a:lnSpc>
                <a:spcPct val="100000"/>
              </a:lnSpc>
              <a:spcBef>
                <a:spcPts val="360"/>
              </a:spcBef>
              <a:spcAft>
                <a:spcPts val="0"/>
              </a:spcAft>
              <a:buClr>
                <a:schemeClr val="accent1"/>
              </a:buClr>
              <a:buSzPts val="1530"/>
              <a:buFont typeface="Arial"/>
              <a:buNone/>
            </a:pPr>
            <a:r>
              <a:t/>
            </a:r>
            <a:endParaRPr b="0" i="0" sz="1800" u="none">
              <a:solidFill>
                <a:schemeClr val="dk1"/>
              </a:solidFill>
              <a:latin typeface="Arial"/>
              <a:ea typeface="Arial"/>
              <a:cs typeface="Arial"/>
              <a:sym typeface="Arial"/>
            </a:endParaRPr>
          </a:p>
          <a:p>
            <a:pPr indent="-97155" lvl="0" marL="0" marR="0" rtl="0" algn="l">
              <a:lnSpc>
                <a:spcPct val="100000"/>
              </a:lnSpc>
              <a:spcBef>
                <a:spcPts val="360"/>
              </a:spcBef>
              <a:spcAft>
                <a:spcPts val="0"/>
              </a:spcAft>
              <a:buClr>
                <a:schemeClr val="accent1"/>
              </a:buClr>
              <a:buSzPts val="1530"/>
              <a:buFont typeface="Arial"/>
              <a:buAutoNum type="arabicPeriod"/>
            </a:pPr>
            <a:r>
              <a:rPr b="0" i="0" lang="en-US" sz="1800" u="none">
                <a:solidFill>
                  <a:schemeClr val="dk1"/>
                </a:solidFill>
                <a:latin typeface="Arial"/>
                <a:ea typeface="Arial"/>
                <a:cs typeface="Arial"/>
                <a:sym typeface="Arial"/>
              </a:rPr>
              <a:t>Alice encrypts her message to Bob with K</a:t>
            </a:r>
            <a:r>
              <a:rPr b="0" baseline="-25000" i="0" lang="en-US" sz="1800" u="none">
                <a:solidFill>
                  <a:schemeClr val="dk1"/>
                </a:solidFill>
                <a:latin typeface="Arial"/>
                <a:ea typeface="Arial"/>
                <a:cs typeface="Arial"/>
                <a:sym typeface="Arial"/>
              </a:rPr>
              <a:t>A</a:t>
            </a:r>
            <a:r>
              <a:rPr b="0" i="0" lang="en-US" sz="1800" u="none">
                <a:solidFill>
                  <a:schemeClr val="dk1"/>
                </a:solidFill>
                <a:latin typeface="Arial"/>
                <a:ea typeface="Arial"/>
                <a:cs typeface="Arial"/>
                <a:sym typeface="Arial"/>
              </a:rPr>
              <a:t> and sends it to Trent.</a:t>
            </a:r>
            <a:endParaRPr/>
          </a:p>
          <a:p>
            <a:pPr indent="0" lvl="0" marL="0" marR="0" rtl="0" algn="l">
              <a:lnSpc>
                <a:spcPct val="100000"/>
              </a:lnSpc>
              <a:spcBef>
                <a:spcPts val="240"/>
              </a:spcBef>
              <a:spcAft>
                <a:spcPts val="0"/>
              </a:spcAft>
              <a:buClr>
                <a:schemeClr val="accent1"/>
              </a:buClr>
              <a:buSzPts val="1020"/>
              <a:buFont typeface="Arial"/>
              <a:buNone/>
            </a:pPr>
            <a:r>
              <a:t/>
            </a:r>
            <a:endParaRPr b="0" i="0" sz="1200" u="none">
              <a:solidFill>
                <a:schemeClr val="dk1"/>
              </a:solidFill>
              <a:latin typeface="Arial"/>
              <a:ea typeface="Arial"/>
              <a:cs typeface="Arial"/>
              <a:sym typeface="Arial"/>
            </a:endParaRPr>
          </a:p>
          <a:p>
            <a:pPr indent="-97155" lvl="0" marL="0" marR="0" rtl="0" algn="l">
              <a:lnSpc>
                <a:spcPct val="100000"/>
              </a:lnSpc>
              <a:spcBef>
                <a:spcPts val="360"/>
              </a:spcBef>
              <a:spcAft>
                <a:spcPts val="0"/>
              </a:spcAft>
              <a:buClr>
                <a:schemeClr val="accent1"/>
              </a:buClr>
              <a:buSzPts val="1530"/>
              <a:buFont typeface="Arial"/>
              <a:buAutoNum type="arabicPeriod"/>
            </a:pPr>
            <a:r>
              <a:rPr b="0" i="0" lang="en-US" sz="1800" u="none">
                <a:solidFill>
                  <a:schemeClr val="dk1"/>
                </a:solidFill>
                <a:latin typeface="Arial"/>
                <a:ea typeface="Arial"/>
                <a:cs typeface="Arial"/>
                <a:sym typeface="Arial"/>
              </a:rPr>
              <a:t>Trent decrypts the message with K</a:t>
            </a:r>
            <a:r>
              <a:rPr b="0" baseline="-25000" i="0" lang="en-US" sz="1800" u="none">
                <a:solidFill>
                  <a:schemeClr val="dk1"/>
                </a:solidFill>
                <a:latin typeface="Arial"/>
                <a:ea typeface="Arial"/>
                <a:cs typeface="Arial"/>
                <a:sym typeface="Arial"/>
              </a:rPr>
              <a:t>A</a:t>
            </a:r>
            <a:r>
              <a:rPr b="0" i="0" lang="en-US" sz="1800" u="none">
                <a:solidFill>
                  <a:schemeClr val="dk1"/>
                </a:solidFill>
                <a:latin typeface="Arial"/>
                <a:ea typeface="Arial"/>
                <a:cs typeface="Arial"/>
                <a:sym typeface="Arial"/>
              </a:rPr>
              <a:t>.</a:t>
            </a:r>
            <a:endParaRPr/>
          </a:p>
          <a:p>
            <a:pPr indent="0" lvl="0" marL="0" marR="0" rtl="0" algn="l">
              <a:lnSpc>
                <a:spcPct val="100000"/>
              </a:lnSpc>
              <a:spcBef>
                <a:spcPts val="220"/>
              </a:spcBef>
              <a:spcAft>
                <a:spcPts val="0"/>
              </a:spcAft>
              <a:buClr>
                <a:schemeClr val="accent1"/>
              </a:buClr>
              <a:buSzPts val="935"/>
              <a:buFont typeface="Arial"/>
              <a:buNone/>
            </a:pPr>
            <a:r>
              <a:t/>
            </a:r>
            <a:endParaRPr b="0" i="0" sz="1100" u="none">
              <a:solidFill>
                <a:schemeClr val="dk1"/>
              </a:solidFill>
              <a:latin typeface="Arial"/>
              <a:ea typeface="Arial"/>
              <a:cs typeface="Arial"/>
              <a:sym typeface="Arial"/>
            </a:endParaRPr>
          </a:p>
          <a:p>
            <a:pPr indent="-97155" lvl="0" marL="0" marR="0" rtl="0" algn="l">
              <a:lnSpc>
                <a:spcPct val="100000"/>
              </a:lnSpc>
              <a:spcBef>
                <a:spcPts val="360"/>
              </a:spcBef>
              <a:spcAft>
                <a:spcPts val="0"/>
              </a:spcAft>
              <a:buClr>
                <a:schemeClr val="accent1"/>
              </a:buClr>
              <a:buSzPts val="1530"/>
              <a:buFont typeface="Arial"/>
              <a:buAutoNum type="arabicPeriod"/>
            </a:pPr>
            <a:r>
              <a:rPr b="0" i="0" lang="en-US" sz="1800" u="none">
                <a:solidFill>
                  <a:schemeClr val="dk1"/>
                </a:solidFill>
                <a:latin typeface="Arial"/>
                <a:ea typeface="Arial"/>
                <a:cs typeface="Arial"/>
                <a:sym typeface="Arial"/>
              </a:rPr>
              <a:t>Trent takes the decrypted message and a statement that he has received this message from Alice, and encrypts the whole bundle with K</a:t>
            </a:r>
            <a:r>
              <a:rPr b="0" baseline="-25000" i="0" lang="en-US" sz="1800" u="none">
                <a:solidFill>
                  <a:schemeClr val="dk1"/>
                </a:solidFill>
                <a:latin typeface="Arial"/>
                <a:ea typeface="Arial"/>
                <a:cs typeface="Arial"/>
                <a:sym typeface="Arial"/>
              </a:rPr>
              <a:t>B</a:t>
            </a:r>
            <a:r>
              <a:rPr b="0" i="0" lang="en-US" sz="1800" u="none">
                <a:solidFill>
                  <a:schemeClr val="dk1"/>
                </a:solidFill>
                <a:latin typeface="Arial"/>
                <a:ea typeface="Arial"/>
                <a:cs typeface="Arial"/>
                <a:sym typeface="Arial"/>
              </a:rPr>
              <a:t>.</a:t>
            </a:r>
            <a:endParaRPr/>
          </a:p>
          <a:p>
            <a:pPr indent="0" lvl="0" marL="0" marR="0" rtl="0" algn="l">
              <a:lnSpc>
                <a:spcPct val="100000"/>
              </a:lnSpc>
              <a:spcBef>
                <a:spcPts val="280"/>
              </a:spcBef>
              <a:spcAft>
                <a:spcPts val="0"/>
              </a:spcAft>
              <a:buClr>
                <a:schemeClr val="accent1"/>
              </a:buClr>
              <a:buSzPts val="1190"/>
              <a:buFont typeface="Arial"/>
              <a:buNone/>
            </a:pPr>
            <a:r>
              <a:t/>
            </a:r>
            <a:endParaRPr b="0" i="0" sz="1400" u="none">
              <a:solidFill>
                <a:schemeClr val="dk1"/>
              </a:solidFill>
              <a:latin typeface="Arial"/>
              <a:ea typeface="Arial"/>
              <a:cs typeface="Arial"/>
              <a:sym typeface="Arial"/>
            </a:endParaRPr>
          </a:p>
          <a:p>
            <a:pPr indent="-97155" lvl="0" marL="0" marR="0" rtl="0" algn="l">
              <a:lnSpc>
                <a:spcPct val="100000"/>
              </a:lnSpc>
              <a:spcBef>
                <a:spcPts val="360"/>
              </a:spcBef>
              <a:spcAft>
                <a:spcPts val="0"/>
              </a:spcAft>
              <a:buClr>
                <a:schemeClr val="accent1"/>
              </a:buClr>
              <a:buSzPts val="1530"/>
              <a:buFont typeface="Arial"/>
              <a:buAutoNum type="arabicPeriod"/>
            </a:pPr>
            <a:r>
              <a:rPr b="0" i="0" lang="en-US" sz="1800" u="none">
                <a:solidFill>
                  <a:schemeClr val="dk1"/>
                </a:solidFill>
                <a:latin typeface="Arial"/>
                <a:ea typeface="Arial"/>
                <a:cs typeface="Arial"/>
                <a:sym typeface="Arial"/>
              </a:rPr>
              <a:t>Trent sends the encrypted bundle to Bob.</a:t>
            </a:r>
            <a:endParaRPr/>
          </a:p>
          <a:p>
            <a:pPr indent="0" lvl="0" marL="0" marR="0" rtl="0" algn="l">
              <a:lnSpc>
                <a:spcPct val="100000"/>
              </a:lnSpc>
              <a:spcBef>
                <a:spcPts val="280"/>
              </a:spcBef>
              <a:spcAft>
                <a:spcPts val="0"/>
              </a:spcAft>
              <a:buClr>
                <a:schemeClr val="accent1"/>
              </a:buClr>
              <a:buSzPts val="1190"/>
              <a:buFont typeface="Arial"/>
              <a:buNone/>
            </a:pPr>
            <a:r>
              <a:t/>
            </a:r>
            <a:endParaRPr b="0" i="0" sz="1400" u="none">
              <a:solidFill>
                <a:schemeClr val="dk1"/>
              </a:solidFill>
              <a:latin typeface="Arial"/>
              <a:ea typeface="Arial"/>
              <a:cs typeface="Arial"/>
              <a:sym typeface="Arial"/>
            </a:endParaRPr>
          </a:p>
          <a:p>
            <a:pPr indent="-97155" lvl="0" marL="0" marR="0" rtl="0" algn="l">
              <a:lnSpc>
                <a:spcPct val="100000"/>
              </a:lnSpc>
              <a:spcBef>
                <a:spcPts val="360"/>
              </a:spcBef>
              <a:spcAft>
                <a:spcPts val="0"/>
              </a:spcAft>
              <a:buClr>
                <a:schemeClr val="accent1"/>
              </a:buClr>
              <a:buSzPts val="1530"/>
              <a:buFont typeface="Arial"/>
              <a:buAutoNum type="arabicPeriod"/>
            </a:pPr>
            <a:r>
              <a:rPr b="0" i="0" lang="en-US" sz="1800" u="none">
                <a:solidFill>
                  <a:schemeClr val="dk1"/>
                </a:solidFill>
                <a:latin typeface="Arial"/>
                <a:ea typeface="Arial"/>
                <a:cs typeface="Arial"/>
                <a:sym typeface="Arial"/>
              </a:rPr>
              <a:t>Bob decrypts the bundle with K</a:t>
            </a:r>
            <a:r>
              <a:rPr b="0" baseline="-25000" i="0" lang="en-US" sz="1800" u="none">
                <a:solidFill>
                  <a:schemeClr val="dk1"/>
                </a:solidFill>
                <a:latin typeface="Arial"/>
                <a:ea typeface="Arial"/>
                <a:cs typeface="Arial"/>
                <a:sym typeface="Arial"/>
              </a:rPr>
              <a:t>B</a:t>
            </a:r>
            <a:r>
              <a:rPr b="0" i="0" lang="en-US" sz="1800" u="none">
                <a:solidFill>
                  <a:schemeClr val="dk1"/>
                </a:solidFill>
                <a:latin typeface="Arial"/>
                <a:ea typeface="Arial"/>
                <a:cs typeface="Arial"/>
                <a:sym typeface="Arial"/>
              </a:rPr>
              <a:t>. He can now read both the message and Trent’s certification that Alice sent it.</a:t>
            </a:r>
            <a:endParaRPr/>
          </a:p>
        </p:txBody>
      </p:sp>
      <p:sp>
        <p:nvSpPr>
          <p:cNvPr id="213" name="Google Shape;213;p13"/>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Signing Documents with Public-key Cryptography </a:t>
            </a:r>
            <a:r>
              <a:rPr b="0" i="0" lang="en-US" sz="3600" u="none">
                <a:solidFill>
                  <a:srgbClr val="00B0F0"/>
                </a:solidFill>
                <a:latin typeface="Arial"/>
                <a:ea typeface="Arial"/>
                <a:cs typeface="Arial"/>
                <a:sym typeface="Arial"/>
              </a:rPr>
              <a:t>(2014)</a:t>
            </a:r>
            <a:endParaRPr/>
          </a:p>
        </p:txBody>
      </p:sp>
      <p:sp>
        <p:nvSpPr>
          <p:cNvPr id="219" name="Google Shape;219;p1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40"/>
              <a:buFont typeface="Arial"/>
              <a:buNone/>
            </a:pPr>
            <a:r>
              <a:rPr b="0" i="0" lang="en-US" sz="2400" u="none">
                <a:solidFill>
                  <a:schemeClr val="dk1"/>
                </a:solidFill>
                <a:latin typeface="Arial"/>
                <a:ea typeface="Arial"/>
                <a:cs typeface="Arial"/>
                <a:sym typeface="Arial"/>
              </a:rPr>
              <a:t>The basic protocol is simple:</a:t>
            </a:r>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a:solidFill>
                  <a:schemeClr val="dk1"/>
                </a:solidFill>
                <a:latin typeface="Arial"/>
                <a:ea typeface="Arial"/>
                <a:cs typeface="Arial"/>
                <a:sym typeface="Arial"/>
              </a:rPr>
              <a:t>Alice encrypts the document with her private key, thereby signing the document.</a:t>
            </a:r>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a:solidFill>
                  <a:schemeClr val="dk1"/>
                </a:solidFill>
                <a:latin typeface="Arial"/>
                <a:ea typeface="Arial"/>
                <a:cs typeface="Arial"/>
                <a:sym typeface="Arial"/>
              </a:rPr>
              <a:t>Alice sends the signed document to Bob.</a:t>
            </a:r>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a:solidFill>
                  <a:schemeClr val="dk1"/>
                </a:solidFill>
                <a:latin typeface="Arial"/>
                <a:ea typeface="Arial"/>
                <a:cs typeface="Arial"/>
                <a:sym typeface="Arial"/>
              </a:rPr>
              <a:t>Bob decrypts the document with Alice’s public key, thereby verifying the signature.</a:t>
            </a:r>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2040"/>
              <a:buFont typeface="Arial"/>
              <a:buNone/>
            </a:pPr>
            <a:r>
              <a:rPr b="0" i="0" lang="en-US" sz="2400" u="none">
                <a:solidFill>
                  <a:schemeClr val="dk1"/>
                </a:solidFill>
                <a:latin typeface="Arial"/>
                <a:ea typeface="Arial"/>
                <a:cs typeface="Arial"/>
                <a:sym typeface="Arial"/>
              </a:rPr>
              <a:t>The protocol is far better than the previous one(Symmetric key). Because: </a:t>
            </a:r>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Trent is not needed to either sign or to verify signatures.</a:t>
            </a:r>
            <a:endParaRPr/>
          </a:p>
          <a:p>
            <a:pPr indent="-107950" lvl="0" marL="0" marR="0" rtl="0" algn="l">
              <a:lnSpc>
                <a:spcPct val="100000"/>
              </a:lnSpc>
              <a:spcBef>
                <a:spcPts val="48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The parties do not even need Trent to resolve disputes: If Bob can not perform step (3), then knows the signature is not valid.</a:t>
            </a:r>
            <a:r>
              <a:rPr b="0" i="0" lang="en-US" sz="2400" u="none">
                <a:solidFill>
                  <a:schemeClr val="dk1"/>
                </a:solidFill>
                <a:latin typeface="Arial"/>
                <a:ea typeface="Arial"/>
                <a:cs typeface="Arial"/>
                <a:sym typeface="Arial"/>
              </a:rPr>
              <a:t> </a:t>
            </a:r>
            <a:endParaRPr/>
          </a:p>
        </p:txBody>
      </p:sp>
      <p:sp>
        <p:nvSpPr>
          <p:cNvPr id="220" name="Google Shape;220;p14"/>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Signing Documents and Timestamps </a:t>
            </a:r>
            <a:r>
              <a:rPr b="0" i="0" lang="en-US" sz="3600" u="none">
                <a:solidFill>
                  <a:srgbClr val="00B0F0"/>
                </a:solidFill>
                <a:latin typeface="Arial"/>
                <a:ea typeface="Arial"/>
                <a:cs typeface="Arial"/>
                <a:sym typeface="Arial"/>
              </a:rPr>
              <a:t>(2014)</a:t>
            </a:r>
            <a:endParaRPr/>
          </a:p>
        </p:txBody>
      </p:sp>
      <p:sp>
        <p:nvSpPr>
          <p:cNvPr id="226" name="Google Shape;226;p1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Actually Bob can cheat Alice in certain circumstances.</a:t>
            </a:r>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He can reuse the document and signature together.</a:t>
            </a:r>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This is no problem if Alice signed a contract but it can be very exciting if Alice signed a digital check.</a:t>
            </a:r>
            <a:endParaRPr/>
          </a:p>
          <a:p>
            <a:pPr indent="-182562" lvl="0" marL="182562"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None/>
            </a:pPr>
            <a:r>
              <a:rPr b="0" i="0" lang="en-US" sz="2000" u="none">
                <a:solidFill>
                  <a:srgbClr val="C00000"/>
                </a:solidFill>
                <a:latin typeface="Arial"/>
                <a:ea typeface="Arial"/>
                <a:cs typeface="Arial"/>
                <a:sym typeface="Arial"/>
              </a:rPr>
              <a:t>It can be explained as follows:</a:t>
            </a:r>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Alice sends Bob a signed digital check for $1000.</a:t>
            </a:r>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Bob takes the money from the Bank.</a:t>
            </a:r>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Off course Bob can saves a copy of the digital check.</a:t>
            </a:r>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The following week he can again withdraw money from the bank with the saved check.</a:t>
            </a:r>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In this way Bob can reuse the signed check as long as there are enough balance in the account.  </a:t>
            </a:r>
            <a:endParaRPr/>
          </a:p>
        </p:txBody>
      </p:sp>
      <p:sp>
        <p:nvSpPr>
          <p:cNvPr id="227" name="Google Shape;227;p15"/>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Signing Doc and Timestamps Continue… </a:t>
            </a:r>
            <a:r>
              <a:rPr b="0" i="0" lang="en-US" sz="3600" u="none">
                <a:solidFill>
                  <a:srgbClr val="00B0F0"/>
                </a:solidFill>
                <a:latin typeface="Arial"/>
                <a:ea typeface="Arial"/>
                <a:cs typeface="Arial"/>
                <a:sym typeface="Arial"/>
              </a:rPr>
              <a:t>(2014)</a:t>
            </a:r>
            <a:endParaRPr/>
          </a:p>
        </p:txBody>
      </p:sp>
      <p:sp>
        <p:nvSpPr>
          <p:cNvPr id="233" name="Google Shape;233;p16"/>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To protect the misuse of the signed digital check, digital signatures often include timestamps.</a:t>
            </a:r>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The date and time of the signature are attached to the message and signed along with the rest of the message.</a:t>
            </a:r>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The Bank stores this timestamp in a database.</a:t>
            </a:r>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Now, when Bob tries to cash Alice’s check second time, the bank checks the timestamp against its database.</a:t>
            </a:r>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Since the bank already cashed a check from Alice with the same timestamp, the bank calls the police </a:t>
            </a:r>
            <a:endParaRPr/>
          </a:p>
        </p:txBody>
      </p:sp>
      <p:sp>
        <p:nvSpPr>
          <p:cNvPr id="234" name="Google Shape;234;p16"/>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Digital Signatures with Encryption</a:t>
            </a:r>
            <a:endParaRPr/>
          </a:p>
        </p:txBody>
      </p:sp>
      <p:sp>
        <p:nvSpPr>
          <p:cNvPr id="240" name="Google Shape;240;p1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700"/>
              <a:buFont typeface="Arial"/>
              <a:buNone/>
            </a:pPr>
            <a:r>
              <a:rPr b="0" i="0" lang="en-US" sz="2000" u="none">
                <a:solidFill>
                  <a:schemeClr val="dk1"/>
                </a:solidFill>
                <a:latin typeface="Arial"/>
                <a:ea typeface="Arial"/>
                <a:cs typeface="Arial"/>
                <a:sym typeface="Arial"/>
              </a:rPr>
              <a:t>By combining digital signatures with public key cryptography, we develop a protocol that combines the security of encryption with the authenticity of digital signatures.</a:t>
            </a:r>
            <a:endParaRPr/>
          </a:p>
          <a:p>
            <a:pPr indent="0" lvl="0" marL="0"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700"/>
              <a:buFont typeface="Arial"/>
              <a:buNone/>
            </a:pPr>
            <a:r>
              <a:rPr b="0" i="0" lang="en-US" sz="2000" u="none">
                <a:solidFill>
                  <a:schemeClr val="dk1"/>
                </a:solidFill>
                <a:latin typeface="Arial"/>
                <a:ea typeface="Arial"/>
                <a:cs typeface="Arial"/>
                <a:sym typeface="Arial"/>
              </a:rPr>
              <a:t>Think of a letter from your mother: The signature provides proof of authorship and the envelope provides privacy.</a:t>
            </a:r>
            <a:endParaRPr/>
          </a:p>
          <a:p>
            <a:pPr indent="0" lvl="0" marL="0"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Alice sign the message with her private key.		S</a:t>
            </a:r>
            <a:r>
              <a:rPr b="0" baseline="-25000" i="0"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(M)</a:t>
            </a:r>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Alice encrypts the signed message with bob’s public key and sends it to Bob.	 E</a:t>
            </a:r>
            <a:r>
              <a:rPr b="0" baseline="-25000" i="0" lang="en-US" sz="2000" u="none">
                <a:solidFill>
                  <a:schemeClr val="dk1"/>
                </a:solidFill>
                <a:latin typeface="Arial"/>
                <a:ea typeface="Arial"/>
                <a:cs typeface="Arial"/>
                <a:sym typeface="Arial"/>
              </a:rPr>
              <a:t>B</a:t>
            </a:r>
            <a:r>
              <a:rPr b="0" i="0" lang="en-US" sz="2000" u="none">
                <a:solidFill>
                  <a:schemeClr val="dk1"/>
                </a:solidFill>
                <a:latin typeface="Arial"/>
                <a:ea typeface="Arial"/>
                <a:cs typeface="Arial"/>
                <a:sym typeface="Arial"/>
              </a:rPr>
              <a:t>(S</a:t>
            </a:r>
            <a:r>
              <a:rPr b="0" baseline="-25000" i="0"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(M))</a:t>
            </a:r>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Bob decrypts the message with his private key.	 D</a:t>
            </a:r>
            <a:r>
              <a:rPr b="0" baseline="-25000" i="0" lang="en-US" sz="2000" u="none">
                <a:solidFill>
                  <a:schemeClr val="dk1"/>
                </a:solidFill>
                <a:latin typeface="Arial"/>
                <a:ea typeface="Arial"/>
                <a:cs typeface="Arial"/>
                <a:sym typeface="Arial"/>
              </a:rPr>
              <a:t>B</a:t>
            </a:r>
            <a:r>
              <a:rPr b="0" i="0" lang="en-US" sz="2000" u="none">
                <a:solidFill>
                  <a:schemeClr val="dk1"/>
                </a:solidFill>
                <a:latin typeface="Arial"/>
                <a:ea typeface="Arial"/>
                <a:cs typeface="Arial"/>
                <a:sym typeface="Arial"/>
              </a:rPr>
              <a:t>(E</a:t>
            </a:r>
            <a:r>
              <a:rPr b="0" baseline="-25000" i="0" lang="en-US" sz="2000" u="none">
                <a:solidFill>
                  <a:schemeClr val="dk1"/>
                </a:solidFill>
                <a:latin typeface="Arial"/>
                <a:ea typeface="Arial"/>
                <a:cs typeface="Arial"/>
                <a:sym typeface="Arial"/>
              </a:rPr>
              <a:t>B</a:t>
            </a:r>
            <a:r>
              <a:rPr b="0" i="0" lang="en-US" sz="2000" u="none">
                <a:solidFill>
                  <a:schemeClr val="dk1"/>
                </a:solidFill>
                <a:latin typeface="Arial"/>
                <a:ea typeface="Arial"/>
                <a:cs typeface="Arial"/>
                <a:sym typeface="Arial"/>
              </a:rPr>
              <a:t>(S</a:t>
            </a:r>
            <a:r>
              <a:rPr b="0" baseline="-25000" i="0"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(M)))= S</a:t>
            </a:r>
            <a:r>
              <a:rPr b="0" baseline="-25000" i="0"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(M)</a:t>
            </a:r>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Bob verifies with Alice’s public key and recovers the message. 	V</a:t>
            </a:r>
            <a:r>
              <a:rPr b="0" baseline="-25000" i="0"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 S</a:t>
            </a:r>
            <a:r>
              <a:rPr b="0" baseline="-25000" i="0" lang="en-US" sz="2000" u="none">
                <a:solidFill>
                  <a:schemeClr val="dk1"/>
                </a:solidFill>
                <a:latin typeface="Arial"/>
                <a:ea typeface="Arial"/>
                <a:cs typeface="Arial"/>
                <a:sym typeface="Arial"/>
              </a:rPr>
              <a:t>A</a:t>
            </a:r>
            <a:r>
              <a:rPr b="0" i="0" lang="en-US" sz="2000" u="none">
                <a:solidFill>
                  <a:schemeClr val="dk1"/>
                </a:solidFill>
                <a:latin typeface="Arial"/>
                <a:ea typeface="Arial"/>
                <a:cs typeface="Arial"/>
                <a:sym typeface="Arial"/>
              </a:rPr>
              <a:t>(M) =M		 </a:t>
            </a:r>
            <a:endParaRPr/>
          </a:p>
        </p:txBody>
      </p:sp>
      <p:sp>
        <p:nvSpPr>
          <p:cNvPr id="241" name="Google Shape;241;p17"/>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Introduction to Protocols </a:t>
            </a:r>
            <a:r>
              <a:rPr b="0" i="0" lang="en-US" sz="4400" u="none">
                <a:solidFill>
                  <a:srgbClr val="00B0F0"/>
                </a:solidFill>
                <a:latin typeface="Arial"/>
                <a:ea typeface="Arial"/>
                <a:cs typeface="Arial"/>
                <a:sym typeface="Arial"/>
              </a:rPr>
              <a:t>(2013)</a:t>
            </a:r>
            <a:endParaRPr/>
          </a:p>
        </p:txBody>
      </p:sp>
      <p:sp>
        <p:nvSpPr>
          <p:cNvPr id="134" name="Google Shape;134;p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1700"/>
              <a:buFont typeface="Arial"/>
              <a:buChar char="•"/>
            </a:pPr>
            <a:r>
              <a:rPr b="0" i="0" lang="en-US" sz="2000" u="none" cap="none" strike="noStrike">
                <a:solidFill>
                  <a:srgbClr val="C00000"/>
                </a:solidFill>
                <a:latin typeface="Arial"/>
                <a:ea typeface="Arial"/>
                <a:cs typeface="Arial"/>
                <a:sym typeface="Arial"/>
              </a:rPr>
              <a:t>Protocol</a:t>
            </a:r>
            <a:r>
              <a:rPr b="0" i="0" lang="en-US" sz="2000" u="none" cap="none" strike="noStrike">
                <a:solidFill>
                  <a:schemeClr val="dk1"/>
                </a:solidFill>
                <a:latin typeface="Arial"/>
                <a:ea typeface="Arial"/>
                <a:cs typeface="Arial"/>
                <a:sym typeface="Arial"/>
              </a:rPr>
              <a:t>: A protocol is a series of steps, involving two or more parties, designed to accomplish a task.</a:t>
            </a:r>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cap="none" strike="noStrike">
                <a:solidFill>
                  <a:schemeClr val="dk1"/>
                </a:solidFill>
                <a:latin typeface="Arial"/>
                <a:ea typeface="Arial"/>
                <a:cs typeface="Arial"/>
                <a:sym typeface="Arial"/>
              </a:rPr>
              <a:t>A cryptographic protocol is a protocol that uses cryptography.</a:t>
            </a:r>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cap="none" strike="noStrike">
                <a:solidFill>
                  <a:schemeClr val="dk1"/>
                </a:solidFill>
                <a:latin typeface="Arial"/>
                <a:ea typeface="Arial"/>
                <a:cs typeface="Arial"/>
                <a:sym typeface="Arial"/>
              </a:rPr>
              <a:t>Every steps must be executed in turn, and no step can be taken before the previous step is finished.</a:t>
            </a:r>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cap="none" strike="noStrik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cap="none" strike="noStrike">
                <a:solidFill>
                  <a:schemeClr val="dk1"/>
                </a:solidFill>
                <a:latin typeface="Arial"/>
                <a:ea typeface="Arial"/>
                <a:cs typeface="Arial"/>
                <a:sym typeface="Arial"/>
              </a:rPr>
              <a:t> </a:t>
            </a:r>
            <a:r>
              <a:rPr b="0" i="0" lang="en-US" sz="2000" u="none" cap="none" strike="noStrike">
                <a:solidFill>
                  <a:srgbClr val="C00000"/>
                </a:solidFill>
                <a:latin typeface="Arial"/>
                <a:ea typeface="Arial"/>
                <a:cs typeface="Arial"/>
                <a:sym typeface="Arial"/>
              </a:rPr>
              <a:t>Protocols have some others characteristics as well:</a:t>
            </a:r>
            <a:endParaRPr/>
          </a:p>
          <a:p>
            <a:pPr indent="-182562" lvl="0" marL="182562" marR="0" rtl="0" algn="l">
              <a:lnSpc>
                <a:spcPct val="100000"/>
              </a:lnSpc>
              <a:spcBef>
                <a:spcPts val="400"/>
              </a:spcBef>
              <a:spcAft>
                <a:spcPts val="0"/>
              </a:spcAft>
              <a:buClr>
                <a:schemeClr val="accent1"/>
              </a:buClr>
              <a:buSzPts val="1700"/>
              <a:buFont typeface="Arial"/>
              <a:buAutoNum type="arabicPeriod"/>
            </a:pPr>
            <a:r>
              <a:rPr b="0" i="0" lang="en-US" sz="2000" u="none" cap="none" strike="noStrike">
                <a:solidFill>
                  <a:schemeClr val="dk1"/>
                </a:solidFill>
                <a:latin typeface="Arial"/>
                <a:ea typeface="Arial"/>
                <a:cs typeface="Arial"/>
                <a:sym typeface="Arial"/>
              </a:rPr>
              <a:t>Everyone involved in the protocols must know the protocol and all of the steps to follow in advance.</a:t>
            </a:r>
            <a:endParaRPr/>
          </a:p>
          <a:p>
            <a:pPr indent="-182562" lvl="0" marL="182562" marR="0" rtl="0" algn="l">
              <a:lnSpc>
                <a:spcPct val="100000"/>
              </a:lnSpc>
              <a:spcBef>
                <a:spcPts val="400"/>
              </a:spcBef>
              <a:spcAft>
                <a:spcPts val="0"/>
              </a:spcAft>
              <a:buClr>
                <a:schemeClr val="accent1"/>
              </a:buClr>
              <a:buSzPts val="1700"/>
              <a:buFont typeface="Arial"/>
              <a:buAutoNum type="arabicPeriod"/>
            </a:pPr>
            <a:r>
              <a:rPr b="0" i="0" lang="en-US" sz="2000" u="none" cap="none" strike="noStrike">
                <a:solidFill>
                  <a:schemeClr val="dk1"/>
                </a:solidFill>
                <a:latin typeface="Arial"/>
                <a:ea typeface="Arial"/>
                <a:cs typeface="Arial"/>
                <a:sym typeface="Arial"/>
              </a:rPr>
              <a:t>Everyone must agree to follow it.</a:t>
            </a:r>
            <a:endParaRPr/>
          </a:p>
          <a:p>
            <a:pPr indent="-182562" lvl="0" marL="182562" marR="0" rtl="0" algn="l">
              <a:lnSpc>
                <a:spcPct val="100000"/>
              </a:lnSpc>
              <a:spcBef>
                <a:spcPts val="400"/>
              </a:spcBef>
              <a:spcAft>
                <a:spcPts val="0"/>
              </a:spcAft>
              <a:buClr>
                <a:schemeClr val="accent1"/>
              </a:buClr>
              <a:buSzPts val="1700"/>
              <a:buFont typeface="Arial"/>
              <a:buAutoNum type="arabicPeriod"/>
            </a:pPr>
            <a:r>
              <a:rPr b="0" i="0" lang="en-US" sz="2000" u="none" cap="none" strike="noStrike">
                <a:solidFill>
                  <a:schemeClr val="dk1"/>
                </a:solidFill>
                <a:latin typeface="Arial"/>
                <a:ea typeface="Arial"/>
                <a:cs typeface="Arial"/>
                <a:sym typeface="Arial"/>
              </a:rPr>
              <a:t>The protocol must be unambiguous, each step must be well defined and there must be no chance of a misunderstanding.</a:t>
            </a:r>
            <a:endParaRPr/>
          </a:p>
          <a:p>
            <a:pPr indent="-182562" lvl="0" marL="182562" marR="0" rtl="0" algn="l">
              <a:lnSpc>
                <a:spcPct val="100000"/>
              </a:lnSpc>
              <a:spcBef>
                <a:spcPts val="400"/>
              </a:spcBef>
              <a:spcAft>
                <a:spcPts val="0"/>
              </a:spcAft>
              <a:buClr>
                <a:schemeClr val="accent1"/>
              </a:buClr>
              <a:buSzPts val="1700"/>
              <a:buFont typeface="Arial"/>
              <a:buAutoNum type="arabicPeriod"/>
            </a:pPr>
            <a:r>
              <a:rPr b="0" i="0" lang="en-US" sz="2000" u="none" cap="none" strike="noStrike">
                <a:solidFill>
                  <a:schemeClr val="dk1"/>
                </a:solidFill>
                <a:latin typeface="Arial"/>
                <a:ea typeface="Arial"/>
                <a:cs typeface="Arial"/>
                <a:sym typeface="Arial"/>
              </a:rPr>
              <a:t>The protocol must be complete, there must be a specified action for every possible situation.</a:t>
            </a:r>
            <a:endParaRPr/>
          </a:p>
        </p:txBody>
      </p:sp>
      <p:sp>
        <p:nvSpPr>
          <p:cNvPr id="135" name="Google Shape;135;p2"/>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Communications Using Symmetric Cryptography</a:t>
            </a:r>
            <a:endParaRPr/>
          </a:p>
        </p:txBody>
      </p:sp>
      <p:sp>
        <p:nvSpPr>
          <p:cNvPr id="142" name="Google Shape;142;p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40"/>
              <a:buFont typeface="Arial"/>
              <a:buNone/>
            </a:pPr>
            <a:r>
              <a:rPr b="0" i="0" lang="en-US" sz="2400" u="none" cap="none" strike="noStrike">
                <a:solidFill>
                  <a:srgbClr val="C00000"/>
                </a:solidFill>
                <a:latin typeface="Arial"/>
                <a:ea typeface="Arial"/>
                <a:cs typeface="Arial"/>
                <a:sym typeface="Arial"/>
              </a:rPr>
              <a:t>Let Alice is sender and Bob is receiver. </a:t>
            </a:r>
            <a:r>
              <a:rPr b="0" i="0" lang="en-US" sz="2400" u="none" cap="none" strike="noStrike">
                <a:solidFill>
                  <a:schemeClr val="dk1"/>
                </a:solidFill>
                <a:latin typeface="Arial"/>
                <a:ea typeface="Arial"/>
                <a:cs typeface="Arial"/>
                <a:sym typeface="Arial"/>
              </a:rPr>
              <a:t>Then</a:t>
            </a:r>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cap="none" strike="noStrike">
                <a:solidFill>
                  <a:schemeClr val="dk1"/>
                </a:solidFill>
                <a:latin typeface="Arial"/>
                <a:ea typeface="Arial"/>
                <a:cs typeface="Arial"/>
                <a:sym typeface="Arial"/>
              </a:rPr>
              <a:t>Alice and Bob agree on a cryptosystem.</a:t>
            </a:r>
            <a:endParaRPr/>
          </a:p>
          <a:p>
            <a:pPr indent="0" lvl="0" marL="0" marR="0" rtl="0" algn="l">
              <a:lnSpc>
                <a:spcPct val="100000"/>
              </a:lnSpc>
              <a:spcBef>
                <a:spcPts val="320"/>
              </a:spcBef>
              <a:spcAft>
                <a:spcPts val="0"/>
              </a:spcAft>
              <a:buClr>
                <a:schemeClr val="accent1"/>
              </a:buClr>
              <a:buSzPts val="1360"/>
              <a:buFont typeface="Arial"/>
              <a:buNone/>
            </a:pPr>
            <a:r>
              <a:t/>
            </a:r>
            <a:endParaRPr b="0" i="0" sz="1600" u="none" cap="none" strike="noStrike">
              <a:solidFill>
                <a:schemeClr val="dk1"/>
              </a:solidFill>
              <a:latin typeface="Arial"/>
              <a:ea typeface="Arial"/>
              <a:cs typeface="Arial"/>
              <a:sym typeface="Arial"/>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cap="none" strike="noStrike">
                <a:solidFill>
                  <a:schemeClr val="dk1"/>
                </a:solidFill>
                <a:latin typeface="Arial"/>
                <a:ea typeface="Arial"/>
                <a:cs typeface="Arial"/>
                <a:sym typeface="Arial"/>
              </a:rPr>
              <a:t>They also agree on a key.</a:t>
            </a:r>
            <a:endParaRPr/>
          </a:p>
          <a:p>
            <a:pPr indent="0" lvl="0" marL="0" marR="0" rtl="0" algn="l">
              <a:lnSpc>
                <a:spcPct val="100000"/>
              </a:lnSpc>
              <a:spcBef>
                <a:spcPts val="280"/>
              </a:spcBef>
              <a:spcAft>
                <a:spcPts val="0"/>
              </a:spcAft>
              <a:buClr>
                <a:schemeClr val="accent1"/>
              </a:buClr>
              <a:buSzPts val="1190"/>
              <a:buFont typeface="Arial"/>
              <a:buNone/>
            </a:pPr>
            <a:r>
              <a:t/>
            </a:r>
            <a:endParaRPr b="0" i="0" sz="1400" u="none" cap="none" strike="noStrike">
              <a:solidFill>
                <a:schemeClr val="dk1"/>
              </a:solidFill>
              <a:latin typeface="Arial"/>
              <a:ea typeface="Arial"/>
              <a:cs typeface="Arial"/>
              <a:sym typeface="Arial"/>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cap="none" strike="noStrike">
                <a:solidFill>
                  <a:schemeClr val="dk1"/>
                </a:solidFill>
                <a:latin typeface="Arial"/>
                <a:ea typeface="Arial"/>
                <a:cs typeface="Arial"/>
                <a:sym typeface="Arial"/>
              </a:rPr>
              <a:t>Alice encrypts her plaintext to ciphertext using the encryption algorithm and the key.</a:t>
            </a:r>
            <a:endParaRPr/>
          </a:p>
          <a:p>
            <a:pPr indent="0" lvl="0" marL="0" marR="0" rtl="0" algn="l">
              <a:lnSpc>
                <a:spcPct val="100000"/>
              </a:lnSpc>
              <a:spcBef>
                <a:spcPts val="280"/>
              </a:spcBef>
              <a:spcAft>
                <a:spcPts val="0"/>
              </a:spcAft>
              <a:buClr>
                <a:schemeClr val="accent1"/>
              </a:buClr>
              <a:buSzPts val="1190"/>
              <a:buFont typeface="Arial"/>
              <a:buNone/>
            </a:pPr>
            <a:r>
              <a:t/>
            </a:r>
            <a:endParaRPr b="0" i="0" sz="1400" u="none" cap="none" strike="noStrike">
              <a:solidFill>
                <a:schemeClr val="dk1"/>
              </a:solidFill>
              <a:latin typeface="Arial"/>
              <a:ea typeface="Arial"/>
              <a:cs typeface="Arial"/>
              <a:sym typeface="Arial"/>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cap="none" strike="noStrike">
                <a:solidFill>
                  <a:schemeClr val="dk1"/>
                </a:solidFill>
                <a:latin typeface="Arial"/>
                <a:ea typeface="Arial"/>
                <a:cs typeface="Arial"/>
                <a:sym typeface="Arial"/>
              </a:rPr>
              <a:t>Alice sends the ciphertext message to Bob.</a:t>
            </a:r>
            <a:endParaRPr/>
          </a:p>
          <a:p>
            <a:pPr indent="0" lvl="0" marL="0" marR="0" rtl="0" algn="l">
              <a:lnSpc>
                <a:spcPct val="100000"/>
              </a:lnSpc>
              <a:spcBef>
                <a:spcPts val="220"/>
              </a:spcBef>
              <a:spcAft>
                <a:spcPts val="0"/>
              </a:spcAft>
              <a:buClr>
                <a:schemeClr val="accent1"/>
              </a:buClr>
              <a:buSzPts val="935"/>
              <a:buFont typeface="Arial"/>
              <a:buNone/>
            </a:pPr>
            <a:r>
              <a:t/>
            </a:r>
            <a:endParaRPr b="0" i="0" sz="1100" u="none" cap="none" strike="noStrike">
              <a:solidFill>
                <a:schemeClr val="dk1"/>
              </a:solidFill>
              <a:latin typeface="Arial"/>
              <a:ea typeface="Arial"/>
              <a:cs typeface="Arial"/>
              <a:sym typeface="Arial"/>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cap="none" strike="noStrike">
                <a:solidFill>
                  <a:schemeClr val="dk1"/>
                </a:solidFill>
                <a:latin typeface="Arial"/>
                <a:ea typeface="Arial"/>
                <a:cs typeface="Arial"/>
                <a:sym typeface="Arial"/>
              </a:rPr>
              <a:t>Bob decrypts the ciphertext message with the same algorithm and key and reads it.  </a:t>
            </a:r>
            <a:endParaRPr/>
          </a:p>
        </p:txBody>
      </p:sp>
      <p:sp>
        <p:nvSpPr>
          <p:cNvPr id="143" name="Google Shape;143;p3"/>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Communications Using Symmetric Cryptography Continue…</a:t>
            </a:r>
            <a:endParaRPr/>
          </a:p>
        </p:txBody>
      </p:sp>
      <p:sp>
        <p:nvSpPr>
          <p:cNvPr id="149" name="Google Shape;149;p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However Eve, sitting between them can get the ciphertext. If the algorithm used is strong enough then it is difficult for Eve to get plaintext.</a:t>
            </a:r>
            <a:endParaRPr/>
          </a:p>
          <a:p>
            <a:pPr indent="-182562" lvl="0" marL="182562"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If Eve has the ability to capture both the algorithm and the key then it is decrypted easily.</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In a good cryptosystem, Alice and Bob could perform step 1 in public and step 2 in secret.</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The key must remain secret before, during and after the protocol- as long as the message must remain secret.</a:t>
            </a:r>
            <a:endParaRPr/>
          </a:p>
        </p:txBody>
      </p:sp>
      <p:sp>
        <p:nvSpPr>
          <p:cNvPr id="150" name="Google Shape;150;p4"/>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Communications Using Symmetric Cryptography Continue…</a:t>
            </a:r>
            <a:endParaRPr/>
          </a:p>
        </p:txBody>
      </p:sp>
      <p:sp>
        <p:nvSpPr>
          <p:cNvPr id="156" name="Google Shape;156;p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40"/>
              <a:buFont typeface="Arial"/>
              <a:buNone/>
            </a:pPr>
            <a:r>
              <a:rPr b="0" i="0" lang="en-US" sz="2400" u="none" cap="none" strike="noStrike">
                <a:solidFill>
                  <a:schemeClr val="dk1"/>
                </a:solidFill>
                <a:latin typeface="Arial"/>
                <a:ea typeface="Arial"/>
                <a:cs typeface="Arial"/>
                <a:sym typeface="Arial"/>
              </a:rPr>
              <a:t>Mallory an active attacker could do the following things.</a:t>
            </a:r>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cap="none" strike="noStrike">
                <a:solidFill>
                  <a:schemeClr val="dk1"/>
                </a:solidFill>
                <a:latin typeface="Arial"/>
                <a:ea typeface="Arial"/>
                <a:cs typeface="Arial"/>
                <a:sym typeface="Arial"/>
              </a:rPr>
              <a:t>He could break the communication path so that Alice and Bob could not talk.</a:t>
            </a:r>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cap="none" strike="noStrike">
                <a:solidFill>
                  <a:schemeClr val="dk1"/>
                </a:solidFill>
                <a:latin typeface="Arial"/>
                <a:ea typeface="Arial"/>
                <a:cs typeface="Arial"/>
                <a:sym typeface="Arial"/>
              </a:rPr>
              <a:t>If Mallory knew the key, he could also intercept Alice’s message and substitute his own.</a:t>
            </a:r>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cap="none" strike="noStrike">
                <a:solidFill>
                  <a:schemeClr val="dk1"/>
                </a:solidFill>
                <a:latin typeface="Arial"/>
                <a:ea typeface="Arial"/>
                <a:cs typeface="Arial"/>
                <a:sym typeface="Arial"/>
              </a:rPr>
              <a:t>If Mallory didn’t know the key, he could only create a replacement  message that would decrypt to gibberish.</a:t>
            </a:r>
            <a:endParaRPr/>
          </a:p>
        </p:txBody>
      </p:sp>
      <p:sp>
        <p:nvSpPr>
          <p:cNvPr id="157" name="Google Shape;157;p5"/>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Communications Using Symmetric Cryptography Continue…</a:t>
            </a:r>
            <a:endParaRPr/>
          </a:p>
        </p:txBody>
      </p:sp>
      <p:sp>
        <p:nvSpPr>
          <p:cNvPr id="163" name="Google Shape;163;p6"/>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40"/>
              <a:buFont typeface="Arial"/>
              <a:buNone/>
            </a:pPr>
            <a:r>
              <a:rPr b="0" i="0" lang="en-US" sz="2400" u="none" cap="none" strike="noStrike">
                <a:solidFill>
                  <a:srgbClr val="C00000"/>
                </a:solidFill>
                <a:latin typeface="Arial"/>
                <a:ea typeface="Arial"/>
                <a:cs typeface="Arial"/>
                <a:sym typeface="Arial"/>
              </a:rPr>
              <a:t>In Summary the Symmetric Cryptosystem have the following problems: </a:t>
            </a:r>
            <a:r>
              <a:rPr b="1" i="0" lang="en-US" sz="2800" u="none" cap="none" strike="noStrike">
                <a:solidFill>
                  <a:srgbClr val="00B0F0"/>
                </a:solidFill>
                <a:latin typeface="Arial"/>
                <a:ea typeface="Arial"/>
                <a:cs typeface="Arial"/>
                <a:sym typeface="Arial"/>
              </a:rPr>
              <a:t>(2014)</a:t>
            </a:r>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cap="none" strike="noStrike">
                <a:solidFill>
                  <a:schemeClr val="dk1"/>
                </a:solidFill>
                <a:latin typeface="Arial"/>
                <a:ea typeface="Arial"/>
                <a:cs typeface="Arial"/>
                <a:sym typeface="Arial"/>
              </a:rPr>
              <a:t>Key must be distributed in secret. For encryption system that span the world, this can be a daunting task.</a:t>
            </a:r>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cap="none" strike="noStrike">
                <a:solidFill>
                  <a:schemeClr val="dk1"/>
                </a:solidFill>
                <a:latin typeface="Arial"/>
                <a:ea typeface="Arial"/>
                <a:cs typeface="Arial"/>
                <a:sym typeface="Arial"/>
              </a:rPr>
              <a:t>If the key is compromised(Stolen, guessed, etc.),  then Eve can decrypt all messages. He could also produce false message to fool the other  party.</a:t>
            </a:r>
            <a:endParaRPr/>
          </a:p>
          <a:p>
            <a:pPr indent="-129540" lvl="0" marL="0" marR="0" rtl="0" algn="l">
              <a:lnSpc>
                <a:spcPct val="100000"/>
              </a:lnSpc>
              <a:spcBef>
                <a:spcPts val="480"/>
              </a:spcBef>
              <a:spcAft>
                <a:spcPts val="0"/>
              </a:spcAft>
              <a:buClr>
                <a:schemeClr val="accent1"/>
              </a:buClr>
              <a:buSzPts val="2040"/>
              <a:buFont typeface="Arial"/>
              <a:buAutoNum type="arabicPeriod"/>
            </a:pPr>
            <a:r>
              <a:rPr b="0" i="0" lang="en-US" sz="2400" u="none" cap="none" strike="noStrike">
                <a:solidFill>
                  <a:schemeClr val="dk1"/>
                </a:solidFill>
                <a:latin typeface="Arial"/>
                <a:ea typeface="Arial"/>
                <a:cs typeface="Arial"/>
                <a:sym typeface="Arial"/>
              </a:rPr>
              <a:t>If a separate key is used for each pair of users, the total no of key increases as the no of users increases. For n users it requires n(n-1)/2 keys. For 10 users it is 45 keys; for 100 it is 4950.    </a:t>
            </a:r>
            <a:endParaRPr/>
          </a:p>
          <a:p>
            <a:pPr indent="-53023" lvl="0" marL="182563" marR="0" rtl="0" algn="l">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p:txBody>
      </p:sp>
      <p:sp>
        <p:nvSpPr>
          <p:cNvPr id="164" name="Google Shape;164;p6"/>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One Way Functions</a:t>
            </a:r>
            <a:endParaRPr/>
          </a:p>
        </p:txBody>
      </p:sp>
      <p:sp>
        <p:nvSpPr>
          <p:cNvPr id="170" name="Google Shape;170;p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 notion of one-way function is central to public key cryptography.</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One-way functions are relatively easy to compute but significantly difficult to reverse. i.e. given x, it is easy to calculate f(x), but given f(x), it is hard to compute x. Example: Breaking a plate.</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Trapdoor one-way function: is a special type of one way function, one with a secret trapdoor. i.e. there is some secret information y, such that given f(x) and y it is easy to compute x. </a:t>
            </a:r>
            <a:endParaRPr/>
          </a:p>
        </p:txBody>
      </p:sp>
      <p:sp>
        <p:nvSpPr>
          <p:cNvPr id="171" name="Google Shape;171;p7"/>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One-Way Hash Functions</a:t>
            </a:r>
            <a:endParaRPr/>
          </a:p>
        </p:txBody>
      </p:sp>
      <p:sp>
        <p:nvSpPr>
          <p:cNvPr id="177" name="Google Shape;177;p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A hash function is a function, mathematical or otherwise, that takes a variable length input string(pre-image) and converts it to a fixed length output string(hash value).</a:t>
            </a:r>
            <a:endParaRPr/>
          </a:p>
          <a:p>
            <a:pPr indent="-182562" lvl="0" marL="182562" marR="0" rtl="0" algn="l">
              <a:lnSpc>
                <a:spcPct val="100000"/>
              </a:lnSpc>
              <a:spcBef>
                <a:spcPts val="220"/>
              </a:spcBef>
              <a:spcAft>
                <a:spcPts val="0"/>
              </a:spcAft>
              <a:buClr>
                <a:schemeClr val="accent1"/>
              </a:buClr>
              <a:buSzPts val="935"/>
              <a:buFont typeface="Arial"/>
              <a:buNone/>
            </a:pPr>
            <a:r>
              <a:t/>
            </a:r>
            <a:endParaRPr b="0" i="0" sz="1100" u="none">
              <a:solidFill>
                <a:schemeClr val="dk1"/>
              </a:solidFill>
              <a:latin typeface="Arial"/>
              <a:ea typeface="Arial"/>
              <a:cs typeface="Arial"/>
              <a:sym typeface="Arial"/>
            </a:endParaRPr>
          </a:p>
          <a:p>
            <a:pPr indent="0" lvl="1" marL="273050" marR="0" rtl="0" algn="l">
              <a:lnSpc>
                <a:spcPct val="100000"/>
              </a:lnSpc>
              <a:spcBef>
                <a:spcPts val="400"/>
              </a:spcBef>
              <a:spcAft>
                <a:spcPts val="0"/>
              </a:spcAft>
              <a:buClr>
                <a:schemeClr val="accent1"/>
              </a:buClr>
              <a:buSzPts val="1700"/>
              <a:buFont typeface="Arial"/>
              <a:buNone/>
            </a:pPr>
            <a:r>
              <a:rPr b="0" i="0" lang="en-US" sz="2000" u="none" cap="none" strike="noStrike">
                <a:solidFill>
                  <a:schemeClr val="dk1"/>
                </a:solidFill>
                <a:latin typeface="Arial"/>
                <a:ea typeface="Arial"/>
                <a:cs typeface="Arial"/>
                <a:sym typeface="Arial"/>
              </a:rPr>
              <a:t>A simple hash function would be a function that takes pre-image and returns a byte consisting of the XOR of all the input bytes.</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A one-way hash function is a hash function that works in one direction: It is easy to compute a hash value from pre-image, but it is hard to generate a pre-image that hashes to a particular value.</a:t>
            </a:r>
            <a:endParaRPr/>
          </a:p>
          <a:p>
            <a:pPr indent="0" lvl="1" marL="273050" marR="0" rtl="0" algn="l">
              <a:lnSpc>
                <a:spcPct val="100000"/>
              </a:lnSpc>
              <a:spcBef>
                <a:spcPts val="280"/>
              </a:spcBef>
              <a:spcAft>
                <a:spcPts val="0"/>
              </a:spcAft>
              <a:buClr>
                <a:schemeClr val="accent1"/>
              </a:buClr>
              <a:buSzPts val="1190"/>
              <a:buFont typeface="Arial"/>
              <a:buNone/>
            </a:pPr>
            <a:r>
              <a:t/>
            </a:r>
            <a:endParaRPr b="0" i="0" sz="1400" u="none" cap="none" strike="noStrike">
              <a:solidFill>
                <a:schemeClr val="dk1"/>
              </a:solidFill>
              <a:latin typeface="Arial"/>
              <a:ea typeface="Arial"/>
              <a:cs typeface="Arial"/>
              <a:sym typeface="Arial"/>
            </a:endParaRPr>
          </a:p>
          <a:p>
            <a:pPr indent="0" lvl="1" marL="273050" marR="0" rtl="0" algn="l">
              <a:lnSpc>
                <a:spcPct val="100000"/>
              </a:lnSpc>
              <a:spcBef>
                <a:spcPts val="400"/>
              </a:spcBef>
              <a:spcAft>
                <a:spcPts val="0"/>
              </a:spcAft>
              <a:buClr>
                <a:schemeClr val="accent1"/>
              </a:buClr>
              <a:buSzPts val="1700"/>
              <a:buFont typeface="Arial"/>
              <a:buNone/>
            </a:pPr>
            <a:r>
              <a:rPr b="0" i="0" lang="en-US" sz="2000" u="none" cap="none" strike="noStrike">
                <a:solidFill>
                  <a:schemeClr val="dk1"/>
                </a:solidFill>
                <a:latin typeface="Arial"/>
                <a:ea typeface="Arial"/>
                <a:cs typeface="Arial"/>
                <a:sym typeface="Arial"/>
              </a:rPr>
              <a:t>It is also known as compression function, contraction function, message digest, fingerprint, cryptographic checksum, message integrity check(MIC) and manipulation detection code(MDC). </a:t>
            </a:r>
            <a:endParaRPr/>
          </a:p>
        </p:txBody>
      </p:sp>
      <p:sp>
        <p:nvSpPr>
          <p:cNvPr id="178" name="Google Shape;178;p8"/>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Communications using public key cryptography</a:t>
            </a:r>
            <a:endParaRPr/>
          </a:p>
        </p:txBody>
      </p:sp>
      <p:sp>
        <p:nvSpPr>
          <p:cNvPr id="184" name="Google Shape;184;p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40"/>
              <a:buFont typeface="Arial"/>
              <a:buNone/>
            </a:pPr>
            <a:r>
              <a:rPr b="0" i="0" lang="en-US" sz="2400" u="none">
                <a:solidFill>
                  <a:schemeClr val="dk1"/>
                </a:solidFill>
                <a:latin typeface="Arial"/>
                <a:ea typeface="Arial"/>
                <a:cs typeface="Arial"/>
                <a:sym typeface="Arial"/>
              </a:rPr>
              <a:t>The steps to send message from Alice to Bob are as </a:t>
            </a:r>
            <a:r>
              <a:rPr b="0" i="0" lang="en-US" sz="2000" u="none">
                <a:solidFill>
                  <a:schemeClr val="dk1"/>
                </a:solidFill>
                <a:latin typeface="Arial"/>
                <a:ea typeface="Arial"/>
                <a:cs typeface="Arial"/>
                <a:sym typeface="Arial"/>
              </a:rPr>
              <a:t>follows.</a:t>
            </a:r>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Alice and Bob agree on a public-key cryptosystem.</a:t>
            </a:r>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Bob sends Alice his public key.</a:t>
            </a:r>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Alice encrypts her message using Bob’s public key and sends it to Bob.</a:t>
            </a:r>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Bob decrypts Alice’s message using his private key.</a:t>
            </a:r>
            <a:endParaRPr/>
          </a:p>
          <a:p>
            <a:pPr indent="0" lvl="0" marL="0" marR="0" rtl="0" algn="l">
              <a:lnSpc>
                <a:spcPct val="100000"/>
              </a:lnSpc>
              <a:spcBef>
                <a:spcPts val="200"/>
              </a:spcBef>
              <a:spcAft>
                <a:spcPts val="0"/>
              </a:spcAft>
              <a:buClr>
                <a:schemeClr val="accent1"/>
              </a:buClr>
              <a:buSzPts val="850"/>
              <a:buFont typeface="Arial"/>
              <a:buNone/>
            </a:pPr>
            <a:r>
              <a:t/>
            </a:r>
            <a:endParaRPr b="0" i="0" sz="10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2040"/>
              <a:buFont typeface="Arial"/>
              <a:buNone/>
            </a:pPr>
            <a:r>
              <a:rPr b="0" i="0" lang="en-US" sz="2400" u="none">
                <a:solidFill>
                  <a:schemeClr val="dk1"/>
                </a:solidFill>
                <a:latin typeface="Arial"/>
                <a:ea typeface="Arial"/>
                <a:cs typeface="Arial"/>
                <a:sym typeface="Arial"/>
              </a:rPr>
              <a:t>The public keys of all the users are published in a database somewhere.  Another simple protocol can be as follows: </a:t>
            </a:r>
            <a:endParaRPr/>
          </a:p>
          <a:p>
            <a:pPr indent="0" lvl="0" marL="0" marR="0" rtl="0" algn="l">
              <a:lnSpc>
                <a:spcPct val="100000"/>
              </a:lnSpc>
              <a:spcBef>
                <a:spcPts val="280"/>
              </a:spcBef>
              <a:spcAft>
                <a:spcPts val="0"/>
              </a:spcAft>
              <a:buClr>
                <a:schemeClr val="accent1"/>
              </a:buClr>
              <a:buSzPts val="1190"/>
              <a:buFont typeface="Arial"/>
              <a:buNone/>
            </a:pPr>
            <a:r>
              <a:t/>
            </a:r>
            <a:endParaRPr b="0" i="0" sz="1400" u="none">
              <a:solidFill>
                <a:schemeClr val="dk1"/>
              </a:solidFill>
              <a:latin typeface="Arial"/>
              <a:ea typeface="Arial"/>
              <a:cs typeface="Arial"/>
              <a:sym typeface="Arial"/>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Alice gets Bob’s public key from the database.</a:t>
            </a:r>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Alice encrypts her message using Bob’s public key and sends it to Bob.</a:t>
            </a:r>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chemeClr val="dk1"/>
                </a:solidFill>
                <a:latin typeface="Arial"/>
                <a:ea typeface="Arial"/>
                <a:cs typeface="Arial"/>
                <a:sym typeface="Arial"/>
              </a:rPr>
              <a:t>Bob then decrypts Alice’s message using his private key.</a:t>
            </a:r>
            <a:endParaRPr/>
          </a:p>
        </p:txBody>
      </p:sp>
      <p:sp>
        <p:nvSpPr>
          <p:cNvPr id="185" name="Google Shape;185;p9"/>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theme/theme1.xml><?xml version="1.0" encoding="utf-8"?>
<a:theme xmlns:a="http://schemas.openxmlformats.org/drawingml/2006/main" xmlns:r="http://schemas.openxmlformats.org/officeDocument/2006/relationships"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2011-02-02T03:21:55Z</dcterms:created>
  <dc:creator>Tohid</dc:creator>
</cp:coreProperties>
</file>