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0" r:id="rId6"/>
    <p:sldMasterId id="2147483658" r:id="rId7"/>
    <p:sldMasterId id="2147483660" r:id="rId8"/>
    <p:sldMasterId id="2147483662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jZPwR6LtIZi8XeJGIyrB8AFpk7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3AA226-F32D-42C2-98AD-9CEA71459C69}">
  <a:tblStyle styleId="{C03AA226-F32D-42C2-98AD-9CEA71459C6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customschemas.google.com/relationships/presentationmetadata" Target="metadata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31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01" name="Google Shape;101;p31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31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03" name="Google Shape;103;p31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118" name="Google Shape;118;p33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3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3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24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27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27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9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8"/>
          <p:cNvCxnSpPr/>
          <p:nvPr/>
        </p:nvCxnSpPr>
        <p:spPr>
          <a:xfrm>
            <a:off x="685800" y="3398837"/>
            <a:ext cx="7848600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8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transition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0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ransition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8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28"/>
          <p:cNvCxnSpPr/>
          <p:nvPr/>
        </p:nvCxnSpPr>
        <p:spPr>
          <a:xfrm>
            <a:off x="731837" y="4598987"/>
            <a:ext cx="7848600" cy="1587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" name="Google Shape;77;p2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8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8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transition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0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30"/>
          <p:cNvCxnSpPr/>
          <p:nvPr/>
        </p:nvCxnSpPr>
        <p:spPr>
          <a:xfrm rot="5400000">
            <a:off x="2218531" y="4045743"/>
            <a:ext cx="4708525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" name="Google Shape;92;p3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3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30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0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30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transition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2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32"/>
          <p:cNvCxnSpPr/>
          <p:nvPr/>
        </p:nvCxnSpPr>
        <p:spPr>
          <a:xfrm rot="5400000">
            <a:off x="-13493" y="3580606"/>
            <a:ext cx="5578475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0" name="Google Shape;110;p3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3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32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32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2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transition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8</a:t>
            </a:r>
            <a:endParaRPr/>
          </a:p>
        </p:txBody>
      </p:sp>
      <p:sp>
        <p:nvSpPr>
          <p:cNvPr id="127" name="Google Shape;127;p1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Key Management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Transferring Keys Continue…</a:t>
            </a:r>
            <a:endParaRPr/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sends Bob the key-encryption key securely, either by a face to face meeting or the splitting technique just discussed.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Alice and Bob both have the key encryption key, Alice can send Bob daily data keys over the same communications channel.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encrypts each data key with the key encryption key.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 amount of traffic being encrypted with the key encryption key is low, it does not have to be changed as often.</a:t>
            </a:r>
            <a:endParaRPr/>
          </a:p>
        </p:txBody>
      </p:sp>
      <p:sp>
        <p:nvSpPr>
          <p:cNvPr id="190" name="Google Shape;190;p10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 Distribution in Large Network </a:t>
            </a:r>
            <a:r>
              <a:rPr b="0" i="0" lang="en-US" sz="36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(2011)</a:t>
            </a:r>
            <a:endParaRPr/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encryption keys works well in small networks, but can quickly get cumbersome(</a:t>
            </a:r>
            <a:r>
              <a:rPr b="0" i="0" lang="en-US" sz="20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কষ্টকর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if the networks become large.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every pair of users must exchanges keys, the total no. of key exchanges required in an n-person network is n(n-1)/2.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for 6 person required 15 key exchanges. For 1000 person required nearly 500,000 key exchanges. 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these cases, creating a central server makes the operation much more efficient.  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Verifying Keys</a:t>
            </a:r>
            <a:endParaRPr/>
          </a:p>
        </p:txBody>
      </p:sp>
      <p:sp>
        <p:nvSpPr>
          <p:cNvPr id="203" name="Google Shape;203;p1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Bob receives a key, how does he know it came from Alice and not from someone pretending to be Alice?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Alice gives it to him when they are face-to-face, its 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Alice sends it via a trusted courier, then Bob has to trust the courier.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key is encrypted with the key encryption key, then Bob has to trust the fact that only Alice has the key.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Alice uses a digital signature protocol to sign the key, Bob has to trust the public key database when he verifies that signature.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 could also verifies Alice’s key over the telephone.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it’s a public key, he can safely recite it in public.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it’s a private key, he can use a one way hash function to verify the key.</a:t>
            </a:r>
            <a:endParaRPr/>
          </a:p>
          <a:p>
            <a:pPr indent="-74613" lvl="0" marL="1825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Updating Keys</a:t>
            </a:r>
            <a:endParaRPr/>
          </a:p>
        </p:txBody>
      </p:sp>
      <p:sp>
        <p:nvSpPr>
          <p:cNvPr id="210" name="Google Shape;210;p1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want to change key daily, an easier way is to generate a new key from the old key; this is sometimes called key updating.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it takes is a one-way function.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updating works, but remember that the new key is only as secure as the old was.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Eve managed to get her hands on the old key, she can perform the updating function herself. </a:t>
            </a:r>
            <a:endParaRPr/>
          </a:p>
        </p:txBody>
      </p:sp>
      <p:sp>
        <p:nvSpPr>
          <p:cNvPr id="211" name="Google Shape;211;p13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Storing Keys 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(2015,2011)</a:t>
            </a:r>
            <a:endParaRPr/>
          </a:p>
        </p:txBody>
      </p:sp>
      <p:sp>
        <p:nvSpPr>
          <p:cNvPr id="217" name="Google Shape;217;p1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can either directly enter the 64-bit key or enter the key as a longer character string. The system then generates a 64-bit key from the character string using a key crunching technique.</a:t>
            </a:r>
            <a:endParaRPr/>
          </a:p>
          <a:p>
            <a:pPr indent="-63817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solution is to store the key in a magnetic stripe card, plastic key with embedded ROM chip, or smart card.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can then enter the key by inserting the physical token into a special reader in his encryption box or attached to the computer terminal.</a:t>
            </a:r>
            <a:endParaRPr/>
          </a:p>
          <a:p>
            <a:pPr indent="-63817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to remember key can be stored in encrypted form, using something similar to a key-encryption key. For example, an RSA private key could be encrypted with a DES key and stored on disk. To recover the RSA key, the user has to type in the DES key to a decryption program.   </a:t>
            </a:r>
            <a:endParaRPr/>
          </a:p>
        </p:txBody>
      </p:sp>
      <p:sp>
        <p:nvSpPr>
          <p:cNvPr id="218" name="Google Shape;218;p14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Lifetime of Keys 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(2015,2012)</a:t>
            </a:r>
            <a:endParaRPr/>
          </a:p>
        </p:txBody>
      </p:sp>
      <p:sp>
        <p:nvSpPr>
          <p:cNvPr id="224" name="Google Shape;224;p1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 encryption key should be used for an indefinite period. There are several reasons for this.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longer a key is used, the greater the chance that it will be compromised.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longer a key is used, the greater the loss if the key is compromised.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longer a key is used. The greater the temptation for someone to spend the effort necessary to break it.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generally more easier to do cryptanalysis with more ciphertext encrypted with the same key. </a:t>
            </a:r>
            <a:endParaRPr/>
          </a:p>
        </p:txBody>
      </p:sp>
      <p:sp>
        <p:nvSpPr>
          <p:cNvPr id="225" name="Google Shape;225;p15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Destroying Keys 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(2014)</a:t>
            </a:r>
            <a:endParaRPr/>
          </a:p>
        </p:txBody>
      </p:sp>
      <p:sp>
        <p:nvSpPr>
          <p:cNvPr id="231" name="Google Shape;231;p1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 key must be destroyed.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key is written on paper, the paper should be shredded or burned.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key is in a hardware EEPROM, the key should be overwritten multiple times.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key is in a hardware EPROM or PROM, the chip should be smashed into tiny bits and scattered to the four winds.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key is stored on a computer disk, the actual bits of the storage should be overwritten multiple times or the disk should be shredded.</a:t>
            </a:r>
            <a:endParaRPr/>
          </a:p>
        </p:txBody>
      </p:sp>
      <p:sp>
        <p:nvSpPr>
          <p:cNvPr id="232" name="Google Shape;232;p16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Key Management</a:t>
            </a:r>
            <a:endParaRPr/>
          </a:p>
        </p:txBody>
      </p:sp>
      <p:sp>
        <p:nvSpPr>
          <p:cNvPr id="238" name="Google Shape;238;p1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can get Bob’s public key several ways.</a:t>
            </a:r>
            <a:endParaRPr/>
          </a:p>
          <a:p>
            <a:pPr indent="-457200" lvl="1" marL="7302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can get it from Bob.</a:t>
            </a:r>
            <a:endParaRPr/>
          </a:p>
          <a:p>
            <a:pPr indent="-457200" lvl="1" marL="7302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can get it from centralized database.</a:t>
            </a:r>
            <a:endParaRPr/>
          </a:p>
          <a:p>
            <a:pPr indent="-457200" lvl="1" marL="7302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 can get from her own private database.</a:t>
            </a:r>
            <a:endParaRPr/>
          </a:p>
          <a:p>
            <a:pPr indent="-74613" lvl="0" marL="1825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Generating Keys</a:t>
            </a:r>
            <a:endParaRPr/>
          </a:p>
        </p:txBody>
      </p:sp>
      <p:sp>
        <p:nvSpPr>
          <p:cNvPr id="133" name="Google Shape;133;p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security of an algorithm rest in the key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If you are using a cryptographically weak process to generate keys, then your whole system is weak.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 the cryptanalyst just cryptanalyze your key generation algorithm rather than your encryption algorithm.</a:t>
            </a:r>
            <a:endParaRPr/>
          </a:p>
          <a:p>
            <a:pPr indent="-53023" lvl="0" marL="182563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Reduced keyspaces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 has a 56-bit key; thus 2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(10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possible keys.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Norton Discreet for MS-DOS(version 8.0 and earlier) only allows ASCII key, forcing the high order bit of each byte to be zero. The program also converts lowercase letters to uppercase resulting only 2</a:t>
            </a:r>
            <a:r>
              <a:rPr b="0" baseline="30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keys. 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poor key generation procedures have made its DES ten thousand times easier to break than proper implementation.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 shows the number of possible keys with various constraints on the input strings.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2 shows the time required for an exhaustive search through all of those keys, given a million attempts per second.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Reduced keyspaces Continue…</a:t>
            </a:r>
            <a:endParaRPr/>
          </a:p>
        </p:txBody>
      </p:sp>
      <p:graphicFrame>
        <p:nvGraphicFramePr>
          <p:cNvPr id="147" name="Google Shape;147;p4"/>
          <p:cNvGraphicFramePr/>
          <p:nvPr/>
        </p:nvGraphicFramePr>
        <p:xfrm>
          <a:off x="304800" y="1909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{C03AA226-F32D-42C2-98AD-9CEA71459C69}</a:tableStyleId>
              </a:tblPr>
              <a:tblGrid>
                <a:gridCol w="3154350"/>
                <a:gridCol w="1262050"/>
                <a:gridCol w="1020750"/>
                <a:gridCol w="1022350"/>
                <a:gridCol w="1020750"/>
                <a:gridCol w="1020750"/>
              </a:tblGrid>
              <a:tr h="37147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 1</a:t>
                      </a:r>
                      <a:endParaRPr/>
                    </a:p>
                  </a:txBody>
                  <a:tcPr marT="45725" marB="45725" marR="91425" marL="9142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6987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Number of Possible keys of various Keyspaces</a:t>
                      </a:r>
                      <a:endParaRPr/>
                    </a:p>
                  </a:txBody>
                  <a:tcPr marT="45725" marB="45725" marR="91425" marL="9142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4-Bytes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5-Bytes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6-Bytes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7-Bytes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8-Bytes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Lowercase letters [26]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460,000 (26*26*26*26)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3.1*10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8.0*10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2.1*10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Lowercase letters and digits [36]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1,700,000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6.0*10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2.2*10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7.8*10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2.8*10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Alphanumeric characters [62]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9.2*10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5.7*10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3.5*10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2.2*10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Printable characters [95]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8.1*10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7.7*10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7.4*10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7.0*10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6.6*10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ASCII characters [128]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2.7*10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3.4*10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4.4*10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5.6*10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7.2*10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8-bit ASCII characters [256]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4.3*10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2.8*10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7.2*10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1.8*10</a:t>
                      </a:r>
                      <a:r>
                        <a:rPr b="0" baseline="3000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4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Reduced keyspaces Continue…</a:t>
            </a:r>
            <a:endParaRPr/>
          </a:p>
        </p:txBody>
      </p:sp>
      <p:graphicFrame>
        <p:nvGraphicFramePr>
          <p:cNvPr id="154" name="Google Shape;154;p5"/>
          <p:cNvGraphicFramePr/>
          <p:nvPr/>
        </p:nvGraphicFramePr>
        <p:xfrm>
          <a:off x="304800" y="1909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{C03AA226-F32D-42C2-98AD-9CEA71459C69}</a:tableStyleId>
              </a:tblPr>
              <a:tblGrid>
                <a:gridCol w="3154350"/>
                <a:gridCol w="1189025"/>
                <a:gridCol w="852475"/>
                <a:gridCol w="1022350"/>
                <a:gridCol w="1020750"/>
                <a:gridCol w="1185850"/>
              </a:tblGrid>
              <a:tr h="37147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 2</a:t>
                      </a:r>
                      <a:endParaRPr/>
                    </a:p>
                  </a:txBody>
                  <a:tcPr marT="45725" marB="45725" marR="91425" marL="9142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69875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Exhaustive Search of various keyspaces (1 million attempts/s machine)</a:t>
                      </a:r>
                      <a:endParaRPr/>
                    </a:p>
                  </a:txBody>
                  <a:tcPr marT="45725" marB="45725" marR="91425" marL="9142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4-Bytes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5-Bytes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6-Bytes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7-Bytes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8-Bytes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Lowercase letters [26]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(460,000 /1million)=0.5s 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2.2h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2.4d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Lowercase letters and digits [36]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1.7s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Alphanumeric characters [62]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15s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6.9y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Printable characters [95]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1.4m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2.1h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8.5d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2.2y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210y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ASCII characters [128]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4.5m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9.5h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2300y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8-bit ASCII characters [256]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1.2h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13d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8.9y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2300y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580,000y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5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Poor key choice 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(2012)</a:t>
            </a:r>
            <a:endParaRPr/>
          </a:p>
        </p:txBody>
      </p: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people choose their own keys, they generally choose poor ones.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like to choose “Abdullah” rather than “@67dh4&amp;”.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“Abdullah” is easy to remember than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“@67dh4&amp;”.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smart brute-force attack does not try all possible keys in numerical order; it tries the obvious keys first.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This is called a dictionary attack, because the attacker uses a dictionary of common keys.</a:t>
            </a:r>
            <a:endParaRPr/>
          </a:p>
          <a:p>
            <a:pPr indent="-106997" lvl="0" marL="182562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Daniel Klein was able to crack 40 percent of the passwords on the average computer using this system.  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Random keys</a:t>
            </a:r>
            <a:endParaRPr/>
          </a:p>
        </p:txBody>
      </p:sp>
      <p:sp>
        <p:nvSpPr>
          <p:cNvPr id="168" name="Google Shape;168;p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keys are random-bit strings generated by some automatic process.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key is 64-bits long, every possible 64-bit key must be equally likely.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the key bits from either a reliably random source or a cryptographically secure pseudo-random-bit generator. </a:t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Pass Phrases 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(2015)</a:t>
            </a:r>
            <a:endParaRPr/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better solution is to use an entire phrase instead of a word, and to convert that phrase into a key.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phrases are called pass phrases.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technique called key crunching converts the easy-to-remember phrases into random keys.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one-way hash function to transform an arbitrary-length text string into pseudo-random-bit string.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the easy to remember text string:</a:t>
            </a:r>
            <a:endParaRPr/>
          </a:p>
          <a:p>
            <a:pPr indent="0" lvl="1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Rajshahi university is the 2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largest university of Bangladesh, students are over 26000.</a:t>
            </a:r>
            <a:endParaRPr/>
          </a:p>
          <a:p>
            <a:pPr indent="0" lvl="1" marL="273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Might crunch into this 64-bit key: 23ht 5t6r yu76 980y 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Transferring Keys</a:t>
            </a:r>
            <a:endParaRPr/>
          </a:p>
        </p:txBody>
      </p:sp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X9.17 standard specifies two types of keys:</a:t>
            </a:r>
            <a:endParaRPr/>
          </a:p>
          <a:p>
            <a:pPr indent="-457200" lvl="1" marL="7302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encryption keys: which encrypt other keys for distribution.</a:t>
            </a:r>
            <a:endParaRPr/>
          </a:p>
          <a:p>
            <a:pPr indent="-457200" lvl="1" marL="7302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keys: which encrypt message keys.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two-tiered key concept is used a lot in the key distribution.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solution to the distribution problem splits the key into several different parts and sends each of those parts over a different channel.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part could be sent over the telephone, one by mail, one by overnight delivery service, one by carrier pigeon, and so on. 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2011-02-02T03:21:55Z</dcterms:created>
  <dc:creator>Tohid</dc:creator>
</cp:coreProperties>
</file>