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bZ94oDM5npNeb+4qWZTBw/OJ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0EE710-A56D-42E0-90E0-D0DE0F76F967}">
  <a:tblStyle styleId="{840EE710-A56D-42E0-90E0-D0DE0F76F96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1.xml"/><Relationship Id="rId22" Type="http://schemas.openxmlformats.org/officeDocument/2006/relationships/font" Target="fonts/Roboto-italic.fntdata"/><Relationship Id="rId10" Type="http://schemas.openxmlformats.org/officeDocument/2006/relationships/notesMaster" Target="notesMasters/notesMaster1.xml"/><Relationship Id="rId21" Type="http://schemas.openxmlformats.org/officeDocument/2006/relationships/font" Target="fonts/Roboto-bold.fntdata"/><Relationship Id="rId13" Type="http://schemas.openxmlformats.org/officeDocument/2006/relationships/slide" Target="slides/slide3.xml"/><Relationship Id="rId24" Type="http://customschemas.google.com/relationships/presentationmetadata" Target="metadata"/><Relationship Id="rId12" Type="http://schemas.openxmlformats.org/officeDocument/2006/relationships/slide" Target="slides/slide2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23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3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0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0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2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4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16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IP Security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IP security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(2012)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Internet Protocol Security</a:t>
            </a:r>
            <a:r>
              <a:rPr b="0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 (IPSec) is a framework of open standards for ensuring private, </a:t>
            </a:r>
            <a:r>
              <a:rPr b="1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secure</a:t>
            </a:r>
            <a:r>
              <a:rPr b="0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 communications over </a:t>
            </a:r>
            <a:r>
              <a:rPr b="1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Internet Protocol</a:t>
            </a:r>
            <a:r>
              <a:rPr b="0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b="1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r>
              <a:rPr b="0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) networks, through the use of cryptographic </a:t>
            </a:r>
            <a:r>
              <a:rPr b="1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r>
              <a:rPr b="0" i="0" lang="en-US" sz="2400" u="none" cap="none" strike="noStrik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 services</a:t>
            </a:r>
            <a:endParaRPr/>
          </a:p>
        </p:txBody>
      </p:sp>
      <p:sp>
        <p:nvSpPr>
          <p:cNvPr id="134" name="Google Shape;134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 Security Overview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Community has developed application specific security mechanisms in a number of application areas, including electronic mail (S/MIME, PGP), client/server (Kerberos), web access (Secure Socket Layer) and others.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 users have some security concerns that cut across protocol layers. For example, an enterprise can run a secure, private TCP/IP network by disallowing links to untrusted sites, encrypting packets that leave the premises, and authenticating packets that enters the premises.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implementing security at the IP level, an organization can ensure secure networking not only for applications that have security mechanisms but for the many security-ignorant applications.   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 Security Overview Continue…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IP-level security encompasses three functional areas:</a:t>
            </a:r>
            <a:endParaRPr/>
          </a:p>
          <a:p>
            <a:pPr indent="-457200" lvl="1" marL="7302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  <a:p>
            <a:pPr indent="-457200" lvl="1" marL="7302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Confidentiality</a:t>
            </a:r>
            <a:endParaRPr/>
          </a:p>
          <a:p>
            <a:pPr indent="-457200" lvl="1" marL="73025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Management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authentication mechanism assures that a received packet was in fact transmitted by the party identified as the source in the packet header.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confidentiality facility enables communicating nodes to encrypt messages to prevent eavesdropping by third parties.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key management facility is concerned with the secure exchange of keys.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 Security Overview Continue…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CERT (Computer Emergency Response Team) report, the most serious types of attacks included IP spoofing. 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which intruders create packets with false IP addresses and exploit applications that use authentication based on IP.</a:t>
            </a:r>
            <a:endParaRPr/>
          </a:p>
          <a:p>
            <a:pPr indent="-7461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various forms of eavesdropping and packet sniffing, in which attackers read transmitted information, including logon information and database contents.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of IPSec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(2015,2011)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provides the capability to secure communications across a LAN, across private and public WANs, and across the Internet. Examples of its use include the following.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2552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branch office connectivity over the Internet: 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company can build a secure virtual private network over the internet or over a public WAN. This enables a business to rely heavily on the Internet and reduce its need for private networks, saving cost and network management overhead.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2552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remote access over the Internet: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end user whose system is equipped with IP security protocols can make a local call to an ISP and gain a secure access to a company network. This reduces the cost of toll charges for traveling employees and telecommuters.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2552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Establishing extranet and intranet connectivity with partners: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can be used to secure communication with other organizations, ensuring authentication and confidentiality and providing a key exchange mechanism.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2552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AutoNum type="arabicPeriod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electronic commerce security:</a:t>
            </a:r>
            <a:endParaRPr/>
          </a:p>
          <a:p>
            <a:pPr indent="0" lvl="2" marL="547687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commerce applications have built-in security protocols, however the use of IPSec enhances that security. 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 of IPSec usage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(2012)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below is a typical scenario of IPSec usage.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protocols operate in networking devices, such as a router or a firewall, that connect each LAN to the outside world.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IPSec networking device will typically encrypt and compress all traffic going into the WAN and decrypt and decompress traffic coming from the WAN.</a:t>
            </a:r>
            <a:endParaRPr/>
          </a:p>
          <a:p>
            <a:pPr indent="-123189" lvl="0" marL="182562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935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935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1676400" y="32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{840EE710-A56D-42E0-90E0-D0DE0F76F967}</a:tableStyleId>
              </a:tblPr>
              <a:tblGrid>
                <a:gridCol w="763575"/>
                <a:gridCol w="982650"/>
                <a:gridCol w="12477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IPSec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Secure IP payload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1303337" y="57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{840EE710-A56D-42E0-90E0-D0DE0F76F967}</a:tableStyleId>
              </a:tblPr>
              <a:tblGrid>
                <a:gridCol w="763575"/>
                <a:gridCol w="9810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header</a:t>
                      </a:r>
                      <a:endParaRPr/>
                    </a:p>
                  </a:txBody>
                  <a:tcPr marT="45850" marB="4585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payload</a:t>
                      </a:r>
                      <a:endParaRPr/>
                    </a:p>
                  </a:txBody>
                  <a:tcPr marT="45850" marB="4585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2" name="Google Shape;172;p7"/>
          <p:cNvGraphicFramePr/>
          <p:nvPr/>
        </p:nvGraphicFramePr>
        <p:xfrm>
          <a:off x="5570537" y="57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{840EE710-A56D-42E0-90E0-D0DE0F76F967}</a:tableStyleId>
              </a:tblPr>
              <a:tblGrid>
                <a:gridCol w="763575"/>
                <a:gridCol w="9810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header</a:t>
                      </a:r>
                      <a:endParaRPr/>
                    </a:p>
                  </a:txBody>
                  <a:tcPr marT="45850" marB="4585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payload</a:t>
                      </a:r>
                      <a:endParaRPr/>
                    </a:p>
                  </a:txBody>
                  <a:tcPr marT="45850" marB="45850" marR="91400" marL="914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73" name="Google Shape;173;p7"/>
          <p:cNvGrpSpPr/>
          <p:nvPr/>
        </p:nvGrpSpPr>
        <p:grpSpPr>
          <a:xfrm>
            <a:off x="457200" y="2895600"/>
            <a:ext cx="8108950" cy="3352800"/>
            <a:chOff x="457200" y="2362200"/>
            <a:chExt cx="8109044" cy="3352800"/>
          </a:xfrm>
        </p:grpSpPr>
        <p:sp>
          <p:nvSpPr>
            <p:cNvPr id="174" name="Google Shape;174;p7"/>
            <p:cNvSpPr txBox="1"/>
            <p:nvPr/>
          </p:nvSpPr>
          <p:spPr>
            <a:xfrm>
              <a:off x="5357669" y="4800600"/>
              <a:ext cx="19575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Networking device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 IPSec</a:t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090172" y="4674513"/>
              <a:ext cx="1338828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Networking device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1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with IPSec</a:t>
              </a:r>
              <a:endParaRPr/>
            </a:p>
          </p:txBody>
        </p:sp>
        <p:grpSp>
          <p:nvGrpSpPr>
            <p:cNvPr id="176" name="Google Shape;176;p7"/>
            <p:cNvGrpSpPr/>
            <p:nvPr/>
          </p:nvGrpSpPr>
          <p:grpSpPr>
            <a:xfrm>
              <a:off x="457200" y="2362200"/>
              <a:ext cx="8109044" cy="3352800"/>
              <a:chOff x="455901" y="2362200"/>
              <a:chExt cx="8109044" cy="3352800"/>
            </a:xfrm>
          </p:grpSpPr>
          <p:sp>
            <p:nvSpPr>
              <p:cNvPr id="177" name="Google Shape;177;p7"/>
              <p:cNvSpPr/>
              <p:nvPr/>
            </p:nvSpPr>
            <p:spPr>
              <a:xfrm>
                <a:off x="5715350" y="2362200"/>
                <a:ext cx="2209826" cy="1600200"/>
              </a:xfrm>
              <a:custGeom>
                <a:rect b="b" l="l" r="r" t="t"/>
                <a:pathLst>
                  <a:path extrusionOk="0" h="43200" w="43200">
                    <a:moveTo>
                      <a:pt x="3900" y="14370"/>
                    </a:moveTo>
                    <a:cubicBezTo>
                      <a:pt x="3629" y="11657"/>
                      <a:pt x="4261" y="8921"/>
                      <a:pt x="5623" y="6907"/>
                    </a:cubicBezTo>
                    <a:cubicBezTo>
                      <a:pt x="7775" y="3726"/>
                      <a:pt x="11264" y="3017"/>
                      <a:pt x="14005" y="5202"/>
                    </a:cubicBezTo>
                    <a:cubicBezTo>
                      <a:pt x="15678" y="909"/>
                      <a:pt x="19914" y="22"/>
                      <a:pt x="22456" y="3432"/>
                    </a:cubicBezTo>
                    <a:cubicBezTo>
                      <a:pt x="23097" y="1683"/>
                      <a:pt x="24328" y="474"/>
                      <a:pt x="25749" y="200"/>
                    </a:cubicBezTo>
                    <a:cubicBezTo>
                      <a:pt x="27313" y="-102"/>
                      <a:pt x="28875" y="770"/>
                      <a:pt x="29833" y="2481"/>
                    </a:cubicBezTo>
                    <a:cubicBezTo>
                      <a:pt x="31215" y="267"/>
                      <a:pt x="33501" y="-460"/>
                      <a:pt x="35463" y="690"/>
                    </a:cubicBezTo>
                    <a:cubicBezTo>
                      <a:pt x="36958" y="1566"/>
                      <a:pt x="38030" y="3400"/>
                      <a:pt x="38318" y="5576"/>
                    </a:cubicBezTo>
                    <a:cubicBezTo>
                      <a:pt x="40046" y="6218"/>
                      <a:pt x="41422" y="7998"/>
                      <a:pt x="41982" y="10318"/>
                    </a:cubicBezTo>
                    <a:cubicBezTo>
                      <a:pt x="42389" y="12002"/>
                      <a:pt x="42331" y="13831"/>
                      <a:pt x="41818" y="15460"/>
                    </a:cubicBezTo>
                    <a:cubicBezTo>
                      <a:pt x="43079" y="17694"/>
                      <a:pt x="43520" y="20590"/>
                      <a:pt x="43016" y="23322"/>
                    </a:cubicBezTo>
                    <a:cubicBezTo>
                      <a:pt x="42346" y="26954"/>
                      <a:pt x="40128" y="29674"/>
                      <a:pt x="37404" y="30204"/>
                    </a:cubicBezTo>
                    <a:cubicBezTo>
                      <a:pt x="37391" y="32471"/>
                      <a:pt x="36658" y="34621"/>
                      <a:pt x="35395" y="36101"/>
                    </a:cubicBezTo>
                    <a:cubicBezTo>
                      <a:pt x="33476" y="38350"/>
                      <a:pt x="30704" y="38639"/>
                      <a:pt x="28555" y="36815"/>
                    </a:cubicBezTo>
                    <a:cubicBezTo>
                      <a:pt x="27860" y="39948"/>
                      <a:pt x="25999" y="42343"/>
                      <a:pt x="23667" y="43106"/>
                    </a:cubicBezTo>
                    <a:cubicBezTo>
                      <a:pt x="20919" y="44005"/>
                      <a:pt x="18051" y="42473"/>
                      <a:pt x="16480" y="39266"/>
                    </a:cubicBezTo>
                    <a:cubicBezTo>
                      <a:pt x="12772" y="42310"/>
                      <a:pt x="7956" y="40599"/>
                      <a:pt x="5804" y="35472"/>
                    </a:cubicBezTo>
                    <a:cubicBezTo>
                      <a:pt x="3690" y="35809"/>
                      <a:pt x="1705" y="34024"/>
                      <a:pt x="1110" y="31250"/>
                    </a:cubicBezTo>
                    <a:cubicBezTo>
                      <a:pt x="679" y="29243"/>
                      <a:pt x="1060" y="27077"/>
                      <a:pt x="2113" y="25551"/>
                    </a:cubicBezTo>
                    <a:cubicBezTo>
                      <a:pt x="619" y="24354"/>
                      <a:pt x="-213" y="22057"/>
                      <a:pt x="-5" y="19704"/>
                    </a:cubicBezTo>
                    <a:cubicBezTo>
                      <a:pt x="239" y="16949"/>
                      <a:pt x="1845" y="14791"/>
                      <a:pt x="3863" y="14507"/>
                    </a:cubicBezTo>
                    <a:cubicBezTo>
                      <a:pt x="3875" y="14461"/>
                      <a:pt x="3888" y="14416"/>
                      <a:pt x="3900" y="14370"/>
                    </a:cubicBezTo>
                    <a:close/>
                  </a:path>
                  <a:path extrusionOk="0" fill="none" h="43200" w="43200">
                    <a:moveTo>
                      <a:pt x="4693" y="26177"/>
                    </a:moveTo>
                    <a:cubicBezTo>
                      <a:pt x="3809" y="26271"/>
                      <a:pt x="2925" y="25993"/>
                      <a:pt x="2160" y="25380"/>
                    </a:cubicBezTo>
                    <a:moveTo>
                      <a:pt x="6928" y="34899"/>
                    </a:moveTo>
                    <a:cubicBezTo>
                      <a:pt x="6573" y="35092"/>
                      <a:pt x="6200" y="35220"/>
                      <a:pt x="5820" y="35280"/>
                    </a:cubicBezTo>
                    <a:moveTo>
                      <a:pt x="16478" y="39090"/>
                    </a:moveTo>
                    <a:cubicBezTo>
                      <a:pt x="16211" y="38544"/>
                      <a:pt x="15987" y="37961"/>
                      <a:pt x="15810" y="37350"/>
                    </a:cubicBezTo>
                    <a:moveTo>
                      <a:pt x="28827" y="34751"/>
                    </a:moveTo>
                    <a:cubicBezTo>
                      <a:pt x="28788" y="35398"/>
                      <a:pt x="28698" y="36038"/>
                      <a:pt x="28560" y="36660"/>
                    </a:cubicBezTo>
                    <a:moveTo>
                      <a:pt x="34129" y="22954"/>
                    </a:moveTo>
                    <a:cubicBezTo>
                      <a:pt x="36133" y="24282"/>
                      <a:pt x="37398" y="27058"/>
                      <a:pt x="37380" y="30090"/>
                    </a:cubicBezTo>
                    <a:moveTo>
                      <a:pt x="41798" y="15354"/>
                    </a:moveTo>
                    <a:cubicBezTo>
                      <a:pt x="41473" y="16386"/>
                      <a:pt x="40978" y="17302"/>
                      <a:pt x="40350" y="18030"/>
                    </a:cubicBezTo>
                    <a:moveTo>
                      <a:pt x="38324" y="5426"/>
                    </a:moveTo>
                    <a:cubicBezTo>
                      <a:pt x="38379" y="5843"/>
                      <a:pt x="38405" y="6266"/>
                      <a:pt x="38400" y="6690"/>
                    </a:cubicBezTo>
                    <a:moveTo>
                      <a:pt x="29078" y="3952"/>
                    </a:moveTo>
                    <a:cubicBezTo>
                      <a:pt x="29267" y="3369"/>
                      <a:pt x="29516" y="2826"/>
                      <a:pt x="29820" y="2340"/>
                    </a:cubicBezTo>
                    <a:moveTo>
                      <a:pt x="22141" y="4720"/>
                    </a:moveTo>
                    <a:cubicBezTo>
                      <a:pt x="22218" y="4238"/>
                      <a:pt x="22339" y="3771"/>
                      <a:pt x="22500" y="3330"/>
                    </a:cubicBezTo>
                    <a:moveTo>
                      <a:pt x="14000" y="5192"/>
                    </a:moveTo>
                    <a:cubicBezTo>
                      <a:pt x="14472" y="5568"/>
                      <a:pt x="14908" y="6021"/>
                      <a:pt x="15300" y="6540"/>
                    </a:cubicBezTo>
                    <a:moveTo>
                      <a:pt x="4127" y="15789"/>
                    </a:moveTo>
                    <a:cubicBezTo>
                      <a:pt x="4024" y="15325"/>
                      <a:pt x="3948" y="14851"/>
                      <a:pt x="3900" y="14370"/>
                    </a:cubicBezTo>
                  </a:path>
                </a:pathLst>
              </a:cu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Public (Internet) or private network</a:t>
                </a:r>
                <a:endParaRPr/>
              </a:p>
            </p:txBody>
          </p:sp>
          <p:sp>
            <p:nvSpPr>
              <p:cNvPr id="178" name="Google Shape;178;p7"/>
              <p:cNvSpPr txBox="1"/>
              <p:nvPr/>
            </p:nvSpPr>
            <p:spPr>
              <a:xfrm>
                <a:off x="762293" y="2998788"/>
                <a:ext cx="457205" cy="304800"/>
              </a:xfrm>
              <a:prstGeom prst="rect">
                <a:avLst/>
              </a:pr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179" name="Google Shape;179;p7"/>
              <p:cNvCxnSpPr/>
              <p:nvPr/>
            </p:nvCxnSpPr>
            <p:spPr>
              <a:xfrm rot="10800000">
                <a:off x="1206798" y="3162300"/>
                <a:ext cx="4508552" cy="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0" name="Google Shape;180;p7"/>
              <p:cNvSpPr txBox="1"/>
              <p:nvPr/>
            </p:nvSpPr>
            <p:spPr>
              <a:xfrm>
                <a:off x="609600" y="2540913"/>
                <a:ext cx="96693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 system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0" i="0" lang="en-US" sz="11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with IPSec</a:t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3405510" y="4876800"/>
                <a:ext cx="758834" cy="304800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4497723" y="4876800"/>
                <a:ext cx="760422" cy="304800"/>
              </a:xfrm>
              <a:prstGeom prst="cube">
                <a:avLst>
                  <a:gd fmla="val 25000" name="adj"/>
                </a:avLst>
              </a:pr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" name="Google Shape;183;p7"/>
              <p:cNvCxnSpPr/>
              <p:nvPr/>
            </p:nvCxnSpPr>
            <p:spPr>
              <a:xfrm>
                <a:off x="4540586" y="5715000"/>
                <a:ext cx="4024359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2700000" dist="25400">
                  <a:srgbClr val="000000">
                    <a:alpha val="59607"/>
                  </a:srgbClr>
                </a:outerShdw>
              </a:effectLst>
            </p:spPr>
          </p:cxnSp>
          <p:cxnSp>
            <p:nvCxnSpPr>
              <p:cNvPr id="184" name="Google Shape;184;p7"/>
              <p:cNvCxnSpPr/>
              <p:nvPr/>
            </p:nvCxnSpPr>
            <p:spPr>
              <a:xfrm>
                <a:off x="455901" y="5715000"/>
                <a:ext cx="3659230" cy="0"/>
              </a:xfrm>
              <a:prstGeom prst="straightConnector1">
                <a:avLst/>
              </a:prstGeom>
              <a:noFill/>
              <a:ln cap="flat" cmpd="sng" w="444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  <a:effectLst>
                <a:outerShdw blurRad="63500" dir="2700000" dist="25400">
                  <a:srgbClr val="000000">
                    <a:alpha val="59607"/>
                  </a:srgbClr>
                </a:outerShdw>
              </a:effectLst>
            </p:spPr>
          </p:cxnSp>
          <p:cxnSp>
            <p:nvCxnSpPr>
              <p:cNvPr id="185" name="Google Shape;185;p7"/>
              <p:cNvCxnSpPr/>
              <p:nvPr/>
            </p:nvCxnSpPr>
            <p:spPr>
              <a:xfrm>
                <a:off x="3746827" y="5181600"/>
                <a:ext cx="0" cy="5334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7"/>
              <p:cNvCxnSpPr/>
              <p:nvPr/>
            </p:nvCxnSpPr>
            <p:spPr>
              <a:xfrm>
                <a:off x="4800939" y="5181600"/>
                <a:ext cx="0" cy="5334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87" name="Google Shape;187;p7"/>
              <p:cNvSpPr txBox="1"/>
              <p:nvPr/>
            </p:nvSpPr>
            <p:spPr>
              <a:xfrm>
                <a:off x="762293" y="4876800"/>
                <a:ext cx="457205" cy="304800"/>
              </a:xfrm>
              <a:prstGeom prst="rect">
                <a:avLst/>
              </a:pr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7925176" y="4876800"/>
                <a:ext cx="457205" cy="304800"/>
              </a:xfrm>
              <a:prstGeom prst="rect">
                <a:avLst/>
              </a:prstGeom>
              <a:solidFill>
                <a:schemeClr val="accent1"/>
              </a:solidFill>
              <a:ln cap="flat" cmpd="sng" w="26425">
                <a:solidFill>
                  <a:srgbClr val="6B766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cxnSp>
            <p:nvCxnSpPr>
              <p:cNvPr id="189" name="Google Shape;189;p7"/>
              <p:cNvCxnSpPr/>
              <p:nvPr/>
            </p:nvCxnSpPr>
            <p:spPr>
              <a:xfrm>
                <a:off x="990895" y="5181600"/>
                <a:ext cx="0" cy="5334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7"/>
              <p:cNvCxnSpPr/>
              <p:nvPr/>
            </p:nvCxnSpPr>
            <p:spPr>
              <a:xfrm>
                <a:off x="8153778" y="5181600"/>
                <a:ext cx="0" cy="5334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7"/>
              <p:cNvCxnSpPr/>
              <p:nvPr/>
            </p:nvCxnSpPr>
            <p:spPr>
              <a:xfrm flipH="1">
                <a:off x="4916828" y="3960813"/>
                <a:ext cx="1903435" cy="915987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7"/>
              <p:cNvCxnSpPr/>
              <p:nvPr/>
            </p:nvCxnSpPr>
            <p:spPr>
              <a:xfrm flipH="1">
                <a:off x="3823028" y="3581400"/>
                <a:ext cx="2044724" cy="1295400"/>
              </a:xfrm>
              <a:prstGeom prst="straightConnector1">
                <a:avLst/>
              </a:prstGeom>
              <a:noFill/>
              <a:ln cap="flat" cmpd="sng" w="264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graphicFrame>
        <p:nvGraphicFramePr>
          <p:cNvPr id="193" name="Google Shape;193;p7"/>
          <p:cNvGraphicFramePr/>
          <p:nvPr/>
        </p:nvGraphicFramePr>
        <p:xfrm>
          <a:off x="3101975" y="432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{840EE710-A56D-42E0-90E0-D0DE0F76F967}</a:tableStyleId>
              </a:tblPr>
              <a:tblGrid>
                <a:gridCol w="763575"/>
                <a:gridCol w="982650"/>
                <a:gridCol w="12477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IPSec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Secure IP payload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7"/>
          <p:cNvGraphicFramePr/>
          <p:nvPr/>
        </p:nvGraphicFramePr>
        <p:xfrm>
          <a:off x="5311775" y="470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{840EE710-A56D-42E0-90E0-D0DE0F76F967}</a:tableStyleId>
              </a:tblPr>
              <a:tblGrid>
                <a:gridCol w="763575"/>
                <a:gridCol w="982650"/>
                <a:gridCol w="1247775"/>
              </a:tblGrid>
              <a:tr h="244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IPSec header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Secure IP payload</a:t>
                      </a:r>
                      <a:endParaRPr/>
                    </a:p>
                  </a:txBody>
                  <a:tcPr marT="45850" marB="458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Benefits of IPSec</a:t>
            </a:r>
            <a:endParaRPr/>
          </a:p>
        </p:txBody>
      </p:sp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IPSec is implemented in a firewall or router, it provides strong security that can be applied to all traffic crossing the perimeter.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in a firewall is resistant to bypass if all traffic from the outside must use IP, and the firewall is the only means of entrance from the Internet into the organization.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is below the transport layer (TCP, UDP) and so is transparent to applications.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can be transparent to end users.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can provide security for individual users if needed. This is useful for offsite workers and for setting up a secure virtual subnetwork within an organization for sensitive applications.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Routing Applications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(2012)</a:t>
            </a:r>
            <a:endParaRPr/>
          </a:p>
        </p:txBody>
      </p:sp>
      <p:sp>
        <p:nvSpPr>
          <p:cNvPr id="207" name="Google Shape;207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IPSec play a vital role in the routing architecture. IPSec can assures that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61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router advertisement (a new router advertises its presence) comes from an authorized router.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neighbor advertisement (a router seeks to establish or maintain a neighbor relationship with a router in another routing domain) comes from an authorized router.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redirect message comes from the router to which the initial packet was sent.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routing update is not false.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such security measures, an opponent can disrupt communications or divert some traffic. 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Tohid</dc:creator>
</cp:coreProperties>
</file>