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86" r:id="rId2"/>
    <p:sldId id="256" r:id="rId3"/>
    <p:sldId id="285" r:id="rId4"/>
    <p:sldId id="287" r:id="rId5"/>
    <p:sldId id="257" r:id="rId6"/>
    <p:sldId id="258" r:id="rId7"/>
    <p:sldId id="259" r:id="rId8"/>
    <p:sldId id="269" r:id="rId9"/>
    <p:sldId id="260" r:id="rId10"/>
    <p:sldId id="275" r:id="rId11"/>
    <p:sldId id="262" r:id="rId12"/>
    <p:sldId id="268" r:id="rId13"/>
    <p:sldId id="270" r:id="rId14"/>
    <p:sldId id="263" r:id="rId15"/>
    <p:sldId id="273" r:id="rId16"/>
    <p:sldId id="282" r:id="rId17"/>
    <p:sldId id="264" r:id="rId18"/>
    <p:sldId id="265" r:id="rId19"/>
    <p:sldId id="271" r:id="rId20"/>
    <p:sldId id="261" r:id="rId21"/>
    <p:sldId id="281" r:id="rId22"/>
    <p:sldId id="267" r:id="rId23"/>
    <p:sldId id="266" r:id="rId24"/>
    <p:sldId id="274" r:id="rId25"/>
    <p:sldId id="283" r:id="rId26"/>
    <p:sldId id="272" r:id="rId27"/>
    <p:sldId id="284" r:id="rId28"/>
    <p:sldId id="279" r:id="rId29"/>
    <p:sldId id="280"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84"/>
  </p:normalViewPr>
  <p:slideViewPr>
    <p:cSldViewPr snapToGrid="0" snapToObjects="1">
      <p:cViewPr varScale="1">
        <p:scale>
          <a:sx n="84" d="100"/>
          <a:sy n="84" d="100"/>
        </p:scale>
        <p:origin x="200"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D95D5-E978-7545-9DAB-AAACE5EAAEDD}" type="datetimeFigureOut">
              <a:rPr lang="es-ES" smtClean="0"/>
              <a:t>26/7/22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CE874-5B67-FE4C-BEDE-03D66962BE94}" type="slidenum">
              <a:rPr lang="es-ES" smtClean="0"/>
              <a:t>‹Nº›</a:t>
            </a:fld>
            <a:endParaRPr lang="es-ES"/>
          </a:p>
        </p:txBody>
      </p:sp>
    </p:spTree>
    <p:extLst>
      <p:ext uri="{BB962C8B-B14F-4D97-AF65-F5344CB8AC3E}">
        <p14:creationId xmlns:p14="http://schemas.microsoft.com/office/powerpoint/2010/main" val="1024795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21CE874-5B67-FE4C-BEDE-03D66962BE94}" type="slidenum">
              <a:rPr lang="es-ES" smtClean="0"/>
              <a:t>1</a:t>
            </a:fld>
            <a:endParaRPr lang="es-ES"/>
          </a:p>
        </p:txBody>
      </p:sp>
    </p:spTree>
    <p:extLst>
      <p:ext uri="{BB962C8B-B14F-4D97-AF65-F5344CB8AC3E}">
        <p14:creationId xmlns:p14="http://schemas.microsoft.com/office/powerpoint/2010/main" val="153455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21CE874-5B67-FE4C-BEDE-03D66962BE94}" type="slidenum">
              <a:rPr lang="es-ES" smtClean="0"/>
              <a:t>20</a:t>
            </a:fld>
            <a:endParaRPr lang="es-ES"/>
          </a:p>
        </p:txBody>
      </p:sp>
    </p:spTree>
    <p:extLst>
      <p:ext uri="{BB962C8B-B14F-4D97-AF65-F5344CB8AC3E}">
        <p14:creationId xmlns:p14="http://schemas.microsoft.com/office/powerpoint/2010/main" val="305988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7/26/22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‹Nº›</a:t>
            </a:fld>
            <a:endParaRPr lang="en-US" dirty="0"/>
          </a:p>
        </p:txBody>
      </p:sp>
    </p:spTree>
    <p:extLst>
      <p:ext uri="{BB962C8B-B14F-4D97-AF65-F5344CB8AC3E}">
        <p14:creationId xmlns:p14="http://schemas.microsoft.com/office/powerpoint/2010/main" val="201132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7/26/22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2704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7/26/22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18138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7/26/22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77067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7/26/22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44515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7/26/22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1542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7/26/22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02816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7/26/22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55352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7/26/22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8241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7/26/22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44494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7/26/22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64845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7/26/22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‹Nº›</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59444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atarata.org/libro/criticas-y-alternativas-en-psiquiatria_119449/"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sv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jp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Imagen 4" descr="Imagen de la pantalla de un videojuego&#10;&#10;Descripción generada automáticamente con confianza baja">
            <a:extLst>
              <a:ext uri="{FF2B5EF4-FFF2-40B4-BE49-F238E27FC236}">
                <a16:creationId xmlns:a16="http://schemas.microsoft.com/office/drawing/2014/main" id="{CB74C206-455C-1094-2D8C-FE83C5759E47}"/>
              </a:ext>
            </a:extLst>
          </p:cNvPr>
          <p:cNvPicPr>
            <a:picLocks noChangeAspect="1"/>
          </p:cNvPicPr>
          <p:nvPr/>
        </p:nvPicPr>
        <p:blipFill rotWithShape="1">
          <a:blip r:embed="rId3">
            <a:alphaModFix amt="35000"/>
          </a:blip>
          <a:srcRect t="33760" r="-1" b="6064"/>
          <a:stretch/>
        </p:blipFill>
        <p:spPr>
          <a:xfrm>
            <a:off x="-1526" y="-51205"/>
            <a:ext cx="12188951" cy="6857990"/>
          </a:xfrm>
          <a:prstGeom prst="rect">
            <a:avLst/>
          </a:prstGeom>
        </p:spPr>
      </p:pic>
      <p:grpSp>
        <p:nvGrpSpPr>
          <p:cNvPr id="1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27436232-82D5-F876-ABBB-F517BB925933}"/>
              </a:ext>
            </a:extLst>
          </p:cNvPr>
          <p:cNvSpPr>
            <a:spLocks noGrp="1"/>
          </p:cNvSpPr>
          <p:nvPr>
            <p:ph type="title"/>
          </p:nvPr>
        </p:nvSpPr>
        <p:spPr>
          <a:xfrm>
            <a:off x="5638790" y="-3822241"/>
            <a:ext cx="5782804" cy="2493876"/>
          </a:xfrm>
        </p:spPr>
        <p:txBody>
          <a:bodyPr anchor="b">
            <a:normAutofit/>
          </a:bodyPr>
          <a:lstStyle/>
          <a:p>
            <a:pPr algn="ctr"/>
            <a:endParaRPr lang="es-ES" sz="4400" dirty="0">
              <a:solidFill>
                <a:srgbClr val="FFFFFF"/>
              </a:solidFill>
            </a:endParaRPr>
          </a:p>
        </p:txBody>
      </p:sp>
      <p:sp>
        <p:nvSpPr>
          <p:cNvPr id="3" name="Marcador de contenido 2">
            <a:extLst>
              <a:ext uri="{FF2B5EF4-FFF2-40B4-BE49-F238E27FC236}">
                <a16:creationId xmlns:a16="http://schemas.microsoft.com/office/drawing/2014/main" id="{378B2945-FCDB-5CEC-7484-ACA82E261C4A}"/>
              </a:ext>
            </a:extLst>
          </p:cNvPr>
          <p:cNvSpPr>
            <a:spLocks noGrp="1"/>
          </p:cNvSpPr>
          <p:nvPr>
            <p:ph idx="1"/>
          </p:nvPr>
        </p:nvSpPr>
        <p:spPr>
          <a:xfrm>
            <a:off x="3358202" y="2749891"/>
            <a:ext cx="5782804" cy="2333562"/>
          </a:xfrm>
        </p:spPr>
        <p:txBody>
          <a:bodyPr anchor="t">
            <a:normAutofit/>
          </a:bodyPr>
          <a:lstStyle/>
          <a:p>
            <a:pPr algn="ctr"/>
            <a:r>
              <a:rPr lang="es-ES" sz="1800" dirty="0">
                <a:solidFill>
                  <a:srgbClr val="FFFFFF"/>
                </a:solidFill>
              </a:rPr>
              <a:t>La siguiente presentación tiene como objetivo presentar un caso de estudio sobre las enfermedades mentales en la industria tecnológica</a:t>
            </a:r>
          </a:p>
          <a:p>
            <a:pPr algn="ctr"/>
            <a:endParaRPr lang="es-ES" sz="1800" dirty="0">
              <a:solidFill>
                <a:srgbClr val="FFFFFF"/>
              </a:solidFill>
            </a:endParaRPr>
          </a:p>
        </p:txBody>
      </p:sp>
    </p:spTree>
    <p:extLst>
      <p:ext uri="{BB962C8B-B14F-4D97-AF65-F5344CB8AC3E}">
        <p14:creationId xmlns:p14="http://schemas.microsoft.com/office/powerpoint/2010/main" val="216863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Imagen 4" descr="Imagen que contiene luz, edificio, noche, grande&#10;&#10;Descripción generada automáticamente">
            <a:extLst>
              <a:ext uri="{FF2B5EF4-FFF2-40B4-BE49-F238E27FC236}">
                <a16:creationId xmlns:a16="http://schemas.microsoft.com/office/drawing/2014/main" id="{C74492FC-07F7-FD76-5137-675D82B7EE76}"/>
              </a:ext>
            </a:extLst>
          </p:cNvPr>
          <p:cNvPicPr>
            <a:picLocks noChangeAspect="1"/>
          </p:cNvPicPr>
          <p:nvPr/>
        </p:nvPicPr>
        <p:blipFill rotWithShape="1">
          <a:blip r:embed="rId2">
            <a:alphaModFix amt="35000"/>
          </a:blip>
          <a:srcRect r="-1" b="22125"/>
          <a:stretch/>
        </p:blipFill>
        <p:spPr>
          <a:xfrm>
            <a:off x="1525" y="10"/>
            <a:ext cx="12188951" cy="6857990"/>
          </a:xfrm>
          <a:prstGeom prst="rect">
            <a:avLst/>
          </a:prstGeom>
        </p:spPr>
      </p:pic>
      <p:grpSp>
        <p:nvGrpSpPr>
          <p:cNvPr id="1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F2A88E11-C8EA-43C2-7804-4EFF94A8C92D}"/>
              </a:ext>
            </a:extLst>
          </p:cNvPr>
          <p:cNvSpPr>
            <a:spLocks noGrp="1"/>
          </p:cNvSpPr>
          <p:nvPr>
            <p:ph idx="1"/>
          </p:nvPr>
        </p:nvSpPr>
        <p:spPr>
          <a:xfrm>
            <a:off x="3203073" y="2516671"/>
            <a:ext cx="5782804" cy="2333562"/>
          </a:xfrm>
        </p:spPr>
        <p:txBody>
          <a:bodyPr anchor="t">
            <a:normAutofit/>
          </a:bodyPr>
          <a:lstStyle/>
          <a:p>
            <a:pPr marL="0" indent="0" algn="ctr">
              <a:buNone/>
            </a:pPr>
            <a:r>
              <a:rPr lang="es-ES" dirty="0">
                <a:solidFill>
                  <a:schemeClr val="bg1"/>
                </a:solidFill>
              </a:rPr>
              <a:t>De 772 hombres encuestados, solo 371 o el 48.1% ha buscado terapia </a:t>
            </a:r>
          </a:p>
          <a:p>
            <a:pPr marL="0" indent="0" algn="ctr">
              <a:buNone/>
            </a:pPr>
            <a:r>
              <a:rPr lang="es-ES" dirty="0">
                <a:solidFill>
                  <a:schemeClr val="bg1"/>
                </a:solidFill>
              </a:rPr>
              <a:t>De 220 mujeres encuestadas, 156 (70.9%) ha buscado terapia </a:t>
            </a:r>
          </a:p>
          <a:p>
            <a:pPr marL="0" indent="0" algn="ctr">
              <a:buNone/>
            </a:pPr>
            <a:r>
              <a:rPr lang="es-ES" dirty="0">
                <a:solidFill>
                  <a:schemeClr val="bg1"/>
                </a:solidFill>
              </a:rPr>
              <a:t>De 15 personas </a:t>
            </a:r>
            <a:r>
              <a:rPr lang="es-ES" dirty="0" err="1">
                <a:solidFill>
                  <a:schemeClr val="bg1"/>
                </a:solidFill>
              </a:rPr>
              <a:t>lgtbq</a:t>
            </a:r>
            <a:r>
              <a:rPr lang="es-ES" dirty="0">
                <a:solidFill>
                  <a:schemeClr val="bg1"/>
                </a:solidFill>
              </a:rPr>
              <a:t> encuestadas, 12 (80.0%) ha buscado terapia</a:t>
            </a:r>
            <a:endParaRPr lang="es-ES" sz="1800" dirty="0">
              <a:solidFill>
                <a:schemeClr val="bg1"/>
              </a:solidFill>
            </a:endParaRPr>
          </a:p>
        </p:txBody>
      </p:sp>
      <p:sp>
        <p:nvSpPr>
          <p:cNvPr id="2" name="Título 1">
            <a:extLst>
              <a:ext uri="{FF2B5EF4-FFF2-40B4-BE49-F238E27FC236}">
                <a16:creationId xmlns:a16="http://schemas.microsoft.com/office/drawing/2014/main" id="{47D895F6-8695-FE4D-E6E0-A68EA81FD3DF}"/>
              </a:ext>
            </a:extLst>
          </p:cNvPr>
          <p:cNvSpPr>
            <a:spLocks noGrp="1"/>
          </p:cNvSpPr>
          <p:nvPr>
            <p:ph type="title"/>
          </p:nvPr>
        </p:nvSpPr>
        <p:spPr>
          <a:xfrm>
            <a:off x="2032953" y="-3406775"/>
            <a:ext cx="10659110" cy="1325563"/>
          </a:xfrm>
        </p:spPr>
        <p:txBody>
          <a:bodyPr/>
          <a:lstStyle/>
          <a:p>
            <a:endParaRPr lang="es-ES" dirty="0"/>
          </a:p>
        </p:txBody>
      </p:sp>
    </p:spTree>
    <p:extLst>
      <p:ext uri="{BB962C8B-B14F-4D97-AF65-F5344CB8AC3E}">
        <p14:creationId xmlns:p14="http://schemas.microsoft.com/office/powerpoint/2010/main" val="55285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BF303-E997-F325-5385-06ECC0845864}"/>
              </a:ext>
            </a:extLst>
          </p:cNvPr>
          <p:cNvSpPr>
            <a:spLocks noGrp="1"/>
          </p:cNvSpPr>
          <p:nvPr>
            <p:ph type="title"/>
          </p:nvPr>
        </p:nvSpPr>
        <p:spPr/>
        <p:txBody>
          <a:bodyPr/>
          <a:lstStyle/>
          <a:p>
            <a:endParaRPr lang="es-ES"/>
          </a:p>
        </p:txBody>
      </p:sp>
      <p:pic>
        <p:nvPicPr>
          <p:cNvPr id="5" name="Marcador de contenido 4" descr="Gráfico, Gráfico de barras&#10;&#10;Descripción generada automáticamente">
            <a:extLst>
              <a:ext uri="{FF2B5EF4-FFF2-40B4-BE49-F238E27FC236}">
                <a16:creationId xmlns:a16="http://schemas.microsoft.com/office/drawing/2014/main" id="{4AD3F586-9B02-8786-0009-54A22479FDCA}"/>
              </a:ext>
            </a:extLst>
          </p:cNvPr>
          <p:cNvPicPr>
            <a:picLocks noGrp="1" noChangeAspect="1"/>
          </p:cNvPicPr>
          <p:nvPr>
            <p:ph idx="1"/>
          </p:nvPr>
        </p:nvPicPr>
        <p:blipFill>
          <a:blip r:embed="rId2"/>
          <a:stretch>
            <a:fillRect/>
          </a:stretch>
        </p:blipFill>
        <p:spPr>
          <a:xfrm>
            <a:off x="755650" y="365125"/>
            <a:ext cx="6373814" cy="5313363"/>
          </a:xfrm>
        </p:spPr>
      </p:pic>
      <p:sp>
        <p:nvSpPr>
          <p:cNvPr id="6" name="CuadroTexto 5">
            <a:extLst>
              <a:ext uri="{FF2B5EF4-FFF2-40B4-BE49-F238E27FC236}">
                <a16:creationId xmlns:a16="http://schemas.microsoft.com/office/drawing/2014/main" id="{C5AF692C-DA31-2C86-734B-EDF3814E813E}"/>
              </a:ext>
            </a:extLst>
          </p:cNvPr>
          <p:cNvSpPr txBox="1"/>
          <p:nvPr/>
        </p:nvSpPr>
        <p:spPr>
          <a:xfrm>
            <a:off x="7129464" y="4628511"/>
            <a:ext cx="4237570" cy="369332"/>
          </a:xfrm>
          <a:prstGeom prst="rect">
            <a:avLst/>
          </a:prstGeom>
          <a:noFill/>
        </p:spPr>
        <p:txBody>
          <a:bodyPr wrap="none" rtlCol="0">
            <a:spAutoFit/>
          </a:bodyPr>
          <a:lstStyle/>
          <a:p>
            <a:r>
              <a:rPr lang="es-ES" dirty="0"/>
              <a:t>539 individuos o el 53.5%  ha pedido ayuda</a:t>
            </a:r>
          </a:p>
        </p:txBody>
      </p:sp>
      <p:sp>
        <p:nvSpPr>
          <p:cNvPr id="7" name="CuadroTexto 6">
            <a:extLst>
              <a:ext uri="{FF2B5EF4-FFF2-40B4-BE49-F238E27FC236}">
                <a16:creationId xmlns:a16="http://schemas.microsoft.com/office/drawing/2014/main" id="{E395D2A7-82AC-CE84-4079-6FF5C29F57A9}"/>
              </a:ext>
            </a:extLst>
          </p:cNvPr>
          <p:cNvSpPr txBox="1"/>
          <p:nvPr/>
        </p:nvSpPr>
        <p:spPr>
          <a:xfrm>
            <a:off x="7129464" y="2229489"/>
            <a:ext cx="4481227" cy="646331"/>
          </a:xfrm>
          <a:prstGeom prst="rect">
            <a:avLst/>
          </a:prstGeom>
          <a:noFill/>
        </p:spPr>
        <p:txBody>
          <a:bodyPr wrap="none" rtlCol="0">
            <a:spAutoFit/>
          </a:bodyPr>
          <a:lstStyle/>
          <a:p>
            <a:r>
              <a:rPr lang="es-ES" dirty="0"/>
              <a:t>468 individuos o el 46.5% no ha pedido ayuda</a:t>
            </a:r>
          </a:p>
          <a:p>
            <a:endParaRPr lang="es-ES" dirty="0"/>
          </a:p>
        </p:txBody>
      </p:sp>
    </p:spTree>
    <p:extLst>
      <p:ext uri="{BB962C8B-B14F-4D97-AF65-F5344CB8AC3E}">
        <p14:creationId xmlns:p14="http://schemas.microsoft.com/office/powerpoint/2010/main" val="425690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Imagen 4" descr="Icono&#10;&#10;Descripción generada automáticamente con confianza media">
            <a:extLst>
              <a:ext uri="{FF2B5EF4-FFF2-40B4-BE49-F238E27FC236}">
                <a16:creationId xmlns:a16="http://schemas.microsoft.com/office/drawing/2014/main" id="{286889F9-46BA-C3D8-9C1B-0D709E4290ED}"/>
              </a:ext>
            </a:extLst>
          </p:cNvPr>
          <p:cNvPicPr>
            <a:picLocks noChangeAspect="1"/>
          </p:cNvPicPr>
          <p:nvPr/>
        </p:nvPicPr>
        <p:blipFill rotWithShape="1">
          <a:blip r:embed="rId2">
            <a:alphaModFix amt="35000"/>
          </a:blip>
          <a:srcRect t="6065" r="-1" b="28129"/>
          <a:stretch/>
        </p:blipFill>
        <p:spPr>
          <a:xfrm>
            <a:off x="-1526" y="0"/>
            <a:ext cx="12188951" cy="6857990"/>
          </a:xfrm>
          <a:prstGeom prst="rect">
            <a:avLst/>
          </a:prstGeom>
        </p:spPr>
      </p:pic>
      <p:grpSp>
        <p:nvGrpSpPr>
          <p:cNvPr id="1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77A7C770-6B4E-1E2C-1227-675470423A39}"/>
              </a:ext>
            </a:extLst>
          </p:cNvPr>
          <p:cNvSpPr>
            <a:spLocks noGrp="1"/>
          </p:cNvSpPr>
          <p:nvPr>
            <p:ph type="title"/>
          </p:nvPr>
        </p:nvSpPr>
        <p:spPr>
          <a:xfrm>
            <a:off x="5119242" y="-3460513"/>
            <a:ext cx="5782804" cy="2493876"/>
          </a:xfrm>
        </p:spPr>
        <p:txBody>
          <a:bodyPr anchor="b">
            <a:normAutofit/>
          </a:bodyPr>
          <a:lstStyle/>
          <a:p>
            <a:pPr algn="ctr"/>
            <a:endParaRPr lang="es-ES" sz="4400" dirty="0">
              <a:solidFill>
                <a:srgbClr val="FFFFFF"/>
              </a:solidFill>
            </a:endParaRPr>
          </a:p>
        </p:txBody>
      </p:sp>
      <p:sp>
        <p:nvSpPr>
          <p:cNvPr id="3" name="Marcador de contenido 2">
            <a:extLst>
              <a:ext uri="{FF2B5EF4-FFF2-40B4-BE49-F238E27FC236}">
                <a16:creationId xmlns:a16="http://schemas.microsoft.com/office/drawing/2014/main" id="{E18C75BB-A38A-4CCC-D933-37276EDDBB74}"/>
              </a:ext>
            </a:extLst>
          </p:cNvPr>
          <p:cNvSpPr>
            <a:spLocks noGrp="1"/>
          </p:cNvSpPr>
          <p:nvPr>
            <p:ph idx="1"/>
          </p:nvPr>
        </p:nvSpPr>
        <p:spPr>
          <a:xfrm>
            <a:off x="3201547" y="2367842"/>
            <a:ext cx="5814800" cy="3026747"/>
          </a:xfrm>
        </p:spPr>
        <p:txBody>
          <a:bodyPr anchor="t">
            <a:normAutofit fontScale="92500" lnSpcReduction="20000"/>
          </a:bodyPr>
          <a:lstStyle/>
          <a:p>
            <a:pPr algn="ctr" fontAlgn="base"/>
            <a:r>
              <a:rPr lang="es-ES" sz="1800" dirty="0">
                <a:solidFill>
                  <a:srgbClr val="FFFFFF"/>
                </a:solidFill>
              </a:rPr>
              <a:t>Padecer enfermedades mentales sigue considerándose por buena parte de la sociedad un asunto vergonzoso. Nada que ver con lo que sucede ante cualquier otro tipo de padecimiento. </a:t>
            </a:r>
          </a:p>
          <a:p>
            <a:pPr algn="ctr" fontAlgn="base"/>
            <a:r>
              <a:rPr lang="es-ES" sz="1800" dirty="0">
                <a:solidFill>
                  <a:srgbClr val="FFFFFF"/>
                </a:solidFill>
              </a:rPr>
              <a:t>Por eso muchos de quienes las sufren lo ocultan, incluso ante sí mismos, negando la realidad de la</a:t>
            </a:r>
            <a:r>
              <a:rPr lang="es-ES" sz="1800" dirty="0">
                <a:solidFill>
                  <a:srgbClr val="FFFFFF"/>
                </a:solidFill>
                <a:hlinkClick r:id="rId3">
                  <a:extLst>
                    <a:ext uri="{A12FA001-AC4F-418D-AE19-62706E023703}">
                      <ahyp:hlinkClr xmlns:ahyp="http://schemas.microsoft.com/office/drawing/2018/hyperlinkcolor" val="tx"/>
                    </a:ext>
                  </a:extLst>
                </a:hlinkClick>
              </a:rPr>
              <a:t> </a:t>
            </a:r>
            <a:r>
              <a:rPr lang="es-ES" sz="1800" dirty="0">
                <a:solidFill>
                  <a:srgbClr val="FFFFFF"/>
                </a:solidFill>
              </a:rPr>
              <a:t>enfermedad mental. Es lo que llamamos tabú. </a:t>
            </a:r>
          </a:p>
          <a:p>
            <a:pPr algn="ctr" fontAlgn="base"/>
            <a:r>
              <a:rPr lang="es-ES" sz="1800" dirty="0">
                <a:solidFill>
                  <a:srgbClr val="FFFFFF"/>
                </a:solidFill>
              </a:rPr>
              <a:t>Quienes lo ven desde fuera no reaccionan mejor. La primera respuesta suele ser de rechazo. Sobre todo, porque los enfermos mentales son percibidos como demasiado diferentes. Tal consideración no está normalmente exenta de una sospecha de culpabilidad. Esa combinación de rechazo y culpabilización conforman el estigma que suele rodear a quienes padecen trastornos mentales.</a:t>
            </a:r>
          </a:p>
          <a:p>
            <a:pPr algn="ctr"/>
            <a:endParaRPr lang="es-ES" sz="1100" dirty="0">
              <a:solidFill>
                <a:srgbClr val="FFFFFF"/>
              </a:solidFill>
            </a:endParaRPr>
          </a:p>
        </p:txBody>
      </p:sp>
    </p:spTree>
    <p:extLst>
      <p:ext uri="{BB962C8B-B14F-4D97-AF65-F5344CB8AC3E}">
        <p14:creationId xmlns:p14="http://schemas.microsoft.com/office/powerpoint/2010/main" val="14549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53440-0AD1-B6A6-2611-A53A9AEBA692}"/>
              </a:ext>
            </a:extLst>
          </p:cNvPr>
          <p:cNvSpPr>
            <a:spLocks noGrp="1"/>
          </p:cNvSpPr>
          <p:nvPr>
            <p:ph type="title"/>
          </p:nvPr>
        </p:nvSpPr>
        <p:spPr/>
        <p:txBody>
          <a:bodyPr/>
          <a:lstStyle/>
          <a:p>
            <a:endParaRPr lang="es-ES"/>
          </a:p>
        </p:txBody>
      </p:sp>
      <p:pic>
        <p:nvPicPr>
          <p:cNvPr id="5" name="Marcador de contenido 4" descr="Gráfico, Histograma&#10;&#10;Descripción generada automáticamente">
            <a:extLst>
              <a:ext uri="{FF2B5EF4-FFF2-40B4-BE49-F238E27FC236}">
                <a16:creationId xmlns:a16="http://schemas.microsoft.com/office/drawing/2014/main" id="{26DB65E0-0EC5-F188-F358-33C3A52F1295}"/>
              </a:ext>
            </a:extLst>
          </p:cNvPr>
          <p:cNvPicPr>
            <a:picLocks noGrp="1" noChangeAspect="1"/>
          </p:cNvPicPr>
          <p:nvPr>
            <p:ph idx="1"/>
          </p:nvPr>
        </p:nvPicPr>
        <p:blipFill>
          <a:blip r:embed="rId2"/>
          <a:stretch>
            <a:fillRect/>
          </a:stretch>
        </p:blipFill>
        <p:spPr>
          <a:xfrm>
            <a:off x="1232184" y="46831"/>
            <a:ext cx="9165768" cy="6764338"/>
          </a:xfrm>
        </p:spPr>
      </p:pic>
    </p:spTree>
    <p:extLst>
      <p:ext uri="{BB962C8B-B14F-4D97-AF65-F5344CB8AC3E}">
        <p14:creationId xmlns:p14="http://schemas.microsoft.com/office/powerpoint/2010/main" val="127194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28909-B37E-3C7F-EAD0-0C52D55E2BE8}"/>
              </a:ext>
            </a:extLst>
          </p:cNvPr>
          <p:cNvSpPr>
            <a:spLocks noGrp="1"/>
          </p:cNvSpPr>
          <p:nvPr>
            <p:ph type="title"/>
          </p:nvPr>
        </p:nvSpPr>
        <p:spPr/>
        <p:txBody>
          <a:bodyPr/>
          <a:lstStyle/>
          <a:p>
            <a:endParaRPr lang="es-ES" dirty="0"/>
          </a:p>
        </p:txBody>
      </p:sp>
      <p:pic>
        <p:nvPicPr>
          <p:cNvPr id="5" name="Marcador de contenido 4" descr="Gráfico, Gráfico de barras&#10;&#10;Descripción generada automáticamente">
            <a:extLst>
              <a:ext uri="{FF2B5EF4-FFF2-40B4-BE49-F238E27FC236}">
                <a16:creationId xmlns:a16="http://schemas.microsoft.com/office/drawing/2014/main" id="{6095A89D-AF52-C799-7948-4E1D8BDDCC7E}"/>
              </a:ext>
            </a:extLst>
          </p:cNvPr>
          <p:cNvPicPr>
            <a:picLocks noGrp="1" noChangeAspect="1"/>
          </p:cNvPicPr>
          <p:nvPr>
            <p:ph idx="1"/>
          </p:nvPr>
        </p:nvPicPr>
        <p:blipFill>
          <a:blip r:embed="rId2"/>
          <a:stretch>
            <a:fillRect/>
          </a:stretch>
        </p:blipFill>
        <p:spPr>
          <a:xfrm>
            <a:off x="1443038" y="78581"/>
            <a:ext cx="8986837" cy="6700837"/>
          </a:xfrm>
        </p:spPr>
      </p:pic>
    </p:spTree>
    <p:extLst>
      <p:ext uri="{BB962C8B-B14F-4D97-AF65-F5344CB8AC3E}">
        <p14:creationId xmlns:p14="http://schemas.microsoft.com/office/powerpoint/2010/main" val="245867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06F79-D060-0777-8761-BF8BC4536FBE}"/>
              </a:ext>
            </a:extLst>
          </p:cNvPr>
          <p:cNvSpPr>
            <a:spLocks noGrp="1"/>
          </p:cNvSpPr>
          <p:nvPr>
            <p:ph type="title"/>
          </p:nvPr>
        </p:nvSpPr>
        <p:spPr/>
        <p:txBody>
          <a:bodyPr/>
          <a:lstStyle/>
          <a:p>
            <a:endParaRPr lang="es-ES"/>
          </a:p>
        </p:txBody>
      </p:sp>
      <p:pic>
        <p:nvPicPr>
          <p:cNvPr id="5" name="Marcador de contenido 4" descr="Gráfico, Gráfico de dispersión&#10;&#10;Descripción generada automáticamente">
            <a:extLst>
              <a:ext uri="{FF2B5EF4-FFF2-40B4-BE49-F238E27FC236}">
                <a16:creationId xmlns:a16="http://schemas.microsoft.com/office/drawing/2014/main" id="{F787E8E6-31E7-5A78-9D66-0E91D341B641}"/>
              </a:ext>
            </a:extLst>
          </p:cNvPr>
          <p:cNvPicPr>
            <a:picLocks noGrp="1" noChangeAspect="1"/>
          </p:cNvPicPr>
          <p:nvPr>
            <p:ph idx="1"/>
          </p:nvPr>
        </p:nvPicPr>
        <p:blipFill>
          <a:blip r:embed="rId2"/>
          <a:stretch>
            <a:fillRect/>
          </a:stretch>
        </p:blipFill>
        <p:spPr>
          <a:xfrm>
            <a:off x="1479483" y="122809"/>
            <a:ext cx="9254624" cy="6370066"/>
          </a:xfrm>
        </p:spPr>
      </p:pic>
    </p:spTree>
    <p:extLst>
      <p:ext uri="{BB962C8B-B14F-4D97-AF65-F5344CB8AC3E}">
        <p14:creationId xmlns:p14="http://schemas.microsoft.com/office/powerpoint/2010/main" val="3587323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Marcador de contenido 2">
            <a:extLst>
              <a:ext uri="{FF2B5EF4-FFF2-40B4-BE49-F238E27FC236}">
                <a16:creationId xmlns:a16="http://schemas.microsoft.com/office/drawing/2014/main" id="{9064F46F-8766-65DB-527B-FB535457F942}"/>
              </a:ext>
            </a:extLst>
          </p:cNvPr>
          <p:cNvSpPr>
            <a:spLocks noGrp="1"/>
          </p:cNvSpPr>
          <p:nvPr>
            <p:ph idx="1"/>
          </p:nvPr>
        </p:nvSpPr>
        <p:spPr>
          <a:xfrm>
            <a:off x="777240" y="3428999"/>
            <a:ext cx="4606280" cy="2747963"/>
          </a:xfrm>
        </p:spPr>
        <p:txBody>
          <a:bodyPr anchor="t">
            <a:normAutofit/>
          </a:bodyPr>
          <a:lstStyle/>
          <a:p>
            <a:r>
              <a:rPr lang="es-ES" sz="1800" dirty="0"/>
              <a:t>Los trabajadores de edades comprendidas entre 25-40 años, interfiere su estado mental, en el rango ‘a veces’ durante el máximo de tiempo.</a:t>
            </a:r>
          </a:p>
          <a:p>
            <a:endParaRPr lang="es-ES" sz="1800" dirty="0"/>
          </a:p>
        </p:txBody>
      </p:sp>
      <p:grpSp>
        <p:nvGrpSpPr>
          <p:cNvPr id="14"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5" name="Oval 14">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n 4" descr="Patrón de fondo&#10;&#10;Descripción generada automáticamente">
            <a:extLst>
              <a:ext uri="{FF2B5EF4-FFF2-40B4-BE49-F238E27FC236}">
                <a16:creationId xmlns:a16="http://schemas.microsoft.com/office/drawing/2014/main" id="{627E72E6-950F-CD15-9B44-7DCF3BC3AF33}"/>
              </a:ext>
            </a:extLst>
          </p:cNvPr>
          <p:cNvPicPr>
            <a:picLocks noChangeAspect="1"/>
          </p:cNvPicPr>
          <p:nvPr/>
        </p:nvPicPr>
        <p:blipFill rotWithShape="1">
          <a:blip r:embed="rId2"/>
          <a:srcRect r="31749" b="-2"/>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
        <p:nvSpPr>
          <p:cNvPr id="2" name="Título 1">
            <a:extLst>
              <a:ext uri="{FF2B5EF4-FFF2-40B4-BE49-F238E27FC236}">
                <a16:creationId xmlns:a16="http://schemas.microsoft.com/office/drawing/2014/main" id="{C6EA02AE-97B4-C90A-63C8-3F98351A80B3}"/>
              </a:ext>
            </a:extLst>
          </p:cNvPr>
          <p:cNvSpPr>
            <a:spLocks noGrp="1"/>
          </p:cNvSpPr>
          <p:nvPr>
            <p:ph type="title"/>
          </p:nvPr>
        </p:nvSpPr>
        <p:spPr>
          <a:xfrm>
            <a:off x="1836019" y="-2209633"/>
            <a:ext cx="10659110" cy="1325563"/>
          </a:xfrm>
        </p:spPr>
        <p:txBody>
          <a:bodyPr/>
          <a:lstStyle/>
          <a:p>
            <a:endParaRPr lang="es-ES" dirty="0"/>
          </a:p>
        </p:txBody>
      </p:sp>
    </p:spTree>
    <p:extLst>
      <p:ext uri="{BB962C8B-B14F-4D97-AF65-F5344CB8AC3E}">
        <p14:creationId xmlns:p14="http://schemas.microsoft.com/office/powerpoint/2010/main" val="32222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Gráfico de barras&#10;&#10;Descripción generada automáticamente">
            <a:extLst>
              <a:ext uri="{FF2B5EF4-FFF2-40B4-BE49-F238E27FC236}">
                <a16:creationId xmlns:a16="http://schemas.microsoft.com/office/drawing/2014/main" id="{E431B085-6F9E-8B2E-2905-EBFC753AAE71}"/>
              </a:ext>
            </a:extLst>
          </p:cNvPr>
          <p:cNvPicPr>
            <a:picLocks noGrp="1" noChangeAspect="1"/>
          </p:cNvPicPr>
          <p:nvPr>
            <p:ph idx="1"/>
          </p:nvPr>
        </p:nvPicPr>
        <p:blipFill rotWithShape="1">
          <a:blip r:embed="rId2">
            <a:alphaModFix/>
          </a:blip>
          <a:srcRect r="1334"/>
          <a:stretch/>
        </p:blipFill>
        <p:spPr>
          <a:xfrm>
            <a:off x="-1" y="10"/>
            <a:ext cx="12192001" cy="6857990"/>
          </a:xfrm>
          <a:prstGeom prst="rect">
            <a:avLst/>
          </a:prstGeom>
        </p:spPr>
      </p:pic>
    </p:spTree>
    <p:extLst>
      <p:ext uri="{BB962C8B-B14F-4D97-AF65-F5344CB8AC3E}">
        <p14:creationId xmlns:p14="http://schemas.microsoft.com/office/powerpoint/2010/main" val="2796677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C8653-468E-281B-182F-E44CCB7B958B}"/>
              </a:ext>
            </a:extLst>
          </p:cNvPr>
          <p:cNvSpPr>
            <a:spLocks noGrp="1"/>
          </p:cNvSpPr>
          <p:nvPr>
            <p:ph type="title"/>
          </p:nvPr>
        </p:nvSpPr>
        <p:spPr/>
        <p:txBody>
          <a:bodyPr/>
          <a:lstStyle/>
          <a:p>
            <a:endParaRPr lang="es-ES" dirty="0"/>
          </a:p>
        </p:txBody>
      </p:sp>
      <p:pic>
        <p:nvPicPr>
          <p:cNvPr id="5" name="Marcador de contenido 4" descr="Gráfico, Gráfico circular&#10;&#10;Descripción generada automáticamente">
            <a:extLst>
              <a:ext uri="{FF2B5EF4-FFF2-40B4-BE49-F238E27FC236}">
                <a16:creationId xmlns:a16="http://schemas.microsoft.com/office/drawing/2014/main" id="{FE93AFD6-9A4A-621C-7659-6C2B39352065}"/>
              </a:ext>
            </a:extLst>
          </p:cNvPr>
          <p:cNvPicPr>
            <a:picLocks noGrp="1" noChangeAspect="1"/>
          </p:cNvPicPr>
          <p:nvPr>
            <p:ph idx="1"/>
          </p:nvPr>
        </p:nvPicPr>
        <p:blipFill>
          <a:blip r:embed="rId2"/>
          <a:stretch>
            <a:fillRect/>
          </a:stretch>
        </p:blipFill>
        <p:spPr>
          <a:xfrm>
            <a:off x="322497" y="1876426"/>
            <a:ext cx="11568596" cy="3745706"/>
          </a:xfrm>
        </p:spPr>
      </p:pic>
    </p:spTree>
    <p:extLst>
      <p:ext uri="{BB962C8B-B14F-4D97-AF65-F5344CB8AC3E}">
        <p14:creationId xmlns:p14="http://schemas.microsoft.com/office/powerpoint/2010/main" val="410593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69878-05E6-8C6E-C612-B924DC933889}"/>
              </a:ext>
            </a:extLst>
          </p:cNvPr>
          <p:cNvSpPr>
            <a:spLocks noGrp="1"/>
          </p:cNvSpPr>
          <p:nvPr>
            <p:ph type="title"/>
          </p:nvPr>
        </p:nvSpPr>
        <p:spPr/>
        <p:txBody>
          <a:bodyPr/>
          <a:lstStyle/>
          <a:p>
            <a:endParaRPr lang="es-ES"/>
          </a:p>
        </p:txBody>
      </p:sp>
      <p:pic>
        <p:nvPicPr>
          <p:cNvPr id="5" name="Marcador de contenido 4" descr="Gráfico, Gráfico de barras&#10;&#10;Descripción generada automáticamente">
            <a:extLst>
              <a:ext uri="{FF2B5EF4-FFF2-40B4-BE49-F238E27FC236}">
                <a16:creationId xmlns:a16="http://schemas.microsoft.com/office/drawing/2014/main" id="{A09F639F-3C68-5F27-32C3-E0DC13B352F7}"/>
              </a:ext>
            </a:extLst>
          </p:cNvPr>
          <p:cNvPicPr>
            <a:picLocks noGrp="1" noChangeAspect="1"/>
          </p:cNvPicPr>
          <p:nvPr>
            <p:ph idx="1"/>
          </p:nvPr>
        </p:nvPicPr>
        <p:blipFill>
          <a:blip r:embed="rId2"/>
          <a:stretch>
            <a:fillRect/>
          </a:stretch>
        </p:blipFill>
        <p:spPr>
          <a:xfrm>
            <a:off x="1881628" y="111125"/>
            <a:ext cx="8428743" cy="6635750"/>
          </a:xfrm>
        </p:spPr>
      </p:pic>
    </p:spTree>
    <p:extLst>
      <p:ext uri="{BB962C8B-B14F-4D97-AF65-F5344CB8AC3E}">
        <p14:creationId xmlns:p14="http://schemas.microsoft.com/office/powerpoint/2010/main" val="141647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D7050A3-B1DE-4865-BAE7-B35015408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401EF1-C054-4118-87E7-1621168AD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ítulo 1">
            <a:extLst>
              <a:ext uri="{FF2B5EF4-FFF2-40B4-BE49-F238E27FC236}">
                <a16:creationId xmlns:a16="http://schemas.microsoft.com/office/drawing/2014/main" id="{CBEB139B-308E-FE9A-A9EF-432F7FF1CE93}"/>
              </a:ext>
            </a:extLst>
          </p:cNvPr>
          <p:cNvSpPr>
            <a:spLocks noGrp="1"/>
          </p:cNvSpPr>
          <p:nvPr>
            <p:ph type="ctrTitle"/>
          </p:nvPr>
        </p:nvSpPr>
        <p:spPr>
          <a:xfrm>
            <a:off x="777239" y="1122363"/>
            <a:ext cx="5047488" cy="2387600"/>
          </a:xfrm>
        </p:spPr>
        <p:txBody>
          <a:bodyPr>
            <a:normAutofit/>
          </a:bodyPr>
          <a:lstStyle/>
          <a:p>
            <a:pPr algn="l"/>
            <a:r>
              <a:rPr lang="es-ES" sz="3800" dirty="0"/>
              <a:t>EDA: SALUD MENTAL EN LA INDUSTRIA TECNOLÓGICA</a:t>
            </a:r>
          </a:p>
        </p:txBody>
      </p:sp>
      <p:sp>
        <p:nvSpPr>
          <p:cNvPr id="3" name="Subtítulo 2">
            <a:extLst>
              <a:ext uri="{FF2B5EF4-FFF2-40B4-BE49-F238E27FC236}">
                <a16:creationId xmlns:a16="http://schemas.microsoft.com/office/drawing/2014/main" id="{12BEE344-279B-4DA8-9CFC-EDD30B133A4A}"/>
              </a:ext>
            </a:extLst>
          </p:cNvPr>
          <p:cNvSpPr>
            <a:spLocks noGrp="1"/>
          </p:cNvSpPr>
          <p:nvPr>
            <p:ph type="subTitle" idx="1"/>
          </p:nvPr>
        </p:nvSpPr>
        <p:spPr>
          <a:xfrm>
            <a:off x="777239" y="3602038"/>
            <a:ext cx="5047488" cy="1655762"/>
          </a:xfrm>
        </p:spPr>
        <p:txBody>
          <a:bodyPr>
            <a:normAutofit/>
          </a:bodyPr>
          <a:lstStyle/>
          <a:p>
            <a:pPr algn="l"/>
            <a:r>
              <a:rPr lang="es-ES"/>
              <a:t>By TARIK EL HANNACH ARCHI</a:t>
            </a:r>
          </a:p>
        </p:txBody>
      </p:sp>
      <p:grpSp>
        <p:nvGrpSpPr>
          <p:cNvPr id="45" name="decorative circles">
            <a:extLst>
              <a:ext uri="{FF2B5EF4-FFF2-40B4-BE49-F238E27FC236}">
                <a16:creationId xmlns:a16="http://schemas.microsoft.com/office/drawing/2014/main" id="{499E7689-E646-4066-9AD0-62F46B462A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46" name="Oval 45">
              <a:extLst>
                <a:ext uri="{FF2B5EF4-FFF2-40B4-BE49-F238E27FC236}">
                  <a16:creationId xmlns:a16="http://schemas.microsoft.com/office/drawing/2014/main" id="{8AFEBC98-1CAB-474C-8458-BEB70D8FB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C1741FF-E9EA-44E7-90AD-0009B23D9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41A188E-5A43-4269-BD7A-89A6C8F39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D6BB9FB-66A8-4DC7-BE6D-04F08DFF1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9D76882-E899-4E4C-8818-FDEA473A7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n 4" descr="Imagen que contiene Diagrama&#10;&#10;Descripción generada automáticamente">
            <a:extLst>
              <a:ext uri="{FF2B5EF4-FFF2-40B4-BE49-F238E27FC236}">
                <a16:creationId xmlns:a16="http://schemas.microsoft.com/office/drawing/2014/main" id="{7B1651CC-3A5D-73C3-18DE-7D98D628527D}"/>
              </a:ext>
            </a:extLst>
          </p:cNvPr>
          <p:cNvPicPr>
            <a:picLocks noChangeAspect="1"/>
          </p:cNvPicPr>
          <p:nvPr/>
        </p:nvPicPr>
        <p:blipFill rotWithShape="1">
          <a:blip r:embed="rId2"/>
          <a:srcRect l="12991" r="19385"/>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Tree>
    <p:extLst>
      <p:ext uri="{BB962C8B-B14F-4D97-AF65-F5344CB8AC3E}">
        <p14:creationId xmlns:p14="http://schemas.microsoft.com/office/powerpoint/2010/main" val="24606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A3B1A-C463-68D9-8D7C-6C86B2737952}"/>
              </a:ext>
            </a:extLst>
          </p:cNvPr>
          <p:cNvSpPr>
            <a:spLocks noGrp="1"/>
          </p:cNvSpPr>
          <p:nvPr>
            <p:ph type="title"/>
          </p:nvPr>
        </p:nvSpPr>
        <p:spPr/>
        <p:txBody>
          <a:bodyPr/>
          <a:lstStyle/>
          <a:p>
            <a:endParaRPr lang="es-ES"/>
          </a:p>
        </p:txBody>
      </p:sp>
      <p:pic>
        <p:nvPicPr>
          <p:cNvPr id="5" name="Marcador de contenido 4" descr="Gráfico, Gráfico de barras&#10;&#10;Descripción generada automáticamente">
            <a:extLst>
              <a:ext uri="{FF2B5EF4-FFF2-40B4-BE49-F238E27FC236}">
                <a16:creationId xmlns:a16="http://schemas.microsoft.com/office/drawing/2014/main" id="{0AB2F3E2-5FDB-D5B8-4866-2DA8A91B0C85}"/>
              </a:ext>
            </a:extLst>
          </p:cNvPr>
          <p:cNvPicPr>
            <a:picLocks noGrp="1" noChangeAspect="1"/>
          </p:cNvPicPr>
          <p:nvPr>
            <p:ph idx="1"/>
          </p:nvPr>
        </p:nvPicPr>
        <p:blipFill>
          <a:blip r:embed="rId3"/>
          <a:stretch>
            <a:fillRect/>
          </a:stretch>
        </p:blipFill>
        <p:spPr>
          <a:xfrm>
            <a:off x="1307704" y="182562"/>
            <a:ext cx="9576592" cy="6492875"/>
          </a:xfrm>
        </p:spPr>
      </p:pic>
    </p:spTree>
    <p:extLst>
      <p:ext uri="{BB962C8B-B14F-4D97-AF65-F5344CB8AC3E}">
        <p14:creationId xmlns:p14="http://schemas.microsoft.com/office/powerpoint/2010/main" val="4128720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Imagen 4" descr="Una caricatura de una persona&#10;&#10;Descripción generada automáticamente con confianza media">
            <a:extLst>
              <a:ext uri="{FF2B5EF4-FFF2-40B4-BE49-F238E27FC236}">
                <a16:creationId xmlns:a16="http://schemas.microsoft.com/office/drawing/2014/main" id="{4620DB1D-9D5D-5D52-405E-358B3BD368EE}"/>
              </a:ext>
            </a:extLst>
          </p:cNvPr>
          <p:cNvPicPr>
            <a:picLocks noChangeAspect="1"/>
          </p:cNvPicPr>
          <p:nvPr/>
        </p:nvPicPr>
        <p:blipFill rotWithShape="1">
          <a:blip r:embed="rId2">
            <a:alphaModFix amt="35000"/>
          </a:blip>
          <a:srcRect t="12284" r="-1" b="145"/>
          <a:stretch/>
        </p:blipFill>
        <p:spPr>
          <a:xfrm>
            <a:off x="1525" y="10"/>
            <a:ext cx="12188951" cy="6857990"/>
          </a:xfrm>
          <a:prstGeom prst="rect">
            <a:avLst/>
          </a:prstGeom>
        </p:spPr>
      </p:pic>
      <p:grpSp>
        <p:nvGrpSpPr>
          <p:cNvPr id="1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75113D8B-C754-F4F0-94FF-57627FDFB0FD}"/>
              </a:ext>
            </a:extLst>
          </p:cNvPr>
          <p:cNvSpPr>
            <a:spLocks noGrp="1"/>
          </p:cNvSpPr>
          <p:nvPr>
            <p:ph idx="1"/>
          </p:nvPr>
        </p:nvSpPr>
        <p:spPr>
          <a:xfrm>
            <a:off x="3203073" y="3993933"/>
            <a:ext cx="5782804" cy="2333562"/>
          </a:xfrm>
        </p:spPr>
        <p:txBody>
          <a:bodyPr anchor="t">
            <a:normAutofit/>
          </a:bodyPr>
          <a:lstStyle/>
          <a:p>
            <a:pPr algn="ctr"/>
            <a:r>
              <a:rPr lang="es-ES" sz="1400" dirty="0">
                <a:solidFill>
                  <a:srgbClr val="FFFFFF"/>
                </a:solidFill>
              </a:rPr>
              <a:t>637 personas, o el 63.3%, piensa que su estado psicológico interfiere con su trabajo algunas veces.</a:t>
            </a:r>
          </a:p>
          <a:p>
            <a:pPr algn="ctr"/>
            <a:endParaRPr lang="es-ES" sz="1400" dirty="0">
              <a:solidFill>
                <a:srgbClr val="FFFFFF"/>
              </a:solidFill>
            </a:endParaRPr>
          </a:p>
          <a:p>
            <a:pPr algn="ctr"/>
            <a:endParaRPr lang="es-ES" sz="1400" dirty="0">
              <a:solidFill>
                <a:srgbClr val="FFFFFF"/>
              </a:solidFill>
            </a:endParaRPr>
          </a:p>
          <a:p>
            <a:pPr algn="ctr"/>
            <a:r>
              <a:rPr lang="es-ES" sz="1400" dirty="0">
                <a:solidFill>
                  <a:srgbClr val="FFFFFF"/>
                </a:solidFill>
              </a:rPr>
              <a:t>Mientras que 109 individuos o el 10.8% cree que interfiere con más frecuencia</a:t>
            </a:r>
          </a:p>
          <a:p>
            <a:pPr algn="ctr"/>
            <a:endParaRPr lang="es-ES" sz="1400" dirty="0">
              <a:solidFill>
                <a:srgbClr val="FFFFFF"/>
              </a:solidFill>
            </a:endParaRPr>
          </a:p>
          <a:p>
            <a:pPr algn="ctr"/>
            <a:r>
              <a:rPr lang="es-ES" sz="1400" dirty="0">
                <a:solidFill>
                  <a:srgbClr val="FFFFFF"/>
                </a:solidFill>
              </a:rPr>
              <a:t> 173 individuos o el 17.2% cree que no interfiere.</a:t>
            </a:r>
          </a:p>
          <a:p>
            <a:pPr algn="ctr"/>
            <a:endParaRPr lang="es-ES" sz="1400" dirty="0">
              <a:solidFill>
                <a:srgbClr val="FFFFFF"/>
              </a:solidFill>
            </a:endParaRPr>
          </a:p>
          <a:p>
            <a:pPr algn="ctr"/>
            <a:endParaRPr lang="es-ES" sz="1400" dirty="0">
              <a:solidFill>
                <a:srgbClr val="FFFFFF"/>
              </a:solidFill>
            </a:endParaRPr>
          </a:p>
        </p:txBody>
      </p:sp>
      <p:sp>
        <p:nvSpPr>
          <p:cNvPr id="2" name="Título 1">
            <a:extLst>
              <a:ext uri="{FF2B5EF4-FFF2-40B4-BE49-F238E27FC236}">
                <a16:creationId xmlns:a16="http://schemas.microsoft.com/office/drawing/2014/main" id="{F00036AA-A776-BF09-25B8-DCCAE45B835A}"/>
              </a:ext>
            </a:extLst>
          </p:cNvPr>
          <p:cNvSpPr>
            <a:spLocks noGrp="1"/>
          </p:cNvSpPr>
          <p:nvPr>
            <p:ph type="title"/>
          </p:nvPr>
        </p:nvSpPr>
        <p:spPr>
          <a:xfrm>
            <a:off x="1041934" y="-4110623"/>
            <a:ext cx="10659110" cy="1325563"/>
          </a:xfrm>
        </p:spPr>
        <p:txBody>
          <a:bodyPr/>
          <a:lstStyle/>
          <a:p>
            <a:endParaRPr lang="es-ES" dirty="0"/>
          </a:p>
        </p:txBody>
      </p:sp>
    </p:spTree>
    <p:extLst>
      <p:ext uri="{BB962C8B-B14F-4D97-AF65-F5344CB8AC3E}">
        <p14:creationId xmlns:p14="http://schemas.microsoft.com/office/powerpoint/2010/main" val="361395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4E74E-711E-5B8B-CC98-38BD0BA9F3BE}"/>
              </a:ext>
            </a:extLst>
          </p:cNvPr>
          <p:cNvSpPr>
            <a:spLocks noGrp="1"/>
          </p:cNvSpPr>
          <p:nvPr>
            <p:ph type="title"/>
          </p:nvPr>
        </p:nvSpPr>
        <p:spPr/>
        <p:txBody>
          <a:bodyPr/>
          <a:lstStyle/>
          <a:p>
            <a:endParaRPr lang="es-ES"/>
          </a:p>
        </p:txBody>
      </p:sp>
      <p:pic>
        <p:nvPicPr>
          <p:cNvPr id="5" name="Marcador de contenido 4" descr="Gráfico, Gráfico circular&#10;&#10;Descripción generada automáticamente">
            <a:extLst>
              <a:ext uri="{FF2B5EF4-FFF2-40B4-BE49-F238E27FC236}">
                <a16:creationId xmlns:a16="http://schemas.microsoft.com/office/drawing/2014/main" id="{A704030B-B681-BAFA-219A-E91492688BC0}"/>
              </a:ext>
            </a:extLst>
          </p:cNvPr>
          <p:cNvPicPr>
            <a:picLocks noGrp="1" noChangeAspect="1"/>
          </p:cNvPicPr>
          <p:nvPr>
            <p:ph idx="1"/>
          </p:nvPr>
        </p:nvPicPr>
        <p:blipFill>
          <a:blip r:embed="rId2"/>
          <a:stretch>
            <a:fillRect/>
          </a:stretch>
        </p:blipFill>
        <p:spPr>
          <a:xfrm>
            <a:off x="0" y="2667513"/>
            <a:ext cx="12192000" cy="2961762"/>
          </a:xfrm>
        </p:spPr>
      </p:pic>
    </p:spTree>
    <p:extLst>
      <p:ext uri="{BB962C8B-B14F-4D97-AF65-F5344CB8AC3E}">
        <p14:creationId xmlns:p14="http://schemas.microsoft.com/office/powerpoint/2010/main" val="104766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Gráfico de barras&#10;&#10;Descripción generada automáticamente">
            <a:extLst>
              <a:ext uri="{FF2B5EF4-FFF2-40B4-BE49-F238E27FC236}">
                <a16:creationId xmlns:a16="http://schemas.microsoft.com/office/drawing/2014/main" id="{84FFBAD8-D946-9FF3-4013-1F1D98244957}"/>
              </a:ext>
            </a:extLst>
          </p:cNvPr>
          <p:cNvPicPr>
            <a:picLocks noGrp="1" noChangeAspect="1"/>
          </p:cNvPicPr>
          <p:nvPr>
            <p:ph idx="1"/>
          </p:nvPr>
        </p:nvPicPr>
        <p:blipFill rotWithShape="1">
          <a:blip r:embed="rId2">
            <a:alphaModFix/>
          </a:blip>
          <a:srcRect/>
          <a:stretch/>
        </p:blipFill>
        <p:spPr>
          <a:xfrm>
            <a:off x="-1" y="10"/>
            <a:ext cx="12192001" cy="6857990"/>
          </a:xfrm>
          <a:prstGeom prst="rect">
            <a:avLst/>
          </a:prstGeom>
        </p:spPr>
      </p:pic>
    </p:spTree>
    <p:extLst>
      <p:ext uri="{BB962C8B-B14F-4D97-AF65-F5344CB8AC3E}">
        <p14:creationId xmlns:p14="http://schemas.microsoft.com/office/powerpoint/2010/main" val="9367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Gráfico de barras&#10;&#10;Descripción generada automáticamente">
            <a:extLst>
              <a:ext uri="{FF2B5EF4-FFF2-40B4-BE49-F238E27FC236}">
                <a16:creationId xmlns:a16="http://schemas.microsoft.com/office/drawing/2014/main" id="{3B85CCB4-9903-2CD3-7FCD-64E81F628DA2}"/>
              </a:ext>
            </a:extLst>
          </p:cNvPr>
          <p:cNvPicPr>
            <a:picLocks noGrp="1" noChangeAspect="1"/>
          </p:cNvPicPr>
          <p:nvPr>
            <p:ph idx="1"/>
          </p:nvPr>
        </p:nvPicPr>
        <p:blipFill rotWithShape="1">
          <a:blip r:embed="rId2">
            <a:alphaModFix/>
          </a:blip>
          <a:srcRect l="528" r="1251" b="1"/>
          <a:stretch/>
        </p:blipFill>
        <p:spPr>
          <a:xfrm>
            <a:off x="-1" y="10"/>
            <a:ext cx="12192001" cy="6857990"/>
          </a:xfrm>
          <a:prstGeom prst="rect">
            <a:avLst/>
          </a:prstGeom>
        </p:spPr>
      </p:pic>
    </p:spTree>
    <p:extLst>
      <p:ext uri="{BB962C8B-B14F-4D97-AF65-F5344CB8AC3E}">
        <p14:creationId xmlns:p14="http://schemas.microsoft.com/office/powerpoint/2010/main" val="972046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30456D-43C0-469A-8A5F-EFD61DCEB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3E55DA-BD2B-4E6F-A0DF-F6F8B7AFB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ítulo 1">
            <a:extLst>
              <a:ext uri="{FF2B5EF4-FFF2-40B4-BE49-F238E27FC236}">
                <a16:creationId xmlns:a16="http://schemas.microsoft.com/office/drawing/2014/main" id="{E55CFC87-69D6-CF54-6522-15CE389BE4BD}"/>
              </a:ext>
            </a:extLst>
          </p:cNvPr>
          <p:cNvSpPr>
            <a:spLocks noGrp="1"/>
          </p:cNvSpPr>
          <p:nvPr>
            <p:ph type="title"/>
          </p:nvPr>
        </p:nvSpPr>
        <p:spPr>
          <a:xfrm>
            <a:off x="7400074" y="-3650381"/>
            <a:ext cx="5049402" cy="2493876"/>
          </a:xfrm>
        </p:spPr>
        <p:txBody>
          <a:bodyPr anchor="b">
            <a:normAutofit/>
          </a:bodyPr>
          <a:lstStyle/>
          <a:p>
            <a:endParaRPr lang="es-ES" sz="4400" dirty="0"/>
          </a:p>
        </p:txBody>
      </p:sp>
      <p:sp>
        <p:nvSpPr>
          <p:cNvPr id="14" name="Oval 2">
            <a:extLst>
              <a:ext uri="{FF2B5EF4-FFF2-40B4-BE49-F238E27FC236}">
                <a16:creationId xmlns:a16="http://schemas.microsoft.com/office/drawing/2014/main" id="{14E52A7E-D14B-4665-A982-36A1E5727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50" y="433212"/>
            <a:ext cx="2249928" cy="22499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EDF75AED-D188-48BA-B1ED-FED81521A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82868" y="310026"/>
            <a:ext cx="2210470" cy="6016634"/>
            <a:chOff x="2882868" y="310026"/>
            <a:chExt cx="2210470" cy="6016634"/>
          </a:xfrm>
        </p:grpSpPr>
        <p:sp>
          <p:nvSpPr>
            <p:cNvPr id="17" name="Oval 16">
              <a:extLst>
                <a:ext uri="{FF2B5EF4-FFF2-40B4-BE49-F238E27FC236}">
                  <a16:creationId xmlns:a16="http://schemas.microsoft.com/office/drawing/2014/main" id="{46562A60-C1C1-4C93-B065-2A3761B37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85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5BA9690-91E7-464D-977B-ED254722E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79971"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0FA2A56-17A7-4CCE-9070-B5D98CE0E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82868" y="310026"/>
              <a:ext cx="226735" cy="226735"/>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966807F-38A6-4DF4-9E4B-B5F740D96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9603" y="735547"/>
              <a:ext cx="466441" cy="4664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3">
            <a:extLst>
              <a:ext uri="{FF2B5EF4-FFF2-40B4-BE49-F238E27FC236}">
                <a16:creationId xmlns:a16="http://schemas.microsoft.com/office/drawing/2014/main" id="{B82F73F8-AE36-4658-ADE1-9E56256FF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7392" y="284085"/>
            <a:ext cx="1571298" cy="15712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a:extLst>
              <a:ext uri="{FF2B5EF4-FFF2-40B4-BE49-F238E27FC236}">
                <a16:creationId xmlns:a16="http://schemas.microsoft.com/office/drawing/2014/main" id="{3F06BFBA-4D90-4D74-9853-F1E5040614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4696" y="284084"/>
            <a:ext cx="1571299" cy="1571299"/>
          </a:xfrm>
          <a:prstGeom prst="rect">
            <a:avLst/>
          </a:prstGeom>
        </p:spPr>
      </p:pic>
      <p:sp>
        <p:nvSpPr>
          <p:cNvPr id="26" name="Oval 1">
            <a:extLst>
              <a:ext uri="{FF2B5EF4-FFF2-40B4-BE49-F238E27FC236}">
                <a16:creationId xmlns:a16="http://schemas.microsoft.com/office/drawing/2014/main" id="{C016CF18-8176-46FE-A2E3-D7A231770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50" y="4296175"/>
            <a:ext cx="1996328" cy="199632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Una caricatura de una persona&#10;&#10;Descripción generada automáticamente con confianza media">
            <a:extLst>
              <a:ext uri="{FF2B5EF4-FFF2-40B4-BE49-F238E27FC236}">
                <a16:creationId xmlns:a16="http://schemas.microsoft.com/office/drawing/2014/main" id="{4AB900A1-4727-BECA-E1ED-90555897D194}"/>
              </a:ext>
            </a:extLst>
          </p:cNvPr>
          <p:cNvPicPr>
            <a:picLocks noChangeAspect="1"/>
          </p:cNvPicPr>
          <p:nvPr/>
        </p:nvPicPr>
        <p:blipFill rotWithShape="1">
          <a:blip r:embed="rId4"/>
          <a:srcRect l="19554" r="18194" b="-3"/>
          <a:stretch/>
        </p:blipFill>
        <p:spPr>
          <a:xfrm>
            <a:off x="1958441" y="1917249"/>
            <a:ext cx="3592919" cy="3592919"/>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28" name="Graphic 27">
            <a:extLst>
              <a:ext uri="{FF2B5EF4-FFF2-40B4-BE49-F238E27FC236}">
                <a16:creationId xmlns:a16="http://schemas.microsoft.com/office/drawing/2014/main" id="{D8A58F6A-0145-417A-9CF6-AD4198648A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duotone>
              <a:prstClr val="black"/>
              <a:schemeClr val="accent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5118" y="433212"/>
            <a:ext cx="2288059" cy="2288059"/>
          </a:xfrm>
          <a:prstGeom prst="rect">
            <a:avLst/>
          </a:prstGeom>
        </p:spPr>
      </p:pic>
      <p:pic>
        <p:nvPicPr>
          <p:cNvPr id="30" name="Graphic 29">
            <a:extLst>
              <a:ext uri="{FF2B5EF4-FFF2-40B4-BE49-F238E27FC236}">
                <a16:creationId xmlns:a16="http://schemas.microsoft.com/office/drawing/2014/main" id="{BD4E3174-E6D1-4DF1-8E44-1E44417B5B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3992" y="4296175"/>
            <a:ext cx="1958942" cy="1958942"/>
          </a:xfrm>
          <a:prstGeom prst="rect">
            <a:avLst/>
          </a:prstGeom>
        </p:spPr>
      </p:pic>
      <p:sp>
        <p:nvSpPr>
          <p:cNvPr id="3" name="Marcador de contenido 2">
            <a:extLst>
              <a:ext uri="{FF2B5EF4-FFF2-40B4-BE49-F238E27FC236}">
                <a16:creationId xmlns:a16="http://schemas.microsoft.com/office/drawing/2014/main" id="{2C1133D3-A0F9-0241-E043-B317C7972EA6}"/>
              </a:ext>
            </a:extLst>
          </p:cNvPr>
          <p:cNvSpPr>
            <a:spLocks noGrp="1"/>
          </p:cNvSpPr>
          <p:nvPr>
            <p:ph idx="1"/>
          </p:nvPr>
        </p:nvSpPr>
        <p:spPr>
          <a:xfrm>
            <a:off x="6254406" y="2339726"/>
            <a:ext cx="5049402" cy="2747963"/>
          </a:xfrm>
        </p:spPr>
        <p:txBody>
          <a:bodyPr anchor="t">
            <a:normAutofit/>
          </a:bodyPr>
          <a:lstStyle/>
          <a:p>
            <a:r>
              <a:rPr lang="es-ES" sz="1800" dirty="0"/>
              <a:t>En el rango 6-25 en cuanto a tamaño de la compañía, es el mas alto en personas que NO acuden a terapia.</a:t>
            </a:r>
          </a:p>
          <a:p>
            <a:endParaRPr lang="es-ES" sz="1800" dirty="0"/>
          </a:p>
          <a:p>
            <a:r>
              <a:rPr lang="es-ES" sz="1800" dirty="0"/>
              <a:t>En el rango 26-100 en cuanto a tamaño de la compañía, es el mas alto en personas que SI acuden a terapia.</a:t>
            </a:r>
          </a:p>
          <a:p>
            <a:endParaRPr lang="es-ES" sz="1800" dirty="0"/>
          </a:p>
        </p:txBody>
      </p:sp>
    </p:spTree>
    <p:extLst>
      <p:ext uri="{BB962C8B-B14F-4D97-AF65-F5344CB8AC3E}">
        <p14:creationId xmlns:p14="http://schemas.microsoft.com/office/powerpoint/2010/main" val="243210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Gráfico de barras&#10;&#10;Descripción generada automáticamente">
            <a:extLst>
              <a:ext uri="{FF2B5EF4-FFF2-40B4-BE49-F238E27FC236}">
                <a16:creationId xmlns:a16="http://schemas.microsoft.com/office/drawing/2014/main" id="{D080D939-3F37-4AF0-6650-78D8EEF43CFF}"/>
              </a:ext>
            </a:extLst>
          </p:cNvPr>
          <p:cNvPicPr>
            <a:picLocks noGrp="1" noChangeAspect="1"/>
          </p:cNvPicPr>
          <p:nvPr>
            <p:ph idx="1"/>
          </p:nvPr>
        </p:nvPicPr>
        <p:blipFill rotWithShape="1">
          <a:blip r:embed="rId2">
            <a:alphaModFix/>
          </a:blip>
          <a:srcRect/>
          <a:stretch/>
        </p:blipFill>
        <p:spPr>
          <a:xfrm>
            <a:off x="-1" y="10"/>
            <a:ext cx="12192001" cy="6857990"/>
          </a:xfrm>
          <a:prstGeom prst="rect">
            <a:avLst/>
          </a:prstGeom>
        </p:spPr>
      </p:pic>
    </p:spTree>
    <p:extLst>
      <p:ext uri="{BB962C8B-B14F-4D97-AF65-F5344CB8AC3E}">
        <p14:creationId xmlns:p14="http://schemas.microsoft.com/office/powerpoint/2010/main" val="3408030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1">
            <a:extLst>
              <a:ext uri="{FF2B5EF4-FFF2-40B4-BE49-F238E27FC236}">
                <a16:creationId xmlns:a16="http://schemas.microsoft.com/office/drawing/2014/main" id="{4D47D7CD-06A5-4710-B816-F23F56C52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3">
            <a:extLst>
              <a:ext uri="{FF2B5EF4-FFF2-40B4-BE49-F238E27FC236}">
                <a16:creationId xmlns:a16="http://schemas.microsoft.com/office/drawing/2014/main" id="{8058D9C7-7C50-4582-9A60-0569A536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ítulo 1">
            <a:extLst>
              <a:ext uri="{FF2B5EF4-FFF2-40B4-BE49-F238E27FC236}">
                <a16:creationId xmlns:a16="http://schemas.microsoft.com/office/drawing/2014/main" id="{81AAA583-A04D-F90A-FB29-26C317E4F0D6}"/>
              </a:ext>
            </a:extLst>
          </p:cNvPr>
          <p:cNvSpPr>
            <a:spLocks noGrp="1"/>
          </p:cNvSpPr>
          <p:nvPr>
            <p:ph type="title"/>
          </p:nvPr>
        </p:nvSpPr>
        <p:spPr>
          <a:xfrm>
            <a:off x="1210377" y="-4208375"/>
            <a:ext cx="4606280" cy="2493876"/>
          </a:xfrm>
        </p:spPr>
        <p:txBody>
          <a:bodyPr anchor="b">
            <a:normAutofit/>
          </a:bodyPr>
          <a:lstStyle/>
          <a:p>
            <a:endParaRPr lang="es-ES" sz="4400" dirty="0"/>
          </a:p>
        </p:txBody>
      </p:sp>
      <p:sp>
        <p:nvSpPr>
          <p:cNvPr id="9" name="Content Placeholder 8">
            <a:extLst>
              <a:ext uri="{FF2B5EF4-FFF2-40B4-BE49-F238E27FC236}">
                <a16:creationId xmlns:a16="http://schemas.microsoft.com/office/drawing/2014/main" id="{F411A94F-F465-4110-351D-9D500251FCC4}"/>
              </a:ext>
            </a:extLst>
          </p:cNvPr>
          <p:cNvSpPr>
            <a:spLocks noGrp="1"/>
          </p:cNvSpPr>
          <p:nvPr>
            <p:ph idx="1"/>
          </p:nvPr>
        </p:nvSpPr>
        <p:spPr>
          <a:xfrm>
            <a:off x="777240" y="3428999"/>
            <a:ext cx="4606280" cy="2747963"/>
          </a:xfrm>
        </p:spPr>
        <p:txBody>
          <a:bodyPr anchor="t">
            <a:normAutofit/>
          </a:bodyPr>
          <a:lstStyle/>
          <a:p>
            <a:r>
              <a:rPr lang="en-US" sz="1800" dirty="0"/>
              <a:t>Las personas con </a:t>
            </a:r>
            <a:r>
              <a:rPr lang="en-US" sz="1800" dirty="0" err="1"/>
              <a:t>historial</a:t>
            </a:r>
            <a:r>
              <a:rPr lang="en-US" sz="1800" dirty="0"/>
              <a:t> familiar, son mas </a:t>
            </a:r>
            <a:r>
              <a:rPr lang="en-US" sz="1800" dirty="0" err="1"/>
              <a:t>propensas</a:t>
            </a:r>
            <a:r>
              <a:rPr lang="en-US" sz="1800" dirty="0"/>
              <a:t> a </a:t>
            </a:r>
            <a:r>
              <a:rPr lang="en-US" sz="1800" dirty="0" err="1"/>
              <a:t>ir</a:t>
            </a:r>
            <a:r>
              <a:rPr lang="en-US" sz="1800" dirty="0"/>
              <a:t> a </a:t>
            </a:r>
            <a:r>
              <a:rPr lang="en-US" sz="1800" dirty="0" err="1"/>
              <a:t>terapia</a:t>
            </a:r>
            <a:endParaRPr lang="en-US" sz="1800" dirty="0"/>
          </a:p>
        </p:txBody>
      </p:sp>
      <p:grpSp>
        <p:nvGrpSpPr>
          <p:cNvPr id="45" name="decorative circles">
            <a:extLst>
              <a:ext uri="{FF2B5EF4-FFF2-40B4-BE49-F238E27FC236}">
                <a16:creationId xmlns:a16="http://schemas.microsoft.com/office/drawing/2014/main" id="{A5A42520-81F5-4CA6-A7DA-9CD71733AB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46" name="Oval 16">
              <a:extLst>
                <a:ext uri="{FF2B5EF4-FFF2-40B4-BE49-F238E27FC236}">
                  <a16:creationId xmlns:a16="http://schemas.microsoft.com/office/drawing/2014/main" id="{BDB3C8F9-1E7D-4D3B-A4BF-F97576E5C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17">
              <a:extLst>
                <a:ext uri="{FF2B5EF4-FFF2-40B4-BE49-F238E27FC236}">
                  <a16:creationId xmlns:a16="http://schemas.microsoft.com/office/drawing/2014/main" id="{EB80C13D-6AE8-4D68-9A8B-49B796A67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8">
              <a:extLst>
                <a:ext uri="{FF2B5EF4-FFF2-40B4-BE49-F238E27FC236}">
                  <a16:creationId xmlns:a16="http://schemas.microsoft.com/office/drawing/2014/main" id="{B340680A-5931-4B24-ADEB-7656B70FB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19">
              <a:extLst>
                <a:ext uri="{FF2B5EF4-FFF2-40B4-BE49-F238E27FC236}">
                  <a16:creationId xmlns:a16="http://schemas.microsoft.com/office/drawing/2014/main" id="{7EAF5EEB-C2D5-4D5F-8BF0-0E7961A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20">
              <a:extLst>
                <a:ext uri="{FF2B5EF4-FFF2-40B4-BE49-F238E27FC236}">
                  <a16:creationId xmlns:a16="http://schemas.microsoft.com/office/drawing/2014/main" id="{5C482DF8-0B0D-4F32-8416-496960050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Marcador de contenido 4" descr="Una persona sentada en un escritorio&#10;&#10;Descripción generada automáticamente con confianza media">
            <a:extLst>
              <a:ext uri="{FF2B5EF4-FFF2-40B4-BE49-F238E27FC236}">
                <a16:creationId xmlns:a16="http://schemas.microsoft.com/office/drawing/2014/main" id="{F748BE1B-507F-7123-4FAA-64B620BCA7BC}"/>
              </a:ext>
            </a:extLst>
          </p:cNvPr>
          <p:cNvPicPr>
            <a:picLocks noChangeAspect="1"/>
          </p:cNvPicPr>
          <p:nvPr/>
        </p:nvPicPr>
        <p:blipFill rotWithShape="1">
          <a:blip r:embed="rId2"/>
          <a:srcRect l="24492" r="20294" b="-2"/>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Tree>
    <p:extLst>
      <p:ext uri="{BB962C8B-B14F-4D97-AF65-F5344CB8AC3E}">
        <p14:creationId xmlns:p14="http://schemas.microsoft.com/office/powerpoint/2010/main" val="732541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Imagen 4" descr="Imagen que contiene dibujo&#10;&#10;Descripción generada automáticamente">
            <a:extLst>
              <a:ext uri="{FF2B5EF4-FFF2-40B4-BE49-F238E27FC236}">
                <a16:creationId xmlns:a16="http://schemas.microsoft.com/office/drawing/2014/main" id="{268C6377-998F-2D33-F219-04055255AE3C}"/>
              </a:ext>
            </a:extLst>
          </p:cNvPr>
          <p:cNvPicPr>
            <a:picLocks noChangeAspect="1"/>
          </p:cNvPicPr>
          <p:nvPr/>
        </p:nvPicPr>
        <p:blipFill rotWithShape="1">
          <a:blip r:embed="rId2">
            <a:alphaModFix amt="35000"/>
          </a:blip>
          <a:srcRect l="10789" r="2565" b="-1"/>
          <a:stretch/>
        </p:blipFill>
        <p:spPr>
          <a:xfrm>
            <a:off x="1525" y="10"/>
            <a:ext cx="12188951" cy="6857990"/>
          </a:xfrm>
          <a:prstGeom prst="rect">
            <a:avLst/>
          </a:prstGeom>
        </p:spPr>
      </p:pic>
      <p:grpSp>
        <p:nvGrpSpPr>
          <p:cNvPr id="1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65E8C111-29A8-EC95-1906-15C7128BE520}"/>
              </a:ext>
            </a:extLst>
          </p:cNvPr>
          <p:cNvSpPr>
            <a:spLocks noGrp="1"/>
          </p:cNvSpPr>
          <p:nvPr>
            <p:ph type="title"/>
          </p:nvPr>
        </p:nvSpPr>
        <p:spPr>
          <a:xfrm>
            <a:off x="3953364" y="-4358284"/>
            <a:ext cx="5782804" cy="2493876"/>
          </a:xfrm>
        </p:spPr>
        <p:txBody>
          <a:bodyPr anchor="b">
            <a:normAutofit/>
          </a:bodyPr>
          <a:lstStyle/>
          <a:p>
            <a:pPr algn="ctr"/>
            <a:endParaRPr lang="es-ES" sz="4400" dirty="0">
              <a:solidFill>
                <a:srgbClr val="FFFFFF"/>
              </a:solidFill>
            </a:endParaRPr>
          </a:p>
        </p:txBody>
      </p:sp>
      <p:sp>
        <p:nvSpPr>
          <p:cNvPr id="3" name="Marcador de contenido 2">
            <a:extLst>
              <a:ext uri="{FF2B5EF4-FFF2-40B4-BE49-F238E27FC236}">
                <a16:creationId xmlns:a16="http://schemas.microsoft.com/office/drawing/2014/main" id="{36072ECE-3758-52E1-ED14-D30386CDAC45}"/>
              </a:ext>
            </a:extLst>
          </p:cNvPr>
          <p:cNvSpPr>
            <a:spLocks noGrp="1"/>
          </p:cNvSpPr>
          <p:nvPr>
            <p:ph idx="1"/>
          </p:nvPr>
        </p:nvSpPr>
        <p:spPr>
          <a:xfrm>
            <a:off x="537185" y="735833"/>
            <a:ext cx="10903279" cy="5026729"/>
          </a:xfrm>
        </p:spPr>
        <p:txBody>
          <a:bodyPr anchor="t">
            <a:normAutofit/>
          </a:bodyPr>
          <a:lstStyle/>
          <a:p>
            <a:r>
              <a:rPr lang="es-ES" sz="1800" dirty="0">
                <a:solidFill>
                  <a:srgbClr val="FFFFFF"/>
                </a:solidFill>
              </a:rPr>
              <a:t>Del análisis, se concluyó que los antecedentes familiares, la interferencia laboral, el número de empleados en la empresa y la categoría de edad fueron los principales parámetros que afectaron la salud mental y, por lo tanto, se requiriere tratamiento.</a:t>
            </a:r>
          </a:p>
          <a:p>
            <a:endParaRPr lang="es-ES" sz="1800" dirty="0">
              <a:solidFill>
                <a:srgbClr val="FFFFFF"/>
              </a:solidFill>
            </a:endParaRPr>
          </a:p>
          <a:p>
            <a:r>
              <a:rPr lang="es-ES" sz="1800" dirty="0">
                <a:solidFill>
                  <a:srgbClr val="FFFFFF"/>
                </a:solidFill>
              </a:rPr>
              <a:t>Conociendo la industria tecnológica podemos afirmar que la carga de trabajo también afecta de manera negativa a la salud mental de los empleados.</a:t>
            </a:r>
          </a:p>
          <a:p>
            <a:endParaRPr lang="es-ES" sz="1800" dirty="0">
              <a:solidFill>
                <a:srgbClr val="FFFFFF"/>
              </a:solidFill>
            </a:endParaRPr>
          </a:p>
          <a:p>
            <a:r>
              <a:rPr lang="es-ES" sz="1800" dirty="0">
                <a:solidFill>
                  <a:srgbClr val="FFFFFF"/>
                </a:solidFill>
              </a:rPr>
              <a:t>Al ser nuestro ámbito el mas avanzado, disponemos de la posibilidad de teletrabajar en casi cualquier puesto de trabajo, lo cual es un arma de doble filo para nuestra salud mental. Se recomienda por los especialistas salir a  hacer ejercicio.</a:t>
            </a:r>
          </a:p>
          <a:p>
            <a:pPr marL="0" indent="0">
              <a:buNone/>
            </a:pPr>
            <a:r>
              <a:rPr lang="es-ES" sz="1800" dirty="0">
                <a:solidFill>
                  <a:srgbClr val="FFFFFF"/>
                </a:solidFill>
              </a:rPr>
              <a:t> </a:t>
            </a:r>
          </a:p>
        </p:txBody>
      </p:sp>
    </p:spTree>
    <p:extLst>
      <p:ext uri="{BB962C8B-B14F-4D97-AF65-F5344CB8AC3E}">
        <p14:creationId xmlns:p14="http://schemas.microsoft.com/office/powerpoint/2010/main" val="371391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Diagrama&#10;&#10;Descripción generada automáticamente">
            <a:extLst>
              <a:ext uri="{FF2B5EF4-FFF2-40B4-BE49-F238E27FC236}">
                <a16:creationId xmlns:a16="http://schemas.microsoft.com/office/drawing/2014/main" id="{77C669BA-BEC6-0439-A56F-0FEF53A31FCA}"/>
              </a:ext>
            </a:extLst>
          </p:cNvPr>
          <p:cNvPicPr>
            <a:picLocks noGrp="1" noChangeAspect="1"/>
          </p:cNvPicPr>
          <p:nvPr>
            <p:ph idx="1"/>
          </p:nvPr>
        </p:nvPicPr>
        <p:blipFill rotWithShape="1">
          <a:blip r:embed="rId2">
            <a:alphaModFix/>
          </a:blip>
          <a:srcRect b="15414"/>
          <a:stretch/>
        </p:blipFill>
        <p:spPr>
          <a:xfrm>
            <a:off x="-1" y="10"/>
            <a:ext cx="12192001" cy="6857990"/>
          </a:xfrm>
          <a:prstGeom prst="rect">
            <a:avLst/>
          </a:prstGeom>
        </p:spPr>
      </p:pic>
    </p:spTree>
    <p:extLst>
      <p:ext uri="{BB962C8B-B14F-4D97-AF65-F5344CB8AC3E}">
        <p14:creationId xmlns:p14="http://schemas.microsoft.com/office/powerpoint/2010/main" val="319689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8"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9"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0"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2" name="Rectangle 30">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Marcador de contenido 4" descr="Diagrama&#10;&#10;Descripción generada automáticamente">
            <a:extLst>
              <a:ext uri="{FF2B5EF4-FFF2-40B4-BE49-F238E27FC236}">
                <a16:creationId xmlns:a16="http://schemas.microsoft.com/office/drawing/2014/main" id="{BFD7639A-0616-21EF-8C0C-7C66F32CAA35}"/>
              </a:ext>
            </a:extLst>
          </p:cNvPr>
          <p:cNvPicPr>
            <a:picLocks noGrp="1" noChangeAspect="1"/>
          </p:cNvPicPr>
          <p:nvPr>
            <p:ph idx="1"/>
          </p:nvPr>
        </p:nvPicPr>
        <p:blipFill rotWithShape="1">
          <a:blip r:embed="rId2">
            <a:alphaModFix/>
          </a:blip>
          <a:srcRect l="338" r="2798" b="1"/>
          <a:stretch/>
        </p:blipFill>
        <p:spPr>
          <a:xfrm>
            <a:off x="1524" y="10"/>
            <a:ext cx="12188952" cy="6857990"/>
          </a:xfrm>
          <a:prstGeom prst="rect">
            <a:avLst/>
          </a:prstGeom>
        </p:spPr>
      </p:pic>
      <p:sp>
        <p:nvSpPr>
          <p:cNvPr id="53" name="Rectangle 32">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768338-648E-D644-A8DE-AE27EEEDEC1F}"/>
              </a:ext>
            </a:extLst>
          </p:cNvPr>
          <p:cNvSpPr>
            <a:spLocks noGrp="1"/>
          </p:cNvSpPr>
          <p:nvPr>
            <p:ph type="title"/>
          </p:nvPr>
        </p:nvSpPr>
        <p:spPr>
          <a:xfrm>
            <a:off x="777240" y="565846"/>
            <a:ext cx="4887458" cy="980154"/>
          </a:xfrm>
        </p:spPr>
        <p:txBody>
          <a:bodyPr vert="horz" lIns="91440" tIns="45720" rIns="91440" bIns="45720" rtlCol="0" anchor="b">
            <a:normAutofit/>
          </a:bodyPr>
          <a:lstStyle/>
          <a:p>
            <a:r>
              <a:rPr lang="en-US" sz="6000" dirty="0">
                <a:solidFill>
                  <a:srgbClr val="FFFFFF"/>
                </a:solidFill>
              </a:rPr>
              <a:t>HIPOTESIS</a:t>
            </a:r>
          </a:p>
        </p:txBody>
      </p:sp>
      <p:grpSp>
        <p:nvGrpSpPr>
          <p:cNvPr id="54" name="Group 34">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6" name="Oval 35">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uadroTexto 5">
            <a:extLst>
              <a:ext uri="{FF2B5EF4-FFF2-40B4-BE49-F238E27FC236}">
                <a16:creationId xmlns:a16="http://schemas.microsoft.com/office/drawing/2014/main" id="{34014DB1-2A50-95FE-ADD9-86C579235F0C}"/>
              </a:ext>
            </a:extLst>
          </p:cNvPr>
          <p:cNvSpPr txBox="1"/>
          <p:nvPr/>
        </p:nvSpPr>
        <p:spPr>
          <a:xfrm>
            <a:off x="1451166" y="5230964"/>
            <a:ext cx="9846029" cy="646331"/>
          </a:xfrm>
          <a:prstGeom prst="rect">
            <a:avLst/>
          </a:prstGeom>
          <a:noFill/>
        </p:spPr>
        <p:txBody>
          <a:bodyPr wrap="none" rtlCol="0">
            <a:spAutoFit/>
          </a:bodyPr>
          <a:lstStyle/>
          <a:p>
            <a:r>
              <a:rPr lang="es-ES" dirty="0">
                <a:solidFill>
                  <a:schemeClr val="bg1"/>
                </a:solidFill>
              </a:rPr>
              <a:t>La industria tecnológica y su carga de trabajo provocan el crecimiento de casos de enfermedad mental</a:t>
            </a:r>
            <a:r>
              <a:rPr lang="es-ES" dirty="0"/>
              <a:t>.</a:t>
            </a:r>
          </a:p>
          <a:p>
            <a:endParaRPr lang="es-ES" dirty="0"/>
          </a:p>
        </p:txBody>
      </p:sp>
    </p:spTree>
    <p:extLst>
      <p:ext uri="{BB962C8B-B14F-4D97-AF65-F5344CB8AC3E}">
        <p14:creationId xmlns:p14="http://schemas.microsoft.com/office/powerpoint/2010/main" val="31737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Imagen 4" descr="Patrón de fondo&#10;&#10;Descripción generada automáticamente">
            <a:extLst>
              <a:ext uri="{FF2B5EF4-FFF2-40B4-BE49-F238E27FC236}">
                <a16:creationId xmlns:a16="http://schemas.microsoft.com/office/drawing/2014/main" id="{65622BE5-8DAF-CDCA-6B8A-5C98088131B3}"/>
              </a:ext>
            </a:extLst>
          </p:cNvPr>
          <p:cNvPicPr>
            <a:picLocks noChangeAspect="1"/>
          </p:cNvPicPr>
          <p:nvPr/>
        </p:nvPicPr>
        <p:blipFill rotWithShape="1">
          <a:blip r:embed="rId2">
            <a:alphaModFix amt="35000"/>
          </a:blip>
          <a:srcRect t="6448" r="-1" b="8944"/>
          <a:stretch/>
        </p:blipFill>
        <p:spPr>
          <a:xfrm>
            <a:off x="-1526" y="10"/>
            <a:ext cx="12188951" cy="6857990"/>
          </a:xfrm>
          <a:prstGeom prst="rect">
            <a:avLst/>
          </a:prstGeom>
        </p:spPr>
      </p:pic>
      <p:grpSp>
        <p:nvGrpSpPr>
          <p:cNvPr id="1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2469D2E6-E111-F845-0483-187295C847FD}"/>
              </a:ext>
            </a:extLst>
          </p:cNvPr>
          <p:cNvSpPr>
            <a:spLocks noGrp="1"/>
          </p:cNvSpPr>
          <p:nvPr>
            <p:ph type="title"/>
          </p:nvPr>
        </p:nvSpPr>
        <p:spPr>
          <a:xfrm>
            <a:off x="4390080" y="-2681373"/>
            <a:ext cx="5782804" cy="2493876"/>
          </a:xfrm>
        </p:spPr>
        <p:txBody>
          <a:bodyPr anchor="b">
            <a:normAutofit/>
          </a:bodyPr>
          <a:lstStyle/>
          <a:p>
            <a:pPr algn="ctr"/>
            <a:endParaRPr lang="es-ES" sz="4400" dirty="0">
              <a:solidFill>
                <a:srgbClr val="FFFFFF"/>
              </a:solidFill>
            </a:endParaRPr>
          </a:p>
        </p:txBody>
      </p:sp>
      <p:sp>
        <p:nvSpPr>
          <p:cNvPr id="3" name="Marcador de contenido 2">
            <a:extLst>
              <a:ext uri="{FF2B5EF4-FFF2-40B4-BE49-F238E27FC236}">
                <a16:creationId xmlns:a16="http://schemas.microsoft.com/office/drawing/2014/main" id="{93668486-6E28-1EB0-F6CC-86DD7D5BCB2D}"/>
              </a:ext>
            </a:extLst>
          </p:cNvPr>
          <p:cNvSpPr>
            <a:spLocks noGrp="1"/>
          </p:cNvSpPr>
          <p:nvPr>
            <p:ph idx="1"/>
          </p:nvPr>
        </p:nvSpPr>
        <p:spPr>
          <a:xfrm>
            <a:off x="3472729" y="2383083"/>
            <a:ext cx="5782804" cy="2333562"/>
          </a:xfrm>
        </p:spPr>
        <p:txBody>
          <a:bodyPr anchor="t">
            <a:normAutofit/>
          </a:bodyPr>
          <a:lstStyle/>
          <a:p>
            <a:pPr algn="ctr"/>
            <a:r>
              <a:rPr lang="es-ES" sz="1800" dirty="0">
                <a:solidFill>
                  <a:srgbClr val="FFFFFF"/>
                </a:solidFill>
              </a:rPr>
              <a:t>HEMOS ENCONTRADO 3 DATASETS EN LOS CUALES PODRIAMOS APOYAR NUESTRAS HIPOTESIS, FINALMENTE NOS HEMOS DECIDIDO POR UNO QUE ERA MAS COMPLETO.</a:t>
            </a:r>
          </a:p>
          <a:p>
            <a:pPr algn="ctr"/>
            <a:r>
              <a:rPr lang="es-ES" sz="1800" dirty="0">
                <a:solidFill>
                  <a:srgbClr val="FFFFFF"/>
                </a:solidFill>
              </a:rPr>
              <a:t>EL DATASET CON EL CUAL HEMOS REALIZADO EL ANALISIS EXPLORATORIO, HA SIDO UNA ENCUESTA REALIZADA EN USA POR OSMI (OPEN SOURCING MENTAL ILLNESS</a:t>
            </a:r>
          </a:p>
        </p:txBody>
      </p:sp>
    </p:spTree>
    <p:extLst>
      <p:ext uri="{BB962C8B-B14F-4D97-AF65-F5344CB8AC3E}">
        <p14:creationId xmlns:p14="http://schemas.microsoft.com/office/powerpoint/2010/main" val="240410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Imagen 4" descr="Diagrama&#10;&#10;Descripción generada automáticamente">
            <a:extLst>
              <a:ext uri="{FF2B5EF4-FFF2-40B4-BE49-F238E27FC236}">
                <a16:creationId xmlns:a16="http://schemas.microsoft.com/office/drawing/2014/main" id="{93C774BB-F977-CDB9-09C4-D09D5C4A1DA4}"/>
              </a:ext>
            </a:extLst>
          </p:cNvPr>
          <p:cNvPicPr>
            <a:picLocks noChangeAspect="1"/>
          </p:cNvPicPr>
          <p:nvPr/>
        </p:nvPicPr>
        <p:blipFill rotWithShape="1">
          <a:blip r:embed="rId2">
            <a:alphaModFix amt="35000"/>
          </a:blip>
          <a:srcRect t="6449" r="-1" b="25145"/>
          <a:stretch/>
        </p:blipFill>
        <p:spPr>
          <a:xfrm>
            <a:off x="1525" y="10"/>
            <a:ext cx="12188951" cy="6857990"/>
          </a:xfrm>
          <a:prstGeom prst="rect">
            <a:avLst/>
          </a:prstGeom>
        </p:spPr>
      </p:pic>
      <p:grpSp>
        <p:nvGrpSpPr>
          <p:cNvPr id="1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E1DA21F0-6464-B877-3C00-27DE9A67BB8D}"/>
              </a:ext>
            </a:extLst>
          </p:cNvPr>
          <p:cNvSpPr>
            <a:spLocks noGrp="1"/>
          </p:cNvSpPr>
          <p:nvPr>
            <p:ph type="title"/>
          </p:nvPr>
        </p:nvSpPr>
        <p:spPr>
          <a:xfrm>
            <a:off x="3327722" y="6543266"/>
            <a:ext cx="5782804" cy="2493876"/>
          </a:xfrm>
        </p:spPr>
        <p:txBody>
          <a:bodyPr anchor="b">
            <a:normAutofit/>
          </a:bodyPr>
          <a:lstStyle/>
          <a:p>
            <a:pPr algn="ctr"/>
            <a:endParaRPr lang="es-ES" sz="4400" dirty="0">
              <a:solidFill>
                <a:srgbClr val="FFFFFF"/>
              </a:solidFill>
            </a:endParaRPr>
          </a:p>
        </p:txBody>
      </p:sp>
      <p:sp>
        <p:nvSpPr>
          <p:cNvPr id="3" name="Marcador de contenido 2">
            <a:extLst>
              <a:ext uri="{FF2B5EF4-FFF2-40B4-BE49-F238E27FC236}">
                <a16:creationId xmlns:a16="http://schemas.microsoft.com/office/drawing/2014/main" id="{9226B8F3-FDC3-EFC0-1CEE-7834B094512A}"/>
              </a:ext>
            </a:extLst>
          </p:cNvPr>
          <p:cNvSpPr>
            <a:spLocks noGrp="1"/>
          </p:cNvSpPr>
          <p:nvPr>
            <p:ph idx="1"/>
          </p:nvPr>
        </p:nvSpPr>
        <p:spPr>
          <a:xfrm>
            <a:off x="3327722" y="3429000"/>
            <a:ext cx="5782804" cy="2333562"/>
          </a:xfrm>
        </p:spPr>
        <p:txBody>
          <a:bodyPr anchor="t">
            <a:normAutofit/>
          </a:bodyPr>
          <a:lstStyle/>
          <a:p>
            <a:pPr algn="ctr"/>
            <a:r>
              <a:rPr lang="es-ES" sz="1800" dirty="0">
                <a:solidFill>
                  <a:srgbClr val="FFFFFF"/>
                </a:solidFill>
              </a:rPr>
              <a:t>La salud mental es el estado de equilibrio entre una persona y su entorno socio-cultural que garantiza su participación laboral, intelectual, las relaciones para alcanzar un bienestar y calidad de vida</a:t>
            </a:r>
          </a:p>
        </p:txBody>
      </p:sp>
    </p:spTree>
    <p:extLst>
      <p:ext uri="{BB962C8B-B14F-4D97-AF65-F5344CB8AC3E}">
        <p14:creationId xmlns:p14="http://schemas.microsoft.com/office/powerpoint/2010/main" val="31143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Imagen 4" descr="Una persona sentada en un escritorio&#10;&#10;Descripción generada automáticamente con confianza media">
            <a:extLst>
              <a:ext uri="{FF2B5EF4-FFF2-40B4-BE49-F238E27FC236}">
                <a16:creationId xmlns:a16="http://schemas.microsoft.com/office/drawing/2014/main" id="{E72A8308-09F1-42B2-8DE0-E336FFDE10B1}"/>
              </a:ext>
            </a:extLst>
          </p:cNvPr>
          <p:cNvPicPr>
            <a:picLocks noChangeAspect="1"/>
          </p:cNvPicPr>
          <p:nvPr/>
        </p:nvPicPr>
        <p:blipFill rotWithShape="1">
          <a:blip r:embed="rId2">
            <a:alphaModFix amt="35000"/>
          </a:blip>
          <a:srcRect l="4403" r="12063" b="1"/>
          <a:stretch/>
        </p:blipFill>
        <p:spPr>
          <a:xfrm>
            <a:off x="-1526" y="12533"/>
            <a:ext cx="12188951" cy="6857990"/>
          </a:xfrm>
          <a:prstGeom prst="rect">
            <a:avLst/>
          </a:prstGeom>
        </p:spPr>
      </p:pic>
      <p:grpSp>
        <p:nvGrpSpPr>
          <p:cNvPr id="3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1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1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1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1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2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021213EB-D124-2C93-379A-F41079F60FF5}"/>
              </a:ext>
            </a:extLst>
          </p:cNvPr>
          <p:cNvSpPr>
            <a:spLocks noGrp="1"/>
          </p:cNvSpPr>
          <p:nvPr>
            <p:ph type="title"/>
          </p:nvPr>
        </p:nvSpPr>
        <p:spPr>
          <a:xfrm>
            <a:off x="3201547" y="6845467"/>
            <a:ext cx="5782804" cy="2493876"/>
          </a:xfrm>
        </p:spPr>
        <p:txBody>
          <a:bodyPr anchor="b">
            <a:normAutofit/>
          </a:bodyPr>
          <a:lstStyle/>
          <a:p>
            <a:pPr algn="ctr"/>
            <a:endParaRPr lang="es-ES" sz="4400" dirty="0">
              <a:solidFill>
                <a:srgbClr val="FFFFFF"/>
              </a:solidFill>
            </a:endParaRPr>
          </a:p>
        </p:txBody>
      </p:sp>
      <p:sp>
        <p:nvSpPr>
          <p:cNvPr id="3" name="Marcador de contenido 2">
            <a:extLst>
              <a:ext uri="{FF2B5EF4-FFF2-40B4-BE49-F238E27FC236}">
                <a16:creationId xmlns:a16="http://schemas.microsoft.com/office/drawing/2014/main" id="{3A4F4989-7C39-1363-E844-2BF3E5A79A52}"/>
              </a:ext>
            </a:extLst>
          </p:cNvPr>
          <p:cNvSpPr>
            <a:spLocks noGrp="1"/>
          </p:cNvSpPr>
          <p:nvPr>
            <p:ph idx="1"/>
          </p:nvPr>
        </p:nvSpPr>
        <p:spPr>
          <a:xfrm>
            <a:off x="2975387" y="3685453"/>
            <a:ext cx="6235123" cy="2493876"/>
          </a:xfrm>
        </p:spPr>
        <p:txBody>
          <a:bodyPr anchor="t">
            <a:normAutofit/>
          </a:bodyPr>
          <a:lstStyle/>
          <a:p>
            <a:pPr algn="ctr"/>
            <a:r>
              <a:rPr lang="es-ES" sz="1800" dirty="0">
                <a:solidFill>
                  <a:srgbClr val="FFFFFF"/>
                </a:solidFill>
              </a:rPr>
              <a:t>Los problemas de salud mental como la depresión y la ansiedad, el acoso y el </a:t>
            </a:r>
            <a:r>
              <a:rPr lang="es-ES" sz="1800" dirty="0" err="1">
                <a:solidFill>
                  <a:srgbClr val="FFFFFF"/>
                </a:solidFill>
              </a:rPr>
              <a:t>bullying</a:t>
            </a:r>
            <a:r>
              <a:rPr lang="es-ES" sz="1800" dirty="0">
                <a:solidFill>
                  <a:srgbClr val="FFFFFF"/>
                </a:solidFill>
              </a:rPr>
              <a:t> se encuentran entre los mayores problemas de salud mental en los Estados Unidos. Según la Alianza Nacional de Enfermedades Mentales de EE. UU., cada 5.º ciudadano estadounidense experimentó una enfermedad mental. La situación en la industria tecnológica es mucho peor. Según los datos de OSMI, el 51% de los profesionales tecnológicos han sido diagnosticados con un trastorno mental afectando a su estado de salud</a:t>
            </a:r>
          </a:p>
          <a:p>
            <a:pPr algn="ctr"/>
            <a:endParaRPr lang="es-ES" sz="1400" dirty="0">
              <a:solidFill>
                <a:srgbClr val="FFFFFF"/>
              </a:solidFill>
            </a:endParaRPr>
          </a:p>
        </p:txBody>
      </p:sp>
    </p:spTree>
    <p:extLst>
      <p:ext uri="{BB962C8B-B14F-4D97-AF65-F5344CB8AC3E}">
        <p14:creationId xmlns:p14="http://schemas.microsoft.com/office/powerpoint/2010/main" val="272720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47D7CD-06A5-4710-B816-F23F56C52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58D9C7-7C50-4582-9A60-0569A536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ítulo 1">
            <a:extLst>
              <a:ext uri="{FF2B5EF4-FFF2-40B4-BE49-F238E27FC236}">
                <a16:creationId xmlns:a16="http://schemas.microsoft.com/office/drawing/2014/main" id="{772F3EBB-25E7-2C2B-5BCD-A25BA27D21A4}"/>
              </a:ext>
            </a:extLst>
          </p:cNvPr>
          <p:cNvSpPr>
            <a:spLocks noGrp="1"/>
          </p:cNvSpPr>
          <p:nvPr>
            <p:ph type="title"/>
          </p:nvPr>
        </p:nvSpPr>
        <p:spPr>
          <a:xfrm>
            <a:off x="2335654" y="-3566472"/>
            <a:ext cx="4606280" cy="2493876"/>
          </a:xfrm>
        </p:spPr>
        <p:txBody>
          <a:bodyPr anchor="b">
            <a:normAutofit/>
          </a:bodyPr>
          <a:lstStyle/>
          <a:p>
            <a:endParaRPr lang="es-ES" sz="4400" dirty="0"/>
          </a:p>
        </p:txBody>
      </p:sp>
      <p:sp>
        <p:nvSpPr>
          <p:cNvPr id="3" name="Marcador de contenido 2">
            <a:extLst>
              <a:ext uri="{FF2B5EF4-FFF2-40B4-BE49-F238E27FC236}">
                <a16:creationId xmlns:a16="http://schemas.microsoft.com/office/drawing/2014/main" id="{F4C80364-F183-25E6-E7CC-D4C5448C2B30}"/>
              </a:ext>
            </a:extLst>
          </p:cNvPr>
          <p:cNvSpPr>
            <a:spLocks noGrp="1"/>
          </p:cNvSpPr>
          <p:nvPr>
            <p:ph idx="1"/>
          </p:nvPr>
        </p:nvSpPr>
        <p:spPr>
          <a:xfrm>
            <a:off x="935156" y="2055018"/>
            <a:ext cx="4606280" cy="2747963"/>
          </a:xfrm>
        </p:spPr>
        <p:txBody>
          <a:bodyPr anchor="t">
            <a:normAutofit/>
          </a:bodyPr>
          <a:lstStyle/>
          <a:p>
            <a:r>
              <a:rPr lang="es-ES" sz="1700" dirty="0"/>
              <a:t>El coste estimado para la perdida de productividad en la economía mundial es de 1 billón de dólares estadounidenses por año . Un ambiente de trabajo negativo puede conducir a problemas de salud física y mental, uso nocivo de sustancias o alcohol, ausentismo y pérdida de productividad. Por cada dólar estadounidense que se destina a terapia, se obtienen 4 dólares estadounidenses en mejora de la salud y la productividad.</a:t>
            </a:r>
          </a:p>
          <a:p>
            <a:endParaRPr lang="es-ES" sz="1700" dirty="0"/>
          </a:p>
        </p:txBody>
      </p:sp>
      <p:grpSp>
        <p:nvGrpSpPr>
          <p:cNvPr id="14" name="decorative circles">
            <a:extLst>
              <a:ext uri="{FF2B5EF4-FFF2-40B4-BE49-F238E27FC236}">
                <a16:creationId xmlns:a16="http://schemas.microsoft.com/office/drawing/2014/main" id="{A5A42520-81F5-4CA6-A7DA-9CD71733AB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5" name="Oval 14">
              <a:extLst>
                <a:ext uri="{FF2B5EF4-FFF2-40B4-BE49-F238E27FC236}">
                  <a16:creationId xmlns:a16="http://schemas.microsoft.com/office/drawing/2014/main" id="{BDB3C8F9-1E7D-4D3B-A4BF-F97576E5C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B80C13D-6AE8-4D68-9A8B-49B796A67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340680A-5931-4B24-ADEB-7656B70FB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EAF5EEB-C2D5-4D5F-8BF0-0E7961A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C482DF8-0B0D-4F32-8416-496960050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n 4" descr="Imagen que contiene animal, coral, agua&#10;&#10;Descripción generada automáticamente">
            <a:extLst>
              <a:ext uri="{FF2B5EF4-FFF2-40B4-BE49-F238E27FC236}">
                <a16:creationId xmlns:a16="http://schemas.microsoft.com/office/drawing/2014/main" id="{BFA97602-F0C7-E983-5CEC-870D0F8937A4}"/>
              </a:ext>
            </a:extLst>
          </p:cNvPr>
          <p:cNvPicPr>
            <a:picLocks noChangeAspect="1"/>
          </p:cNvPicPr>
          <p:nvPr/>
        </p:nvPicPr>
        <p:blipFill rotWithShape="1">
          <a:blip r:embed="rId2"/>
          <a:srcRect l="31105" r="29384" b="-1"/>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Tree>
    <p:extLst>
      <p:ext uri="{BB962C8B-B14F-4D97-AF65-F5344CB8AC3E}">
        <p14:creationId xmlns:p14="http://schemas.microsoft.com/office/powerpoint/2010/main" val="206846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C01D7-294A-D495-913F-6999DB10F7C1}"/>
              </a:ext>
            </a:extLst>
          </p:cNvPr>
          <p:cNvSpPr>
            <a:spLocks noGrp="1"/>
          </p:cNvSpPr>
          <p:nvPr>
            <p:ph type="title"/>
          </p:nvPr>
        </p:nvSpPr>
        <p:spPr/>
        <p:txBody>
          <a:bodyPr/>
          <a:lstStyle/>
          <a:p>
            <a:endParaRPr lang="es-ES"/>
          </a:p>
        </p:txBody>
      </p:sp>
      <p:pic>
        <p:nvPicPr>
          <p:cNvPr id="9" name="Marcador de contenido 8" descr="Gráfico, Gráfico de dispersión&#10;&#10;Descripción generada automáticamente">
            <a:extLst>
              <a:ext uri="{FF2B5EF4-FFF2-40B4-BE49-F238E27FC236}">
                <a16:creationId xmlns:a16="http://schemas.microsoft.com/office/drawing/2014/main" id="{90B66BC1-3586-BAAD-09DA-1303BD936C34}"/>
              </a:ext>
            </a:extLst>
          </p:cNvPr>
          <p:cNvPicPr>
            <a:picLocks noGrp="1" noChangeAspect="1"/>
          </p:cNvPicPr>
          <p:nvPr>
            <p:ph idx="1"/>
          </p:nvPr>
        </p:nvPicPr>
        <p:blipFill>
          <a:blip r:embed="rId2"/>
          <a:stretch>
            <a:fillRect/>
          </a:stretch>
        </p:blipFill>
        <p:spPr>
          <a:xfrm>
            <a:off x="507491" y="243017"/>
            <a:ext cx="6855835" cy="6476871"/>
          </a:xfrm>
        </p:spPr>
      </p:pic>
      <p:sp>
        <p:nvSpPr>
          <p:cNvPr id="10" name="CuadroTexto 9">
            <a:extLst>
              <a:ext uri="{FF2B5EF4-FFF2-40B4-BE49-F238E27FC236}">
                <a16:creationId xmlns:a16="http://schemas.microsoft.com/office/drawing/2014/main" id="{A8F05620-DD36-97AB-40F1-8928FD87CE99}"/>
              </a:ext>
            </a:extLst>
          </p:cNvPr>
          <p:cNvSpPr txBox="1"/>
          <p:nvPr/>
        </p:nvSpPr>
        <p:spPr>
          <a:xfrm>
            <a:off x="7579895" y="2141620"/>
            <a:ext cx="4307305" cy="2031325"/>
          </a:xfrm>
          <a:prstGeom prst="rect">
            <a:avLst/>
          </a:prstGeom>
          <a:noFill/>
        </p:spPr>
        <p:txBody>
          <a:bodyPr wrap="square" rtlCol="0">
            <a:spAutoFit/>
          </a:bodyPr>
          <a:lstStyle/>
          <a:p>
            <a:r>
              <a:rPr lang="es-ES" dirty="0"/>
              <a:t>Los beneficios (</a:t>
            </a:r>
            <a:r>
              <a:rPr lang="es-ES" dirty="0" err="1"/>
              <a:t>benefits</a:t>
            </a:r>
            <a:r>
              <a:rPr lang="es-ES" dirty="0"/>
              <a:t>), opciones de atención (care </a:t>
            </a:r>
            <a:r>
              <a:rPr lang="es-ES" dirty="0" err="1"/>
              <a:t>options</a:t>
            </a:r>
            <a:r>
              <a:rPr lang="es-ES" dirty="0"/>
              <a:t>), el programa de bienestar (</a:t>
            </a:r>
            <a:r>
              <a:rPr lang="es-ES" dirty="0" err="1"/>
              <a:t>wellness</a:t>
            </a:r>
            <a:r>
              <a:rPr lang="es-ES" dirty="0"/>
              <a:t> </a:t>
            </a:r>
            <a:r>
              <a:rPr lang="es-ES" dirty="0" err="1"/>
              <a:t>program</a:t>
            </a:r>
            <a:r>
              <a:rPr lang="es-ES" dirty="0"/>
              <a:t>), la búsqueda de ayuda (</a:t>
            </a:r>
            <a:r>
              <a:rPr lang="es-ES" dirty="0" err="1"/>
              <a:t>seek</a:t>
            </a:r>
            <a:r>
              <a:rPr lang="es-ES" dirty="0"/>
              <a:t> </a:t>
            </a:r>
            <a:r>
              <a:rPr lang="es-ES" dirty="0" err="1"/>
              <a:t>help</a:t>
            </a:r>
            <a:r>
              <a:rPr lang="es-ES" dirty="0"/>
              <a:t>) y anonimato (</a:t>
            </a:r>
            <a:r>
              <a:rPr lang="es-ES" dirty="0" err="1"/>
              <a:t>anonymity</a:t>
            </a:r>
            <a:r>
              <a:rPr lang="es-ES" dirty="0"/>
              <a:t>)  están correlacionados entre sí y lo mismo con compañeros de trabajo (</a:t>
            </a:r>
            <a:r>
              <a:rPr lang="es-ES" dirty="0" err="1"/>
              <a:t>coworkers</a:t>
            </a:r>
            <a:r>
              <a:rPr lang="es-ES" dirty="0"/>
              <a:t>) y supervisor</a:t>
            </a:r>
          </a:p>
        </p:txBody>
      </p:sp>
    </p:spTree>
    <p:extLst>
      <p:ext uri="{BB962C8B-B14F-4D97-AF65-F5344CB8AC3E}">
        <p14:creationId xmlns:p14="http://schemas.microsoft.com/office/powerpoint/2010/main" val="7001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0DC86-0BA1-82CB-0E29-8CFDA400AB13}"/>
              </a:ext>
            </a:extLst>
          </p:cNvPr>
          <p:cNvSpPr>
            <a:spLocks noGrp="1"/>
          </p:cNvSpPr>
          <p:nvPr>
            <p:ph type="title"/>
          </p:nvPr>
        </p:nvSpPr>
        <p:spPr/>
        <p:txBody>
          <a:bodyPr/>
          <a:lstStyle/>
          <a:p>
            <a:endParaRPr lang="es-ES" dirty="0"/>
          </a:p>
        </p:txBody>
      </p:sp>
      <p:pic>
        <p:nvPicPr>
          <p:cNvPr id="5" name="Marcador de contenido 4" descr="Gráfico&#10;&#10;Descripción generada automáticamente">
            <a:extLst>
              <a:ext uri="{FF2B5EF4-FFF2-40B4-BE49-F238E27FC236}">
                <a16:creationId xmlns:a16="http://schemas.microsoft.com/office/drawing/2014/main" id="{3B4D33C5-B605-30AC-665A-6D373FAA648D}"/>
              </a:ext>
            </a:extLst>
          </p:cNvPr>
          <p:cNvPicPr>
            <a:picLocks noGrp="1" noChangeAspect="1"/>
          </p:cNvPicPr>
          <p:nvPr>
            <p:ph idx="1"/>
          </p:nvPr>
        </p:nvPicPr>
        <p:blipFill>
          <a:blip r:embed="rId2"/>
          <a:stretch>
            <a:fillRect/>
          </a:stretch>
        </p:blipFill>
        <p:spPr>
          <a:xfrm>
            <a:off x="777240" y="365125"/>
            <a:ext cx="6329207" cy="5825891"/>
          </a:xfrm>
        </p:spPr>
      </p:pic>
      <p:sp>
        <p:nvSpPr>
          <p:cNvPr id="6" name="CuadroTexto 5">
            <a:extLst>
              <a:ext uri="{FF2B5EF4-FFF2-40B4-BE49-F238E27FC236}">
                <a16:creationId xmlns:a16="http://schemas.microsoft.com/office/drawing/2014/main" id="{CF948937-26EC-8977-59F0-C6B57DD0AD96}"/>
              </a:ext>
            </a:extLst>
          </p:cNvPr>
          <p:cNvSpPr txBox="1"/>
          <p:nvPr/>
        </p:nvSpPr>
        <p:spPr>
          <a:xfrm>
            <a:off x="7500938" y="2686050"/>
            <a:ext cx="4557712" cy="646331"/>
          </a:xfrm>
          <a:prstGeom prst="rect">
            <a:avLst/>
          </a:prstGeom>
          <a:noFill/>
        </p:spPr>
        <p:txBody>
          <a:bodyPr wrap="square" rtlCol="0">
            <a:spAutoFit/>
          </a:bodyPr>
          <a:lstStyle/>
          <a:p>
            <a:r>
              <a:rPr lang="es-ES" dirty="0"/>
              <a:t>Hay 1007 individuos de los 3 países principales de las 1257 personas encuestadas</a:t>
            </a:r>
          </a:p>
        </p:txBody>
      </p:sp>
    </p:spTree>
    <p:extLst>
      <p:ext uri="{BB962C8B-B14F-4D97-AF65-F5344CB8AC3E}">
        <p14:creationId xmlns:p14="http://schemas.microsoft.com/office/powerpoint/2010/main" val="72124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782</Words>
  <Application>Microsoft Macintosh PowerPoint</Application>
  <PresentationFormat>Panorámica</PresentationFormat>
  <Paragraphs>39</Paragraphs>
  <Slides>29</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AvenirNext LT Pro Medium</vt:lpstr>
      <vt:lpstr>Calibri</vt:lpstr>
      <vt:lpstr>Gill Sans Nova</vt:lpstr>
      <vt:lpstr>ConfettiVTI</vt:lpstr>
      <vt:lpstr>Presentación de PowerPoint</vt:lpstr>
      <vt:lpstr>EDA: SALUD MENTAL EN LA INDUSTRIA TECNOLÓGICA</vt:lpstr>
      <vt:lpstr>HIPOTESIS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SALUD MENTAL EN LA INDUSTRIA TECNOLÓGICA</dc:title>
  <dc:creator>tarik marketing</dc:creator>
  <cp:lastModifiedBy>tarik marketing</cp:lastModifiedBy>
  <cp:revision>3</cp:revision>
  <dcterms:created xsi:type="dcterms:W3CDTF">2022-07-24T15:38:08Z</dcterms:created>
  <dcterms:modified xsi:type="dcterms:W3CDTF">2022-07-26T07:02:53Z</dcterms:modified>
</cp:coreProperties>
</file>