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1"/>
  </p:notesMasterIdLst>
  <p:sldIdLst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6B35A-7C26-4A3E-9B7A-981338F12961}" v="226" dt="2023-05-07T14:38:37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7B75-3591-4A0B-B745-C5048765CA8F}" type="datetimeFigureOut">
              <a:t>07/05/2023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B898A-7336-41CF-8174-87B282F05B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5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wellarchitected/latest/framework/welcom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rchitecture/ic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go more in depth about the design considerations and trade-offs that you 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3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at a high level what you have built. </a:t>
            </a:r>
            <a:endParaRPr lang="en-US" dirty="0"/>
          </a:p>
          <a:p>
            <a:r>
              <a:rPr lang="en-US"/>
              <a:t>For example: “I built a web application for a company to host their blog.“</a:t>
            </a:r>
            <a:endParaRPr lang="en-US" dirty="0"/>
          </a:p>
          <a:p>
            <a:endParaRPr lang="en-US" dirty="0"/>
          </a:p>
          <a:p>
            <a:r>
              <a:rPr lang="en-US" dirty="0"/>
              <a:t>Talk about why you chose certain parts of the solutions and any tradeoffs that you made. Focus on how you designed the solutions and how you applied the AWS Well-Architected Framework as part of the process (AWS Well-Architected Framework: </a:t>
            </a:r>
            <a:r>
              <a:rPr lang="en-US" dirty="0">
                <a:hlinkClick r:id="rId3"/>
              </a:rPr>
              <a:t>https://docs.aws.amazon.com/wellarchitected/latest/framework/welcome.html</a:t>
            </a:r>
            <a:r>
              <a:rPr lang="en-US" dirty="0"/>
              <a:t>). </a:t>
            </a:r>
            <a:endParaRPr lang="en-US" dirty="0">
              <a:cs typeface="Calibri"/>
            </a:endParaRPr>
          </a:p>
          <a:p>
            <a:r>
              <a:rPr lang="en-US" dirty="0"/>
              <a:t>For example: “I configured load balancers and auto scaling to make the application highly available and reliable.”  </a:t>
            </a:r>
          </a:p>
          <a:p>
            <a:endParaRPr lang="en-US" dirty="0"/>
          </a:p>
          <a:p>
            <a:r>
              <a:rPr lang="en-US" dirty="0"/>
              <a:t>Include the use cases that you are addressing. Think about who your users are and how they would want to interact with your solution to solve their problem. </a:t>
            </a:r>
          </a:p>
          <a:p>
            <a:r>
              <a:rPr lang="en-US" dirty="0"/>
              <a:t>For example: “Users can view, upload, edit, and delete blog posts. Administrators can approve blog posts.”</a:t>
            </a:r>
          </a:p>
          <a:p>
            <a:endParaRPr lang="en-US" dirty="0"/>
          </a:p>
          <a:p>
            <a:r>
              <a:rPr lang="en-US" dirty="0"/>
              <a:t>Talk about the use cases that you addressed as part of the minimum viable product (MVP) that you scoped and built.</a:t>
            </a:r>
          </a:p>
          <a:p>
            <a:endParaRPr lang="en-US" dirty="0"/>
          </a:p>
          <a:p>
            <a:r>
              <a:rPr lang="en-US" b="1" dirty="0"/>
              <a:t>Note:</a:t>
            </a:r>
            <a:endParaRPr lang="en-US" dirty="0"/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An above-bar description is concise and includes the most important benefits. For example: “The solution allows customers to quickly upload, store, and search large catalogs of images and videos in Amazon S3.”</a:t>
            </a:r>
            <a:endParaRPr lang="en-US" dirty="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A below-bar description is too detailed or not specific. For example: “Our solution analyzes media files.”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7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Note: </a:t>
            </a:r>
            <a:r>
              <a:rPr lang="en-US" dirty="0"/>
              <a:t>Remove this slide from your final presentation. </a:t>
            </a:r>
          </a:p>
          <a:p>
            <a:r>
              <a:rPr lang="en-US" dirty="0"/>
              <a:t>This example architecture diagram shows a solution to configure a webhook to link Git with AWS. You can find this example in the Toolkits for PowerPoint at </a:t>
            </a:r>
            <a:r>
              <a:rPr lang="en-US" dirty="0">
                <a:hlinkClick r:id="rId3"/>
              </a:rPr>
              <a:t>https://aws.amazon.com/architecture/icons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5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demo, guide the audience through the two to three most important benefits of the solution and how it addresses the requirements.</a:t>
            </a:r>
          </a:p>
          <a:p>
            <a:r>
              <a:rPr lang="en-US" dirty="0"/>
              <a:t>Your demo materials can be screen captures, recordings, or to show AWS console.  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8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any challenges that you encountered and how you overcame those challenges.</a:t>
            </a:r>
          </a:p>
          <a:p>
            <a:r>
              <a:rPr lang="en-US"/>
              <a:t>For example: “I got stuck when I was creating an EC2 instance to host the application. I used the resources that were listed in the instructions to walk myself through the process to create a new EC2, and I was able to complete the task. The links to labs in other courses were very helpful.” </a:t>
            </a:r>
            <a:endParaRPr lang="en-US" dirty="0"/>
          </a:p>
          <a:p>
            <a:endParaRPr lang="en-US" dirty="0"/>
          </a:p>
          <a:p>
            <a:r>
              <a:rPr lang="en-US"/>
              <a:t>Describe any new skills that you learned from this project. </a:t>
            </a:r>
            <a:endParaRPr lang="en-US" dirty="0"/>
          </a:p>
          <a:p>
            <a:r>
              <a:rPr lang="en-US"/>
              <a:t>For example: “I learned how to set up auto scaling correctly so my resources were automatically adjusted and allocated at the lowest possible cost.”</a:t>
            </a:r>
            <a:endParaRPr lang="en-US" dirty="0"/>
          </a:p>
          <a:p>
            <a:endParaRPr lang="en-US" dirty="0"/>
          </a:p>
          <a:p>
            <a:r>
              <a:rPr lang="en-US"/>
              <a:t>Discuss any future, out-of-scope use cases in the next steps.</a:t>
            </a:r>
            <a:endParaRPr lang="en-US" dirty="0"/>
          </a:p>
          <a:p>
            <a:r>
              <a:rPr lang="en-US"/>
              <a:t>For example: “I would like to scale out the web application so that multiple departments can use it.”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27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5766733" y="2643467"/>
            <a:ext cx="5785600" cy="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700"/>
            </a:pPr>
            <a:r>
              <a:rPr lang="en" sz="2267" b="1" dirty="0">
                <a:latin typeface="Nunito"/>
                <a:ea typeface="Nunito"/>
                <a:cs typeface="Nunito"/>
                <a:sym typeface="Nunito"/>
              </a:rPr>
              <a:t>IT </a:t>
            </a:r>
            <a:r>
              <a:rPr lang="bs-Latn-BA" sz="2267" b="1" dirty="0">
                <a:latin typeface="Nunito"/>
                <a:ea typeface="Nunito"/>
                <a:cs typeface="Nunito"/>
                <a:sym typeface="Nunito"/>
              </a:rPr>
              <a:t>334</a:t>
            </a:r>
            <a:r>
              <a:rPr lang="en" sz="2267" b="1" dirty="0">
                <a:latin typeface="Nunito"/>
                <a:ea typeface="Nunito"/>
                <a:cs typeface="Nunito"/>
                <a:sym typeface="Nunito"/>
              </a:rPr>
              <a:t> – DevOps Engineering on AWS Cloud</a:t>
            </a:r>
            <a:endParaRPr sz="2267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766733" y="3354667"/>
            <a:ext cx="5785600" cy="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bs-Latn-BA" sz="2900" dirty="0">
                <a:latin typeface="Nunito Black"/>
                <a:sym typeface="Nunito Black"/>
              </a:rPr>
              <a:t>Project – Building a </a:t>
            </a:r>
            <a:r>
              <a:rPr lang="bs-Latn-BA" sz="2900" dirty="0" err="1">
                <a:latin typeface="Nunito Black"/>
                <a:sym typeface="Nunito Black"/>
              </a:rPr>
              <a:t>Highly</a:t>
            </a:r>
            <a:r>
              <a:rPr lang="bs-Latn-BA" sz="2900" dirty="0">
                <a:latin typeface="Nunito Black"/>
                <a:sym typeface="Nunito Black"/>
              </a:rPr>
              <a:t> </a:t>
            </a:r>
            <a:r>
              <a:rPr lang="bs-Latn-BA" sz="2900" dirty="0" err="1">
                <a:latin typeface="Nunito Black"/>
                <a:sym typeface="Nunito Black"/>
              </a:rPr>
              <a:t>Available</a:t>
            </a:r>
            <a:r>
              <a:rPr lang="bs-Latn-BA" sz="2900" dirty="0">
                <a:latin typeface="Nunito Black"/>
                <a:sym typeface="Nunito Black"/>
              </a:rPr>
              <a:t>, </a:t>
            </a:r>
            <a:r>
              <a:rPr lang="bs-Latn-BA" sz="2900" dirty="0" err="1">
                <a:latin typeface="Nunito Black"/>
                <a:sym typeface="Nunito Black"/>
              </a:rPr>
              <a:t>Scalable</a:t>
            </a:r>
            <a:r>
              <a:rPr lang="bs-Latn-BA" sz="2900" dirty="0">
                <a:latin typeface="Nunito Black"/>
                <a:sym typeface="Nunito Black"/>
              </a:rPr>
              <a:t> Web </a:t>
            </a:r>
            <a:r>
              <a:rPr lang="bs-Latn-BA" sz="2900" dirty="0" err="1">
                <a:latin typeface="Nunito Black"/>
                <a:sym typeface="Nunito Black"/>
              </a:rPr>
              <a:t>Application</a:t>
            </a:r>
            <a:br>
              <a:rPr lang="bs-Latn-BA" sz="2900" dirty="0">
                <a:latin typeface="Nunito Black"/>
                <a:sym typeface="Nunito Black"/>
              </a:rPr>
            </a:br>
            <a:endParaRPr lang="bs-Latn-BA" sz="2900" dirty="0">
              <a:latin typeface="Nunito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74953" y="5588612"/>
            <a:ext cx="2408145" cy="121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en-US" sz="1600" b="1" dirty="0">
                <a:latin typeface="Nunito"/>
                <a:ea typeface="Nunito"/>
                <a:cs typeface="Nunito"/>
              </a:rPr>
              <a:t>Group X:</a:t>
            </a:r>
            <a:br>
              <a:rPr lang="en-US" sz="1600" b="1" dirty="0">
                <a:latin typeface="Nunito"/>
                <a:ea typeface="Nunito"/>
                <a:cs typeface="Nunito"/>
              </a:rPr>
            </a:br>
            <a:r>
              <a:rPr lang="en-US" sz="1600" dirty="0">
                <a:latin typeface="Nunito"/>
                <a:ea typeface="Nunito"/>
                <a:cs typeface="Nunito"/>
              </a:rPr>
              <a:t>Student 1</a:t>
            </a:r>
            <a:br>
              <a:rPr lang="en-US" sz="1600" dirty="0">
                <a:latin typeface="Nunito"/>
                <a:ea typeface="Nunito"/>
                <a:cs typeface="Nunito"/>
              </a:rPr>
            </a:br>
            <a:r>
              <a:rPr lang="en-US" sz="1600" dirty="0">
                <a:latin typeface="Nunito"/>
                <a:ea typeface="Nunito"/>
                <a:cs typeface="Nunito"/>
              </a:rPr>
              <a:t>Student 2</a:t>
            </a:r>
            <a:br>
              <a:rPr lang="en-US" sz="1600" dirty="0">
                <a:latin typeface="Nunito"/>
                <a:ea typeface="Nunito"/>
                <a:cs typeface="Nunito"/>
              </a:rPr>
            </a:br>
            <a:r>
              <a:rPr lang="en-US" sz="1600" dirty="0">
                <a:latin typeface="Nunito"/>
                <a:ea typeface="Nunito"/>
                <a:cs typeface="Nunito"/>
              </a:rPr>
              <a:t>Student 3</a:t>
            </a:r>
            <a:endParaRPr lang="en-US"/>
          </a:p>
        </p:txBody>
      </p:sp>
      <p:sp>
        <p:nvSpPr>
          <p:cNvPr id="2" name="Google Shape;56;p1">
            <a:extLst>
              <a:ext uri="{FF2B5EF4-FFF2-40B4-BE49-F238E27FC236}">
                <a16:creationId xmlns:a16="http://schemas.microsoft.com/office/drawing/2014/main" id="{BABB3A38-A9A8-FCB1-46E2-770B258857C4}"/>
              </a:ext>
            </a:extLst>
          </p:cNvPr>
          <p:cNvSpPr txBox="1"/>
          <p:nvPr/>
        </p:nvSpPr>
        <p:spPr>
          <a:xfrm>
            <a:off x="2475863" y="5837090"/>
            <a:ext cx="2308754" cy="99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sz="1600" b="1" dirty="0">
              <a:latin typeface="Nunito"/>
            </a:endParaRPr>
          </a:p>
        </p:txBody>
      </p:sp>
      <p:sp>
        <p:nvSpPr>
          <p:cNvPr id="3" name="Google Shape;56;p1">
            <a:extLst>
              <a:ext uri="{FF2B5EF4-FFF2-40B4-BE49-F238E27FC236}">
                <a16:creationId xmlns:a16="http://schemas.microsoft.com/office/drawing/2014/main" id="{7D7662F5-7A32-C07E-9AD8-92C6BA2D0C39}"/>
              </a:ext>
            </a:extLst>
          </p:cNvPr>
          <p:cNvSpPr txBox="1"/>
          <p:nvPr/>
        </p:nvSpPr>
        <p:spPr>
          <a:xfrm>
            <a:off x="5465885" y="5861938"/>
            <a:ext cx="2308754" cy="99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b="1" dirty="0">
                <a:latin typeface="Nunito"/>
              </a:rPr>
              <a:t>Date</a:t>
            </a:r>
          </a:p>
        </p:txBody>
      </p:sp>
      <p:sp>
        <p:nvSpPr>
          <p:cNvPr id="4" name="Google Shape;56;p1">
            <a:extLst>
              <a:ext uri="{FF2B5EF4-FFF2-40B4-BE49-F238E27FC236}">
                <a16:creationId xmlns:a16="http://schemas.microsoft.com/office/drawing/2014/main" id="{55B5D172-7E2F-65C4-48AB-7DF2CC3D88DF}"/>
              </a:ext>
            </a:extLst>
          </p:cNvPr>
          <p:cNvSpPr txBox="1"/>
          <p:nvPr/>
        </p:nvSpPr>
        <p:spPr>
          <a:xfrm>
            <a:off x="2757471" y="6118698"/>
            <a:ext cx="2308754" cy="99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sz="1600" b="1" dirty="0">
              <a:latin typeface="Nunito"/>
            </a:endParaRPr>
          </a:p>
        </p:txBody>
      </p:sp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726C2C00-CF77-6181-28BB-FB9D57C98422}"/>
              </a:ext>
            </a:extLst>
          </p:cNvPr>
          <p:cNvSpPr txBox="1"/>
          <p:nvPr/>
        </p:nvSpPr>
        <p:spPr>
          <a:xfrm>
            <a:off x="8886602" y="5729416"/>
            <a:ext cx="2308754" cy="99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b="1" dirty="0">
                <a:latin typeface="Nunito"/>
              </a:rPr>
              <a:t>Teacher:</a:t>
            </a:r>
            <a:br>
              <a:rPr lang="en-US" sz="1600" b="1" dirty="0">
                <a:latin typeface="Nunito"/>
              </a:rPr>
            </a:br>
            <a:r>
              <a:rPr lang="en-US" sz="1600" dirty="0">
                <a:latin typeface="Nunito"/>
              </a:rPr>
              <a:t>Dzenana </a:t>
            </a:r>
            <a:r>
              <a:rPr lang="en-US" sz="1600" err="1">
                <a:latin typeface="Nunito"/>
              </a:rPr>
              <a:t>Dzevlan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72319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Business scenario overview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509F-96A5-6CC2-5B85-9F94A79F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/>
                </a:solidFill>
              </a:rPr>
              <a:t>Provide problem or opportunity statement.</a:t>
            </a:r>
          </a:p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/>
                </a:solidFill>
              </a:rPr>
              <a:t>Describe solution requirements.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>
              <a:solidFill>
                <a:srgbClr val="232F3E"/>
              </a:solidFill>
            </a:endParaRPr>
          </a:p>
          <a:p>
            <a:pPr marL="15240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Refer to the slide notes for more information.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7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Solution overview</a:t>
            </a: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509F-96A5-6CC2-5B85-9F94A79F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232F3E"/>
                </a:solidFill>
              </a:rPr>
              <a:t>Provide a high-level description.</a:t>
            </a:r>
          </a:p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232F3E"/>
                </a:solidFill>
              </a:rPr>
              <a:t>Explain design considerations.</a:t>
            </a:r>
          </a:p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232F3E"/>
                </a:solidFill>
              </a:rPr>
              <a:t>Explain use cases.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>
              <a:solidFill>
                <a:srgbClr val="232F3E"/>
              </a:solidFill>
            </a:endParaRPr>
          </a:p>
          <a:p>
            <a:pPr marL="15240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Refer to the slide notes for more information.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4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Architecture diagram of the solution : EXAMPLE</a:t>
            </a:r>
          </a:p>
          <a:p>
            <a:endParaRPr lang="en-US" sz="3600" b="1" dirty="0">
              <a:solidFill>
                <a:srgbClr val="002060"/>
              </a:solidFill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509F-96A5-6CC2-5B85-9F94A79F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400" dirty="0">
              <a:solidFill>
                <a:srgbClr val="232F3E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AEC671CF-33F4-5428-B7CF-3C942712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814" y="2141175"/>
            <a:ext cx="7779025" cy="32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Demo</a:t>
            </a:r>
            <a:endParaRPr lang="en-US" dirty="0"/>
          </a:p>
          <a:p>
            <a:endParaRPr lang="en-US" sz="3600" b="1" dirty="0">
              <a:solidFill>
                <a:srgbClr val="002060"/>
              </a:solidFill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509F-96A5-6CC2-5B85-9F94A79F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endParaRPr lang="en-US" sz="1400" dirty="0">
              <a:solidFill>
                <a:srgbClr val="232F3E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C343F578-62E5-1013-A7E3-C7D7B673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509" y="2322534"/>
            <a:ext cx="3463786" cy="231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ECDB8-5E50-1D21-8C6C-E15B958817C8}"/>
              </a:ext>
            </a:extLst>
          </p:cNvPr>
          <p:cNvSpPr txBox="1"/>
          <p:nvPr/>
        </p:nvSpPr>
        <p:spPr>
          <a:xfrm>
            <a:off x="4028661" y="4898335"/>
            <a:ext cx="6147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Refer to the slide notes for more information.</a:t>
            </a:r>
            <a:r>
              <a:rPr lang="en-GB">
                <a:solidFill>
                  <a:srgbClr val="FF0000"/>
                </a:solidFill>
                <a:cs typeface="Arial"/>
              </a:rPr>
              <a:t>​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2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Lessons learned</a:t>
            </a:r>
          </a:p>
          <a:p>
            <a:endParaRPr lang="en-US" sz="3600" b="1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1200"/>
              </a:spcAft>
              <a:buChar char="•"/>
            </a:pPr>
            <a:r>
              <a:rPr lang="en-US" dirty="0">
                <a:solidFill>
                  <a:srgbClr val="232F3E"/>
                </a:solidFill>
              </a:rPr>
              <a:t>Describe any challenges that you overcame.</a:t>
            </a:r>
            <a:endParaRPr lang="en-US">
              <a:solidFill>
                <a:srgbClr val="232F3E"/>
              </a:solidFill>
            </a:endParaRPr>
          </a:p>
          <a:p>
            <a:pPr marL="285750" indent="-285750">
              <a:spcAft>
                <a:spcPts val="1200"/>
              </a:spcAft>
              <a:buChar char="•"/>
            </a:pPr>
            <a:r>
              <a:rPr lang="en-US" dirty="0">
                <a:solidFill>
                  <a:srgbClr val="232F3E"/>
                </a:solidFill>
              </a:rPr>
              <a:t>List resources that you found helpful.</a:t>
            </a:r>
            <a:endParaRPr lang="en-US">
              <a:solidFill>
                <a:srgbClr val="232F3E"/>
              </a:solidFill>
            </a:endParaRPr>
          </a:p>
          <a:p>
            <a:pPr marL="285750" indent="-285750">
              <a:spcAft>
                <a:spcPts val="1200"/>
              </a:spcAft>
              <a:buChar char="•"/>
            </a:pPr>
            <a:r>
              <a:rPr lang="en-US" dirty="0">
                <a:solidFill>
                  <a:srgbClr val="232F3E"/>
                </a:solidFill>
              </a:rPr>
              <a:t>Describe any new skills that you used.</a:t>
            </a:r>
          </a:p>
          <a:p>
            <a:pPr marL="285750" indent="-285750">
              <a:spcAft>
                <a:spcPts val="1200"/>
              </a:spcAft>
              <a:buChar char="•"/>
            </a:pPr>
            <a:r>
              <a:rPr lang="en-US" dirty="0">
                <a:solidFill>
                  <a:srgbClr val="232F3E"/>
                </a:solidFill>
              </a:rPr>
              <a:t>Explain next steps.</a:t>
            </a:r>
            <a:endParaRPr lang="en-US" dirty="0"/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509F-96A5-6CC2-5B85-9F94A79F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endParaRPr lang="en-US" sz="1400" dirty="0">
              <a:solidFill>
                <a:srgbClr val="232F3E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EECDB8-5E50-1D21-8C6C-E15B958817C8}"/>
              </a:ext>
            </a:extLst>
          </p:cNvPr>
          <p:cNvSpPr txBox="1"/>
          <p:nvPr/>
        </p:nvSpPr>
        <p:spPr>
          <a:xfrm>
            <a:off x="417444" y="4277139"/>
            <a:ext cx="6147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Refer to the slide notes for more information.</a:t>
            </a:r>
            <a:r>
              <a:rPr lang="en-GB">
                <a:solidFill>
                  <a:srgbClr val="FF0000"/>
                </a:solidFill>
                <a:cs typeface="Arial"/>
              </a:rPr>
              <a:t>​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7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350348" y="304247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Questions?</a:t>
            </a:r>
            <a:endParaRPr lang="en-US" sz="3600">
              <a:solidFill>
                <a:schemeClr val="tx1">
                  <a:lumMod val="95000"/>
                  <a:lumOff val="5000"/>
                </a:schemeClr>
              </a:solidFill>
              <a:latin typeface="Nunito"/>
              <a:ea typeface="Nunito"/>
              <a:cs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1156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333783" y="304247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sym typeface="Nunito"/>
              </a:rPr>
              <a:t>THANK YOU!</a:t>
            </a:r>
            <a:endParaRPr 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0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Simple Light</vt:lpstr>
      <vt:lpstr>PowerPoint Presentation</vt:lpstr>
      <vt:lpstr>Business scenario overview</vt:lpstr>
      <vt:lpstr>Solution overview </vt:lpstr>
      <vt:lpstr>Architecture diagram of the solution : EXAMPLE  </vt:lpstr>
      <vt:lpstr>Demo  </vt:lpstr>
      <vt:lpstr>Lessons learned  Describe any challenges that you overcame. List resources that you found helpful. Describe any new skills that you used. Explain next steps. 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</cp:revision>
  <dcterms:created xsi:type="dcterms:W3CDTF">2023-05-07T14:20:35Z</dcterms:created>
  <dcterms:modified xsi:type="dcterms:W3CDTF">2023-05-07T14:39:23Z</dcterms:modified>
</cp:coreProperties>
</file>