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Nunito"/>
      <p:regular r:id="rId14"/>
      <p:bold r:id="rId15"/>
      <p:italic r:id="rId16"/>
      <p:boldItalic r:id="rId17"/>
    </p:embeddedFont>
    <p:embeddedFont>
      <p:font typeface="Nunito Black"/>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 Target="slides/slide1.xml"/><Relationship Id="rId19" Type="http://schemas.openxmlformats.org/officeDocument/2006/relationships/font" Target="fonts/NunitoBlack-boldItalic.fntdata"/><Relationship Id="rId6" Type="http://schemas.openxmlformats.org/officeDocument/2006/relationships/slide" Target="slides/slide2.xml"/><Relationship Id="rId18" Type="http://schemas.openxmlformats.org/officeDocument/2006/relationships/font" Target="fonts/NunitoBlack-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wellarchitected/latest/framework/welcome.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architecture/icon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You can also go more in depth about the design considerations and trade-offs that you made.</a:t>
            </a:r>
            <a:endParaRPr/>
          </a:p>
        </p:txBody>
      </p:sp>
      <p:sp>
        <p:nvSpPr>
          <p:cNvPr id="68" name="Google Shape;6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Explain at a high level what you have built. </a:t>
            </a:r>
            <a:endParaRPr/>
          </a:p>
          <a:p>
            <a:pPr indent="0" lvl="0" marL="0" rtl="0" algn="l">
              <a:spcBef>
                <a:spcPts val="0"/>
              </a:spcBef>
              <a:spcAft>
                <a:spcPts val="0"/>
              </a:spcAft>
              <a:buNone/>
            </a:pPr>
            <a:r>
              <a:rPr lang="en-US"/>
              <a:t>For example: “I built a web application for a company to host their blog.“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Talk about why you chose certain parts of the solutions and any tradeoffs that you made. Focus on how you designed the solutions and how you applied the AWS Well-Architected Framework as part of the process (AWS Well-Architected Framework: </a:t>
            </a:r>
            <a:r>
              <a:rPr lang="en-US" u="sng">
                <a:solidFill>
                  <a:schemeClr val="hlink"/>
                </a:solidFill>
                <a:hlinkClick r:id="rId2"/>
              </a:rPr>
              <a:t>https://docs.aws.amazon.com/wellarchitected/latest/framework/welcome.html</a:t>
            </a:r>
            <a:r>
              <a:rPr lang="en-US"/>
              <a:t>). </a:t>
            </a:r>
            <a:endParaRPr/>
          </a:p>
          <a:p>
            <a:pPr indent="0" lvl="0" marL="0" rtl="0" algn="l">
              <a:spcBef>
                <a:spcPts val="0"/>
              </a:spcBef>
              <a:spcAft>
                <a:spcPts val="0"/>
              </a:spcAft>
              <a:buNone/>
            </a:pPr>
            <a:r>
              <a:rPr lang="en-US"/>
              <a:t>For example: “I configured load balancers and auto scaling to make the application highly available and reliable.”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Include the use cases that you are addressing. Think about who your users are and how they would want to interact with your solution to solve their problem. </a:t>
            </a:r>
            <a:endParaRPr/>
          </a:p>
          <a:p>
            <a:pPr indent="0" lvl="0" marL="0" rtl="0" algn="l">
              <a:spcBef>
                <a:spcPts val="0"/>
              </a:spcBef>
              <a:spcAft>
                <a:spcPts val="0"/>
              </a:spcAft>
              <a:buNone/>
            </a:pPr>
            <a:r>
              <a:rPr lang="en-US"/>
              <a:t>For example: “Users can view, upload, edit, and delete blog posts. Administrators can approve blog posts.”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Talk about the use cases that you addressed as part of the minimum viable product (MVP) that you scoped and built.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Note:</a:t>
            </a:r>
            <a:endParaRPr/>
          </a:p>
          <a:p>
            <a:pPr indent="-171450" lvl="0" marL="171450" rtl="0" algn="l">
              <a:spcBef>
                <a:spcPts val="0"/>
              </a:spcBef>
              <a:spcAft>
                <a:spcPts val="0"/>
              </a:spcAft>
              <a:buClr>
                <a:schemeClr val="dk1"/>
              </a:buClr>
              <a:buSzPts val="1200"/>
              <a:buFont typeface="Arial"/>
              <a:buChar char="•"/>
            </a:pPr>
            <a:r>
              <a:rPr lang="en-US"/>
              <a:t>An above-bar description is concise and includes the most important benefits. For example: “The solution allows customers to quickly upload, store, and search large catalogs of images and videos in Amazon S3.”</a:t>
            </a:r>
            <a:endParaRPr/>
          </a:p>
          <a:p>
            <a:pPr indent="-171450" lvl="0" marL="171450" rtl="0" algn="l">
              <a:spcBef>
                <a:spcPts val="0"/>
              </a:spcBef>
              <a:spcAft>
                <a:spcPts val="0"/>
              </a:spcAft>
              <a:buClr>
                <a:schemeClr val="dk1"/>
              </a:buClr>
              <a:buSzPts val="1200"/>
              <a:buFont typeface="Arial"/>
              <a:buChar char="•"/>
            </a:pPr>
            <a:r>
              <a:rPr lang="en-US"/>
              <a:t>A below-bar description is too detailed or not specific. For example: “Our solution analyzes media files.”</a:t>
            </a:r>
            <a:endParaRPr/>
          </a:p>
        </p:txBody>
      </p:sp>
      <p:sp>
        <p:nvSpPr>
          <p:cNvPr id="76" name="Google Shape;7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Note: </a:t>
            </a:r>
            <a:r>
              <a:rPr lang="en-US"/>
              <a:t>Remove this slide from your final presentation. </a:t>
            </a:r>
            <a:endParaRPr/>
          </a:p>
          <a:p>
            <a:pPr indent="0" lvl="0" marL="0" rtl="0" algn="l">
              <a:spcBef>
                <a:spcPts val="0"/>
              </a:spcBef>
              <a:spcAft>
                <a:spcPts val="0"/>
              </a:spcAft>
              <a:buNone/>
            </a:pPr>
            <a:r>
              <a:rPr lang="en-US"/>
              <a:t>This example architecture diagram shows a solution to configure a webhook to link Git with AWS. You can find this example in the Toolkits for PowerPoint at </a:t>
            </a:r>
            <a:r>
              <a:rPr lang="en-US" u="sng">
                <a:solidFill>
                  <a:schemeClr val="hlink"/>
                </a:solidFill>
                <a:hlinkClick r:id="rId2"/>
              </a:rPr>
              <a:t>https://aws.amazon.com/architecture/icons</a:t>
            </a:r>
            <a:r>
              <a:rPr lang="en-US"/>
              <a:t>.</a:t>
            </a:r>
            <a:endParaRPr/>
          </a:p>
        </p:txBody>
      </p:sp>
      <p:sp>
        <p:nvSpPr>
          <p:cNvPr id="84" name="Google Shape;8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the demo, guide the audience through the two to three most important benefits of the solution and how it addresses the requirements.</a:t>
            </a:r>
            <a:endParaRPr/>
          </a:p>
          <a:p>
            <a:pPr indent="0" lvl="0" marL="0" rtl="0" algn="l">
              <a:spcBef>
                <a:spcPts val="0"/>
              </a:spcBef>
              <a:spcAft>
                <a:spcPts val="0"/>
              </a:spcAft>
              <a:buNone/>
            </a:pPr>
            <a:r>
              <a:rPr lang="en-US"/>
              <a:t>Your demo materials can be screen captures, recordings, or to show AWS console.   </a:t>
            </a:r>
            <a:endParaRPr/>
          </a:p>
        </p:txBody>
      </p:sp>
      <p:sp>
        <p:nvSpPr>
          <p:cNvPr id="92" name="Google Shape;9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23765b64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2e23765b642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the demo, guide the audience through the two to three most important benefits of the solution and how it addresses the requirements.</a:t>
            </a:r>
            <a:endParaRPr/>
          </a:p>
          <a:p>
            <a:pPr indent="0" lvl="0" marL="0" rtl="0" algn="l">
              <a:spcBef>
                <a:spcPts val="0"/>
              </a:spcBef>
              <a:spcAft>
                <a:spcPts val="0"/>
              </a:spcAft>
              <a:buNone/>
            </a:pPr>
            <a:r>
              <a:rPr lang="en-US"/>
              <a:t>Your demo materials can be screen captures, recordings, or to show AWS console.   </a:t>
            </a:r>
            <a:endParaRPr/>
          </a:p>
        </p:txBody>
      </p:sp>
      <p:sp>
        <p:nvSpPr>
          <p:cNvPr id="101" name="Google Shape;101;g2e23765b642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23765b642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2e23765b642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chemeClr val="dk1"/>
              </a:buClr>
              <a:buSzPts val="1200"/>
              <a:buChar char="•"/>
            </a:pPr>
            <a:r>
              <a:rPr lang="en-US"/>
              <a:t>Describe any challenges that you encountered and how you overcame those challenges.</a:t>
            </a:r>
            <a:endParaRPr/>
          </a:p>
          <a:p>
            <a:pPr indent="-76200" lvl="0" marL="0" rtl="0" algn="l">
              <a:spcBef>
                <a:spcPts val="0"/>
              </a:spcBef>
              <a:spcAft>
                <a:spcPts val="0"/>
              </a:spcAft>
              <a:buClr>
                <a:schemeClr val="dk1"/>
              </a:buClr>
              <a:buSzPts val="1200"/>
              <a:buChar char="•"/>
            </a:pPr>
            <a:r>
              <a:rPr lang="en-US"/>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endParaRPr/>
          </a:p>
          <a:p>
            <a:pPr indent="-76200" lvl="0" marL="0" rtl="0" algn="l">
              <a:spcBef>
                <a:spcPts val="0"/>
              </a:spcBef>
              <a:spcAft>
                <a:spcPts val="0"/>
              </a:spcAft>
              <a:buClr>
                <a:schemeClr val="dk1"/>
              </a:buClr>
              <a:buSzPts val="1200"/>
              <a:buChar char="•"/>
            </a:pPr>
            <a:r>
              <a:t/>
            </a:r>
            <a:endParaRPr/>
          </a:p>
          <a:p>
            <a:pPr indent="-76200" lvl="0" marL="0" rtl="0" algn="l">
              <a:spcBef>
                <a:spcPts val="0"/>
              </a:spcBef>
              <a:spcAft>
                <a:spcPts val="0"/>
              </a:spcAft>
              <a:buClr>
                <a:schemeClr val="dk1"/>
              </a:buClr>
              <a:buSzPts val="1200"/>
              <a:buChar char="•"/>
            </a:pPr>
            <a:r>
              <a:rPr lang="en-US"/>
              <a:t>Describe any new skills that you learned from this project. </a:t>
            </a:r>
            <a:endParaRPr/>
          </a:p>
          <a:p>
            <a:pPr indent="-76200" lvl="0" marL="0" rtl="0" algn="l">
              <a:spcBef>
                <a:spcPts val="0"/>
              </a:spcBef>
              <a:spcAft>
                <a:spcPts val="0"/>
              </a:spcAft>
              <a:buClr>
                <a:schemeClr val="dk1"/>
              </a:buClr>
              <a:buSzPts val="1200"/>
              <a:buChar char="•"/>
            </a:pPr>
            <a:r>
              <a:rPr lang="en-US"/>
              <a:t>For example: “I learned how to set up auto scaling correctly so my resources were automatically adjusted and allocated at the lowest possible cost.”</a:t>
            </a:r>
            <a:endParaRPr/>
          </a:p>
          <a:p>
            <a:pPr indent="-76200" lvl="0" marL="0" rtl="0" algn="l">
              <a:spcBef>
                <a:spcPts val="0"/>
              </a:spcBef>
              <a:spcAft>
                <a:spcPts val="0"/>
              </a:spcAft>
              <a:buClr>
                <a:schemeClr val="dk1"/>
              </a:buClr>
              <a:buSzPts val="1200"/>
              <a:buChar char="•"/>
            </a:pPr>
            <a:r>
              <a:t/>
            </a:r>
            <a:endParaRPr/>
          </a:p>
          <a:p>
            <a:pPr indent="-76200" lvl="0" marL="0" rtl="0" algn="l">
              <a:spcBef>
                <a:spcPts val="0"/>
              </a:spcBef>
              <a:spcAft>
                <a:spcPts val="0"/>
              </a:spcAft>
              <a:buClr>
                <a:schemeClr val="dk1"/>
              </a:buClr>
              <a:buSzPts val="1200"/>
              <a:buChar char="•"/>
            </a:pPr>
            <a:r>
              <a:rPr lang="en-US"/>
              <a:t>Discuss any future, out-of-scope use cases in the next steps.</a:t>
            </a:r>
            <a:endParaRPr/>
          </a:p>
          <a:p>
            <a:pPr indent="-76200" lvl="0" marL="0" rtl="0" algn="l">
              <a:spcBef>
                <a:spcPts val="0"/>
              </a:spcBef>
              <a:spcAft>
                <a:spcPts val="0"/>
              </a:spcAft>
              <a:buClr>
                <a:schemeClr val="dk1"/>
              </a:buClr>
              <a:buSzPts val="1200"/>
              <a:buChar char="•"/>
            </a:pPr>
            <a:r>
              <a:rPr lang="en-US"/>
              <a:t>For example: “I would like to scale out the web application so that multiple departments can use it.”</a:t>
            </a:r>
            <a:endParaRPr/>
          </a:p>
        </p:txBody>
      </p:sp>
      <p:sp>
        <p:nvSpPr>
          <p:cNvPr id="110" name="Google Shape;110;g2e23765b642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15" name="Google Shape;15;p2"/>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16" name="Google Shape;16;p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800" cy="261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50" name="Google Shape;50;p11"/>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2133"/>
              </a:spcBef>
              <a:spcAft>
                <a:spcPts val="0"/>
              </a:spcAft>
              <a:buSzPts val="1400"/>
              <a:buChar char="○"/>
              <a:defRPr/>
            </a:lvl2pPr>
            <a:lvl3pPr indent="-317500" lvl="2" marL="1371600" algn="ctr">
              <a:lnSpc>
                <a:spcPct val="115000"/>
              </a:lnSpc>
              <a:spcBef>
                <a:spcPts val="2133"/>
              </a:spcBef>
              <a:spcAft>
                <a:spcPts val="0"/>
              </a:spcAft>
              <a:buSzPts val="1400"/>
              <a:buChar char="■"/>
              <a:defRPr/>
            </a:lvl3pPr>
            <a:lvl4pPr indent="-317500" lvl="3" marL="1828800" algn="ctr">
              <a:lnSpc>
                <a:spcPct val="115000"/>
              </a:lnSpc>
              <a:spcBef>
                <a:spcPts val="2133"/>
              </a:spcBef>
              <a:spcAft>
                <a:spcPts val="0"/>
              </a:spcAft>
              <a:buSzPts val="1400"/>
              <a:buChar char="●"/>
              <a:defRPr/>
            </a:lvl4pPr>
            <a:lvl5pPr indent="-317500" lvl="4" marL="2286000" algn="ctr">
              <a:lnSpc>
                <a:spcPct val="115000"/>
              </a:lnSpc>
              <a:spcBef>
                <a:spcPts val="2133"/>
              </a:spcBef>
              <a:spcAft>
                <a:spcPts val="0"/>
              </a:spcAft>
              <a:buSzPts val="1400"/>
              <a:buChar char="○"/>
              <a:defRPr/>
            </a:lvl5pPr>
            <a:lvl6pPr indent="-317500" lvl="5" marL="2743200" algn="ctr">
              <a:lnSpc>
                <a:spcPct val="115000"/>
              </a:lnSpc>
              <a:spcBef>
                <a:spcPts val="2133"/>
              </a:spcBef>
              <a:spcAft>
                <a:spcPts val="0"/>
              </a:spcAft>
              <a:buSzPts val="1400"/>
              <a:buChar char="■"/>
              <a:defRPr/>
            </a:lvl6pPr>
            <a:lvl7pPr indent="-317500" lvl="6" marL="3200400" algn="ctr">
              <a:lnSpc>
                <a:spcPct val="115000"/>
              </a:lnSpc>
              <a:spcBef>
                <a:spcPts val="2133"/>
              </a:spcBef>
              <a:spcAft>
                <a:spcPts val="0"/>
              </a:spcAft>
              <a:buSzPts val="1400"/>
              <a:buChar char="●"/>
              <a:defRPr/>
            </a:lvl7pPr>
            <a:lvl8pPr indent="-317500" lvl="7" marL="3657600" algn="ctr">
              <a:lnSpc>
                <a:spcPct val="115000"/>
              </a:lnSpc>
              <a:spcBef>
                <a:spcPts val="2133"/>
              </a:spcBef>
              <a:spcAft>
                <a:spcPts val="0"/>
              </a:spcAft>
              <a:buSzPts val="1400"/>
              <a:buChar char="○"/>
              <a:defRPr/>
            </a:lvl8pPr>
            <a:lvl9pPr indent="-317500" lvl="8" marL="4114800" algn="ctr">
              <a:lnSpc>
                <a:spcPct val="115000"/>
              </a:lnSpc>
              <a:spcBef>
                <a:spcPts val="2133"/>
              </a:spcBef>
              <a:spcAft>
                <a:spcPts val="2133"/>
              </a:spcAft>
              <a:buSzPts val="1400"/>
              <a:buChar char="■"/>
              <a:defRPr/>
            </a:lvl9pPr>
          </a:lstStyle>
          <a:p/>
        </p:txBody>
      </p:sp>
      <p:sp>
        <p:nvSpPr>
          <p:cNvPr id="51" name="Google Shape;51;p1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2133"/>
              </a:spcBef>
              <a:spcAft>
                <a:spcPts val="0"/>
              </a:spcAft>
              <a:buSzPts val="1400"/>
              <a:buChar char="○"/>
              <a:defRPr/>
            </a:lvl2pPr>
            <a:lvl3pPr indent="-317500" lvl="2" marL="1371600" algn="l">
              <a:lnSpc>
                <a:spcPct val="115000"/>
              </a:lnSpc>
              <a:spcBef>
                <a:spcPts val="2133"/>
              </a:spcBef>
              <a:spcAft>
                <a:spcPts val="0"/>
              </a:spcAft>
              <a:buSzPts val="1400"/>
              <a:buChar char="■"/>
              <a:defRPr/>
            </a:lvl3pPr>
            <a:lvl4pPr indent="-317500" lvl="3" marL="1828800" algn="l">
              <a:lnSpc>
                <a:spcPct val="115000"/>
              </a:lnSpc>
              <a:spcBef>
                <a:spcPts val="2133"/>
              </a:spcBef>
              <a:spcAft>
                <a:spcPts val="0"/>
              </a:spcAft>
              <a:buSzPts val="1400"/>
              <a:buChar char="●"/>
              <a:defRPr/>
            </a:lvl4pPr>
            <a:lvl5pPr indent="-317500" lvl="4" marL="2286000" algn="l">
              <a:lnSpc>
                <a:spcPct val="115000"/>
              </a:lnSpc>
              <a:spcBef>
                <a:spcPts val="2133"/>
              </a:spcBef>
              <a:spcAft>
                <a:spcPts val="0"/>
              </a:spcAft>
              <a:buSzPts val="1400"/>
              <a:buChar char="○"/>
              <a:defRPr/>
            </a:lvl5pPr>
            <a:lvl6pPr indent="-317500" lvl="5" marL="2743200" algn="l">
              <a:lnSpc>
                <a:spcPct val="115000"/>
              </a:lnSpc>
              <a:spcBef>
                <a:spcPts val="2133"/>
              </a:spcBef>
              <a:spcAft>
                <a:spcPts val="0"/>
              </a:spcAft>
              <a:buSzPts val="1400"/>
              <a:buChar char="■"/>
              <a:defRPr/>
            </a:lvl6pPr>
            <a:lvl7pPr indent="-317500" lvl="6" marL="3200400" algn="l">
              <a:lnSpc>
                <a:spcPct val="115000"/>
              </a:lnSpc>
              <a:spcBef>
                <a:spcPts val="2133"/>
              </a:spcBef>
              <a:spcAft>
                <a:spcPts val="0"/>
              </a:spcAft>
              <a:buSzPts val="1400"/>
              <a:buChar char="●"/>
              <a:defRPr/>
            </a:lvl7pPr>
            <a:lvl8pPr indent="-317500" lvl="7" marL="3657600" algn="l">
              <a:lnSpc>
                <a:spcPct val="115000"/>
              </a:lnSpc>
              <a:spcBef>
                <a:spcPts val="2133"/>
              </a:spcBef>
              <a:spcAft>
                <a:spcPts val="0"/>
              </a:spcAft>
              <a:buSzPts val="1400"/>
              <a:buChar char="○"/>
              <a:defRPr/>
            </a:lvl8pPr>
            <a:lvl9pPr indent="-317500" lvl="8" marL="4114800" algn="l">
              <a:lnSpc>
                <a:spcPct val="115000"/>
              </a:lnSpc>
              <a:spcBef>
                <a:spcPts val="2133"/>
              </a:spcBef>
              <a:spcAft>
                <a:spcPts val="2133"/>
              </a:spcAft>
              <a:buSzPts val="1400"/>
              <a:buChar char="■"/>
              <a:defRPr/>
            </a:lvl9pPr>
          </a:lstStyle>
          <a:p/>
        </p:txBody>
      </p:sp>
      <p:sp>
        <p:nvSpPr>
          <p:cNvPr id="20" name="Google Shape;20;p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23" name="Google Shape;23;p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5"/>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27" name="Google Shape;27;p5"/>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28" name="Google Shape;28;p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4" name="Google Shape;34;p7"/>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35" name="Google Shape;35;p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38" name="Google Shape;38;p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41" name="Google Shape;41;p9"/>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42" name="Google Shape;42;p9"/>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43" name="Google Shape;43;p9"/>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2133"/>
              </a:spcBef>
              <a:spcAft>
                <a:spcPts val="0"/>
              </a:spcAft>
              <a:buSzPts val="1400"/>
              <a:buChar char="○"/>
              <a:defRPr/>
            </a:lvl2pPr>
            <a:lvl3pPr indent="-317500" lvl="2" marL="1371600" algn="l">
              <a:lnSpc>
                <a:spcPct val="115000"/>
              </a:lnSpc>
              <a:spcBef>
                <a:spcPts val="2133"/>
              </a:spcBef>
              <a:spcAft>
                <a:spcPts val="0"/>
              </a:spcAft>
              <a:buSzPts val="1400"/>
              <a:buChar char="■"/>
              <a:defRPr/>
            </a:lvl3pPr>
            <a:lvl4pPr indent="-317500" lvl="3" marL="1828800" algn="l">
              <a:lnSpc>
                <a:spcPct val="115000"/>
              </a:lnSpc>
              <a:spcBef>
                <a:spcPts val="2133"/>
              </a:spcBef>
              <a:spcAft>
                <a:spcPts val="0"/>
              </a:spcAft>
              <a:buSzPts val="1400"/>
              <a:buChar char="●"/>
              <a:defRPr/>
            </a:lvl4pPr>
            <a:lvl5pPr indent="-317500" lvl="4" marL="2286000" algn="l">
              <a:lnSpc>
                <a:spcPct val="115000"/>
              </a:lnSpc>
              <a:spcBef>
                <a:spcPts val="2133"/>
              </a:spcBef>
              <a:spcAft>
                <a:spcPts val="0"/>
              </a:spcAft>
              <a:buSzPts val="1400"/>
              <a:buChar char="○"/>
              <a:defRPr/>
            </a:lvl5pPr>
            <a:lvl6pPr indent="-317500" lvl="5" marL="2743200" algn="l">
              <a:lnSpc>
                <a:spcPct val="115000"/>
              </a:lnSpc>
              <a:spcBef>
                <a:spcPts val="2133"/>
              </a:spcBef>
              <a:spcAft>
                <a:spcPts val="0"/>
              </a:spcAft>
              <a:buSzPts val="1400"/>
              <a:buChar char="■"/>
              <a:defRPr/>
            </a:lvl6pPr>
            <a:lvl7pPr indent="-317500" lvl="6" marL="3200400" algn="l">
              <a:lnSpc>
                <a:spcPct val="115000"/>
              </a:lnSpc>
              <a:spcBef>
                <a:spcPts val="2133"/>
              </a:spcBef>
              <a:spcAft>
                <a:spcPts val="0"/>
              </a:spcAft>
              <a:buSzPts val="1400"/>
              <a:buChar char="●"/>
              <a:defRPr/>
            </a:lvl7pPr>
            <a:lvl8pPr indent="-317500" lvl="7" marL="3657600" algn="l">
              <a:lnSpc>
                <a:spcPct val="115000"/>
              </a:lnSpc>
              <a:spcBef>
                <a:spcPts val="2133"/>
              </a:spcBef>
              <a:spcAft>
                <a:spcPts val="0"/>
              </a:spcAft>
              <a:buSzPts val="1400"/>
              <a:buChar char="○"/>
              <a:defRPr/>
            </a:lvl8pPr>
            <a:lvl9pPr indent="-317500" lvl="8" marL="4114800" algn="l">
              <a:lnSpc>
                <a:spcPct val="115000"/>
              </a:lnSpc>
              <a:spcBef>
                <a:spcPts val="2133"/>
              </a:spcBef>
              <a:spcAft>
                <a:spcPts val="2133"/>
              </a:spcAft>
              <a:buSzPts val="1400"/>
              <a:buChar char="■"/>
              <a:defRPr/>
            </a:lvl9pPr>
          </a:lstStyle>
          <a:p/>
        </p:txBody>
      </p:sp>
      <p:sp>
        <p:nvSpPr>
          <p:cNvPr id="44" name="Google Shape;44;p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7" name="Google Shape;47;p1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 name="Google Shape;12;p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3"/>
          <p:cNvSpPr txBox="1"/>
          <p:nvPr/>
        </p:nvSpPr>
        <p:spPr>
          <a:xfrm>
            <a:off x="5766733" y="2643467"/>
            <a:ext cx="5785600" cy="630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i="0" lang="en-US" sz="2267" u="none" cap="none" strike="noStrike">
                <a:solidFill>
                  <a:schemeClr val="dk1"/>
                </a:solidFill>
                <a:latin typeface="Nunito"/>
                <a:ea typeface="Nunito"/>
                <a:cs typeface="Nunito"/>
                <a:sym typeface="Nunito"/>
              </a:rPr>
              <a:t>IT 334 – DevOps Engineering on AWS Cloud</a:t>
            </a:r>
            <a:endParaRPr b="1" i="0" sz="2267" u="none" cap="none" strike="noStrike">
              <a:solidFill>
                <a:schemeClr val="dk1"/>
              </a:solidFill>
              <a:latin typeface="Nunito"/>
              <a:ea typeface="Nunito"/>
              <a:cs typeface="Nunito"/>
              <a:sym typeface="Nunito"/>
            </a:endParaRPr>
          </a:p>
        </p:txBody>
      </p:sp>
      <p:sp>
        <p:nvSpPr>
          <p:cNvPr id="59" name="Google Shape;59;p13"/>
          <p:cNvSpPr txBox="1"/>
          <p:nvPr/>
        </p:nvSpPr>
        <p:spPr>
          <a:xfrm>
            <a:off x="5766733" y="3354667"/>
            <a:ext cx="5785600" cy="630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US" sz="2900" u="none" cap="none" strike="noStrike">
                <a:solidFill>
                  <a:schemeClr val="dk1"/>
                </a:solidFill>
                <a:latin typeface="Nunito Black"/>
                <a:ea typeface="Nunito Black"/>
                <a:cs typeface="Nunito Black"/>
                <a:sym typeface="Nunito Black"/>
              </a:rPr>
              <a:t>Project – Building a Highly Available, Scalable Web Application</a:t>
            </a:r>
            <a:br>
              <a:rPr b="0" i="0" lang="en-US" sz="2900" u="none" cap="none" strike="noStrike">
                <a:solidFill>
                  <a:schemeClr val="dk1"/>
                </a:solidFill>
                <a:latin typeface="Nunito Black"/>
                <a:ea typeface="Nunito Black"/>
                <a:cs typeface="Nunito Black"/>
                <a:sym typeface="Nunito Black"/>
              </a:rPr>
            </a:br>
            <a:endParaRPr sz="2900">
              <a:solidFill>
                <a:schemeClr val="dk1"/>
              </a:solidFill>
              <a:latin typeface="Nunito Black"/>
              <a:ea typeface="Nunito Black"/>
              <a:cs typeface="Nunito Black"/>
              <a:sym typeface="Nunito Black"/>
            </a:endParaRPr>
          </a:p>
        </p:txBody>
      </p:sp>
      <p:sp>
        <p:nvSpPr>
          <p:cNvPr id="60" name="Google Shape;60;p13"/>
          <p:cNvSpPr txBox="1"/>
          <p:nvPr/>
        </p:nvSpPr>
        <p:spPr>
          <a:xfrm>
            <a:off x="774953" y="5588612"/>
            <a:ext cx="2408145" cy="1218465"/>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US" sz="1600">
                <a:solidFill>
                  <a:schemeClr val="dk1"/>
                </a:solidFill>
                <a:latin typeface="Nunito"/>
                <a:ea typeface="Nunito"/>
                <a:cs typeface="Nunito"/>
                <a:sym typeface="Nunito"/>
              </a:rPr>
              <a:t>Group 1:</a:t>
            </a:r>
            <a:br>
              <a:rPr b="1" lang="en-US" sz="1600">
                <a:solidFill>
                  <a:schemeClr val="dk1"/>
                </a:solidFill>
                <a:latin typeface="Nunito"/>
                <a:ea typeface="Nunito"/>
                <a:cs typeface="Nunito"/>
                <a:sym typeface="Nunito"/>
              </a:rPr>
            </a:br>
            <a:r>
              <a:rPr lang="en-US" sz="1600">
                <a:solidFill>
                  <a:schemeClr val="dk1"/>
                </a:solidFill>
                <a:latin typeface="Nunito"/>
                <a:ea typeface="Nunito"/>
                <a:cs typeface="Nunito"/>
                <a:sym typeface="Nunito"/>
              </a:rPr>
              <a:t>Tarik Maljanović</a:t>
            </a:r>
            <a:br>
              <a:rPr lang="en-US" sz="1600">
                <a:solidFill>
                  <a:schemeClr val="dk1"/>
                </a:solidFill>
                <a:latin typeface="Nunito"/>
                <a:ea typeface="Nunito"/>
                <a:cs typeface="Nunito"/>
                <a:sym typeface="Nunito"/>
              </a:rPr>
            </a:br>
            <a:r>
              <a:rPr lang="en-US" sz="1600">
                <a:solidFill>
                  <a:schemeClr val="dk1"/>
                </a:solidFill>
                <a:latin typeface="Nunito"/>
                <a:ea typeface="Nunito"/>
                <a:cs typeface="Nunito"/>
                <a:sym typeface="Nunito"/>
              </a:rPr>
              <a:t>Melisa Geca</a:t>
            </a:r>
            <a:endParaRPr sz="1800">
              <a:solidFill>
                <a:schemeClr val="dk1"/>
              </a:solidFill>
              <a:latin typeface="Arial"/>
              <a:ea typeface="Arial"/>
              <a:cs typeface="Arial"/>
              <a:sym typeface="Arial"/>
            </a:endParaRPr>
          </a:p>
        </p:txBody>
      </p:sp>
      <p:sp>
        <p:nvSpPr>
          <p:cNvPr id="61" name="Google Shape;61;p13"/>
          <p:cNvSpPr txBox="1"/>
          <p:nvPr/>
        </p:nvSpPr>
        <p:spPr>
          <a:xfrm>
            <a:off x="2475863" y="5837090"/>
            <a:ext cx="2308754" cy="994834"/>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b="1" sz="1600">
              <a:solidFill>
                <a:schemeClr val="dk1"/>
              </a:solidFill>
              <a:latin typeface="Nunito"/>
              <a:ea typeface="Nunito"/>
              <a:cs typeface="Nunito"/>
              <a:sym typeface="Nunito"/>
            </a:endParaRPr>
          </a:p>
        </p:txBody>
      </p:sp>
      <p:sp>
        <p:nvSpPr>
          <p:cNvPr id="62" name="Google Shape;62;p13"/>
          <p:cNvSpPr txBox="1"/>
          <p:nvPr/>
        </p:nvSpPr>
        <p:spPr>
          <a:xfrm>
            <a:off x="5465885" y="5861938"/>
            <a:ext cx="2308754" cy="994834"/>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US" sz="1600">
                <a:solidFill>
                  <a:schemeClr val="dk1"/>
                </a:solidFill>
                <a:latin typeface="Nunito"/>
                <a:ea typeface="Nunito"/>
                <a:cs typeface="Nunito"/>
                <a:sym typeface="Nunito"/>
              </a:rPr>
              <a:t>Date 06.06.2024</a:t>
            </a:r>
            <a:endParaRPr/>
          </a:p>
        </p:txBody>
      </p:sp>
      <p:sp>
        <p:nvSpPr>
          <p:cNvPr id="63" name="Google Shape;63;p13"/>
          <p:cNvSpPr txBox="1"/>
          <p:nvPr/>
        </p:nvSpPr>
        <p:spPr>
          <a:xfrm>
            <a:off x="2757471" y="6118698"/>
            <a:ext cx="2308754" cy="994834"/>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b="1" sz="1600">
              <a:solidFill>
                <a:schemeClr val="dk1"/>
              </a:solidFill>
              <a:latin typeface="Nunito"/>
              <a:ea typeface="Nunito"/>
              <a:cs typeface="Nunito"/>
              <a:sym typeface="Nunito"/>
            </a:endParaRPr>
          </a:p>
        </p:txBody>
      </p:sp>
      <p:sp>
        <p:nvSpPr>
          <p:cNvPr id="64" name="Google Shape;64;p13"/>
          <p:cNvSpPr txBox="1"/>
          <p:nvPr/>
        </p:nvSpPr>
        <p:spPr>
          <a:xfrm>
            <a:off x="8886602" y="5729416"/>
            <a:ext cx="2308754" cy="994834"/>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US" sz="1600">
                <a:solidFill>
                  <a:schemeClr val="dk1"/>
                </a:solidFill>
                <a:latin typeface="Nunito"/>
                <a:ea typeface="Nunito"/>
                <a:cs typeface="Nunito"/>
                <a:sym typeface="Nunito"/>
              </a:rPr>
              <a:t>Teacher:</a:t>
            </a:r>
            <a:br>
              <a:rPr b="1" lang="en-US" sz="1600">
                <a:solidFill>
                  <a:schemeClr val="dk1"/>
                </a:solidFill>
                <a:latin typeface="Nunito"/>
                <a:ea typeface="Nunito"/>
                <a:cs typeface="Nunito"/>
                <a:sym typeface="Nunito"/>
              </a:rPr>
            </a:br>
            <a:r>
              <a:rPr lang="en-US" sz="1600">
                <a:solidFill>
                  <a:schemeClr val="dk1"/>
                </a:solidFill>
                <a:latin typeface="Nunito"/>
                <a:ea typeface="Nunito"/>
                <a:cs typeface="Nunito"/>
                <a:sym typeface="Nunito"/>
              </a:rPr>
              <a:t>Dzenana Dzevlan</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415600" y="460845"/>
            <a:ext cx="11360800" cy="76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600">
                <a:solidFill>
                  <a:srgbClr val="002060"/>
                </a:solidFill>
              </a:rPr>
              <a:t>Business scenario overview</a:t>
            </a:r>
            <a:endParaRPr b="1">
              <a:solidFill>
                <a:srgbClr val="002060"/>
              </a:solidFill>
            </a:endParaRPr>
          </a:p>
        </p:txBody>
      </p:sp>
      <p:sp>
        <p:nvSpPr>
          <p:cNvPr id="71" name="Google Shape;71;p14"/>
          <p:cNvSpPr txBox="1"/>
          <p:nvPr>
            <p:ph idx="1" type="body"/>
          </p:nvPr>
        </p:nvSpPr>
        <p:spPr>
          <a:xfrm>
            <a:off x="415600" y="1536624"/>
            <a:ext cx="11360700" cy="5073900"/>
          </a:xfrm>
          <a:prstGeom prst="rect">
            <a:avLst/>
          </a:prstGeom>
          <a:noFill/>
          <a:ln>
            <a:noFill/>
          </a:ln>
        </p:spPr>
        <p:txBody>
          <a:bodyPr anchorCtr="0" anchor="t" bIns="91425" lIns="91425" spcFirstLastPara="1" rIns="91425" wrap="square" tIns="91425">
            <a:noAutofit/>
          </a:bodyPr>
          <a:lstStyle/>
          <a:p>
            <a:pPr indent="-462915" lvl="0" marL="608965" rtl="0" algn="l">
              <a:lnSpc>
                <a:spcPct val="100000"/>
              </a:lnSpc>
              <a:spcBef>
                <a:spcPts val="1200"/>
              </a:spcBef>
              <a:spcAft>
                <a:spcPts val="0"/>
              </a:spcAft>
              <a:buSzPts val="1900"/>
              <a:buChar char="●"/>
            </a:pPr>
            <a:r>
              <a:rPr lang="en-US" sz="1500">
                <a:solidFill>
                  <a:schemeClr val="dk1"/>
                </a:solidFill>
              </a:rPr>
              <a:t>The XYZ University has </a:t>
            </a:r>
            <a:r>
              <a:rPr lang="en-US" sz="1500">
                <a:solidFill>
                  <a:schemeClr val="dk1"/>
                </a:solidFill>
              </a:rPr>
              <a:t>received</a:t>
            </a:r>
            <a:r>
              <a:rPr lang="en-US" sz="1500">
                <a:solidFill>
                  <a:schemeClr val="dk1"/>
                </a:solidFill>
              </a:rPr>
              <a:t> bad feedback about their web application for managing student records. Report of slow responses and high downtime during peak admissions periods are very common. The goal is to create a functioning, scalable and highly available solution.</a:t>
            </a:r>
            <a:endParaRPr sz="1500">
              <a:solidFill>
                <a:schemeClr val="dk1"/>
              </a:solidFill>
            </a:endParaRPr>
          </a:p>
          <a:p>
            <a:pPr indent="-437515" lvl="0" marL="608965" rtl="0" algn="l">
              <a:lnSpc>
                <a:spcPct val="100000"/>
              </a:lnSpc>
              <a:spcBef>
                <a:spcPts val="1200"/>
              </a:spcBef>
              <a:spcAft>
                <a:spcPts val="0"/>
              </a:spcAft>
              <a:buClr>
                <a:schemeClr val="dk1"/>
              </a:buClr>
              <a:buSzPts val="1500"/>
              <a:buChar char="●"/>
            </a:pPr>
            <a:r>
              <a:rPr lang="en-US" sz="1500">
                <a:solidFill>
                  <a:schemeClr val="dk1"/>
                </a:solidFill>
              </a:rPr>
              <a:t>The requirements set for this solution are the following:</a:t>
            </a:r>
            <a:endParaRPr sz="1500">
              <a:solidFill>
                <a:schemeClr val="dk1"/>
              </a:solidFill>
            </a:endParaRPr>
          </a:p>
          <a:p>
            <a:pPr indent="-429672" lvl="1" marL="1219169" rtl="0" algn="l">
              <a:lnSpc>
                <a:spcPct val="100000"/>
              </a:lnSpc>
              <a:spcBef>
                <a:spcPts val="1200"/>
              </a:spcBef>
              <a:spcAft>
                <a:spcPts val="0"/>
              </a:spcAft>
              <a:buClr>
                <a:schemeClr val="dk1"/>
              </a:buClr>
              <a:buSzPts val="1500"/>
              <a:buChar char="○"/>
            </a:pPr>
            <a:r>
              <a:rPr lang="en-US" sz="1500">
                <a:solidFill>
                  <a:schemeClr val="dk1"/>
                </a:solidFill>
              </a:rPr>
              <a:t>The website has to be functional, it has to perform all the necessary operations (insert, update, delete records).</a:t>
            </a:r>
            <a:endParaRPr sz="1500">
              <a:solidFill>
                <a:schemeClr val="dk1"/>
              </a:solidFill>
            </a:endParaRPr>
          </a:p>
          <a:p>
            <a:pPr indent="-429672" lvl="1" marL="1219169" rtl="0" algn="l">
              <a:lnSpc>
                <a:spcPct val="100000"/>
              </a:lnSpc>
              <a:spcBef>
                <a:spcPts val="1200"/>
              </a:spcBef>
              <a:spcAft>
                <a:spcPts val="0"/>
              </a:spcAft>
              <a:buClr>
                <a:schemeClr val="dk1"/>
              </a:buClr>
              <a:buSzPts val="1500"/>
              <a:buChar char="○"/>
            </a:pPr>
            <a:r>
              <a:rPr lang="en-US" sz="1500">
                <a:solidFill>
                  <a:schemeClr val="dk1"/>
                </a:solidFill>
              </a:rPr>
              <a:t>It has to be load balanced, meaning that the network load has to be distributed across </a:t>
            </a:r>
            <a:r>
              <a:rPr lang="en-US" sz="1500">
                <a:solidFill>
                  <a:schemeClr val="dk1"/>
                </a:solidFill>
              </a:rPr>
              <a:t>multiple</a:t>
            </a:r>
            <a:r>
              <a:rPr lang="en-US" sz="1500">
                <a:solidFill>
                  <a:schemeClr val="dk1"/>
                </a:solidFill>
              </a:rPr>
              <a:t> servers in order to not overwhelm a single server with too many requests.</a:t>
            </a:r>
            <a:endParaRPr sz="1500">
              <a:solidFill>
                <a:schemeClr val="dk1"/>
              </a:solidFill>
            </a:endParaRPr>
          </a:p>
          <a:p>
            <a:pPr indent="-429672" lvl="1" marL="1219169" rtl="0" algn="l">
              <a:lnSpc>
                <a:spcPct val="100000"/>
              </a:lnSpc>
              <a:spcBef>
                <a:spcPts val="1200"/>
              </a:spcBef>
              <a:spcAft>
                <a:spcPts val="0"/>
              </a:spcAft>
              <a:buClr>
                <a:schemeClr val="dk1"/>
              </a:buClr>
              <a:buSzPts val="1500"/>
              <a:buChar char="○"/>
            </a:pPr>
            <a:r>
              <a:rPr lang="en-US" sz="1500">
                <a:solidFill>
                  <a:schemeClr val="dk1"/>
                </a:solidFill>
              </a:rPr>
              <a:t>The solution has to be scalable, meaning that it has to </a:t>
            </a:r>
            <a:r>
              <a:rPr lang="en-US" sz="1500">
                <a:solidFill>
                  <a:schemeClr val="dk1"/>
                </a:solidFill>
              </a:rPr>
              <a:t>accommodate</a:t>
            </a:r>
            <a:r>
              <a:rPr lang="en-US" sz="1500">
                <a:solidFill>
                  <a:schemeClr val="dk1"/>
                </a:solidFill>
              </a:rPr>
              <a:t> the growing </a:t>
            </a:r>
            <a:r>
              <a:rPr lang="en-US" sz="1500">
                <a:solidFill>
                  <a:schemeClr val="dk1"/>
                </a:solidFill>
              </a:rPr>
              <a:t>demand</a:t>
            </a:r>
            <a:r>
              <a:rPr lang="en-US" sz="1500">
                <a:solidFill>
                  <a:schemeClr val="dk1"/>
                </a:solidFill>
              </a:rPr>
              <a:t> by increasing the amount of computational resources.</a:t>
            </a:r>
            <a:endParaRPr sz="1500">
              <a:solidFill>
                <a:schemeClr val="dk1"/>
              </a:solidFill>
            </a:endParaRPr>
          </a:p>
          <a:p>
            <a:pPr indent="-429672" lvl="1" marL="1219169" rtl="0" algn="l">
              <a:lnSpc>
                <a:spcPct val="100000"/>
              </a:lnSpc>
              <a:spcBef>
                <a:spcPts val="1200"/>
              </a:spcBef>
              <a:spcAft>
                <a:spcPts val="0"/>
              </a:spcAft>
              <a:buClr>
                <a:schemeClr val="dk1"/>
              </a:buClr>
              <a:buSzPts val="1500"/>
              <a:buChar char="○"/>
            </a:pPr>
            <a:r>
              <a:rPr lang="en-US" sz="1500">
                <a:solidFill>
                  <a:schemeClr val="dk1"/>
                </a:solidFill>
              </a:rPr>
              <a:t>The system must be highly </a:t>
            </a:r>
            <a:r>
              <a:rPr lang="en-US" sz="1500">
                <a:solidFill>
                  <a:schemeClr val="dk1"/>
                </a:solidFill>
              </a:rPr>
              <a:t>available and should have minimal downtime. In cases of server failure, there should always be a backup to maintain the solution.</a:t>
            </a:r>
            <a:endParaRPr sz="1500">
              <a:solidFill>
                <a:schemeClr val="dk1"/>
              </a:solidFill>
            </a:endParaRPr>
          </a:p>
          <a:p>
            <a:pPr indent="-429672" lvl="1" marL="1219169" rtl="0" algn="l">
              <a:lnSpc>
                <a:spcPct val="100000"/>
              </a:lnSpc>
              <a:spcBef>
                <a:spcPts val="1200"/>
              </a:spcBef>
              <a:spcAft>
                <a:spcPts val="0"/>
              </a:spcAft>
              <a:buClr>
                <a:schemeClr val="dk1"/>
              </a:buClr>
              <a:buSzPts val="1500"/>
              <a:buChar char="○"/>
            </a:pPr>
            <a:r>
              <a:rPr lang="en-US" sz="1500">
                <a:solidFill>
                  <a:schemeClr val="dk1"/>
                </a:solidFill>
              </a:rPr>
              <a:t>The solution must be secure in order to prevent any malicious activities (for example accessing the database from unallowed ports).</a:t>
            </a:r>
            <a:endParaRPr sz="1500">
              <a:solidFill>
                <a:schemeClr val="dk1"/>
              </a:solidFill>
            </a:endParaRPr>
          </a:p>
          <a:p>
            <a:pPr indent="-429672" lvl="1" marL="1219169" rtl="0" algn="l">
              <a:lnSpc>
                <a:spcPct val="100000"/>
              </a:lnSpc>
              <a:spcBef>
                <a:spcPts val="1200"/>
              </a:spcBef>
              <a:spcAft>
                <a:spcPts val="0"/>
              </a:spcAft>
              <a:buClr>
                <a:schemeClr val="dk1"/>
              </a:buClr>
              <a:buSzPts val="1500"/>
              <a:buChar char="○"/>
            </a:pPr>
            <a:r>
              <a:rPr lang="en-US" sz="1500">
                <a:solidFill>
                  <a:schemeClr val="dk1"/>
                </a:solidFill>
              </a:rPr>
              <a:t>The solution should also be cost optimised where it should meet a budget with a defined maxim of 100$.</a:t>
            </a:r>
            <a:endParaRPr sz="1500">
              <a:solidFill>
                <a:schemeClr val="dk1"/>
              </a:solidFill>
            </a:endParaRPr>
          </a:p>
          <a:p>
            <a:pPr indent="-429672" lvl="1" marL="1219169" rtl="0" algn="l">
              <a:lnSpc>
                <a:spcPct val="100000"/>
              </a:lnSpc>
              <a:spcBef>
                <a:spcPts val="1200"/>
              </a:spcBef>
              <a:spcAft>
                <a:spcPts val="0"/>
              </a:spcAft>
              <a:buClr>
                <a:schemeClr val="dk1"/>
              </a:buClr>
              <a:buSzPts val="1500"/>
              <a:buChar char="○"/>
            </a:pPr>
            <a:r>
              <a:rPr lang="en-US" sz="1500">
                <a:solidFill>
                  <a:schemeClr val="dk1"/>
                </a:solidFill>
              </a:rPr>
              <a:t>The solution should be high performing, meaning that it should perform the required functionalities with as little delay as possible</a:t>
            </a:r>
            <a:endParaRPr sz="1500">
              <a:solidFill>
                <a:schemeClr val="dk1"/>
              </a:solidFill>
            </a:endParaRPr>
          </a:p>
        </p:txBody>
      </p:sp>
      <p:cxnSp>
        <p:nvCxnSpPr>
          <p:cNvPr id="72" name="Google Shape;72;p14"/>
          <p:cNvCxnSpPr/>
          <p:nvPr/>
        </p:nvCxnSpPr>
        <p:spPr>
          <a:xfrm flipH="1" rot="10800000">
            <a:off x="-1657" y="1360006"/>
            <a:ext cx="12195314" cy="21533"/>
          </a:xfrm>
          <a:prstGeom prst="straightConnector1">
            <a:avLst/>
          </a:prstGeom>
          <a:noFill/>
          <a:ln cap="flat" cmpd="sng" w="57150">
            <a:solidFill>
              <a:srgbClr val="002060"/>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15600" y="460845"/>
            <a:ext cx="11360800" cy="76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600">
                <a:solidFill>
                  <a:srgbClr val="002060"/>
                </a:solidFill>
              </a:rPr>
              <a:t>Solution overview</a:t>
            </a:r>
            <a:endParaRPr/>
          </a:p>
          <a:p>
            <a:pPr indent="0" lvl="0" marL="0" rtl="0" algn="l">
              <a:lnSpc>
                <a:spcPct val="100000"/>
              </a:lnSpc>
              <a:spcBef>
                <a:spcPts val="0"/>
              </a:spcBef>
              <a:spcAft>
                <a:spcPts val="0"/>
              </a:spcAft>
              <a:buSzPts val="2800"/>
              <a:buNone/>
            </a:pPr>
            <a:r>
              <a:t/>
            </a:r>
            <a:endParaRPr sz="3600">
              <a:solidFill>
                <a:srgbClr val="002060"/>
              </a:solidFill>
            </a:endParaRPr>
          </a:p>
        </p:txBody>
      </p:sp>
      <p:sp>
        <p:nvSpPr>
          <p:cNvPr id="79" name="Google Shape;79;p15"/>
          <p:cNvSpPr txBox="1"/>
          <p:nvPr>
            <p:ph idx="1" type="body"/>
          </p:nvPr>
        </p:nvSpPr>
        <p:spPr>
          <a:xfrm>
            <a:off x="415600" y="1536624"/>
            <a:ext cx="11360700" cy="5031300"/>
          </a:xfrm>
          <a:prstGeom prst="rect">
            <a:avLst/>
          </a:prstGeom>
          <a:noFill/>
          <a:ln>
            <a:noFill/>
          </a:ln>
        </p:spPr>
        <p:txBody>
          <a:bodyPr anchorCtr="0" anchor="t" bIns="91425" lIns="91425" spcFirstLastPara="1" rIns="91425" wrap="square" tIns="91425">
            <a:noAutofit/>
          </a:bodyPr>
          <a:lstStyle/>
          <a:p>
            <a:pPr indent="-450215" lvl="0" marL="608965" rtl="0" algn="l">
              <a:lnSpc>
                <a:spcPct val="100000"/>
              </a:lnSpc>
              <a:spcBef>
                <a:spcPts val="1200"/>
              </a:spcBef>
              <a:spcAft>
                <a:spcPts val="0"/>
              </a:spcAft>
              <a:buSzPts val="1700"/>
              <a:buChar char="●"/>
            </a:pPr>
            <a:r>
              <a:rPr lang="en-US" sz="1300">
                <a:solidFill>
                  <a:srgbClr val="232F3E"/>
                </a:solidFill>
              </a:rPr>
              <a:t>The solution of our project was building a web application for a university that will keep track of student records.</a:t>
            </a:r>
            <a:endParaRPr sz="1300">
              <a:solidFill>
                <a:srgbClr val="232F3E"/>
              </a:solidFill>
            </a:endParaRPr>
          </a:p>
          <a:p>
            <a:pPr indent="-424815" lvl="0" marL="608965" rtl="0" algn="l">
              <a:lnSpc>
                <a:spcPct val="100000"/>
              </a:lnSpc>
              <a:spcBef>
                <a:spcPts val="1200"/>
              </a:spcBef>
              <a:spcAft>
                <a:spcPts val="0"/>
              </a:spcAft>
              <a:buClr>
                <a:srgbClr val="232F3E"/>
              </a:buClr>
              <a:buSzPts val="1300"/>
              <a:buChar char="●"/>
            </a:pPr>
            <a:r>
              <a:rPr lang="en-US" sz="1300">
                <a:solidFill>
                  <a:srgbClr val="232F3E"/>
                </a:solidFill>
              </a:rPr>
              <a:t>The target group in our scenario will be the admissions department of the University, meaning that they will need to store simple records about their students,</a:t>
            </a:r>
            <a:r>
              <a:rPr lang="en-US" sz="1300">
                <a:solidFill>
                  <a:srgbClr val="232F3E"/>
                </a:solidFill>
              </a:rPr>
              <a:t> thus our solution meets the requirements through the following services:</a:t>
            </a:r>
            <a:endParaRPr sz="1300">
              <a:solidFill>
                <a:srgbClr val="232F3E"/>
              </a:solidFill>
            </a:endParaRPr>
          </a:p>
          <a:p>
            <a:pPr indent="-416972" lvl="1" marL="1219169" rtl="0" algn="l">
              <a:lnSpc>
                <a:spcPct val="100000"/>
              </a:lnSpc>
              <a:spcBef>
                <a:spcPts val="1200"/>
              </a:spcBef>
              <a:spcAft>
                <a:spcPts val="0"/>
              </a:spcAft>
              <a:buClr>
                <a:srgbClr val="232F3E"/>
              </a:buClr>
              <a:buSzPts val="1300"/>
              <a:buChar char="○"/>
            </a:pPr>
            <a:r>
              <a:rPr lang="en-US" sz="1300">
                <a:solidFill>
                  <a:srgbClr val="232F3E"/>
                </a:solidFill>
              </a:rPr>
              <a:t>In order to make the website accessible, functional and highly available we created a Virtual Private Cloud (VPC) along with the appropriate subnetworks, internet gateway, network address translation gateway (NAT gateway) and route tables to make our network available to the public. Additionally, we deployed two EC2 instances, that both host this website and allow all HTTP traffic to it (achieved by using Security Groups). In the case of server failure, an additional server will still make the website available, this solution decreases downtime.</a:t>
            </a:r>
            <a:endParaRPr sz="1300">
              <a:solidFill>
                <a:srgbClr val="232F3E"/>
              </a:solidFill>
            </a:endParaRPr>
          </a:p>
          <a:p>
            <a:pPr indent="-416972" lvl="1" marL="1219169" rtl="0" algn="l">
              <a:lnSpc>
                <a:spcPct val="100000"/>
              </a:lnSpc>
              <a:spcBef>
                <a:spcPts val="1200"/>
              </a:spcBef>
              <a:spcAft>
                <a:spcPts val="0"/>
              </a:spcAft>
              <a:buClr>
                <a:srgbClr val="232F3E"/>
              </a:buClr>
              <a:buSzPts val="1300"/>
              <a:buChar char="○"/>
            </a:pPr>
            <a:r>
              <a:rPr lang="en-US" sz="1300">
                <a:solidFill>
                  <a:srgbClr val="232F3E"/>
                </a:solidFill>
              </a:rPr>
              <a:t>To address high demand, our solution implements Auto Scaling. Meaning that new instances will be created to accommodate this requirement. This is achieved by creating an AMI (Amazon Machine Image) from one of our instances, thus a replica can be created without repeated configuring.</a:t>
            </a:r>
            <a:endParaRPr sz="1300">
              <a:solidFill>
                <a:srgbClr val="232F3E"/>
              </a:solidFill>
            </a:endParaRPr>
          </a:p>
          <a:p>
            <a:pPr indent="-416972" lvl="1" marL="1219169" rtl="0" algn="l">
              <a:lnSpc>
                <a:spcPct val="100000"/>
              </a:lnSpc>
              <a:spcBef>
                <a:spcPts val="1200"/>
              </a:spcBef>
              <a:spcAft>
                <a:spcPts val="0"/>
              </a:spcAft>
              <a:buClr>
                <a:srgbClr val="232F3E"/>
              </a:buClr>
              <a:buSzPts val="1300"/>
              <a:buChar char="○"/>
            </a:pPr>
            <a:r>
              <a:rPr lang="en-US" sz="1300">
                <a:solidFill>
                  <a:srgbClr val="232F3E"/>
                </a:solidFill>
              </a:rPr>
              <a:t>The solution is load balanced by creating a Load Balancer that will distribute network traffic across the instances. This is achieved by creating a target group, which is a group of instances that receive traffic from the load balancer. The load balancer provides us with a single DNS record to access the website.</a:t>
            </a:r>
            <a:endParaRPr sz="1300">
              <a:solidFill>
                <a:srgbClr val="232F3E"/>
              </a:solidFill>
            </a:endParaRPr>
          </a:p>
          <a:p>
            <a:pPr indent="-416972" lvl="1" marL="1219169" rtl="0" algn="l">
              <a:lnSpc>
                <a:spcPct val="100000"/>
              </a:lnSpc>
              <a:spcBef>
                <a:spcPts val="1200"/>
              </a:spcBef>
              <a:spcAft>
                <a:spcPts val="0"/>
              </a:spcAft>
              <a:buClr>
                <a:srgbClr val="232F3E"/>
              </a:buClr>
              <a:buSzPts val="1300"/>
              <a:buChar char="○"/>
            </a:pPr>
            <a:r>
              <a:rPr lang="en-US" sz="1300">
                <a:solidFill>
                  <a:srgbClr val="232F3E"/>
                </a:solidFill>
              </a:rPr>
              <a:t>The security need of our solution is addressed by protecting the data within the RDS database by not making it publicly available but only available for our instances. Additionally, the database credentials are protected with the use of the AWS Secrets Manager.</a:t>
            </a:r>
            <a:endParaRPr sz="1300">
              <a:solidFill>
                <a:srgbClr val="232F3E"/>
              </a:solidFill>
            </a:endParaRPr>
          </a:p>
          <a:p>
            <a:pPr indent="-416972" lvl="1" marL="1219169" rtl="0" algn="l">
              <a:lnSpc>
                <a:spcPct val="100000"/>
              </a:lnSpc>
              <a:spcBef>
                <a:spcPts val="1200"/>
              </a:spcBef>
              <a:spcAft>
                <a:spcPts val="0"/>
              </a:spcAft>
              <a:buClr>
                <a:srgbClr val="232F3E"/>
              </a:buClr>
              <a:buSzPts val="1300"/>
              <a:buChar char="○"/>
            </a:pPr>
            <a:r>
              <a:rPr lang="en-US" sz="1300">
                <a:solidFill>
                  <a:srgbClr val="232F3E"/>
                </a:solidFill>
              </a:rPr>
              <a:t>Cost requirement is addressed by carefully selecting the options of our services. For example, the solution does not require high computation power, thus we didn’t select expensive instance types. Additionally, the solution does not require high storage capacity (only textual records will be stored), thus the storage was set to 20GB.</a:t>
            </a:r>
            <a:endParaRPr sz="1300">
              <a:solidFill>
                <a:srgbClr val="232F3E"/>
              </a:solidFill>
            </a:endParaRPr>
          </a:p>
        </p:txBody>
      </p:sp>
      <p:cxnSp>
        <p:nvCxnSpPr>
          <p:cNvPr id="80" name="Google Shape;80;p15"/>
          <p:cNvCxnSpPr/>
          <p:nvPr/>
        </p:nvCxnSpPr>
        <p:spPr>
          <a:xfrm flipH="1" rot="10800000">
            <a:off x="-1657" y="1360006"/>
            <a:ext cx="12195314" cy="21533"/>
          </a:xfrm>
          <a:prstGeom prst="straightConnector1">
            <a:avLst/>
          </a:prstGeom>
          <a:noFill/>
          <a:ln cap="flat" cmpd="sng" w="57150">
            <a:solidFill>
              <a:srgbClr val="002060"/>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15600" y="460845"/>
            <a:ext cx="11360800" cy="76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600">
                <a:solidFill>
                  <a:srgbClr val="002060"/>
                </a:solidFill>
              </a:rPr>
              <a:t>Architecture diagram of the solution :</a:t>
            </a:r>
            <a:endParaRPr/>
          </a:p>
          <a:p>
            <a:pPr indent="0" lvl="0" marL="0" rtl="0" algn="l">
              <a:lnSpc>
                <a:spcPct val="100000"/>
              </a:lnSpc>
              <a:spcBef>
                <a:spcPts val="0"/>
              </a:spcBef>
              <a:spcAft>
                <a:spcPts val="0"/>
              </a:spcAft>
              <a:buSzPts val="2800"/>
              <a:buNone/>
            </a:pPr>
            <a:r>
              <a:t/>
            </a:r>
            <a:endParaRPr b="1" sz="3600">
              <a:solidFill>
                <a:srgbClr val="002060"/>
              </a:solidFill>
            </a:endParaRPr>
          </a:p>
          <a:p>
            <a:pPr indent="0" lvl="0" marL="0" rtl="0" algn="l">
              <a:lnSpc>
                <a:spcPct val="100000"/>
              </a:lnSpc>
              <a:spcBef>
                <a:spcPts val="0"/>
              </a:spcBef>
              <a:spcAft>
                <a:spcPts val="0"/>
              </a:spcAft>
              <a:buSzPts val="2800"/>
              <a:buNone/>
            </a:pPr>
            <a:r>
              <a:t/>
            </a:r>
            <a:endParaRPr sz="3600">
              <a:solidFill>
                <a:srgbClr val="002060"/>
              </a:solidFill>
            </a:endParaRPr>
          </a:p>
        </p:txBody>
      </p:sp>
      <p:cxnSp>
        <p:nvCxnSpPr>
          <p:cNvPr id="87" name="Google Shape;87;p16"/>
          <p:cNvCxnSpPr/>
          <p:nvPr/>
        </p:nvCxnSpPr>
        <p:spPr>
          <a:xfrm flipH="1" rot="10800000">
            <a:off x="-1657" y="1360006"/>
            <a:ext cx="12195314" cy="21533"/>
          </a:xfrm>
          <a:prstGeom prst="straightConnector1">
            <a:avLst/>
          </a:prstGeom>
          <a:noFill/>
          <a:ln cap="flat" cmpd="sng" w="57150">
            <a:solidFill>
              <a:srgbClr val="002060"/>
            </a:solidFill>
            <a:prstDash val="solid"/>
            <a:round/>
            <a:headEnd len="sm" w="sm" type="none"/>
            <a:tailEnd len="sm" w="sm" type="none"/>
          </a:ln>
        </p:spPr>
      </p:cxnSp>
      <p:pic>
        <p:nvPicPr>
          <p:cNvPr id="88" name="Google Shape;88;p16"/>
          <p:cNvPicPr preferRelativeResize="0"/>
          <p:nvPr/>
        </p:nvPicPr>
        <p:blipFill>
          <a:blip r:embed="rId3">
            <a:alphaModFix/>
          </a:blip>
          <a:stretch>
            <a:fillRect/>
          </a:stretch>
        </p:blipFill>
        <p:spPr>
          <a:xfrm>
            <a:off x="802850" y="1517089"/>
            <a:ext cx="8965702" cy="51716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15600" y="460845"/>
            <a:ext cx="11360800" cy="76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600">
                <a:solidFill>
                  <a:srgbClr val="002060"/>
                </a:solidFill>
              </a:rPr>
              <a:t>Demo</a:t>
            </a:r>
            <a:endParaRPr/>
          </a:p>
          <a:p>
            <a:pPr indent="0" lvl="0" marL="0" rtl="0" algn="l">
              <a:lnSpc>
                <a:spcPct val="100000"/>
              </a:lnSpc>
              <a:spcBef>
                <a:spcPts val="0"/>
              </a:spcBef>
              <a:spcAft>
                <a:spcPts val="0"/>
              </a:spcAft>
              <a:buSzPts val="2800"/>
              <a:buNone/>
            </a:pPr>
            <a:r>
              <a:t/>
            </a:r>
            <a:endParaRPr b="1" sz="3600">
              <a:solidFill>
                <a:srgbClr val="002060"/>
              </a:solidFill>
            </a:endParaRPr>
          </a:p>
          <a:p>
            <a:pPr indent="0" lvl="0" marL="0" rtl="0" algn="l">
              <a:lnSpc>
                <a:spcPct val="100000"/>
              </a:lnSpc>
              <a:spcBef>
                <a:spcPts val="0"/>
              </a:spcBef>
              <a:spcAft>
                <a:spcPts val="0"/>
              </a:spcAft>
              <a:buSzPts val="2800"/>
              <a:buNone/>
            </a:pPr>
            <a:r>
              <a:t/>
            </a:r>
            <a:endParaRPr sz="3600">
              <a:solidFill>
                <a:srgbClr val="002060"/>
              </a:solidFill>
            </a:endParaRPr>
          </a:p>
        </p:txBody>
      </p:sp>
      <p:sp>
        <p:nvSpPr>
          <p:cNvPr id="95" name="Google Shape;95;p17"/>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800"/>
              <a:buNone/>
            </a:pPr>
            <a:r>
              <a:t/>
            </a:r>
            <a:endParaRPr>
              <a:solidFill>
                <a:srgbClr val="000000"/>
              </a:solidFill>
            </a:endParaRPr>
          </a:p>
          <a:p>
            <a:pPr indent="-342265" lvl="0" marL="608965" rtl="0" algn="l">
              <a:lnSpc>
                <a:spcPct val="100000"/>
              </a:lnSpc>
              <a:spcBef>
                <a:spcPts val="1200"/>
              </a:spcBef>
              <a:spcAft>
                <a:spcPts val="1200"/>
              </a:spcAft>
              <a:buSzPts val="1800"/>
              <a:buNone/>
            </a:pPr>
            <a:r>
              <a:t/>
            </a:r>
            <a:endParaRPr sz="1400">
              <a:solidFill>
                <a:srgbClr val="232F3E"/>
              </a:solidFill>
            </a:endParaRPr>
          </a:p>
        </p:txBody>
      </p:sp>
      <p:cxnSp>
        <p:nvCxnSpPr>
          <p:cNvPr id="96" name="Google Shape;96;p17"/>
          <p:cNvCxnSpPr/>
          <p:nvPr/>
        </p:nvCxnSpPr>
        <p:spPr>
          <a:xfrm flipH="1" rot="10800000">
            <a:off x="-1657" y="1360006"/>
            <a:ext cx="12195314" cy="21533"/>
          </a:xfrm>
          <a:prstGeom prst="straightConnector1">
            <a:avLst/>
          </a:prstGeom>
          <a:noFill/>
          <a:ln cap="flat" cmpd="sng" w="57150">
            <a:solidFill>
              <a:srgbClr val="002060"/>
            </a:solidFill>
            <a:prstDash val="solid"/>
            <a:round/>
            <a:headEnd len="sm" w="sm" type="none"/>
            <a:tailEnd len="sm" w="sm" type="none"/>
          </a:ln>
        </p:spPr>
      </p:cxnSp>
      <p:pic>
        <p:nvPicPr>
          <p:cNvPr id="97" name="Google Shape;97;p17"/>
          <p:cNvPicPr preferRelativeResize="0"/>
          <p:nvPr/>
        </p:nvPicPr>
        <p:blipFill>
          <a:blip r:embed="rId3">
            <a:alphaModFix/>
          </a:blip>
          <a:stretch>
            <a:fillRect/>
          </a:stretch>
        </p:blipFill>
        <p:spPr>
          <a:xfrm>
            <a:off x="2931987" y="1676050"/>
            <a:ext cx="6328023" cy="4276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15600" y="460845"/>
            <a:ext cx="113607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600">
                <a:solidFill>
                  <a:srgbClr val="002060"/>
                </a:solidFill>
              </a:rPr>
              <a:t>Demo</a:t>
            </a:r>
            <a:endParaRPr/>
          </a:p>
          <a:p>
            <a:pPr indent="0" lvl="0" marL="0" rtl="0" algn="l">
              <a:lnSpc>
                <a:spcPct val="100000"/>
              </a:lnSpc>
              <a:spcBef>
                <a:spcPts val="0"/>
              </a:spcBef>
              <a:spcAft>
                <a:spcPts val="0"/>
              </a:spcAft>
              <a:buSzPts val="2800"/>
              <a:buNone/>
            </a:pPr>
            <a:r>
              <a:t/>
            </a:r>
            <a:endParaRPr b="1" sz="3600">
              <a:solidFill>
                <a:srgbClr val="002060"/>
              </a:solidFill>
            </a:endParaRPr>
          </a:p>
          <a:p>
            <a:pPr indent="0" lvl="0" marL="0" rtl="0" algn="l">
              <a:lnSpc>
                <a:spcPct val="100000"/>
              </a:lnSpc>
              <a:spcBef>
                <a:spcPts val="0"/>
              </a:spcBef>
              <a:spcAft>
                <a:spcPts val="0"/>
              </a:spcAft>
              <a:buSzPts val="2800"/>
              <a:buNone/>
            </a:pPr>
            <a:r>
              <a:t/>
            </a:r>
            <a:endParaRPr sz="3600">
              <a:solidFill>
                <a:srgbClr val="002060"/>
              </a:solidFill>
            </a:endParaRPr>
          </a:p>
        </p:txBody>
      </p:sp>
      <p:sp>
        <p:nvSpPr>
          <p:cNvPr id="104" name="Google Shape;104;p18"/>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800"/>
              <a:buNone/>
            </a:pPr>
            <a:r>
              <a:t/>
            </a:r>
            <a:endParaRPr>
              <a:solidFill>
                <a:srgbClr val="000000"/>
              </a:solidFill>
            </a:endParaRPr>
          </a:p>
          <a:p>
            <a:pPr indent="-342265" lvl="0" marL="608965" rtl="0" algn="l">
              <a:lnSpc>
                <a:spcPct val="100000"/>
              </a:lnSpc>
              <a:spcBef>
                <a:spcPts val="1200"/>
              </a:spcBef>
              <a:spcAft>
                <a:spcPts val="1200"/>
              </a:spcAft>
              <a:buSzPts val="1800"/>
              <a:buNone/>
            </a:pPr>
            <a:r>
              <a:t/>
            </a:r>
            <a:endParaRPr sz="1400">
              <a:solidFill>
                <a:srgbClr val="232F3E"/>
              </a:solidFill>
            </a:endParaRPr>
          </a:p>
        </p:txBody>
      </p:sp>
      <p:cxnSp>
        <p:nvCxnSpPr>
          <p:cNvPr id="105" name="Google Shape;105;p18"/>
          <p:cNvCxnSpPr/>
          <p:nvPr/>
        </p:nvCxnSpPr>
        <p:spPr>
          <a:xfrm flipH="1" rot="10800000">
            <a:off x="-1657" y="1359939"/>
            <a:ext cx="12195300" cy="21600"/>
          </a:xfrm>
          <a:prstGeom prst="straightConnector1">
            <a:avLst/>
          </a:prstGeom>
          <a:noFill/>
          <a:ln cap="flat" cmpd="sng" w="57150">
            <a:solidFill>
              <a:srgbClr val="002060"/>
            </a:solidFill>
            <a:prstDash val="solid"/>
            <a:round/>
            <a:headEnd len="sm" w="sm" type="none"/>
            <a:tailEnd len="sm" w="sm" type="none"/>
          </a:ln>
        </p:spPr>
      </p:cxnSp>
      <p:pic>
        <p:nvPicPr>
          <p:cNvPr id="106" name="Google Shape;106;p18"/>
          <p:cNvPicPr preferRelativeResize="0"/>
          <p:nvPr/>
        </p:nvPicPr>
        <p:blipFill>
          <a:blip r:embed="rId3">
            <a:alphaModFix/>
          </a:blip>
          <a:stretch>
            <a:fillRect/>
          </a:stretch>
        </p:blipFill>
        <p:spPr>
          <a:xfrm>
            <a:off x="909825" y="1826375"/>
            <a:ext cx="10372250" cy="3975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15600" y="460845"/>
            <a:ext cx="113607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600">
                <a:solidFill>
                  <a:srgbClr val="002060"/>
                </a:solidFill>
              </a:rPr>
              <a:t>Lessons Learned</a:t>
            </a:r>
            <a:endParaRPr sz="3600">
              <a:solidFill>
                <a:srgbClr val="002060"/>
              </a:solidFill>
            </a:endParaRPr>
          </a:p>
        </p:txBody>
      </p:sp>
      <p:sp>
        <p:nvSpPr>
          <p:cNvPr id="113" name="Google Shape;113;p19"/>
          <p:cNvSpPr txBox="1"/>
          <p:nvPr>
            <p:ph idx="1" type="body"/>
          </p:nvPr>
        </p:nvSpPr>
        <p:spPr>
          <a:xfrm>
            <a:off x="415600" y="1381549"/>
            <a:ext cx="11360700" cy="5031300"/>
          </a:xfrm>
          <a:prstGeom prst="rect">
            <a:avLst/>
          </a:prstGeom>
          <a:noFill/>
          <a:ln>
            <a:noFill/>
          </a:ln>
        </p:spPr>
        <p:txBody>
          <a:bodyPr anchorCtr="0" anchor="t" bIns="91425" lIns="91425" spcFirstLastPara="1" rIns="91425" wrap="square" tIns="91425">
            <a:noAutofit/>
          </a:bodyPr>
          <a:lstStyle/>
          <a:p>
            <a:pPr indent="-462915" lvl="0" marL="608965" rtl="0" algn="l">
              <a:lnSpc>
                <a:spcPct val="100000"/>
              </a:lnSpc>
              <a:spcBef>
                <a:spcPts val="1200"/>
              </a:spcBef>
              <a:spcAft>
                <a:spcPts val="0"/>
              </a:spcAft>
              <a:buSzPts val="1900"/>
              <a:buChar char="●"/>
            </a:pPr>
            <a:r>
              <a:rPr lang="en-US" sz="1500">
                <a:solidFill>
                  <a:srgbClr val="232F3E"/>
                </a:solidFill>
              </a:rPr>
              <a:t>Challenges</a:t>
            </a:r>
            <a:r>
              <a:rPr lang="en-US" sz="1500">
                <a:solidFill>
                  <a:srgbClr val="232F3E"/>
                </a:solidFill>
              </a:rPr>
              <a:t> we faced during the project </a:t>
            </a:r>
            <a:r>
              <a:rPr lang="en-US" sz="1500">
                <a:solidFill>
                  <a:srgbClr val="232F3E"/>
                </a:solidFill>
              </a:rPr>
              <a:t>execution</a:t>
            </a:r>
            <a:r>
              <a:rPr lang="en-US" sz="1500">
                <a:solidFill>
                  <a:srgbClr val="232F3E"/>
                </a:solidFill>
              </a:rPr>
              <a:t>:</a:t>
            </a:r>
            <a:endParaRPr sz="1500">
              <a:solidFill>
                <a:srgbClr val="232F3E"/>
              </a:solidFill>
            </a:endParaRPr>
          </a:p>
          <a:p>
            <a:pPr indent="-429672" lvl="1" marL="1219169" rtl="0" algn="l">
              <a:lnSpc>
                <a:spcPct val="100000"/>
              </a:lnSpc>
              <a:spcBef>
                <a:spcPts val="1200"/>
              </a:spcBef>
              <a:spcAft>
                <a:spcPts val="0"/>
              </a:spcAft>
              <a:buClr>
                <a:srgbClr val="232F3E"/>
              </a:buClr>
              <a:buSzPts val="1500"/>
              <a:buChar char="○"/>
            </a:pPr>
            <a:r>
              <a:rPr lang="en-US" sz="1500">
                <a:solidFill>
                  <a:srgbClr val="232F3E"/>
                </a:solidFill>
              </a:rPr>
              <a:t>Our first </a:t>
            </a:r>
            <a:r>
              <a:rPr lang="en-US" sz="1500">
                <a:solidFill>
                  <a:srgbClr val="232F3E"/>
                </a:solidFill>
              </a:rPr>
              <a:t>challenge</a:t>
            </a:r>
            <a:r>
              <a:rPr lang="en-US" sz="1500">
                <a:solidFill>
                  <a:srgbClr val="232F3E"/>
                </a:solidFill>
              </a:rPr>
              <a:t> was navigating the AWS console, with a </a:t>
            </a:r>
            <a:r>
              <a:rPr lang="en-US" sz="1500">
                <a:solidFill>
                  <a:srgbClr val="232F3E"/>
                </a:solidFill>
              </a:rPr>
              <a:t>variety</a:t>
            </a:r>
            <a:r>
              <a:rPr lang="en-US" sz="1500">
                <a:solidFill>
                  <a:srgbClr val="232F3E"/>
                </a:solidFill>
              </a:rPr>
              <a:t> of services and their scale of optimisation was overwhelming before getting comfortable with the interface.</a:t>
            </a:r>
            <a:endParaRPr sz="1500">
              <a:solidFill>
                <a:srgbClr val="232F3E"/>
              </a:solidFill>
            </a:endParaRPr>
          </a:p>
          <a:p>
            <a:pPr indent="-429672" lvl="1" marL="1219169" rtl="0" algn="l">
              <a:lnSpc>
                <a:spcPct val="100000"/>
              </a:lnSpc>
              <a:spcBef>
                <a:spcPts val="1200"/>
              </a:spcBef>
              <a:spcAft>
                <a:spcPts val="0"/>
              </a:spcAft>
              <a:buClr>
                <a:srgbClr val="232F3E"/>
              </a:buClr>
              <a:buSzPts val="1500"/>
              <a:buChar char="○"/>
            </a:pPr>
            <a:r>
              <a:rPr lang="en-US" sz="1500">
                <a:solidFill>
                  <a:srgbClr val="232F3E"/>
                </a:solidFill>
              </a:rPr>
              <a:t>Understanding how the services communicate with each other. For example, connecting the RDS database with the EC2 instance was not clear to us at first.</a:t>
            </a:r>
            <a:endParaRPr sz="1500">
              <a:solidFill>
                <a:srgbClr val="232F3E"/>
              </a:solidFill>
            </a:endParaRPr>
          </a:p>
          <a:p>
            <a:pPr indent="-429672" lvl="1" marL="1219169" rtl="0" algn="l">
              <a:lnSpc>
                <a:spcPct val="100000"/>
              </a:lnSpc>
              <a:spcBef>
                <a:spcPts val="1200"/>
              </a:spcBef>
              <a:spcAft>
                <a:spcPts val="0"/>
              </a:spcAft>
              <a:buClr>
                <a:srgbClr val="232F3E"/>
              </a:buClr>
              <a:buSzPts val="1500"/>
              <a:buChar char="○"/>
            </a:pPr>
            <a:r>
              <a:rPr lang="en-US" sz="1500">
                <a:solidFill>
                  <a:srgbClr val="232F3E"/>
                </a:solidFill>
              </a:rPr>
              <a:t>Understanding how different ways of performing a task can have different outcomes. For example, we first created the secret through the process of creating the RDS database instance, which didn’t include the necessary credentials for the EC2 instance to connect to the database (RDS endpoint, database name).</a:t>
            </a:r>
            <a:endParaRPr sz="1500">
              <a:solidFill>
                <a:srgbClr val="232F3E"/>
              </a:solidFill>
            </a:endParaRPr>
          </a:p>
          <a:p>
            <a:pPr indent="-438138" lvl="0" marL="609584" rtl="0" algn="l">
              <a:lnSpc>
                <a:spcPct val="100000"/>
              </a:lnSpc>
              <a:spcBef>
                <a:spcPts val="1200"/>
              </a:spcBef>
              <a:spcAft>
                <a:spcPts val="0"/>
              </a:spcAft>
              <a:buClr>
                <a:srgbClr val="232F3E"/>
              </a:buClr>
              <a:buSzPts val="1500"/>
              <a:buChar char="●"/>
            </a:pPr>
            <a:r>
              <a:rPr lang="en-US" sz="1500">
                <a:solidFill>
                  <a:srgbClr val="232F3E"/>
                </a:solidFill>
              </a:rPr>
              <a:t>New Skills</a:t>
            </a:r>
            <a:endParaRPr sz="1500">
              <a:solidFill>
                <a:srgbClr val="232F3E"/>
              </a:solidFill>
            </a:endParaRPr>
          </a:p>
          <a:p>
            <a:pPr indent="-429672" lvl="1" marL="1219169" rtl="0" algn="l">
              <a:lnSpc>
                <a:spcPct val="100000"/>
              </a:lnSpc>
              <a:spcBef>
                <a:spcPts val="1200"/>
              </a:spcBef>
              <a:spcAft>
                <a:spcPts val="0"/>
              </a:spcAft>
              <a:buClr>
                <a:srgbClr val="232F3E"/>
              </a:buClr>
              <a:buSzPts val="1500"/>
              <a:buChar char="○"/>
            </a:pPr>
            <a:r>
              <a:rPr lang="en-US" sz="1500">
                <a:solidFill>
                  <a:srgbClr val="232F3E"/>
                </a:solidFill>
              </a:rPr>
              <a:t>We learned how to create a highly available and scalable web application. Specifically, we learned what needs to be set up in order to simply make the website </a:t>
            </a:r>
            <a:r>
              <a:rPr lang="en-US" sz="1500">
                <a:solidFill>
                  <a:srgbClr val="232F3E"/>
                </a:solidFill>
              </a:rPr>
              <a:t>publicly</a:t>
            </a:r>
            <a:r>
              <a:rPr lang="en-US" sz="1500">
                <a:solidFill>
                  <a:srgbClr val="232F3E"/>
                </a:solidFill>
              </a:rPr>
              <a:t> available.</a:t>
            </a:r>
            <a:endParaRPr sz="1500">
              <a:solidFill>
                <a:srgbClr val="232F3E"/>
              </a:solidFill>
            </a:endParaRPr>
          </a:p>
          <a:p>
            <a:pPr indent="-429672" lvl="1" marL="1219169" rtl="0" algn="l">
              <a:lnSpc>
                <a:spcPct val="100000"/>
              </a:lnSpc>
              <a:spcBef>
                <a:spcPts val="1200"/>
              </a:spcBef>
              <a:spcAft>
                <a:spcPts val="0"/>
              </a:spcAft>
              <a:buClr>
                <a:srgbClr val="232F3E"/>
              </a:buClr>
              <a:buSzPts val="1500"/>
              <a:buChar char="○"/>
            </a:pPr>
            <a:r>
              <a:rPr lang="en-US" sz="1500">
                <a:solidFill>
                  <a:srgbClr val="232F3E"/>
                </a:solidFill>
              </a:rPr>
              <a:t>We also understood the importance of separating different parts of the application by using the available services. For example, by using an RDS database instead of having the database on the EC2 instance makes the data available for every existing and newly created instance.</a:t>
            </a:r>
            <a:endParaRPr sz="1500">
              <a:solidFill>
                <a:srgbClr val="232F3E"/>
              </a:solidFill>
            </a:endParaRPr>
          </a:p>
          <a:p>
            <a:pPr indent="-438138" lvl="0" marL="609584" rtl="0" algn="l">
              <a:lnSpc>
                <a:spcPct val="100000"/>
              </a:lnSpc>
              <a:spcBef>
                <a:spcPts val="1200"/>
              </a:spcBef>
              <a:spcAft>
                <a:spcPts val="0"/>
              </a:spcAft>
              <a:buClr>
                <a:srgbClr val="232F3E"/>
              </a:buClr>
              <a:buSzPts val="1500"/>
              <a:buChar char="●"/>
            </a:pPr>
            <a:r>
              <a:rPr lang="en-US" sz="1500">
                <a:solidFill>
                  <a:srgbClr val="232F3E"/>
                </a:solidFill>
              </a:rPr>
              <a:t>Out-of-scope use cases</a:t>
            </a:r>
            <a:endParaRPr sz="1500">
              <a:solidFill>
                <a:srgbClr val="232F3E"/>
              </a:solidFill>
            </a:endParaRPr>
          </a:p>
          <a:p>
            <a:pPr indent="-429672" lvl="1" marL="1219169" rtl="0" algn="l">
              <a:lnSpc>
                <a:spcPct val="100000"/>
              </a:lnSpc>
              <a:spcBef>
                <a:spcPts val="1200"/>
              </a:spcBef>
              <a:spcAft>
                <a:spcPts val="0"/>
              </a:spcAft>
              <a:buClr>
                <a:srgbClr val="232F3E"/>
              </a:buClr>
              <a:buSzPts val="1500"/>
              <a:buChar char="○"/>
            </a:pPr>
            <a:r>
              <a:rPr lang="en-US" sz="1500">
                <a:solidFill>
                  <a:srgbClr val="232F3E"/>
                </a:solidFill>
              </a:rPr>
              <a:t>One case we would like to </a:t>
            </a:r>
            <a:r>
              <a:rPr lang="en-US" sz="1500">
                <a:solidFill>
                  <a:srgbClr val="232F3E"/>
                </a:solidFill>
              </a:rPr>
              <a:t>perform</a:t>
            </a:r>
            <a:r>
              <a:rPr lang="en-US" sz="1500">
                <a:solidFill>
                  <a:srgbClr val="232F3E"/>
                </a:solidFill>
              </a:rPr>
              <a:t> is modifying the contents of the web application through the AWS console (cloud9 </a:t>
            </a:r>
            <a:r>
              <a:rPr lang="en-US" sz="1500">
                <a:solidFill>
                  <a:srgbClr val="232F3E"/>
                </a:solidFill>
              </a:rPr>
              <a:t>specifically), which would make the development process much easier.</a:t>
            </a:r>
            <a:endParaRPr sz="1500">
              <a:solidFill>
                <a:srgbClr val="232F3E"/>
              </a:solidFill>
            </a:endParaRPr>
          </a:p>
        </p:txBody>
      </p:sp>
      <p:cxnSp>
        <p:nvCxnSpPr>
          <p:cNvPr id="114" name="Google Shape;114;p19"/>
          <p:cNvCxnSpPr/>
          <p:nvPr/>
        </p:nvCxnSpPr>
        <p:spPr>
          <a:xfrm flipH="1" rot="10800000">
            <a:off x="-1657" y="1359939"/>
            <a:ext cx="12195300" cy="21600"/>
          </a:xfrm>
          <a:prstGeom prst="straightConnector1">
            <a:avLst/>
          </a:prstGeom>
          <a:noFill/>
          <a:ln cap="flat" cmpd="sng" w="57150">
            <a:solidFill>
              <a:srgbClr val="002060"/>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0"/>
          <p:cNvSpPr txBox="1"/>
          <p:nvPr>
            <p:ph type="title"/>
          </p:nvPr>
        </p:nvSpPr>
        <p:spPr>
          <a:xfrm>
            <a:off x="350348" y="3042478"/>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800"/>
              <a:buNone/>
            </a:pPr>
            <a:r>
              <a:rPr lang="en-US" sz="3600">
                <a:solidFill>
                  <a:srgbClr val="0C0C0C"/>
                </a:solidFill>
                <a:latin typeface="Nunito"/>
                <a:ea typeface="Nunito"/>
                <a:cs typeface="Nunito"/>
                <a:sym typeface="Nunito"/>
              </a:rPr>
              <a:t>Questions?</a:t>
            </a:r>
            <a:endParaRPr sz="3600">
              <a:solidFill>
                <a:srgbClr val="0C0C0C"/>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1"/>
          <p:cNvSpPr txBox="1"/>
          <p:nvPr>
            <p:ph type="title"/>
          </p:nvPr>
        </p:nvSpPr>
        <p:spPr>
          <a:xfrm>
            <a:off x="333783" y="3042478"/>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800"/>
              <a:buNone/>
            </a:pPr>
            <a:r>
              <a:rPr b="1" lang="en-US" sz="3600">
                <a:solidFill>
                  <a:srgbClr val="3F3F3F"/>
                </a:solidFill>
                <a:latin typeface="Nunito"/>
                <a:ea typeface="Nunito"/>
                <a:cs typeface="Nunito"/>
                <a:sym typeface="Nunito"/>
              </a:rPr>
              <a:t>THANK YOU!</a:t>
            </a:r>
            <a:endParaRPr b="1" sz="3600">
              <a:solidFill>
                <a:srgbClr val="3F3F3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