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2" name="Shape 2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53" name="Shape 3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84" name="Shape 3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9" name="Shape 4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56" name="Shape 4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96" name="Shape 4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15" name="Shape 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22" name="Shape 5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143000" y="1122362"/>
            <a:ext cx="6858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75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75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375"/>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375"/>
              </a:spcBef>
              <a:buClr>
                <a:srgbClr val="888888"/>
              </a:buClr>
              <a:buFont typeface="Arial"/>
              <a:buNone/>
              <a:defRPr b="0" i="0" sz="1350" u="none" cap="none" strike="noStrike">
                <a:solidFill>
                  <a:srgbClr val="888888"/>
                </a:solidFill>
                <a:latin typeface="Calibri"/>
                <a:ea typeface="Calibri"/>
                <a:cs typeface="Calibri"/>
                <a:sym typeface="Calibri"/>
              </a:defRPr>
            </a:lvl3pPr>
            <a:lvl4pPr indent="0" lvl="3" marL="10287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19050" lvl="0" marL="171450" marR="0" rtl="0" algn="l">
              <a:lnSpc>
                <a:spcPct val="90000"/>
              </a:lnSpc>
              <a:spcBef>
                <a:spcPts val="75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14350" marR="0" rtl="0" algn="l">
              <a:lnSpc>
                <a:spcPct val="90000"/>
              </a:lnSpc>
              <a:spcBef>
                <a:spcPts val="375"/>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57150" lvl="2" marL="8572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01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30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859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jpg"/><Relationship Id="rId4" Type="http://schemas.openxmlformats.org/officeDocument/2006/relationships/hyperlink" Target="https://www.ncwit.org/resources/moving-beyond-computer-literacy-why-schools-should-teach-computer-science/moving-beyond" TargetMode="External"/><Relationship Id="rId5" Type="http://schemas.openxmlformats.org/officeDocument/2006/relationships/hyperlink" Target="https://www.washingtonpost.com/local/education/high-school-students-are-all-about-computers-but-get-little-instruction-in-computer-science/2014/04/23/13979eda-c185-11e3-bcec-b71ee10e9bc3_story.html" TargetMode="External"/><Relationship Id="rId6" Type="http://schemas.openxmlformats.org/officeDocument/2006/relationships/hyperlink" Target="https://techcrunch.com/2016/02/24/computer-science-is-now-a-high-school-graduation-requirement-in-chicagos-public-school-district/" TargetMode="External"/><Relationship Id="rId7" Type="http://schemas.openxmlformats.org/officeDocument/2006/relationships/hyperlink" Target="http://cacm.acm.org/blogs/blog-cacm/156531-why-isnt-there-more-computer-science-in-us-high-schools/fulltex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0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 Id="rId4" Type="http://schemas.openxmlformats.org/officeDocument/2006/relationships/image" Target="../media/image03.png"/><Relationship Id="rId5"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jpg"/><Relationship Id="rId4" Type="http://schemas.openxmlformats.org/officeDocument/2006/relationships/image" Target="../media/image08.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jpg"/><Relationship Id="rId4" Type="http://schemas.openxmlformats.org/officeDocument/2006/relationships/image" Target="../media/image08.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jpg"/><Relationship Id="rId4" Type="http://schemas.openxmlformats.org/officeDocument/2006/relationships/image" Target="../media/image08.pn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0.jpg"/><Relationship Id="rId4" Type="http://schemas.openxmlformats.org/officeDocument/2006/relationships/image" Target="../media/image06.png"/><Relationship Id="rId5"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0.jpg"/><Relationship Id="rId4" Type="http://schemas.openxmlformats.org/officeDocument/2006/relationships/image" Target="../media/image07.jpg"/><Relationship Id="rId5"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0.jp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0.jp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0.jp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0.jpg"/><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0.jpg"/><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0.jpg"/><Relationship Id="rId4" Type="http://schemas.openxmlformats.org/officeDocument/2006/relationships/image" Target="../media/image11.jpg"/><Relationship Id="rId5" Type="http://schemas.openxmlformats.org/officeDocument/2006/relationships/image" Target="../media/image12.png"/><Relationship Id="rId6"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0.jpg"/><Relationship Id="rId4" Type="http://schemas.openxmlformats.org/officeDocument/2006/relationships/image" Target="../media/image17.gif"/><Relationship Id="rId5" Type="http://schemas.openxmlformats.org/officeDocument/2006/relationships/image" Target="../media/image14.png"/><Relationship Id="rId6" Type="http://schemas.openxmlformats.org/officeDocument/2006/relationships/image" Target="../media/image26.jpg"/><Relationship Id="rId7"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0.jpg"/><Relationship Id="rId4" Type="http://schemas.openxmlformats.org/officeDocument/2006/relationships/hyperlink" Target="https://www.youtube.com/watch?v=U1fXjlqXIEU" TargetMode="External"/><Relationship Id="rId5" Type="http://schemas.openxmlformats.org/officeDocument/2006/relationships/hyperlink" Target="https://www.youtube.com/watch?v=JgRMOXE5KWU" TargetMode="External"/><Relationship Id="rId6" Type="http://schemas.openxmlformats.org/officeDocument/2006/relationships/image" Target="../media/image34.png"/><Relationship Id="rId7"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0.jpg"/><Relationship Id="rId4"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0.jpg"/><Relationship Id="rId4" Type="http://schemas.openxmlformats.org/officeDocument/2006/relationships/image" Target="../media/image18.jpg"/><Relationship Id="rId5" Type="http://schemas.openxmlformats.org/officeDocument/2006/relationships/image" Target="../media/image1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0.jpg"/><Relationship Id="rId4"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2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0.jpg"/><Relationship Id="rId4" Type="http://schemas.openxmlformats.org/officeDocument/2006/relationships/image" Target="../media/image20.jpg"/><Relationship Id="rId5"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0.jpg"/><Relationship Id="rId4" Type="http://schemas.openxmlformats.org/officeDocument/2006/relationships/image" Target="../media/image2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0.jpg"/><Relationship Id="rId4" Type="http://schemas.openxmlformats.org/officeDocument/2006/relationships/image" Target="../media/image25.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0.jpg"/><Relationship Id="rId4" Type="http://schemas.openxmlformats.org/officeDocument/2006/relationships/image" Target="../media/image25.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00.jpg"/><Relationship Id="rId4" Type="http://schemas.openxmlformats.org/officeDocument/2006/relationships/image" Target="../media/image25.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0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0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0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0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00.jpg"/><Relationship Id="rId4" Type="http://schemas.openxmlformats.org/officeDocument/2006/relationships/image" Target="../media/image2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00.jpg"/><Relationship Id="rId4" Type="http://schemas.openxmlformats.org/officeDocument/2006/relationships/image" Target="../media/image27.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00.jpg"/><Relationship Id="rId4" Type="http://schemas.openxmlformats.org/officeDocument/2006/relationships/image" Target="../media/image27.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00.jpg"/><Relationship Id="rId4" Type="http://schemas.openxmlformats.org/officeDocument/2006/relationships/image" Target="../media/image27.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0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00.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00.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0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00.jp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00.jp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00.jp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00.jpg"/><Relationship Id="rId4" Type="http://schemas.openxmlformats.org/officeDocument/2006/relationships/image" Target="../media/image28.png"/><Relationship Id="rId5" Type="http://schemas.openxmlformats.org/officeDocument/2006/relationships/image" Target="../media/image31.jpg"/><Relationship Id="rId6" Type="http://schemas.openxmlformats.org/officeDocument/2006/relationships/image" Target="../media/image35.png"/><Relationship Id="rId7"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00.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00.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00.jp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87" name="Shape 87"/>
        <p:cNvGrpSpPr/>
        <p:nvPr/>
      </p:nvGrpSpPr>
      <p:grpSpPr>
        <a:xfrm>
          <a:off x="0" y="0"/>
          <a:ext cx="0" cy="0"/>
          <a:chOff x="0" y="0"/>
          <a:chExt cx="0" cy="0"/>
        </a:xfrm>
      </p:grpSpPr>
      <p:sp>
        <p:nvSpPr>
          <p:cNvPr id="88" name="Shape 88"/>
          <p:cNvSpPr txBox="1"/>
          <p:nvPr>
            <p:ph type="ctrTitle"/>
          </p:nvPr>
        </p:nvSpPr>
        <p:spPr>
          <a:xfrm>
            <a:off x="1143000" y="1122362"/>
            <a:ext cx="6858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500" u="none" cap="none" strike="noStrike">
                <a:solidFill>
                  <a:schemeClr val="dk1"/>
                </a:solidFill>
                <a:latin typeface="Calibri"/>
                <a:ea typeface="Calibri"/>
                <a:cs typeface="Calibri"/>
                <a:sym typeface="Calibri"/>
              </a:rPr>
              <a:t>Computer Club</a:t>
            </a:r>
          </a:p>
        </p:txBody>
      </p:sp>
      <p:sp>
        <p:nvSpPr>
          <p:cNvPr id="89" name="Shape 89"/>
          <p:cNvSpPr txBox="1"/>
          <p:nvPr>
            <p:ph idx="1" type="subTitle"/>
          </p:nvPr>
        </p:nvSpPr>
        <p:spPr>
          <a:xfrm>
            <a:off x="1143000" y="3602037"/>
            <a:ext cx="6858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CS in High School?</a:t>
            </a:r>
          </a:p>
        </p:txBody>
      </p:sp>
      <p:sp>
        <p:nvSpPr>
          <p:cNvPr id="143" name="Shape 143"/>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0" lvl="0" rtl="0">
              <a:lnSpc>
                <a:spcPct val="70000"/>
              </a:lnSpc>
              <a:spcBef>
                <a:spcPts val="0"/>
              </a:spcBef>
              <a:buClr>
                <a:schemeClr val="dk1"/>
              </a:buClr>
              <a:buSzPct val="102210"/>
              <a:buFont typeface="Arial"/>
              <a:buChar char="•"/>
            </a:pPr>
            <a:r>
              <a:rPr lang="en-US" sz="1942" u="sng">
                <a:solidFill>
                  <a:schemeClr val="hlink"/>
                </a:solidFill>
                <a:hlinkClick r:id="rId4"/>
              </a:rPr>
              <a:t>https://www.ncwit.org/resources/moving-beyond-computer-literacy-why-schools-should-teach-computer-science/moving-beyond</a:t>
            </a:r>
          </a:p>
          <a:p>
            <a:pPr indent="-31" lvl="0" rtl="0">
              <a:lnSpc>
                <a:spcPct val="70000"/>
              </a:lnSpc>
              <a:spcBef>
                <a:spcPts val="0"/>
              </a:spcBef>
              <a:buClr>
                <a:schemeClr val="dk1"/>
              </a:buClr>
              <a:buSzPct val="102236"/>
              <a:buFont typeface="Arial"/>
              <a:buChar char="•"/>
            </a:pPr>
            <a:r>
              <a:rPr lang="en-US" sz="1942" u="sng">
                <a:solidFill>
                  <a:schemeClr val="hlink"/>
                </a:solidFill>
                <a:hlinkClick r:id="rId5"/>
              </a:rPr>
              <a:t>https://www.washingtonpost.com/local/education/high-school-students-are-all-about-computers-but-get-little-instruction-in-computer-science/2014/04/23/13979eda-c185-11e3-bcec-b71ee10e9bc3_story.html</a:t>
            </a:r>
          </a:p>
          <a:p>
            <a:pPr indent="-31" lvl="0" rtl="0">
              <a:lnSpc>
                <a:spcPct val="70000"/>
              </a:lnSpc>
              <a:spcBef>
                <a:spcPts val="0"/>
              </a:spcBef>
              <a:buClr>
                <a:schemeClr val="dk1"/>
              </a:buClr>
              <a:buSzPct val="102236"/>
              <a:buFont typeface="Arial"/>
              <a:buChar char="•"/>
            </a:pPr>
            <a:r>
              <a:rPr lang="en-US" sz="1942" u="sng">
                <a:solidFill>
                  <a:schemeClr val="hlink"/>
                </a:solidFill>
                <a:hlinkClick r:id="rId6"/>
              </a:rPr>
              <a:t>https://techcrunch.com/2016/02/24/computer-science-is-now-a-high-school-graduation-requirement-in-chicagos-public-school-district/</a:t>
            </a:r>
          </a:p>
          <a:p>
            <a:pPr indent="-31" lvl="0" rtl="0">
              <a:lnSpc>
                <a:spcPct val="70000"/>
              </a:lnSpc>
              <a:spcBef>
                <a:spcPts val="0"/>
              </a:spcBef>
              <a:buClr>
                <a:schemeClr val="dk1"/>
              </a:buClr>
              <a:buSzPct val="102236"/>
              <a:buFont typeface="Arial"/>
              <a:buChar char="•"/>
            </a:pPr>
            <a:r>
              <a:rPr lang="en-US" sz="1942" u="sng">
                <a:solidFill>
                  <a:schemeClr val="hlink"/>
                </a:solidFill>
                <a:hlinkClick r:id="rId7"/>
              </a:rPr>
              <a:t>http://cacm.acm.org/blogs/blog-cacm/156531-why-isnt-there-more-computer-science-in-us-high-schools/fulltext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7" name="Shape 147"/>
        <p:cNvGrpSpPr/>
        <p:nvPr/>
      </p:nvGrpSpPr>
      <p:grpSpPr>
        <a:xfrm>
          <a:off x="0" y="0"/>
          <a:ext cx="0" cy="0"/>
          <a:chOff x="0" y="0"/>
          <a:chExt cx="0" cy="0"/>
        </a:xfrm>
      </p:grpSpPr>
      <p:sp>
        <p:nvSpPr>
          <p:cNvPr id="148" name="Shape 14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CS Job Openings</a:t>
            </a:r>
          </a:p>
        </p:txBody>
      </p:sp>
      <p:sp>
        <p:nvSpPr>
          <p:cNvPr id="149" name="Shape 149"/>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0" lvl="0" marL="0" rtl="0">
              <a:lnSpc>
                <a:spcPct val="70000"/>
              </a:lnSpc>
              <a:spcBef>
                <a:spcPts val="0"/>
              </a:spcBef>
              <a:buNone/>
            </a:pPr>
            <a:r>
              <a:t/>
            </a:r>
            <a:endParaRPr sz="1942"/>
          </a:p>
        </p:txBody>
      </p:sp>
      <p:pic>
        <p:nvPicPr>
          <p:cNvPr id="150" name="Shape 150"/>
          <p:cNvPicPr preferRelativeResize="0"/>
          <p:nvPr/>
        </p:nvPicPr>
        <p:blipFill>
          <a:blip r:embed="rId4">
            <a:alphaModFix/>
          </a:blip>
          <a:stretch>
            <a:fillRect/>
          </a:stretch>
        </p:blipFill>
        <p:spPr>
          <a:xfrm>
            <a:off x="535800" y="1420225"/>
            <a:ext cx="8148274" cy="53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CS Job Salaries</a:t>
            </a:r>
          </a:p>
        </p:txBody>
      </p:sp>
      <p:sp>
        <p:nvSpPr>
          <p:cNvPr id="156" name="Shape 156"/>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0" lvl="0" marL="0" rtl="0">
              <a:lnSpc>
                <a:spcPct val="70000"/>
              </a:lnSpc>
              <a:spcBef>
                <a:spcPts val="0"/>
              </a:spcBef>
              <a:buNone/>
            </a:pPr>
            <a:r>
              <a:t/>
            </a:r>
            <a:endParaRPr sz="1942"/>
          </a:p>
        </p:txBody>
      </p:sp>
      <p:pic>
        <p:nvPicPr>
          <p:cNvPr id="157" name="Shape 157"/>
          <p:cNvPicPr preferRelativeResize="0"/>
          <p:nvPr/>
        </p:nvPicPr>
        <p:blipFill>
          <a:blip r:embed="rId4">
            <a:alphaModFix/>
          </a:blip>
          <a:stretch>
            <a:fillRect/>
          </a:stretch>
        </p:blipFill>
        <p:spPr>
          <a:xfrm>
            <a:off x="-37428" y="2406925"/>
            <a:ext cx="4402075" cy="4451074"/>
          </a:xfrm>
          <a:prstGeom prst="rect">
            <a:avLst/>
          </a:prstGeom>
          <a:noFill/>
          <a:ln>
            <a:noFill/>
          </a:ln>
        </p:spPr>
      </p:pic>
      <p:pic>
        <p:nvPicPr>
          <p:cNvPr id="158" name="Shape 158"/>
          <p:cNvPicPr preferRelativeResize="0"/>
          <p:nvPr/>
        </p:nvPicPr>
        <p:blipFill>
          <a:blip r:embed="rId5">
            <a:alphaModFix/>
          </a:blip>
          <a:stretch>
            <a:fillRect/>
          </a:stretch>
        </p:blipFill>
        <p:spPr>
          <a:xfrm>
            <a:off x="4364649" y="1514475"/>
            <a:ext cx="4532974" cy="534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2" name="Shape 162"/>
        <p:cNvGrpSpPr/>
        <p:nvPr/>
      </p:nvGrpSpPr>
      <p:grpSpPr>
        <a:xfrm>
          <a:off x="0" y="0"/>
          <a:ext cx="0" cy="0"/>
          <a:chOff x="0" y="0"/>
          <a:chExt cx="0" cy="0"/>
        </a:xfrm>
      </p:grpSpPr>
      <p:sp>
        <p:nvSpPr>
          <p:cNvPr id="163" name="Shape 163"/>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164" name="Shape 164"/>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Resume Builder</a:t>
            </a:r>
          </a:p>
          <a:p>
            <a:pPr lvl="0" marL="457200" rtl="0">
              <a:lnSpc>
                <a:spcPct val="70000"/>
              </a:lnSpc>
              <a:spcBef>
                <a:spcPts val="0"/>
              </a:spcBef>
              <a:buNone/>
            </a:pPr>
            <a:r>
              <a:t/>
            </a:r>
            <a:endParaRPr sz="1942"/>
          </a:p>
          <a:p>
            <a:pPr lvl="0" marL="457200" rtl="0">
              <a:lnSpc>
                <a:spcPct val="70000"/>
              </a:lnSpc>
              <a:spcBef>
                <a:spcPts val="0"/>
              </a:spcBef>
              <a:buNone/>
            </a:pPr>
            <a:r>
              <a:t/>
            </a:r>
            <a:endParaRPr sz="194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8" name="Shape 168"/>
        <p:cNvGrpSpPr/>
        <p:nvPr/>
      </p:nvGrpSpPr>
      <p:grpSpPr>
        <a:xfrm>
          <a:off x="0" y="0"/>
          <a:ext cx="0" cy="0"/>
          <a:chOff x="0" y="0"/>
          <a:chExt cx="0" cy="0"/>
        </a:xfrm>
      </p:grpSpPr>
      <p:sp>
        <p:nvSpPr>
          <p:cNvPr id="169" name="Shape 16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170" name="Shape 170"/>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Resume Builder</a:t>
            </a:r>
          </a:p>
          <a:p>
            <a:pPr indent="0" lvl="0" marL="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Helps getting into a good college</a:t>
            </a:r>
          </a:p>
          <a:p>
            <a:pPr lvl="1" rtl="0">
              <a:lnSpc>
                <a:spcPct val="70000"/>
              </a:lnSpc>
              <a:spcBef>
                <a:spcPts val="0"/>
              </a:spcBef>
              <a:buSzPct val="100000"/>
            </a:pPr>
            <a:r>
              <a:rPr lang="en-US" sz="2400"/>
              <a:t>I want all of you to get into TOP colleges</a:t>
            </a:r>
          </a:p>
          <a:p>
            <a:pPr indent="0" lvl="0" marL="0" rtl="0">
              <a:lnSpc>
                <a:spcPct val="70000"/>
              </a:lnSpc>
              <a:spcBef>
                <a:spcPts val="0"/>
              </a:spcBef>
              <a:buNone/>
            </a:pPr>
            <a:r>
              <a:t/>
            </a:r>
            <a:endParaRPr sz="2400"/>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Harvard_Wreath_Logo_1.png" id="171" name="Shape 171"/>
          <p:cNvPicPr preferRelativeResize="0"/>
          <p:nvPr/>
        </p:nvPicPr>
        <p:blipFill>
          <a:blip r:embed="rId4">
            <a:alphaModFix/>
          </a:blip>
          <a:stretch>
            <a:fillRect/>
          </a:stretch>
        </p:blipFill>
        <p:spPr>
          <a:xfrm>
            <a:off x="5325150" y="1676400"/>
            <a:ext cx="1319200" cy="1319200"/>
          </a:xfrm>
          <a:prstGeom prst="rect">
            <a:avLst/>
          </a:prstGeom>
          <a:noFill/>
          <a:ln>
            <a:noFill/>
          </a:ln>
        </p:spPr>
      </p:pic>
      <p:pic>
        <p:nvPicPr>
          <p:cNvPr id="172" name="Shape 172"/>
          <p:cNvPicPr preferRelativeResize="0"/>
          <p:nvPr/>
        </p:nvPicPr>
        <p:blipFill>
          <a:blip r:embed="rId5">
            <a:alphaModFix/>
          </a:blip>
          <a:stretch>
            <a:fillRect/>
          </a:stretch>
        </p:blipFill>
        <p:spPr>
          <a:xfrm>
            <a:off x="6901045" y="1805237"/>
            <a:ext cx="2052700" cy="1061525"/>
          </a:xfrm>
          <a:prstGeom prst="rect">
            <a:avLst/>
          </a:prstGeom>
          <a:noFill/>
          <a:ln>
            <a:noFill/>
          </a:ln>
        </p:spPr>
      </p:pic>
      <p:pic>
        <p:nvPicPr>
          <p:cNvPr id="173" name="Shape 173"/>
          <p:cNvPicPr preferRelativeResize="0"/>
          <p:nvPr/>
        </p:nvPicPr>
        <p:blipFill>
          <a:blip r:embed="rId6">
            <a:alphaModFix/>
          </a:blip>
          <a:stretch>
            <a:fillRect/>
          </a:stretch>
        </p:blipFill>
        <p:spPr>
          <a:xfrm>
            <a:off x="5287725" y="3763750"/>
            <a:ext cx="2052700" cy="1026350"/>
          </a:xfrm>
          <a:prstGeom prst="rect">
            <a:avLst/>
          </a:prstGeom>
          <a:noFill/>
          <a:ln>
            <a:noFill/>
          </a:ln>
        </p:spPr>
      </p:pic>
      <p:pic>
        <p:nvPicPr>
          <p:cNvPr id="174" name="Shape 174"/>
          <p:cNvPicPr preferRelativeResize="0"/>
          <p:nvPr/>
        </p:nvPicPr>
        <p:blipFill>
          <a:blip r:embed="rId7">
            <a:alphaModFix/>
          </a:blip>
          <a:stretch>
            <a:fillRect/>
          </a:stretch>
        </p:blipFill>
        <p:spPr>
          <a:xfrm>
            <a:off x="7776198" y="3781626"/>
            <a:ext cx="758210" cy="1143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8" name="Shape 178"/>
        <p:cNvGrpSpPr/>
        <p:nvPr/>
      </p:nvGrpSpPr>
      <p:grpSpPr>
        <a:xfrm>
          <a:off x="0" y="0"/>
          <a:ext cx="0" cy="0"/>
          <a:chOff x="0" y="0"/>
          <a:chExt cx="0" cy="0"/>
        </a:xfrm>
      </p:grpSpPr>
      <p:sp>
        <p:nvSpPr>
          <p:cNvPr id="179" name="Shape 17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180" name="Shape 180"/>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Resume Builder</a:t>
            </a:r>
          </a:p>
          <a:p>
            <a:pPr indent="0" lvl="0" marL="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Helps getting into a good college</a:t>
            </a:r>
          </a:p>
          <a:p>
            <a:pPr lvl="1" rtl="0">
              <a:lnSpc>
                <a:spcPct val="70000"/>
              </a:lnSpc>
              <a:spcBef>
                <a:spcPts val="0"/>
              </a:spcBef>
              <a:buSzPct val="100000"/>
            </a:pPr>
            <a:r>
              <a:rPr lang="en-US" sz="2400"/>
              <a:t>I want all of you to get into TOP colleges</a:t>
            </a:r>
          </a:p>
          <a:p>
            <a:pPr indent="0" lvl="0" marL="13335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Easily pass AP Computer Science exam</a:t>
            </a:r>
          </a:p>
          <a:p>
            <a:pPr indent="0" lvl="0" marL="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Harvard_Wreath_Logo_1.png" id="181" name="Shape 181"/>
          <p:cNvPicPr preferRelativeResize="0"/>
          <p:nvPr/>
        </p:nvPicPr>
        <p:blipFill>
          <a:blip r:embed="rId4">
            <a:alphaModFix/>
          </a:blip>
          <a:stretch>
            <a:fillRect/>
          </a:stretch>
        </p:blipFill>
        <p:spPr>
          <a:xfrm>
            <a:off x="5325150" y="1676400"/>
            <a:ext cx="1319200" cy="1319200"/>
          </a:xfrm>
          <a:prstGeom prst="rect">
            <a:avLst/>
          </a:prstGeom>
          <a:noFill/>
          <a:ln>
            <a:noFill/>
          </a:ln>
        </p:spPr>
      </p:pic>
      <p:pic>
        <p:nvPicPr>
          <p:cNvPr id="182" name="Shape 182"/>
          <p:cNvPicPr preferRelativeResize="0"/>
          <p:nvPr/>
        </p:nvPicPr>
        <p:blipFill>
          <a:blip r:embed="rId5">
            <a:alphaModFix/>
          </a:blip>
          <a:stretch>
            <a:fillRect/>
          </a:stretch>
        </p:blipFill>
        <p:spPr>
          <a:xfrm>
            <a:off x="6901045" y="1805237"/>
            <a:ext cx="2052700" cy="1061525"/>
          </a:xfrm>
          <a:prstGeom prst="rect">
            <a:avLst/>
          </a:prstGeom>
          <a:noFill/>
          <a:ln>
            <a:noFill/>
          </a:ln>
        </p:spPr>
      </p:pic>
      <p:pic>
        <p:nvPicPr>
          <p:cNvPr id="183" name="Shape 183"/>
          <p:cNvPicPr preferRelativeResize="0"/>
          <p:nvPr/>
        </p:nvPicPr>
        <p:blipFill>
          <a:blip r:embed="rId6">
            <a:alphaModFix/>
          </a:blip>
          <a:stretch>
            <a:fillRect/>
          </a:stretch>
        </p:blipFill>
        <p:spPr>
          <a:xfrm>
            <a:off x="5248950" y="3611350"/>
            <a:ext cx="2052700" cy="1026350"/>
          </a:xfrm>
          <a:prstGeom prst="rect">
            <a:avLst/>
          </a:prstGeom>
          <a:noFill/>
          <a:ln>
            <a:noFill/>
          </a:ln>
        </p:spPr>
      </p:pic>
      <p:pic>
        <p:nvPicPr>
          <p:cNvPr id="184" name="Shape 184"/>
          <p:cNvPicPr preferRelativeResize="0"/>
          <p:nvPr/>
        </p:nvPicPr>
        <p:blipFill>
          <a:blip r:embed="rId7">
            <a:alphaModFix/>
          </a:blip>
          <a:stretch>
            <a:fillRect/>
          </a:stretch>
        </p:blipFill>
        <p:spPr>
          <a:xfrm>
            <a:off x="7776198" y="3629226"/>
            <a:ext cx="758210" cy="1143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8" name="Shape 188"/>
        <p:cNvGrpSpPr/>
        <p:nvPr/>
      </p:nvGrpSpPr>
      <p:grpSpPr>
        <a:xfrm>
          <a:off x="0" y="0"/>
          <a:ext cx="0" cy="0"/>
          <a:chOff x="0" y="0"/>
          <a:chExt cx="0" cy="0"/>
        </a:xfrm>
      </p:grpSpPr>
      <p:sp>
        <p:nvSpPr>
          <p:cNvPr id="189" name="Shape 18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190" name="Shape 190"/>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Resume Builder</a:t>
            </a:r>
          </a:p>
          <a:p>
            <a:pPr indent="0" lvl="0" marL="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Helps getting into a good college</a:t>
            </a:r>
          </a:p>
          <a:p>
            <a:pPr lvl="1" rtl="0">
              <a:lnSpc>
                <a:spcPct val="70000"/>
              </a:lnSpc>
              <a:spcBef>
                <a:spcPts val="0"/>
              </a:spcBef>
              <a:buSzPct val="100000"/>
            </a:pPr>
            <a:r>
              <a:rPr lang="en-US" sz="2400"/>
              <a:t>I want all of you to get into TOP colleges</a:t>
            </a:r>
          </a:p>
          <a:p>
            <a:pPr indent="0" lvl="0" marL="13335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Easily pass AP Computer Science </a:t>
            </a:r>
          </a:p>
          <a:p>
            <a:pPr indent="0" lvl="0" marL="0" rtl="0">
              <a:lnSpc>
                <a:spcPct val="70000"/>
              </a:lnSpc>
              <a:spcBef>
                <a:spcPts val="0"/>
              </a:spcBef>
              <a:buNone/>
            </a:pPr>
            <a:r>
              <a:t/>
            </a:r>
            <a:endParaRPr sz="2400"/>
          </a:p>
          <a:p>
            <a:pPr indent="0" lvl="0" marL="0" rtl="0">
              <a:lnSpc>
                <a:spcPct val="70000"/>
              </a:lnSpc>
              <a:spcBef>
                <a:spcPts val="0"/>
              </a:spcBef>
              <a:buNone/>
            </a:pPr>
            <a:r>
              <a:t/>
            </a:r>
            <a:endParaRPr sz="2400"/>
          </a:p>
          <a:p>
            <a:pPr indent="-29083" lvl="0" rtl="0">
              <a:lnSpc>
                <a:spcPct val="70000"/>
              </a:lnSpc>
              <a:spcBef>
                <a:spcPts val="0"/>
              </a:spcBef>
              <a:buClr>
                <a:schemeClr val="dk1"/>
              </a:buClr>
              <a:buSzPct val="100000"/>
              <a:buFont typeface="Arial"/>
              <a:buChar char="•"/>
            </a:pPr>
            <a:r>
              <a:rPr lang="en-US" sz="2400"/>
              <a:t>Potential internship and job opportunities (in highschool!)</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Harvard_Wreath_Logo_1.png" id="191" name="Shape 191"/>
          <p:cNvPicPr preferRelativeResize="0"/>
          <p:nvPr/>
        </p:nvPicPr>
        <p:blipFill>
          <a:blip r:embed="rId4">
            <a:alphaModFix/>
          </a:blip>
          <a:stretch>
            <a:fillRect/>
          </a:stretch>
        </p:blipFill>
        <p:spPr>
          <a:xfrm>
            <a:off x="5325150" y="1676400"/>
            <a:ext cx="1319200" cy="1319200"/>
          </a:xfrm>
          <a:prstGeom prst="rect">
            <a:avLst/>
          </a:prstGeom>
          <a:noFill/>
          <a:ln>
            <a:noFill/>
          </a:ln>
        </p:spPr>
      </p:pic>
      <p:pic>
        <p:nvPicPr>
          <p:cNvPr id="192" name="Shape 192"/>
          <p:cNvPicPr preferRelativeResize="0"/>
          <p:nvPr/>
        </p:nvPicPr>
        <p:blipFill>
          <a:blip r:embed="rId5">
            <a:alphaModFix/>
          </a:blip>
          <a:stretch>
            <a:fillRect/>
          </a:stretch>
        </p:blipFill>
        <p:spPr>
          <a:xfrm>
            <a:off x="6901045" y="1805237"/>
            <a:ext cx="2052700" cy="1061525"/>
          </a:xfrm>
          <a:prstGeom prst="rect">
            <a:avLst/>
          </a:prstGeom>
          <a:noFill/>
          <a:ln>
            <a:noFill/>
          </a:ln>
        </p:spPr>
      </p:pic>
      <p:pic>
        <p:nvPicPr>
          <p:cNvPr id="193" name="Shape 193"/>
          <p:cNvPicPr preferRelativeResize="0"/>
          <p:nvPr/>
        </p:nvPicPr>
        <p:blipFill>
          <a:blip r:embed="rId6">
            <a:alphaModFix/>
          </a:blip>
          <a:stretch>
            <a:fillRect/>
          </a:stretch>
        </p:blipFill>
        <p:spPr>
          <a:xfrm>
            <a:off x="5325150" y="3687550"/>
            <a:ext cx="2052700" cy="1026350"/>
          </a:xfrm>
          <a:prstGeom prst="rect">
            <a:avLst/>
          </a:prstGeom>
          <a:noFill/>
          <a:ln>
            <a:noFill/>
          </a:ln>
        </p:spPr>
      </p:pic>
      <p:pic>
        <p:nvPicPr>
          <p:cNvPr id="194" name="Shape 194"/>
          <p:cNvPicPr preferRelativeResize="0"/>
          <p:nvPr/>
        </p:nvPicPr>
        <p:blipFill>
          <a:blip r:embed="rId7">
            <a:alphaModFix/>
          </a:blip>
          <a:stretch>
            <a:fillRect/>
          </a:stretch>
        </p:blipFill>
        <p:spPr>
          <a:xfrm>
            <a:off x="7776198" y="3705426"/>
            <a:ext cx="758210" cy="1143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8" name="Shape 198"/>
        <p:cNvGrpSpPr/>
        <p:nvPr/>
      </p:nvGrpSpPr>
      <p:grpSpPr>
        <a:xfrm>
          <a:off x="0" y="0"/>
          <a:ext cx="0" cy="0"/>
          <a:chOff x="0" y="0"/>
          <a:chExt cx="0" cy="0"/>
        </a:xfrm>
      </p:grpSpPr>
      <p:sp>
        <p:nvSpPr>
          <p:cNvPr id="199" name="Shape 19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00" name="Shape 200"/>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01" name="Shape 201"/>
          <p:cNvPicPr preferRelativeResize="0"/>
          <p:nvPr/>
        </p:nvPicPr>
        <p:blipFill>
          <a:blip r:embed="rId4">
            <a:alphaModFix/>
          </a:blip>
          <a:stretch>
            <a:fillRect/>
          </a:stretch>
        </p:blipFill>
        <p:spPr>
          <a:xfrm>
            <a:off x="7257900" y="2362199"/>
            <a:ext cx="1511749" cy="1193500"/>
          </a:xfrm>
          <a:prstGeom prst="rect">
            <a:avLst/>
          </a:prstGeom>
          <a:noFill/>
          <a:ln>
            <a:noFill/>
          </a:ln>
        </p:spPr>
      </p:pic>
      <p:pic>
        <p:nvPicPr>
          <p:cNvPr descr="New-Microsoft-2013-Logo-Vector.png" id="202" name="Shape 202"/>
          <p:cNvPicPr preferRelativeResize="0"/>
          <p:nvPr/>
        </p:nvPicPr>
        <p:blipFill>
          <a:blip r:embed="rId5">
            <a:alphaModFix/>
          </a:blip>
          <a:stretch>
            <a:fillRect/>
          </a:stretch>
        </p:blipFill>
        <p:spPr>
          <a:xfrm>
            <a:off x="6016650" y="2860762"/>
            <a:ext cx="2959850" cy="1957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Shape 207"/>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08" name="Shape 208"/>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indent="-29083" lvl="0" rtl="0">
              <a:lnSpc>
                <a:spcPct val="70000"/>
              </a:lnSpc>
              <a:spcBef>
                <a:spcPts val="0"/>
              </a:spcBef>
              <a:buClr>
                <a:schemeClr val="dk1"/>
              </a:buClr>
              <a:buSzPct val="100000"/>
              <a:buFont typeface="Arial"/>
              <a:buChar char="•"/>
            </a:pPr>
            <a:r>
              <a:rPr lang="en-US" sz="2400"/>
              <a:t>Explore different career opportunities</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09" name="Shape 209"/>
          <p:cNvPicPr preferRelativeResize="0"/>
          <p:nvPr/>
        </p:nvPicPr>
        <p:blipFill>
          <a:blip r:embed="rId4">
            <a:alphaModFix/>
          </a:blip>
          <a:stretch>
            <a:fillRect/>
          </a:stretch>
        </p:blipFill>
        <p:spPr>
          <a:xfrm>
            <a:off x="7181700" y="2285999"/>
            <a:ext cx="1511749" cy="1193500"/>
          </a:xfrm>
          <a:prstGeom prst="rect">
            <a:avLst/>
          </a:prstGeom>
          <a:noFill/>
          <a:ln>
            <a:noFill/>
          </a:ln>
        </p:spPr>
      </p:pic>
      <p:pic>
        <p:nvPicPr>
          <p:cNvPr descr="New-Microsoft-2013-Logo-Vector.png" id="210" name="Shape 210"/>
          <p:cNvPicPr preferRelativeResize="0"/>
          <p:nvPr/>
        </p:nvPicPr>
        <p:blipFill>
          <a:blip r:embed="rId5">
            <a:alphaModFix/>
          </a:blip>
          <a:stretch>
            <a:fillRect/>
          </a:stretch>
        </p:blipFill>
        <p:spPr>
          <a:xfrm>
            <a:off x="6016650" y="3013162"/>
            <a:ext cx="2959850" cy="1957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4" name="Shape 214"/>
        <p:cNvGrpSpPr/>
        <p:nvPr/>
      </p:nvGrpSpPr>
      <p:grpSpPr>
        <a:xfrm>
          <a:off x="0" y="0"/>
          <a:ext cx="0" cy="0"/>
          <a:chOff x="0" y="0"/>
          <a:chExt cx="0" cy="0"/>
        </a:xfrm>
      </p:grpSpPr>
      <p:sp>
        <p:nvSpPr>
          <p:cNvPr id="215" name="Shape 215"/>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16" name="Shape 216"/>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indent="-29083" lvl="0" rtl="0">
              <a:lnSpc>
                <a:spcPct val="70000"/>
              </a:lnSpc>
              <a:spcBef>
                <a:spcPts val="0"/>
              </a:spcBef>
              <a:buClr>
                <a:schemeClr val="dk1"/>
              </a:buClr>
              <a:buSzPct val="100000"/>
              <a:buFont typeface="Arial"/>
              <a:buChar char="•"/>
            </a:pPr>
            <a:r>
              <a:rPr lang="en-US" sz="2400"/>
              <a:t>Explore different career opportunities</a:t>
            </a:r>
          </a:p>
          <a:p>
            <a:pPr indent="-29083" lvl="0" rtl="0">
              <a:lnSpc>
                <a:spcPct val="70000"/>
              </a:lnSpc>
              <a:spcBef>
                <a:spcPts val="0"/>
              </a:spcBef>
              <a:buClr>
                <a:schemeClr val="dk1"/>
              </a:buClr>
              <a:buSzPct val="100000"/>
              <a:buFont typeface="Arial"/>
              <a:buChar char="•"/>
            </a:pPr>
            <a:r>
              <a:rPr lang="en-US" sz="2400"/>
              <a:t>Participate competitions</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17" name="Shape 217"/>
          <p:cNvPicPr preferRelativeResize="0"/>
          <p:nvPr/>
        </p:nvPicPr>
        <p:blipFill>
          <a:blip r:embed="rId4">
            <a:alphaModFix/>
          </a:blip>
          <a:stretch>
            <a:fillRect/>
          </a:stretch>
        </p:blipFill>
        <p:spPr>
          <a:xfrm>
            <a:off x="7181700" y="2362199"/>
            <a:ext cx="1511749" cy="1193500"/>
          </a:xfrm>
          <a:prstGeom prst="rect">
            <a:avLst/>
          </a:prstGeom>
          <a:noFill/>
          <a:ln>
            <a:noFill/>
          </a:ln>
        </p:spPr>
      </p:pic>
      <p:pic>
        <p:nvPicPr>
          <p:cNvPr descr="New-Microsoft-2013-Logo-Vector.png" id="218" name="Shape 218"/>
          <p:cNvPicPr preferRelativeResize="0"/>
          <p:nvPr/>
        </p:nvPicPr>
        <p:blipFill>
          <a:blip r:embed="rId5">
            <a:alphaModFix/>
          </a:blip>
          <a:stretch>
            <a:fillRect/>
          </a:stretch>
        </p:blipFill>
        <p:spPr>
          <a:xfrm>
            <a:off x="6016650" y="3013162"/>
            <a:ext cx="2959850" cy="1957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93" name="Shape 93"/>
        <p:cNvGrpSpPr/>
        <p:nvPr/>
      </p:nvGrpSpPr>
      <p:grpSpPr>
        <a:xfrm>
          <a:off x="0" y="0"/>
          <a:ext cx="0" cy="0"/>
          <a:chOff x="0" y="0"/>
          <a:chExt cx="0" cy="0"/>
        </a:xfrm>
      </p:grpSpPr>
      <p:sp>
        <p:nvSpPr>
          <p:cNvPr id="94" name="Shape 9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95" name="Shape 9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can be seen as a science of problem solving, which requires precision, creativity, and careful reasoning </a:t>
            </a:r>
          </a:p>
          <a:p>
            <a:pPr indent="-171450" lvl="0" marL="171450" marR="0" rtl="0" algn="l">
              <a:lnSpc>
                <a:spcPct val="70000"/>
              </a:lnSpc>
              <a:spcBef>
                <a:spcPts val="750"/>
              </a:spcBef>
              <a:spcAft>
                <a:spcPts val="0"/>
              </a:spcAft>
              <a:buClr>
                <a:schemeClr val="dk1"/>
              </a:buClr>
              <a:buSzPct val="102210"/>
              <a:buFont typeface="Arial"/>
              <a:buNone/>
            </a:pPr>
            <a:r>
              <a:t/>
            </a:r>
            <a:endParaRPr b="0" i="0" sz="1942" u="none" cap="none" strike="noStrike">
              <a:solidFill>
                <a:schemeClr val="dk1"/>
              </a:solidFill>
              <a:latin typeface="Calibri"/>
              <a:ea typeface="Calibri"/>
              <a:cs typeface="Calibri"/>
              <a:sym typeface="Calibri"/>
            </a:endParaRPr>
          </a:p>
          <a:p>
            <a:pPr indent="-171450" lvl="1" marL="514350" marR="0" rtl="0" algn="l">
              <a:lnSpc>
                <a:spcPct val="70000"/>
              </a:lnSpc>
              <a:spcBef>
                <a:spcPts val="375"/>
              </a:spcBef>
              <a:buClr>
                <a:schemeClr val="dk1"/>
              </a:buClr>
              <a:buSzPct val="25000"/>
              <a:buFont typeface="Arial"/>
              <a:buNone/>
            </a:pPr>
            <a:r>
              <a:t/>
            </a:r>
            <a:endParaRPr b="0" i="0" sz="1665"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Shape 223"/>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24" name="Shape 224"/>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indent="-29083" lvl="0" rtl="0">
              <a:lnSpc>
                <a:spcPct val="70000"/>
              </a:lnSpc>
              <a:spcBef>
                <a:spcPts val="0"/>
              </a:spcBef>
              <a:buClr>
                <a:schemeClr val="dk1"/>
              </a:buClr>
              <a:buSzPct val="100000"/>
              <a:buFont typeface="Arial"/>
              <a:buChar char="•"/>
            </a:pPr>
            <a:r>
              <a:rPr lang="en-US" sz="2400"/>
              <a:t>Explore different career opportunities</a:t>
            </a:r>
          </a:p>
          <a:p>
            <a:pPr indent="-29083" lvl="0" rtl="0">
              <a:lnSpc>
                <a:spcPct val="70000"/>
              </a:lnSpc>
              <a:spcBef>
                <a:spcPts val="0"/>
              </a:spcBef>
              <a:buClr>
                <a:schemeClr val="dk1"/>
              </a:buClr>
              <a:buSzPct val="100000"/>
              <a:buFont typeface="Arial"/>
              <a:buChar char="•"/>
            </a:pPr>
            <a:r>
              <a:rPr lang="en-US" sz="2400"/>
              <a:t>Participate competitions</a:t>
            </a:r>
          </a:p>
          <a:p>
            <a:pPr indent="-29083" lvl="0" rtl="0">
              <a:lnSpc>
                <a:spcPct val="70000"/>
              </a:lnSpc>
              <a:spcBef>
                <a:spcPts val="0"/>
              </a:spcBef>
              <a:buClr>
                <a:schemeClr val="dk1"/>
              </a:buClr>
              <a:buSzPct val="100000"/>
              <a:buFont typeface="Arial"/>
              <a:buChar char="•"/>
            </a:pPr>
            <a:r>
              <a:rPr lang="en-US" sz="2400"/>
              <a:t>For the sake of learning &amp; challenging yourself</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25" name="Shape 225"/>
          <p:cNvPicPr preferRelativeResize="0"/>
          <p:nvPr/>
        </p:nvPicPr>
        <p:blipFill>
          <a:blip r:embed="rId4">
            <a:alphaModFix/>
          </a:blip>
          <a:stretch>
            <a:fillRect/>
          </a:stretch>
        </p:blipFill>
        <p:spPr>
          <a:xfrm>
            <a:off x="7257900" y="2285999"/>
            <a:ext cx="1511749" cy="1193500"/>
          </a:xfrm>
          <a:prstGeom prst="rect">
            <a:avLst/>
          </a:prstGeom>
          <a:noFill/>
          <a:ln>
            <a:noFill/>
          </a:ln>
        </p:spPr>
      </p:pic>
      <p:pic>
        <p:nvPicPr>
          <p:cNvPr descr="New-Microsoft-2013-Logo-Vector.png" id="226" name="Shape 226"/>
          <p:cNvPicPr preferRelativeResize="0"/>
          <p:nvPr/>
        </p:nvPicPr>
        <p:blipFill>
          <a:blip r:embed="rId5">
            <a:alphaModFix/>
          </a:blip>
          <a:stretch>
            <a:fillRect/>
          </a:stretch>
        </p:blipFill>
        <p:spPr>
          <a:xfrm>
            <a:off x="6092850" y="3013162"/>
            <a:ext cx="2959850" cy="1957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0" name="Shape 230"/>
        <p:cNvGrpSpPr/>
        <p:nvPr/>
      </p:nvGrpSpPr>
      <p:grpSpPr>
        <a:xfrm>
          <a:off x="0" y="0"/>
          <a:ext cx="0" cy="0"/>
          <a:chOff x="0" y="0"/>
          <a:chExt cx="0" cy="0"/>
        </a:xfrm>
      </p:grpSpPr>
      <p:sp>
        <p:nvSpPr>
          <p:cNvPr id="231" name="Shape 231"/>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32" name="Shape 232"/>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indent="-29083" lvl="0" rtl="0">
              <a:lnSpc>
                <a:spcPct val="70000"/>
              </a:lnSpc>
              <a:spcBef>
                <a:spcPts val="0"/>
              </a:spcBef>
              <a:buClr>
                <a:schemeClr val="dk1"/>
              </a:buClr>
              <a:buSzPct val="100000"/>
              <a:buFont typeface="Arial"/>
              <a:buChar char="•"/>
            </a:pPr>
            <a:r>
              <a:rPr lang="en-US" sz="2400"/>
              <a:t>Explore different career opportunities</a:t>
            </a:r>
          </a:p>
          <a:p>
            <a:pPr indent="-29083" lvl="0" rtl="0">
              <a:lnSpc>
                <a:spcPct val="70000"/>
              </a:lnSpc>
              <a:spcBef>
                <a:spcPts val="0"/>
              </a:spcBef>
              <a:buClr>
                <a:schemeClr val="dk1"/>
              </a:buClr>
              <a:buSzPct val="100000"/>
              <a:buFont typeface="Arial"/>
              <a:buChar char="•"/>
            </a:pPr>
            <a:r>
              <a:rPr lang="en-US" sz="2400"/>
              <a:t>Participate competitions</a:t>
            </a:r>
          </a:p>
          <a:p>
            <a:pPr indent="-29083" lvl="0" rtl="0">
              <a:lnSpc>
                <a:spcPct val="70000"/>
              </a:lnSpc>
              <a:spcBef>
                <a:spcPts val="0"/>
              </a:spcBef>
              <a:buClr>
                <a:schemeClr val="dk1"/>
              </a:buClr>
              <a:buSzPct val="100000"/>
              <a:buFont typeface="Arial"/>
              <a:buChar char="•"/>
            </a:pPr>
            <a:r>
              <a:rPr lang="en-US" sz="2400"/>
              <a:t>For the sake of learning &amp; challenging yourself</a:t>
            </a:r>
          </a:p>
          <a:p>
            <a:pPr indent="-29083" lvl="0" rtl="0">
              <a:lnSpc>
                <a:spcPct val="70000"/>
              </a:lnSpc>
              <a:spcBef>
                <a:spcPts val="0"/>
              </a:spcBef>
              <a:buClr>
                <a:schemeClr val="dk1"/>
              </a:buClr>
              <a:buSzPct val="100000"/>
              <a:buFont typeface="Arial"/>
              <a:buChar char="•"/>
            </a:pPr>
            <a:r>
              <a:rPr lang="en-US" sz="2400"/>
              <a:t>Self-motivation &amp; time-management</a:t>
            </a:r>
          </a:p>
          <a:p>
            <a:pPr indent="0" lvl="0" marL="13335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33" name="Shape 233"/>
          <p:cNvPicPr preferRelativeResize="0"/>
          <p:nvPr/>
        </p:nvPicPr>
        <p:blipFill>
          <a:blip r:embed="rId4">
            <a:alphaModFix/>
          </a:blip>
          <a:stretch>
            <a:fillRect/>
          </a:stretch>
        </p:blipFill>
        <p:spPr>
          <a:xfrm>
            <a:off x="7334100" y="2362199"/>
            <a:ext cx="1511749" cy="1193500"/>
          </a:xfrm>
          <a:prstGeom prst="rect">
            <a:avLst/>
          </a:prstGeom>
          <a:noFill/>
          <a:ln>
            <a:noFill/>
          </a:ln>
        </p:spPr>
      </p:pic>
      <p:pic>
        <p:nvPicPr>
          <p:cNvPr descr="New-Microsoft-2013-Logo-Vector.png" id="234" name="Shape 234"/>
          <p:cNvPicPr preferRelativeResize="0"/>
          <p:nvPr/>
        </p:nvPicPr>
        <p:blipFill>
          <a:blip r:embed="rId5">
            <a:alphaModFix/>
          </a:blip>
          <a:stretch>
            <a:fillRect/>
          </a:stretch>
        </p:blipFill>
        <p:spPr>
          <a:xfrm>
            <a:off x="6169050" y="3089362"/>
            <a:ext cx="2959850" cy="1957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8" name="Shape 238"/>
        <p:cNvGrpSpPr/>
        <p:nvPr/>
      </p:nvGrpSpPr>
      <p:grpSpPr>
        <a:xfrm>
          <a:off x="0" y="0"/>
          <a:ext cx="0" cy="0"/>
          <a:chOff x="0" y="0"/>
          <a:chExt cx="0" cy="0"/>
        </a:xfrm>
      </p:grpSpPr>
      <p:sp>
        <p:nvSpPr>
          <p:cNvPr id="239" name="Shape 23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Why You Should Be In the Computer Club?</a:t>
            </a:r>
          </a:p>
        </p:txBody>
      </p:sp>
      <p:sp>
        <p:nvSpPr>
          <p:cNvPr id="240" name="Shape 240"/>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Potential internship and job opportunities (in high school!)</a:t>
            </a:r>
          </a:p>
          <a:p>
            <a:pPr indent="-29083" lvl="0" rtl="0">
              <a:lnSpc>
                <a:spcPct val="70000"/>
              </a:lnSpc>
              <a:spcBef>
                <a:spcPts val="0"/>
              </a:spcBef>
              <a:buClr>
                <a:schemeClr val="dk1"/>
              </a:buClr>
              <a:buSzPct val="100000"/>
              <a:buFont typeface="Arial"/>
              <a:buChar char="•"/>
            </a:pPr>
            <a:r>
              <a:rPr lang="en-US" sz="2400"/>
              <a:t>Explore different career opportunities</a:t>
            </a:r>
          </a:p>
          <a:p>
            <a:pPr indent="-29083" lvl="0" rtl="0">
              <a:lnSpc>
                <a:spcPct val="70000"/>
              </a:lnSpc>
              <a:spcBef>
                <a:spcPts val="0"/>
              </a:spcBef>
              <a:buClr>
                <a:schemeClr val="dk1"/>
              </a:buClr>
              <a:buSzPct val="100000"/>
              <a:buFont typeface="Arial"/>
              <a:buChar char="•"/>
            </a:pPr>
            <a:r>
              <a:rPr lang="en-US" sz="2400"/>
              <a:t>Participate competitions</a:t>
            </a:r>
          </a:p>
          <a:p>
            <a:pPr indent="-29083" lvl="0" rtl="0">
              <a:lnSpc>
                <a:spcPct val="70000"/>
              </a:lnSpc>
              <a:spcBef>
                <a:spcPts val="0"/>
              </a:spcBef>
              <a:buClr>
                <a:schemeClr val="dk1"/>
              </a:buClr>
              <a:buSzPct val="100000"/>
              <a:buFont typeface="Arial"/>
              <a:buChar char="•"/>
            </a:pPr>
            <a:r>
              <a:rPr lang="en-US" sz="2400"/>
              <a:t>For the sake of learning &amp; challenging yourself</a:t>
            </a:r>
          </a:p>
          <a:p>
            <a:pPr indent="-29083" lvl="0" rtl="0">
              <a:lnSpc>
                <a:spcPct val="70000"/>
              </a:lnSpc>
              <a:spcBef>
                <a:spcPts val="0"/>
              </a:spcBef>
              <a:buClr>
                <a:schemeClr val="dk1"/>
              </a:buClr>
              <a:buSzPct val="100000"/>
              <a:buFont typeface="Arial"/>
              <a:buChar char="•"/>
            </a:pPr>
            <a:r>
              <a:rPr lang="en-US" sz="2400"/>
              <a:t>Self-motivation &amp; time-management</a:t>
            </a:r>
          </a:p>
          <a:p>
            <a:pPr indent="-29083" lvl="0" rtl="0">
              <a:lnSpc>
                <a:spcPct val="70000"/>
              </a:lnSpc>
              <a:spcBef>
                <a:spcPts val="0"/>
              </a:spcBef>
              <a:buClr>
                <a:schemeClr val="dk1"/>
              </a:buClr>
              <a:buSzPct val="100000"/>
              <a:buFont typeface="Arial"/>
              <a:buChar char="•"/>
            </a:pPr>
            <a:r>
              <a:rPr lang="en-US" sz="2400"/>
              <a:t>… to have fun</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nasaLogo-570x450.png" id="241" name="Shape 241"/>
          <p:cNvPicPr preferRelativeResize="0"/>
          <p:nvPr/>
        </p:nvPicPr>
        <p:blipFill>
          <a:blip r:embed="rId4">
            <a:alphaModFix/>
          </a:blip>
          <a:stretch>
            <a:fillRect/>
          </a:stretch>
        </p:blipFill>
        <p:spPr>
          <a:xfrm>
            <a:off x="7334100" y="2285999"/>
            <a:ext cx="1511749" cy="1193500"/>
          </a:xfrm>
          <a:prstGeom prst="rect">
            <a:avLst/>
          </a:prstGeom>
          <a:noFill/>
          <a:ln>
            <a:noFill/>
          </a:ln>
        </p:spPr>
      </p:pic>
      <p:pic>
        <p:nvPicPr>
          <p:cNvPr descr="New-Microsoft-2013-Logo-Vector.png" id="242" name="Shape 242"/>
          <p:cNvPicPr preferRelativeResize="0"/>
          <p:nvPr/>
        </p:nvPicPr>
        <p:blipFill>
          <a:blip r:embed="rId5">
            <a:alphaModFix/>
          </a:blip>
          <a:stretch>
            <a:fillRect/>
          </a:stretch>
        </p:blipFill>
        <p:spPr>
          <a:xfrm>
            <a:off x="6169050" y="3013162"/>
            <a:ext cx="2959850" cy="19573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6" name="Shape 246"/>
        <p:cNvGrpSpPr/>
        <p:nvPr/>
      </p:nvGrpSpPr>
      <p:grpSpPr>
        <a:xfrm>
          <a:off x="0" y="0"/>
          <a:ext cx="0" cy="0"/>
          <a:chOff x="0" y="0"/>
          <a:chExt cx="0" cy="0"/>
        </a:xfrm>
      </p:grpSpPr>
      <p:sp>
        <p:nvSpPr>
          <p:cNvPr id="247" name="Shape 247"/>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Are We Going To Do?</a:t>
            </a:r>
          </a:p>
        </p:txBody>
      </p:sp>
      <p:sp>
        <p:nvSpPr>
          <p:cNvPr id="248" name="Shape 248"/>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Introduction to Programming </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Shape 253"/>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Introduction To Programming</a:t>
            </a:r>
          </a:p>
        </p:txBody>
      </p:sp>
      <p:sp>
        <p:nvSpPr>
          <p:cNvPr id="254" name="Shape 254"/>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Huge overlap with AP Computer Science A</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images.jpg" id="255" name="Shape 255"/>
          <p:cNvPicPr preferRelativeResize="0"/>
          <p:nvPr/>
        </p:nvPicPr>
        <p:blipFill>
          <a:blip r:embed="rId4">
            <a:alphaModFix/>
          </a:blip>
          <a:stretch>
            <a:fillRect/>
          </a:stretch>
        </p:blipFill>
        <p:spPr>
          <a:xfrm>
            <a:off x="5687175" y="2295997"/>
            <a:ext cx="3071725" cy="1551225"/>
          </a:xfrm>
          <a:prstGeom prst="rect">
            <a:avLst/>
          </a:prstGeom>
          <a:noFill/>
          <a:ln>
            <a:noFill/>
          </a:ln>
        </p:spPr>
      </p:pic>
      <p:pic>
        <p:nvPicPr>
          <p:cNvPr descr="Java-PNG-Clipart.png" id="256" name="Shape 256"/>
          <p:cNvPicPr preferRelativeResize="0"/>
          <p:nvPr/>
        </p:nvPicPr>
        <p:blipFill>
          <a:blip r:embed="rId5">
            <a:alphaModFix/>
          </a:blip>
          <a:stretch>
            <a:fillRect/>
          </a:stretch>
        </p:blipFill>
        <p:spPr>
          <a:xfrm>
            <a:off x="1251603" y="3396247"/>
            <a:ext cx="1602300" cy="29377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60" name="Shape 260"/>
        <p:cNvGrpSpPr/>
        <p:nvPr/>
      </p:nvGrpSpPr>
      <p:grpSpPr>
        <a:xfrm>
          <a:off x="0" y="0"/>
          <a:ext cx="0" cy="0"/>
          <a:chOff x="0" y="0"/>
          <a:chExt cx="0" cy="0"/>
        </a:xfrm>
      </p:grpSpPr>
      <p:sp>
        <p:nvSpPr>
          <p:cNvPr id="261" name="Shape 261"/>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Are We Going To Do?</a:t>
            </a:r>
          </a:p>
        </p:txBody>
      </p:sp>
      <p:sp>
        <p:nvSpPr>
          <p:cNvPr id="262" name="Shape 262"/>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Introduction to Programming </a:t>
            </a:r>
          </a:p>
          <a:p>
            <a:pPr indent="-29083" lvl="0" rtl="0">
              <a:lnSpc>
                <a:spcPct val="70000"/>
              </a:lnSpc>
              <a:spcBef>
                <a:spcPts val="0"/>
              </a:spcBef>
              <a:buClr>
                <a:schemeClr val="dk1"/>
              </a:buClr>
              <a:buSzPct val="100000"/>
              <a:buFont typeface="Arial"/>
              <a:buChar char="•"/>
            </a:pPr>
            <a:r>
              <a:rPr lang="en-US" sz="2400"/>
              <a:t>Competitive Programming </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1423743694_mclogo.png" id="263" name="Shape 263"/>
          <p:cNvPicPr preferRelativeResize="0"/>
          <p:nvPr/>
        </p:nvPicPr>
        <p:blipFill>
          <a:blip r:embed="rId4">
            <a:alphaModFix/>
          </a:blip>
          <a:stretch>
            <a:fillRect/>
          </a:stretch>
        </p:blipFill>
        <p:spPr>
          <a:xfrm>
            <a:off x="5819147" y="84175"/>
            <a:ext cx="3324851" cy="290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67" name="Shape 267"/>
        <p:cNvGrpSpPr/>
        <p:nvPr/>
      </p:nvGrpSpPr>
      <p:grpSpPr>
        <a:xfrm>
          <a:off x="0" y="0"/>
          <a:ext cx="0" cy="0"/>
          <a:chOff x="0" y="0"/>
          <a:chExt cx="0" cy="0"/>
        </a:xfrm>
      </p:grpSpPr>
      <p:sp>
        <p:nvSpPr>
          <p:cNvPr id="268" name="Shape 26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Calibri"/>
              <a:buNone/>
            </a:pPr>
            <a:r>
              <a:rPr lang="en-US"/>
              <a:t>Competitive Programming</a:t>
            </a:r>
          </a:p>
          <a:p>
            <a:pPr indent="0" lvl="0" marL="0" marR="0" rtl="0" algn="l">
              <a:lnSpc>
                <a:spcPct val="90000"/>
              </a:lnSpc>
              <a:spcBef>
                <a:spcPts val="0"/>
              </a:spcBef>
              <a:buClr>
                <a:schemeClr val="dk1"/>
              </a:buClr>
              <a:buSzPct val="25000"/>
              <a:buFont typeface="Calibri"/>
              <a:buNone/>
            </a:pPr>
            <a:r>
              <a:t/>
            </a:r>
            <a:endParaRPr sz="1942"/>
          </a:p>
        </p:txBody>
      </p:sp>
      <p:sp>
        <p:nvSpPr>
          <p:cNvPr id="269" name="Shape 269"/>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Wiki Definition: "Competitive programming is a mind sport usually held over the Internet or a local network, involving participants trying to program according to provided specifications. Contestants are referred to as sport programmers."</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1423743694_mclogo.png" id="270" name="Shape 270"/>
          <p:cNvPicPr preferRelativeResize="0"/>
          <p:nvPr/>
        </p:nvPicPr>
        <p:blipFill>
          <a:blip r:embed="rId4">
            <a:alphaModFix/>
          </a:blip>
          <a:stretch>
            <a:fillRect/>
          </a:stretch>
        </p:blipFill>
        <p:spPr>
          <a:xfrm>
            <a:off x="5688172" y="-112299"/>
            <a:ext cx="3324851" cy="2900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74" name="Shape 274"/>
        <p:cNvGrpSpPr/>
        <p:nvPr/>
      </p:nvGrpSpPr>
      <p:grpSpPr>
        <a:xfrm>
          <a:off x="0" y="0"/>
          <a:ext cx="0" cy="0"/>
          <a:chOff x="0" y="0"/>
          <a:chExt cx="0" cy="0"/>
        </a:xfrm>
      </p:grpSpPr>
      <p:sp>
        <p:nvSpPr>
          <p:cNvPr id="275" name="Shape 275"/>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Calibri"/>
              <a:buNone/>
            </a:pPr>
            <a:r>
              <a:rPr lang="en-US"/>
              <a:t>Competitive Programming</a:t>
            </a:r>
          </a:p>
          <a:p>
            <a:pPr indent="0" lvl="0" marL="0" marR="0" rtl="0" algn="l">
              <a:lnSpc>
                <a:spcPct val="90000"/>
              </a:lnSpc>
              <a:spcBef>
                <a:spcPts val="0"/>
              </a:spcBef>
              <a:buClr>
                <a:schemeClr val="dk1"/>
              </a:buClr>
              <a:buSzPct val="25000"/>
              <a:buFont typeface="Calibri"/>
              <a:buNone/>
            </a:pPr>
            <a:r>
              <a:t/>
            </a:r>
            <a:endParaRPr sz="1942"/>
          </a:p>
        </p:txBody>
      </p:sp>
      <p:pic>
        <p:nvPicPr>
          <p:cNvPr descr="competitive programming.PNG" id="276" name="Shape 276"/>
          <p:cNvPicPr preferRelativeResize="0"/>
          <p:nvPr/>
        </p:nvPicPr>
        <p:blipFill>
          <a:blip r:embed="rId4">
            <a:alphaModFix/>
          </a:blip>
          <a:stretch>
            <a:fillRect/>
          </a:stretch>
        </p:blipFill>
        <p:spPr>
          <a:xfrm>
            <a:off x="1049624" y="1356649"/>
            <a:ext cx="7158399" cy="5233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80" name="Shape 280"/>
        <p:cNvGrpSpPr/>
        <p:nvPr/>
      </p:nvGrpSpPr>
      <p:grpSpPr>
        <a:xfrm>
          <a:off x="0" y="0"/>
          <a:ext cx="0" cy="0"/>
          <a:chOff x="0" y="0"/>
          <a:chExt cx="0" cy="0"/>
        </a:xfrm>
      </p:grpSpPr>
      <p:sp>
        <p:nvSpPr>
          <p:cNvPr id="281" name="Shape 281"/>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Are We Going To Do?</a:t>
            </a:r>
          </a:p>
        </p:txBody>
      </p:sp>
      <p:sp>
        <p:nvSpPr>
          <p:cNvPr id="282" name="Shape 282"/>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Introduction to Programming </a:t>
            </a:r>
          </a:p>
          <a:p>
            <a:pPr indent="-29083" lvl="0" rtl="0">
              <a:lnSpc>
                <a:spcPct val="70000"/>
              </a:lnSpc>
              <a:spcBef>
                <a:spcPts val="0"/>
              </a:spcBef>
              <a:buClr>
                <a:schemeClr val="dk1"/>
              </a:buClr>
              <a:buSzPct val="100000"/>
              <a:buFont typeface="Arial"/>
              <a:buChar char="•"/>
            </a:pPr>
            <a:r>
              <a:rPr lang="en-US" sz="2400"/>
              <a:t>Competitive Programming</a:t>
            </a:r>
          </a:p>
          <a:p>
            <a:pPr indent="-29083" lvl="0" rtl="0">
              <a:lnSpc>
                <a:spcPct val="70000"/>
              </a:lnSpc>
              <a:spcBef>
                <a:spcPts val="0"/>
              </a:spcBef>
              <a:buClr>
                <a:schemeClr val="dk1"/>
              </a:buClr>
              <a:buSzPct val="100000"/>
              <a:buFont typeface="Arial"/>
              <a:buChar char="•"/>
            </a:pPr>
            <a:r>
              <a:rPr lang="en-US" sz="2400"/>
              <a:t>Cyber Security </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pic>
        <p:nvPicPr>
          <p:cNvPr descr="cybersecurity-100635851-primary.idge.jpg" id="283" name="Shape 283"/>
          <p:cNvPicPr preferRelativeResize="0"/>
          <p:nvPr/>
        </p:nvPicPr>
        <p:blipFill>
          <a:blip r:embed="rId4">
            <a:alphaModFix/>
          </a:blip>
          <a:stretch>
            <a:fillRect/>
          </a:stretch>
        </p:blipFill>
        <p:spPr>
          <a:xfrm>
            <a:off x="3596100" y="3104676"/>
            <a:ext cx="4396700" cy="2928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87" name="Shape 287"/>
        <p:cNvGrpSpPr/>
        <p:nvPr/>
      </p:nvGrpSpPr>
      <p:grpSpPr>
        <a:xfrm>
          <a:off x="0" y="0"/>
          <a:ext cx="0" cy="0"/>
          <a:chOff x="0" y="0"/>
          <a:chExt cx="0" cy="0"/>
        </a:xfrm>
      </p:grpSpPr>
      <p:sp>
        <p:nvSpPr>
          <p:cNvPr id="288" name="Shape 28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Cyber Security</a:t>
            </a:r>
          </a:p>
        </p:txBody>
      </p:sp>
      <p:sp>
        <p:nvSpPr>
          <p:cNvPr id="289" name="Shape 289"/>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In the most general terms, security seems to mean something like “protection of assets against threats.”</a:t>
            </a:r>
          </a:p>
          <a:p>
            <a:pPr indent="-29083" lvl="0" rtl="0">
              <a:lnSpc>
                <a:spcPct val="70000"/>
              </a:lnSpc>
              <a:spcBef>
                <a:spcPts val="0"/>
              </a:spcBef>
              <a:buClr>
                <a:schemeClr val="dk1"/>
              </a:buClr>
              <a:buSzPct val="100000"/>
              <a:buFont typeface="Arial"/>
              <a:buChar char="•"/>
            </a:pPr>
            <a:r>
              <a:rPr lang="en-US" sz="2400"/>
              <a:t>What assets? </a:t>
            </a:r>
          </a:p>
          <a:p>
            <a:pPr indent="-29083" lvl="0" rtl="0">
              <a:lnSpc>
                <a:spcPct val="70000"/>
              </a:lnSpc>
              <a:spcBef>
                <a:spcPts val="0"/>
              </a:spcBef>
              <a:buClr>
                <a:schemeClr val="dk1"/>
              </a:buClr>
              <a:buSzPct val="100000"/>
              <a:buFont typeface="Arial"/>
              <a:buChar char="•"/>
            </a:pPr>
            <a:r>
              <a:rPr lang="en-US" sz="2400"/>
              <a:t>What kinds of threats? </a:t>
            </a:r>
          </a:p>
          <a:p>
            <a:pPr indent="-29083" lvl="0" rtl="0">
              <a:lnSpc>
                <a:spcPct val="70000"/>
              </a:lnSpc>
              <a:spcBef>
                <a:spcPts val="0"/>
              </a:spcBef>
              <a:buClr>
                <a:schemeClr val="dk1"/>
              </a:buClr>
              <a:buSzPct val="100000"/>
              <a:buFont typeface="Arial"/>
              <a:buChar char="•"/>
            </a:pPr>
            <a:r>
              <a:rPr lang="en-US" sz="2400"/>
              <a:t>What does “protection” mean? </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99" name="Shape 99"/>
        <p:cNvGrpSpPr/>
        <p:nvPr/>
      </p:nvGrpSpPr>
      <p:grpSpPr>
        <a:xfrm>
          <a:off x="0" y="0"/>
          <a:ext cx="0" cy="0"/>
          <a:chOff x="0" y="0"/>
          <a:chExt cx="0" cy="0"/>
        </a:xfrm>
      </p:grpSpPr>
      <p:sp>
        <p:nvSpPr>
          <p:cNvPr id="100" name="Shape 10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01" name="Shape 101"/>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can be seen as a science of problem solving, which requires precision, creativity, and careful reasoning </a:t>
            </a:r>
          </a:p>
          <a:p>
            <a:pPr indent="-200533" lvl="0" marL="171450" marR="0" rtl="0" algn="l">
              <a:lnSpc>
                <a:spcPct val="7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is a discipline that spans theory and practice</a:t>
            </a:r>
          </a:p>
          <a:p>
            <a:pPr indent="-171450" lvl="1" marL="514350" marR="0" rtl="0" algn="l">
              <a:lnSpc>
                <a:spcPct val="70000"/>
              </a:lnSpc>
              <a:spcBef>
                <a:spcPts val="375"/>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93" name="Shape 293"/>
        <p:cNvGrpSpPr/>
        <p:nvPr/>
      </p:nvGrpSpPr>
      <p:grpSpPr>
        <a:xfrm>
          <a:off x="0" y="0"/>
          <a:ext cx="0" cy="0"/>
          <a:chOff x="0" y="0"/>
          <a:chExt cx="0" cy="0"/>
        </a:xfrm>
      </p:grpSpPr>
      <p:sp>
        <p:nvSpPr>
          <p:cNvPr id="294" name="Shape 29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Importance of Cyber Security</a:t>
            </a:r>
          </a:p>
        </p:txBody>
      </p:sp>
      <p:sp>
        <p:nvSpPr>
          <p:cNvPr id="295" name="Shape 295"/>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A recent study of 32,000 Websites found that nearly 97% of sites carry a severe vulnerability. – WebApplicationSecurity Consortium,Sept2008</a:t>
            </a:r>
          </a:p>
          <a:p>
            <a:pPr indent="-29083" lvl="0" rtl="0">
              <a:lnSpc>
                <a:spcPct val="70000"/>
              </a:lnSpc>
              <a:spcBef>
                <a:spcPts val="0"/>
              </a:spcBef>
              <a:buClr>
                <a:schemeClr val="dk1"/>
              </a:buClr>
              <a:buSzPct val="100000"/>
              <a:buFont typeface="Arial"/>
              <a:buChar char="•"/>
            </a:pPr>
            <a:r>
              <a:rPr lang="en-US" sz="2400"/>
              <a:t>“NSA found that inappropriate or incorrect software security conﬁgurations (most often caused by conﬁguration errors at the local base level) were responsible for 80 percent of Air Force vulnerabilities.”–CSIS report on Securing Cyberspace for the 44th Presidency,Dec.2008,p.55.</a:t>
            </a:r>
          </a:p>
          <a:p>
            <a:pPr lvl="0" marL="457200" rtl="0">
              <a:lnSpc>
                <a:spcPct val="70000"/>
              </a:lnSpc>
              <a:spcBef>
                <a:spcPts val="0"/>
              </a:spcBef>
              <a:buNone/>
            </a:pPr>
            <a:r>
              <a:t/>
            </a:r>
            <a:endParaRPr sz="2400"/>
          </a:p>
          <a:p>
            <a:pPr lvl="0" marL="457200" rtl="0">
              <a:lnSpc>
                <a:spcPct val="70000"/>
              </a:lnSpc>
              <a:spcBef>
                <a:spcPts val="0"/>
              </a:spcBef>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Importance of Cyber Security</a:t>
            </a:r>
          </a:p>
        </p:txBody>
      </p:sp>
      <p:sp>
        <p:nvSpPr>
          <p:cNvPr id="301" name="Shape 301"/>
          <p:cNvSpPr txBox="1"/>
          <p:nvPr>
            <p:ph idx="1" type="body"/>
          </p:nvPr>
        </p:nvSpPr>
        <p:spPr>
          <a:xfrm>
            <a:off x="628650" y="1797550"/>
            <a:ext cx="8109900" cy="44898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solidFill>
                  <a:srgbClr val="FF0000"/>
                </a:solidFill>
              </a:rPr>
              <a:t>A dozen determined computer programmer scan, if they ﬁnd a vulnerability to exploit, threaten the UnitedStates’ global logistics network, steal its operational plans, blind its intelligence capabilities or hinder its ability to deliver weapons on target.</a:t>
            </a:r>
            <a:r>
              <a:rPr lang="en-US" sz="2400"/>
              <a:t>–William J. Lynn,U.S. Deputy Secy  of Defense, ForeignAﬀairs(2010)</a:t>
            </a:r>
          </a:p>
          <a:p>
            <a:pPr indent="-29083" lvl="0" rtl="0">
              <a:lnSpc>
                <a:spcPct val="70000"/>
              </a:lnSpc>
              <a:spcBef>
                <a:spcPts val="0"/>
              </a:spcBef>
              <a:buClr>
                <a:schemeClr val="dk1"/>
              </a:buClr>
              <a:buSzPct val="100000"/>
              <a:buFont typeface="Arial"/>
              <a:buChar char="•"/>
            </a:pPr>
            <a:r>
              <a:rPr lang="en-US" sz="2400">
                <a:solidFill>
                  <a:srgbClr val="FF0000"/>
                </a:solidFill>
              </a:rPr>
              <a:t>A top FBI oﬃcial warned today that many cyber-adversaries of the U.S. have the ability to access virtually any computer system, posing a risk that’s so great it could “challenge our country’s very existence.” </a:t>
            </a:r>
            <a:r>
              <a:rPr lang="en-US" sz="2400"/>
              <a:t>–Computerworld, March 24,2010</a:t>
            </a:r>
          </a:p>
          <a:p>
            <a:pPr indent="0" lvl="0" marL="133350" rtl="0">
              <a:lnSpc>
                <a:spcPct val="70000"/>
              </a:lnSpc>
              <a:spcBef>
                <a:spcPts val="0"/>
              </a:spcBef>
              <a:buNone/>
            </a:pPr>
            <a:r>
              <a:t/>
            </a:r>
            <a:endParaRPr sz="2400"/>
          </a:p>
          <a:p>
            <a:pPr lvl="0" marL="457200" rtl="0">
              <a:lnSpc>
                <a:spcPct val="70000"/>
              </a:lnSpc>
              <a:spcBef>
                <a:spcPts val="0"/>
              </a:spcBef>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Competitions</a:t>
            </a:r>
          </a:p>
        </p:txBody>
      </p:sp>
      <p:sp>
        <p:nvSpPr>
          <p:cNvPr id="307" name="Shape 307"/>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USACO</a:t>
            </a:r>
          </a:p>
          <a:p>
            <a:pPr indent="-29083" lvl="0" rtl="0">
              <a:lnSpc>
                <a:spcPct val="70000"/>
              </a:lnSpc>
              <a:spcBef>
                <a:spcPts val="0"/>
              </a:spcBef>
              <a:buClr>
                <a:srgbClr val="000000"/>
              </a:buClr>
              <a:buSzPct val="100000"/>
              <a:buFont typeface="Arial"/>
              <a:buChar char="•"/>
            </a:pPr>
            <a:r>
              <a:rPr lang="en-US" sz="2400">
                <a:solidFill>
                  <a:srgbClr val="000000"/>
                </a:solidFill>
              </a:rPr>
              <a:t>IOI</a:t>
            </a:r>
          </a:p>
          <a:p>
            <a:pPr indent="-29083" lvl="0" rtl="0">
              <a:lnSpc>
                <a:spcPct val="70000"/>
              </a:lnSpc>
              <a:spcBef>
                <a:spcPts val="0"/>
              </a:spcBef>
              <a:buClr>
                <a:srgbClr val="000000"/>
              </a:buClr>
              <a:buSzPct val="100000"/>
              <a:buFont typeface="Arial"/>
              <a:buChar char="•"/>
            </a:pPr>
            <a:r>
              <a:rPr lang="en-US" sz="2400">
                <a:solidFill>
                  <a:srgbClr val="000000"/>
                </a:solidFill>
              </a:rPr>
              <a:t>HP Code Wars</a:t>
            </a:r>
          </a:p>
          <a:p>
            <a:pPr lvl="0" marL="457200" rtl="0">
              <a:lnSpc>
                <a:spcPct val="70000"/>
              </a:lnSpc>
              <a:spcBef>
                <a:spcPts val="0"/>
              </a:spcBef>
              <a:buNone/>
            </a:pPr>
            <a:r>
              <a:t/>
            </a:r>
            <a:endParaRPr sz="2400"/>
          </a:p>
        </p:txBody>
      </p:sp>
      <p:pic>
        <p:nvPicPr>
          <p:cNvPr descr="4YdB70H4.jpg" id="308" name="Shape 308"/>
          <p:cNvPicPr preferRelativeResize="0"/>
          <p:nvPr/>
        </p:nvPicPr>
        <p:blipFill>
          <a:blip r:embed="rId4">
            <a:alphaModFix/>
          </a:blip>
          <a:stretch>
            <a:fillRect/>
          </a:stretch>
        </p:blipFill>
        <p:spPr>
          <a:xfrm>
            <a:off x="5713750" y="1611451"/>
            <a:ext cx="2801600" cy="27948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Competitions</a:t>
            </a:r>
          </a:p>
        </p:txBody>
      </p:sp>
      <p:sp>
        <p:nvSpPr>
          <p:cNvPr id="314" name="Shape 314"/>
          <p:cNvSpPr txBox="1"/>
          <p:nvPr>
            <p:ph idx="1" type="body"/>
          </p:nvPr>
        </p:nvSpPr>
        <p:spPr>
          <a:xfrm>
            <a:off x="628650" y="179755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USACO</a:t>
            </a:r>
          </a:p>
          <a:p>
            <a:pPr indent="-29083" lvl="0" rtl="0">
              <a:lnSpc>
                <a:spcPct val="70000"/>
              </a:lnSpc>
              <a:spcBef>
                <a:spcPts val="0"/>
              </a:spcBef>
              <a:buClr>
                <a:srgbClr val="000000"/>
              </a:buClr>
              <a:buSzPct val="100000"/>
              <a:buFont typeface="Arial"/>
              <a:buChar char="•"/>
            </a:pPr>
            <a:r>
              <a:rPr lang="en-US" sz="2400">
                <a:solidFill>
                  <a:srgbClr val="000000"/>
                </a:solidFill>
              </a:rPr>
              <a:t>IOI</a:t>
            </a:r>
          </a:p>
          <a:p>
            <a:pPr indent="-29083" lvl="0" rtl="0">
              <a:lnSpc>
                <a:spcPct val="70000"/>
              </a:lnSpc>
              <a:spcBef>
                <a:spcPts val="0"/>
              </a:spcBef>
              <a:buClr>
                <a:srgbClr val="000000"/>
              </a:buClr>
              <a:buSzPct val="100000"/>
              <a:buFont typeface="Arial"/>
              <a:buChar char="•"/>
            </a:pPr>
            <a:r>
              <a:rPr lang="en-US" sz="2400">
                <a:solidFill>
                  <a:srgbClr val="000000"/>
                </a:solidFill>
              </a:rPr>
              <a:t>HP Code Wars</a:t>
            </a:r>
          </a:p>
          <a:p>
            <a:pPr lvl="0" marL="457200" rtl="0">
              <a:lnSpc>
                <a:spcPct val="70000"/>
              </a:lnSpc>
              <a:spcBef>
                <a:spcPts val="0"/>
              </a:spcBef>
              <a:buNone/>
            </a:pPr>
            <a:r>
              <a:t/>
            </a:r>
            <a:endParaRPr sz="2400"/>
          </a:p>
        </p:txBody>
      </p:sp>
      <p:pic>
        <p:nvPicPr>
          <p:cNvPr descr="4YdB70H4.jpg" id="315" name="Shape 315"/>
          <p:cNvPicPr preferRelativeResize="0"/>
          <p:nvPr/>
        </p:nvPicPr>
        <p:blipFill>
          <a:blip r:embed="rId4">
            <a:alphaModFix/>
          </a:blip>
          <a:stretch>
            <a:fillRect/>
          </a:stretch>
        </p:blipFill>
        <p:spPr>
          <a:xfrm>
            <a:off x="5449450" y="3648851"/>
            <a:ext cx="2801600" cy="2794874"/>
          </a:xfrm>
          <a:prstGeom prst="rect">
            <a:avLst/>
          </a:prstGeom>
          <a:noFill/>
          <a:ln>
            <a:noFill/>
          </a:ln>
        </p:spPr>
      </p:pic>
      <p:pic>
        <p:nvPicPr>
          <p:cNvPr descr="hp_codewars-e1454193772245.png" id="316" name="Shape 316"/>
          <p:cNvPicPr preferRelativeResize="0"/>
          <p:nvPr/>
        </p:nvPicPr>
        <p:blipFill>
          <a:blip r:embed="rId5">
            <a:alphaModFix/>
          </a:blip>
          <a:stretch>
            <a:fillRect/>
          </a:stretch>
        </p:blipFill>
        <p:spPr>
          <a:xfrm>
            <a:off x="1060075" y="3648850"/>
            <a:ext cx="2630625" cy="2630625"/>
          </a:xfrm>
          <a:prstGeom prst="rect">
            <a:avLst/>
          </a:prstGeom>
          <a:noFill/>
          <a:ln>
            <a:noFill/>
          </a:ln>
        </p:spPr>
      </p:pic>
      <p:pic>
        <p:nvPicPr>
          <p:cNvPr descr="IOI_logo.png" id="317" name="Shape 317"/>
          <p:cNvPicPr preferRelativeResize="0"/>
          <p:nvPr/>
        </p:nvPicPr>
        <p:blipFill>
          <a:blip r:embed="rId6">
            <a:alphaModFix/>
          </a:blip>
          <a:stretch>
            <a:fillRect/>
          </a:stretch>
        </p:blipFill>
        <p:spPr>
          <a:xfrm>
            <a:off x="5449437" y="1189587"/>
            <a:ext cx="2867025" cy="1628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21" name="Shape 321"/>
        <p:cNvGrpSpPr/>
        <p:nvPr/>
      </p:nvGrpSpPr>
      <p:grpSpPr>
        <a:xfrm>
          <a:off x="0" y="0"/>
          <a:ext cx="0" cy="0"/>
          <a:chOff x="0" y="0"/>
          <a:chExt cx="0" cy="0"/>
        </a:xfrm>
      </p:grpSpPr>
      <p:sp>
        <p:nvSpPr>
          <p:cNvPr id="322" name="Shape 32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USACO </a:t>
            </a:r>
          </a:p>
        </p:txBody>
      </p:sp>
      <p:sp>
        <p:nvSpPr>
          <p:cNvPr id="323" name="Shape 323"/>
          <p:cNvSpPr txBox="1"/>
          <p:nvPr>
            <p:ph idx="1" type="body"/>
          </p:nvPr>
        </p:nvSpPr>
        <p:spPr>
          <a:xfrm>
            <a:off x="628650" y="16764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Platinum Division</a:t>
            </a:r>
          </a:p>
          <a:p>
            <a:pPr indent="-29083" lvl="0" rtl="0">
              <a:lnSpc>
                <a:spcPct val="70000"/>
              </a:lnSpc>
              <a:spcBef>
                <a:spcPts val="0"/>
              </a:spcBef>
              <a:buClr>
                <a:srgbClr val="000000"/>
              </a:buClr>
              <a:buSzPct val="100000"/>
              <a:buFont typeface="Arial"/>
              <a:buChar char="•"/>
            </a:pPr>
            <a:r>
              <a:rPr lang="en-US" sz="2400">
                <a:solidFill>
                  <a:srgbClr val="000000"/>
                </a:solidFill>
              </a:rPr>
              <a:t>Gold Division</a:t>
            </a:r>
          </a:p>
          <a:p>
            <a:pPr indent="-29083" lvl="0" rtl="0">
              <a:lnSpc>
                <a:spcPct val="70000"/>
              </a:lnSpc>
              <a:spcBef>
                <a:spcPts val="0"/>
              </a:spcBef>
              <a:buClr>
                <a:srgbClr val="000000"/>
              </a:buClr>
              <a:buSzPct val="100000"/>
              <a:buFont typeface="Arial"/>
              <a:buChar char="•"/>
            </a:pPr>
            <a:r>
              <a:rPr lang="en-US" sz="2400">
                <a:solidFill>
                  <a:srgbClr val="000000"/>
                </a:solidFill>
              </a:rPr>
              <a:t>Silver Division</a:t>
            </a:r>
          </a:p>
          <a:p>
            <a:pPr indent="-29083" lvl="0" rtl="0">
              <a:lnSpc>
                <a:spcPct val="70000"/>
              </a:lnSpc>
              <a:spcBef>
                <a:spcPts val="0"/>
              </a:spcBef>
              <a:buClr>
                <a:srgbClr val="000000"/>
              </a:buClr>
              <a:buSzPct val="100000"/>
              <a:buFont typeface="Arial"/>
              <a:buChar char="•"/>
            </a:pPr>
            <a:r>
              <a:rPr lang="en-US" sz="2400">
                <a:solidFill>
                  <a:srgbClr val="000000"/>
                </a:solidFill>
              </a:rPr>
              <a:t>Bronze Division</a:t>
            </a:r>
          </a:p>
          <a:p>
            <a:pPr indent="-29083" lvl="0" rtl="0">
              <a:lnSpc>
                <a:spcPct val="70000"/>
              </a:lnSpc>
              <a:spcBef>
                <a:spcPts val="0"/>
              </a:spcBef>
              <a:buClr>
                <a:srgbClr val="000000"/>
              </a:buClr>
              <a:buSzPct val="100000"/>
              <a:buFont typeface="Arial"/>
              <a:buChar char="•"/>
            </a:pPr>
            <a:r>
              <a:rPr lang="en-US" sz="2400">
                <a:solidFill>
                  <a:srgbClr val="000000"/>
                </a:solidFill>
              </a:rPr>
              <a:t>Top ~15 students are invited to camp</a:t>
            </a:r>
          </a:p>
          <a:p>
            <a:pPr indent="-29083" lvl="0" rtl="0">
              <a:lnSpc>
                <a:spcPct val="70000"/>
              </a:lnSpc>
              <a:spcBef>
                <a:spcPts val="0"/>
              </a:spcBef>
              <a:buClr>
                <a:srgbClr val="000000"/>
              </a:buClr>
              <a:buSzPct val="100000"/>
              <a:buFont typeface="Arial"/>
              <a:buChar char="•"/>
            </a:pPr>
            <a:r>
              <a:rPr lang="en-US" sz="2400">
                <a:solidFill>
                  <a:srgbClr val="000000"/>
                </a:solidFill>
              </a:rPr>
              <a:t>4 students are selected to the US team for the International Olympiads</a:t>
            </a:r>
          </a:p>
          <a:p>
            <a:pPr lvl="0" marL="457200" rtl="0">
              <a:lnSpc>
                <a:spcPct val="70000"/>
              </a:lnSpc>
              <a:spcBef>
                <a:spcPts val="0"/>
              </a:spcBef>
              <a:buNone/>
            </a:pPr>
            <a:r>
              <a:t/>
            </a:r>
            <a:endParaRPr sz="2400"/>
          </a:p>
        </p:txBody>
      </p:sp>
      <p:pic>
        <p:nvPicPr>
          <p:cNvPr descr="_logo.gif" id="324" name="Shape 324"/>
          <p:cNvPicPr preferRelativeResize="0"/>
          <p:nvPr/>
        </p:nvPicPr>
        <p:blipFill>
          <a:blip r:embed="rId4">
            <a:alphaModFix/>
          </a:blip>
          <a:stretch>
            <a:fillRect/>
          </a:stretch>
        </p:blipFill>
        <p:spPr>
          <a:xfrm>
            <a:off x="2823450" y="611097"/>
            <a:ext cx="6320550" cy="987600"/>
          </a:xfrm>
          <a:prstGeom prst="rect">
            <a:avLst/>
          </a:prstGeom>
          <a:noFill/>
          <a:ln>
            <a:noFill/>
          </a:ln>
        </p:spPr>
      </p:pic>
      <p:pic>
        <p:nvPicPr>
          <p:cNvPr descr="Capture.PNG" id="325" name="Shape 325"/>
          <p:cNvPicPr preferRelativeResize="0"/>
          <p:nvPr/>
        </p:nvPicPr>
        <p:blipFill>
          <a:blip r:embed="rId5">
            <a:alphaModFix/>
          </a:blip>
          <a:stretch>
            <a:fillRect/>
          </a:stretch>
        </p:blipFill>
        <p:spPr>
          <a:xfrm>
            <a:off x="6038850" y="1861500"/>
            <a:ext cx="2476500" cy="2011875"/>
          </a:xfrm>
          <a:prstGeom prst="rect">
            <a:avLst/>
          </a:prstGeom>
          <a:noFill/>
          <a:ln>
            <a:noFill/>
          </a:ln>
        </p:spPr>
      </p:pic>
      <p:pic>
        <p:nvPicPr>
          <p:cNvPr descr="usa_team_2016.jpg" id="326" name="Shape 326"/>
          <p:cNvPicPr preferRelativeResize="0"/>
          <p:nvPr/>
        </p:nvPicPr>
        <p:blipFill>
          <a:blip r:embed="rId6">
            <a:alphaModFix/>
          </a:blip>
          <a:stretch>
            <a:fillRect/>
          </a:stretch>
        </p:blipFill>
        <p:spPr>
          <a:xfrm>
            <a:off x="304796" y="4844450"/>
            <a:ext cx="3794725" cy="1800150"/>
          </a:xfrm>
          <a:prstGeom prst="rect">
            <a:avLst/>
          </a:prstGeom>
          <a:noFill/>
          <a:ln>
            <a:noFill/>
          </a:ln>
        </p:spPr>
      </p:pic>
      <p:pic>
        <p:nvPicPr>
          <p:cNvPr descr="usa_team_2014.jpg" id="327" name="Shape 327"/>
          <p:cNvPicPr preferRelativeResize="0"/>
          <p:nvPr/>
        </p:nvPicPr>
        <p:blipFill>
          <a:blip r:embed="rId7">
            <a:alphaModFix/>
          </a:blip>
          <a:stretch>
            <a:fillRect/>
          </a:stretch>
        </p:blipFill>
        <p:spPr>
          <a:xfrm>
            <a:off x="5492025" y="4565575"/>
            <a:ext cx="3042375" cy="228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31" name="Shape 331"/>
        <p:cNvGrpSpPr/>
        <p:nvPr/>
      </p:nvGrpSpPr>
      <p:grpSpPr>
        <a:xfrm>
          <a:off x="0" y="0"/>
          <a:ext cx="0" cy="0"/>
          <a:chOff x="0" y="0"/>
          <a:chExt cx="0" cy="0"/>
        </a:xfrm>
      </p:grpSpPr>
      <p:sp>
        <p:nvSpPr>
          <p:cNvPr id="332" name="Shape 33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Cyber Patriots</a:t>
            </a:r>
          </a:p>
        </p:txBody>
      </p:sp>
      <p:sp>
        <p:nvSpPr>
          <p:cNvPr id="333" name="Shape 333"/>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6 students for each team</a:t>
            </a:r>
          </a:p>
          <a:p>
            <a:pPr indent="-29083" lvl="0" rtl="0">
              <a:lnSpc>
                <a:spcPct val="70000"/>
              </a:lnSpc>
              <a:spcBef>
                <a:spcPts val="0"/>
              </a:spcBef>
              <a:buClr>
                <a:srgbClr val="000000"/>
              </a:buClr>
              <a:buSzPct val="100000"/>
              <a:buFont typeface="Arial"/>
              <a:buChar char="•"/>
            </a:pPr>
            <a:r>
              <a:rPr lang="en-US" sz="2400">
                <a:solidFill>
                  <a:srgbClr val="000000"/>
                </a:solidFill>
              </a:rPr>
              <a:t>Number of teams will depend on YOU</a:t>
            </a:r>
          </a:p>
          <a:p>
            <a:pPr lvl="0" rtl="0">
              <a:spcBef>
                <a:spcPts val="0"/>
              </a:spcBef>
              <a:buClr>
                <a:srgbClr val="000000"/>
              </a:buClr>
              <a:buSzPct val="102236"/>
              <a:buFont typeface="Arial"/>
              <a:buChar char="•"/>
            </a:pPr>
            <a:r>
              <a:rPr lang="en-US" u="sng">
                <a:solidFill>
                  <a:schemeClr val="hlink"/>
                </a:solidFill>
                <a:hlinkClick r:id="rId4"/>
              </a:rPr>
              <a:t>https://www.youtube.com/watch?v=U1fXjlqXIEU</a:t>
            </a:r>
          </a:p>
          <a:p>
            <a:pPr lvl="0">
              <a:spcBef>
                <a:spcPts val="0"/>
              </a:spcBef>
              <a:buClr>
                <a:srgbClr val="000000"/>
              </a:buClr>
              <a:buSzPct val="92499"/>
              <a:buFont typeface="Arial"/>
              <a:buChar char="•"/>
            </a:pPr>
            <a:r>
              <a:rPr lang="en-US" u="sng">
                <a:solidFill>
                  <a:schemeClr val="hlink"/>
                </a:solidFill>
                <a:hlinkClick r:id="rId5"/>
              </a:rPr>
              <a:t>https://www.youtube.com/watch?v=JgRMOXE5KWU</a:t>
            </a: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descr="Rainbow_CP_IX_2016-2017.png" id="334" name="Shape 334"/>
          <p:cNvPicPr preferRelativeResize="0"/>
          <p:nvPr/>
        </p:nvPicPr>
        <p:blipFill>
          <a:blip r:embed="rId6">
            <a:alphaModFix/>
          </a:blip>
          <a:stretch>
            <a:fillRect/>
          </a:stretch>
        </p:blipFill>
        <p:spPr>
          <a:xfrm>
            <a:off x="192850" y="3353525"/>
            <a:ext cx="8798324" cy="3505825"/>
          </a:xfrm>
          <a:prstGeom prst="rect">
            <a:avLst/>
          </a:prstGeom>
          <a:noFill/>
          <a:ln>
            <a:noFill/>
          </a:ln>
        </p:spPr>
      </p:pic>
      <p:pic>
        <p:nvPicPr>
          <p:cNvPr descr="4759585_orig.jpg" id="335" name="Shape 335"/>
          <p:cNvPicPr preferRelativeResize="0"/>
          <p:nvPr/>
        </p:nvPicPr>
        <p:blipFill>
          <a:blip r:embed="rId7">
            <a:alphaModFix/>
          </a:blip>
          <a:stretch>
            <a:fillRect/>
          </a:stretch>
        </p:blipFill>
        <p:spPr>
          <a:xfrm>
            <a:off x="6328900" y="183562"/>
            <a:ext cx="2697224" cy="18426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39" name="Shape 339"/>
        <p:cNvGrpSpPr/>
        <p:nvPr/>
      </p:nvGrpSpPr>
      <p:grpSpPr>
        <a:xfrm>
          <a:off x="0" y="0"/>
          <a:ext cx="0" cy="0"/>
          <a:chOff x="0" y="0"/>
          <a:chExt cx="0" cy="0"/>
        </a:xfrm>
      </p:grpSpPr>
      <p:sp>
        <p:nvSpPr>
          <p:cNvPr id="340" name="Shape 34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How Are We Going To Study?</a:t>
            </a:r>
          </a:p>
        </p:txBody>
      </p:sp>
      <p:sp>
        <p:nvSpPr>
          <p:cNvPr id="341" name="Shape 341"/>
          <p:cNvSpPr txBox="1"/>
          <p:nvPr>
            <p:ph idx="1" type="body"/>
          </p:nvPr>
        </p:nvSpPr>
        <p:spPr>
          <a:xfrm>
            <a:off x="304800" y="16764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will meet twice a week at the beginning</a:t>
            </a:r>
          </a:p>
          <a:p>
            <a:pPr lvl="0" marL="457200" rtl="0">
              <a:lnSpc>
                <a:spcPct val="70000"/>
              </a:lnSpc>
              <a:spcBef>
                <a:spcPts val="0"/>
              </a:spcBef>
              <a:buNone/>
            </a:pPr>
            <a:r>
              <a:t/>
            </a:r>
            <a:endParaRPr sz="2400"/>
          </a:p>
        </p:txBody>
      </p:sp>
      <p:pic>
        <p:nvPicPr>
          <p:cNvPr descr="To-study-hard-and-change-their.jpg" id="342" name="Shape 342"/>
          <p:cNvPicPr preferRelativeResize="0"/>
          <p:nvPr/>
        </p:nvPicPr>
        <p:blipFill>
          <a:blip r:embed="rId4">
            <a:alphaModFix/>
          </a:blip>
          <a:stretch>
            <a:fillRect/>
          </a:stretch>
        </p:blipFill>
        <p:spPr>
          <a:xfrm>
            <a:off x="6422550" y="462074"/>
            <a:ext cx="2229600" cy="1933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46" name="Shape 346"/>
        <p:cNvGrpSpPr/>
        <p:nvPr/>
      </p:nvGrpSpPr>
      <p:grpSpPr>
        <a:xfrm>
          <a:off x="0" y="0"/>
          <a:ext cx="0" cy="0"/>
          <a:chOff x="0" y="0"/>
          <a:chExt cx="0" cy="0"/>
        </a:xfrm>
      </p:grpSpPr>
      <p:sp>
        <p:nvSpPr>
          <p:cNvPr id="347" name="Shape 347"/>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How Are We Going To Study?</a:t>
            </a:r>
          </a:p>
        </p:txBody>
      </p:sp>
      <p:sp>
        <p:nvSpPr>
          <p:cNvPr id="348" name="Shape 348"/>
          <p:cNvSpPr txBox="1"/>
          <p:nvPr>
            <p:ph idx="1" type="body"/>
          </p:nvPr>
        </p:nvSpPr>
        <p:spPr>
          <a:xfrm>
            <a:off x="304800" y="16764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will meet twice a week at the beginning</a:t>
            </a:r>
          </a:p>
          <a:p>
            <a:pPr indent="-29083" lvl="0" rtl="0">
              <a:lnSpc>
                <a:spcPct val="70000"/>
              </a:lnSpc>
              <a:spcBef>
                <a:spcPts val="0"/>
              </a:spcBef>
              <a:buClr>
                <a:srgbClr val="000000"/>
              </a:buClr>
              <a:buSzPct val="100000"/>
              <a:buFont typeface="Arial"/>
              <a:buChar char="•"/>
            </a:pPr>
            <a:r>
              <a:rPr lang="en-US" sz="2400">
                <a:solidFill>
                  <a:srgbClr val="000000"/>
                </a:solidFill>
              </a:rPr>
              <a:t>study more as the competitions get closer</a:t>
            </a:r>
          </a:p>
          <a:p>
            <a:pPr lvl="0" rtl="0">
              <a:spcBef>
                <a:spcPts val="0"/>
              </a:spcBef>
              <a:buClr>
                <a:srgbClr val="000000"/>
              </a:buClr>
              <a:buSzPct val="100000"/>
              <a:buFont typeface="Arial"/>
              <a:buChar char="•"/>
            </a:pPr>
            <a:r>
              <a:rPr lang="en-US" sz="2400"/>
              <a:t>will have camps (probably)</a:t>
            </a:r>
          </a:p>
          <a:p>
            <a:pPr indent="0" lvl="0" marL="0" rtl="0">
              <a:spcBef>
                <a:spcPts val="0"/>
              </a:spcBef>
              <a:buNone/>
            </a:pPr>
            <a:r>
              <a:t/>
            </a:r>
            <a:endParaRPr sz="2400"/>
          </a:p>
          <a:p>
            <a:pPr indent="0" lvl="0" marL="133350" rtl="0">
              <a:lnSpc>
                <a:spcPct val="70000"/>
              </a:lnSpc>
              <a:spcBef>
                <a:spcPts val="0"/>
              </a:spcBef>
              <a:buNone/>
            </a:pPr>
            <a:r>
              <a:t/>
            </a:r>
            <a:endParaRPr sz="2400"/>
          </a:p>
        </p:txBody>
      </p:sp>
      <p:pic>
        <p:nvPicPr>
          <p:cNvPr descr="To-study-hard-and-change-their.jpg" id="349" name="Shape 349"/>
          <p:cNvPicPr preferRelativeResize="0"/>
          <p:nvPr/>
        </p:nvPicPr>
        <p:blipFill>
          <a:blip r:embed="rId4">
            <a:alphaModFix/>
          </a:blip>
          <a:stretch>
            <a:fillRect/>
          </a:stretch>
        </p:blipFill>
        <p:spPr>
          <a:xfrm>
            <a:off x="6422550" y="462074"/>
            <a:ext cx="2229600" cy="1933100"/>
          </a:xfrm>
          <a:prstGeom prst="rect">
            <a:avLst/>
          </a:prstGeom>
          <a:noFill/>
          <a:ln>
            <a:noFill/>
          </a:ln>
        </p:spPr>
      </p:pic>
      <p:pic>
        <p:nvPicPr>
          <p:cNvPr descr="images (1).jpg" id="350" name="Shape 350"/>
          <p:cNvPicPr preferRelativeResize="0"/>
          <p:nvPr/>
        </p:nvPicPr>
        <p:blipFill>
          <a:blip r:embed="rId5">
            <a:alphaModFix/>
          </a:blip>
          <a:stretch>
            <a:fillRect/>
          </a:stretch>
        </p:blipFill>
        <p:spPr>
          <a:xfrm>
            <a:off x="5646225" y="3044002"/>
            <a:ext cx="3099475" cy="20550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54" name="Shape 354"/>
        <p:cNvGrpSpPr/>
        <p:nvPr/>
      </p:nvGrpSpPr>
      <p:grpSpPr>
        <a:xfrm>
          <a:off x="0" y="0"/>
          <a:ext cx="0" cy="0"/>
          <a:chOff x="0" y="0"/>
          <a:chExt cx="0" cy="0"/>
        </a:xfrm>
      </p:grpSpPr>
      <p:sp>
        <p:nvSpPr>
          <p:cNvPr id="355" name="Shape 355"/>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How Are We Going To Study?</a:t>
            </a:r>
          </a:p>
        </p:txBody>
      </p:sp>
      <p:sp>
        <p:nvSpPr>
          <p:cNvPr id="356" name="Shape 356"/>
          <p:cNvSpPr txBox="1"/>
          <p:nvPr>
            <p:ph idx="1" type="body"/>
          </p:nvPr>
        </p:nvSpPr>
        <p:spPr>
          <a:xfrm>
            <a:off x="304800" y="16764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will meet twice a week at the beginning</a:t>
            </a:r>
          </a:p>
          <a:p>
            <a:pPr indent="-29083" lvl="0" rtl="0">
              <a:lnSpc>
                <a:spcPct val="70000"/>
              </a:lnSpc>
              <a:spcBef>
                <a:spcPts val="0"/>
              </a:spcBef>
              <a:buClr>
                <a:srgbClr val="000000"/>
              </a:buClr>
              <a:buSzPct val="100000"/>
              <a:buFont typeface="Arial"/>
              <a:buChar char="•"/>
            </a:pPr>
            <a:r>
              <a:rPr lang="en-US" sz="2400">
                <a:solidFill>
                  <a:srgbClr val="000000"/>
                </a:solidFill>
              </a:rPr>
              <a:t>study more as the competitions get closer</a:t>
            </a:r>
          </a:p>
          <a:p>
            <a:pPr lvl="0" rtl="0">
              <a:spcBef>
                <a:spcPts val="0"/>
              </a:spcBef>
              <a:buClr>
                <a:srgbClr val="000000"/>
              </a:buClr>
              <a:buSzPct val="100000"/>
              <a:buFont typeface="Arial"/>
              <a:buChar char="•"/>
            </a:pPr>
            <a:r>
              <a:rPr lang="en-US" sz="2400"/>
              <a:t>will have camps (probably)</a:t>
            </a:r>
          </a:p>
          <a:p>
            <a:pPr indent="0" lvl="0" marL="0" rtl="0">
              <a:spcBef>
                <a:spcPts val="0"/>
              </a:spcBef>
              <a:buNone/>
            </a:pPr>
            <a:r>
              <a:t/>
            </a:r>
            <a:endParaRPr sz="2400"/>
          </a:p>
          <a:p>
            <a:pPr indent="-381000" lvl="0" marL="457200" rtl="0">
              <a:spcBef>
                <a:spcPts val="0"/>
              </a:spcBef>
              <a:buClr>
                <a:srgbClr val="CC4125"/>
              </a:buClr>
              <a:buSzPct val="100000"/>
            </a:pPr>
            <a:r>
              <a:rPr lang="en-US" sz="2400">
                <a:solidFill>
                  <a:srgbClr val="CC4125"/>
                </a:solidFill>
              </a:rPr>
              <a:t>might count toward congressional award!</a:t>
            </a:r>
          </a:p>
          <a:p>
            <a:pPr lvl="0" marL="457200" rtl="0">
              <a:lnSpc>
                <a:spcPct val="70000"/>
              </a:lnSpc>
              <a:spcBef>
                <a:spcPts val="0"/>
              </a:spcBef>
              <a:buNone/>
            </a:pPr>
            <a:r>
              <a:t/>
            </a:r>
            <a:endParaRPr sz="2400"/>
          </a:p>
        </p:txBody>
      </p:sp>
      <p:pic>
        <p:nvPicPr>
          <p:cNvPr descr="To-study-hard-and-change-their.jpg" id="357" name="Shape 357"/>
          <p:cNvPicPr preferRelativeResize="0"/>
          <p:nvPr/>
        </p:nvPicPr>
        <p:blipFill>
          <a:blip r:embed="rId4">
            <a:alphaModFix/>
          </a:blip>
          <a:stretch>
            <a:fillRect/>
          </a:stretch>
        </p:blipFill>
        <p:spPr>
          <a:xfrm>
            <a:off x="6422550" y="462074"/>
            <a:ext cx="2229600" cy="1933100"/>
          </a:xfrm>
          <a:prstGeom prst="rect">
            <a:avLst/>
          </a:prstGeom>
          <a:noFill/>
          <a:ln>
            <a:noFill/>
          </a:ln>
        </p:spPr>
      </p:pic>
      <p:pic>
        <p:nvPicPr>
          <p:cNvPr descr="images (1).jpg" id="358" name="Shape 358"/>
          <p:cNvPicPr preferRelativeResize="0"/>
          <p:nvPr/>
        </p:nvPicPr>
        <p:blipFill>
          <a:blip r:embed="rId5">
            <a:alphaModFix/>
          </a:blip>
          <a:stretch>
            <a:fillRect/>
          </a:stretch>
        </p:blipFill>
        <p:spPr>
          <a:xfrm>
            <a:off x="5646225" y="4263202"/>
            <a:ext cx="3099475" cy="2055074"/>
          </a:xfrm>
          <a:prstGeom prst="rect">
            <a:avLst/>
          </a:prstGeom>
          <a:noFill/>
          <a:ln>
            <a:noFill/>
          </a:ln>
        </p:spPr>
      </p:pic>
      <p:pic>
        <p:nvPicPr>
          <p:cNvPr id="359" name="Shape 359"/>
          <p:cNvPicPr preferRelativeResize="0"/>
          <p:nvPr/>
        </p:nvPicPr>
        <p:blipFill>
          <a:blip r:embed="rId6">
            <a:alphaModFix/>
          </a:blip>
          <a:stretch>
            <a:fillRect/>
          </a:stretch>
        </p:blipFill>
        <p:spPr>
          <a:xfrm>
            <a:off x="822897" y="4266397"/>
            <a:ext cx="3005899" cy="2256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Fun Time -- Possible Activities</a:t>
            </a:r>
          </a:p>
        </p:txBody>
      </p:sp>
      <p:sp>
        <p:nvSpPr>
          <p:cNvPr id="365" name="Shape 365"/>
          <p:cNvSpPr txBox="1"/>
          <p:nvPr>
            <p:ph idx="1" type="body"/>
          </p:nvPr>
        </p:nvSpPr>
        <p:spPr>
          <a:xfrm>
            <a:off x="304800" y="16764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Movie Nights</a:t>
            </a:r>
          </a:p>
          <a:p>
            <a:pPr indent="-29083" lvl="0" rtl="0">
              <a:lnSpc>
                <a:spcPct val="70000"/>
              </a:lnSpc>
              <a:spcBef>
                <a:spcPts val="0"/>
              </a:spcBef>
              <a:buClr>
                <a:srgbClr val="000000"/>
              </a:buClr>
              <a:buSzPct val="100000"/>
              <a:buFont typeface="Arial"/>
              <a:buChar char="•"/>
            </a:pPr>
            <a:r>
              <a:rPr lang="en-US" sz="2400">
                <a:solidFill>
                  <a:srgbClr val="000000"/>
                </a:solidFill>
              </a:rPr>
              <a:t>Game Nights</a:t>
            </a:r>
          </a:p>
          <a:p>
            <a:pPr lvl="0">
              <a:spcBef>
                <a:spcPts val="0"/>
              </a:spcBef>
              <a:buClr>
                <a:srgbClr val="000000"/>
              </a:buClr>
              <a:buSzPct val="100000"/>
              <a:buFont typeface="Arial"/>
              <a:buChar char="•"/>
            </a:pPr>
            <a:r>
              <a:rPr lang="en-US" sz="2400"/>
              <a:t>Soccer/Basketball </a:t>
            </a:r>
          </a:p>
          <a:p>
            <a:pPr lvl="0" rtl="0">
              <a:spcBef>
                <a:spcPts val="0"/>
              </a:spcBef>
              <a:buClr>
                <a:schemeClr val="dk1"/>
              </a:buClr>
              <a:buSzPct val="100000"/>
              <a:buFont typeface="Arial"/>
              <a:buChar char="•"/>
            </a:pPr>
            <a:r>
              <a:rPr lang="en-US" sz="2400"/>
              <a:t>Field Trips</a:t>
            </a:r>
          </a:p>
          <a:p>
            <a:pPr indent="0" lvl="0" marL="0" rtl="0">
              <a:lnSpc>
                <a:spcPct val="70000"/>
              </a:lnSpc>
              <a:spcBef>
                <a:spcPts val="0"/>
              </a:spcBef>
              <a:buNone/>
            </a:pPr>
            <a:r>
              <a:t/>
            </a:r>
            <a:endParaRPr sz="1942"/>
          </a:p>
        </p:txBody>
      </p:sp>
      <p:pic>
        <p:nvPicPr>
          <p:cNvPr id="366" name="Shape 366"/>
          <p:cNvPicPr preferRelativeResize="0"/>
          <p:nvPr/>
        </p:nvPicPr>
        <p:blipFill>
          <a:blip r:embed="rId4">
            <a:alphaModFix/>
          </a:blip>
          <a:stretch>
            <a:fillRect/>
          </a:stretch>
        </p:blipFill>
        <p:spPr>
          <a:xfrm>
            <a:off x="5516018" y="2543762"/>
            <a:ext cx="2675474" cy="1770474"/>
          </a:xfrm>
          <a:prstGeom prst="rect">
            <a:avLst/>
          </a:prstGeom>
          <a:noFill/>
          <a:ln>
            <a:noFill/>
          </a:ln>
        </p:spPr>
      </p:pic>
      <p:pic>
        <p:nvPicPr>
          <p:cNvPr id="367" name="Shape 367"/>
          <p:cNvPicPr preferRelativeResize="0"/>
          <p:nvPr/>
        </p:nvPicPr>
        <p:blipFill>
          <a:blip r:embed="rId5">
            <a:alphaModFix/>
          </a:blip>
          <a:stretch>
            <a:fillRect/>
          </a:stretch>
        </p:blipFill>
        <p:spPr>
          <a:xfrm>
            <a:off x="7165875" y="916895"/>
            <a:ext cx="1425000" cy="1332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07" name="Shape 107"/>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can be seen as a science of problem solving, which requires precision, creativity, and careful reasoning </a:t>
            </a:r>
          </a:p>
          <a:p>
            <a:pPr indent="-200533" lvl="0" marL="171450" marR="0" rtl="0" algn="l">
              <a:lnSpc>
                <a:spcPct val="7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is a discipline that spans theory and practice</a:t>
            </a:r>
          </a:p>
          <a:p>
            <a:pPr indent="-200533" lvl="0" marL="171450" marR="0" rtl="0" algn="l">
              <a:lnSpc>
                <a:spcPct val="70000"/>
              </a:lnSpc>
              <a:spcBef>
                <a:spcPts val="75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requires thinking both in abstract terms and in concrete terms</a:t>
            </a:r>
          </a:p>
          <a:p>
            <a:pPr indent="-171450" lvl="0" marL="171450" marR="0" rtl="0" algn="l">
              <a:lnSpc>
                <a:spcPct val="70000"/>
              </a:lnSpc>
              <a:spcBef>
                <a:spcPts val="750"/>
              </a:spcBef>
              <a:spcAft>
                <a:spcPts val="0"/>
              </a:spcAft>
              <a:buClr>
                <a:schemeClr val="dk1"/>
              </a:buClr>
              <a:buSzPct val="80916"/>
              <a:buFont typeface="Arial"/>
              <a:buNone/>
            </a:pPr>
            <a:r>
              <a:t/>
            </a:r>
            <a:endParaRPr b="0" i="0" sz="2400" u="none" cap="none" strike="noStrike">
              <a:solidFill>
                <a:schemeClr val="dk1"/>
              </a:solidFill>
              <a:latin typeface="Calibri"/>
              <a:ea typeface="Calibri"/>
              <a:cs typeface="Calibri"/>
              <a:sym typeface="Calibri"/>
            </a:endParaRPr>
          </a:p>
          <a:p>
            <a:pPr indent="-171450" lvl="1" marL="514350" marR="0" rtl="0" algn="l">
              <a:lnSpc>
                <a:spcPct val="70000"/>
              </a:lnSpc>
              <a:spcBef>
                <a:spcPts val="375"/>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HOMEWORK!!!</a:t>
            </a:r>
          </a:p>
        </p:txBody>
      </p:sp>
      <p:sp>
        <p:nvSpPr>
          <p:cNvPr id="373" name="Shape 373"/>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is important, duh!</a:t>
            </a:r>
          </a:p>
          <a:p>
            <a:pPr lvl="0" marL="45720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pic>
        <p:nvPicPr>
          <p:cNvPr id="374" name="Shape 374"/>
          <p:cNvPicPr preferRelativeResize="0"/>
          <p:nvPr/>
        </p:nvPicPr>
        <p:blipFill>
          <a:blip r:embed="rId4">
            <a:alphaModFix/>
          </a:blip>
          <a:stretch>
            <a:fillRect/>
          </a:stretch>
        </p:blipFill>
        <p:spPr>
          <a:xfrm>
            <a:off x="5377325" y="1169522"/>
            <a:ext cx="3473750" cy="220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HOMEWORK!!!</a:t>
            </a:r>
          </a:p>
        </p:txBody>
      </p:sp>
      <p:sp>
        <p:nvSpPr>
          <p:cNvPr id="380" name="Shape 380"/>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is important, duh!</a:t>
            </a:r>
          </a:p>
          <a:p>
            <a:pPr lvl="0" rtl="0">
              <a:spcBef>
                <a:spcPts val="0"/>
              </a:spcBef>
              <a:buClr>
                <a:srgbClr val="000000"/>
              </a:buClr>
              <a:buSzPct val="100000"/>
              <a:buFont typeface="Arial"/>
              <a:buChar char="•"/>
            </a:pPr>
            <a:r>
              <a:rPr lang="en-US" sz="2400"/>
              <a:t>3 parts of homework:</a:t>
            </a:r>
          </a:p>
          <a:p>
            <a:pPr lvl="1" rtl="0">
              <a:spcBef>
                <a:spcPts val="0"/>
              </a:spcBef>
              <a:buSzPct val="100000"/>
            </a:pPr>
            <a:r>
              <a:rPr lang="en-US" sz="2400"/>
              <a:t>short video for next lecture</a:t>
            </a:r>
          </a:p>
          <a:p>
            <a:pPr lvl="1" rtl="0">
              <a:spcBef>
                <a:spcPts val="0"/>
              </a:spcBef>
              <a:buSzPct val="100000"/>
            </a:pPr>
            <a:r>
              <a:rPr lang="en-US" sz="2400"/>
              <a:t>multiple choice &amp; short answer questions</a:t>
            </a:r>
          </a:p>
          <a:p>
            <a:pPr lvl="1" rtl="0">
              <a:spcBef>
                <a:spcPts val="0"/>
              </a:spcBef>
              <a:buSzPct val="100000"/>
            </a:pPr>
            <a:r>
              <a:rPr lang="en-US" sz="2400"/>
              <a:t>programming</a:t>
            </a:r>
          </a:p>
          <a:p>
            <a:pPr indent="0" lvl="0" marL="0" rtl="0">
              <a:spcBef>
                <a:spcPts val="0"/>
              </a:spcBef>
              <a:buNone/>
            </a:pPr>
            <a:r>
              <a:t/>
            </a:r>
            <a:endParaRPr sz="2400"/>
          </a:p>
          <a:p>
            <a:pPr lvl="0" marL="45720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pic>
        <p:nvPicPr>
          <p:cNvPr id="381" name="Shape 381"/>
          <p:cNvPicPr preferRelativeResize="0"/>
          <p:nvPr/>
        </p:nvPicPr>
        <p:blipFill>
          <a:blip r:embed="rId4">
            <a:alphaModFix/>
          </a:blip>
          <a:stretch>
            <a:fillRect/>
          </a:stretch>
        </p:blipFill>
        <p:spPr>
          <a:xfrm>
            <a:off x="5377325" y="1169522"/>
            <a:ext cx="3473750" cy="2200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HOMEWORK!!!</a:t>
            </a:r>
          </a:p>
        </p:txBody>
      </p:sp>
      <p:sp>
        <p:nvSpPr>
          <p:cNvPr id="387" name="Shape 387"/>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is important, duh!</a:t>
            </a:r>
          </a:p>
          <a:p>
            <a:pPr lvl="0" rtl="0">
              <a:spcBef>
                <a:spcPts val="0"/>
              </a:spcBef>
              <a:buClr>
                <a:srgbClr val="000000"/>
              </a:buClr>
              <a:buSzPct val="100000"/>
              <a:buFont typeface="Arial"/>
              <a:buChar char="•"/>
            </a:pPr>
            <a:r>
              <a:rPr lang="en-US" sz="2400"/>
              <a:t>3 parts of homework:</a:t>
            </a:r>
          </a:p>
          <a:p>
            <a:pPr lvl="1" rtl="0">
              <a:spcBef>
                <a:spcPts val="0"/>
              </a:spcBef>
              <a:buSzPct val="100000"/>
            </a:pPr>
            <a:r>
              <a:rPr lang="en-US" sz="2400"/>
              <a:t>short video for next lecture</a:t>
            </a:r>
          </a:p>
          <a:p>
            <a:pPr lvl="1" rtl="0">
              <a:spcBef>
                <a:spcPts val="0"/>
              </a:spcBef>
              <a:buSzPct val="100000"/>
            </a:pPr>
            <a:r>
              <a:rPr lang="en-US" sz="2400"/>
              <a:t>multiple choice &amp; short answer questions</a:t>
            </a:r>
          </a:p>
          <a:p>
            <a:pPr lvl="1" rtl="0">
              <a:spcBef>
                <a:spcPts val="0"/>
              </a:spcBef>
              <a:buSzPct val="100000"/>
            </a:pPr>
            <a:r>
              <a:rPr lang="en-US" sz="2400"/>
              <a:t>programming</a:t>
            </a:r>
          </a:p>
          <a:p>
            <a:pPr indent="0" lvl="0" marL="133350" rtl="0">
              <a:spcBef>
                <a:spcPts val="0"/>
              </a:spcBef>
              <a:buNone/>
            </a:pPr>
            <a:r>
              <a:t/>
            </a:r>
            <a:endParaRPr sz="2400"/>
          </a:p>
          <a:p>
            <a:pPr lvl="0" rtl="0">
              <a:spcBef>
                <a:spcPts val="0"/>
              </a:spcBef>
              <a:buClr>
                <a:schemeClr val="dk1"/>
              </a:buClr>
              <a:buSzPct val="100000"/>
              <a:buFont typeface="Arial"/>
              <a:buChar char="•"/>
            </a:pPr>
            <a:r>
              <a:rPr lang="en-US" sz="2400"/>
              <a:t>some questions will require to use google </a:t>
            </a:r>
          </a:p>
          <a:p>
            <a:pPr lvl="0" rtl="0">
              <a:spcBef>
                <a:spcPts val="0"/>
              </a:spcBef>
              <a:buClr>
                <a:schemeClr val="dk1"/>
              </a:buClr>
              <a:buSzPct val="100000"/>
              <a:buFont typeface="Arial"/>
              <a:buChar char="•"/>
            </a:pPr>
            <a:r>
              <a:rPr lang="en-US" sz="2400"/>
              <a:t>researching &amp; teaching yourself is important</a:t>
            </a:r>
          </a:p>
          <a:p>
            <a:pPr lvl="0" marL="45720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pic>
        <p:nvPicPr>
          <p:cNvPr id="388" name="Shape 388"/>
          <p:cNvPicPr preferRelativeResize="0"/>
          <p:nvPr/>
        </p:nvPicPr>
        <p:blipFill>
          <a:blip r:embed="rId4">
            <a:alphaModFix/>
          </a:blip>
          <a:stretch>
            <a:fillRect/>
          </a:stretch>
        </p:blipFill>
        <p:spPr>
          <a:xfrm>
            <a:off x="5377325" y="1169522"/>
            <a:ext cx="3473750" cy="2200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92" name="Shape 392"/>
        <p:cNvGrpSpPr/>
        <p:nvPr/>
      </p:nvGrpSpPr>
      <p:grpSpPr>
        <a:xfrm>
          <a:off x="0" y="0"/>
          <a:ext cx="0" cy="0"/>
          <a:chOff x="0" y="0"/>
          <a:chExt cx="0" cy="0"/>
        </a:xfrm>
      </p:grpSpPr>
      <p:sp>
        <p:nvSpPr>
          <p:cNvPr id="393" name="Shape 393"/>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HOMEWORK!!!</a:t>
            </a:r>
          </a:p>
        </p:txBody>
      </p:sp>
      <p:sp>
        <p:nvSpPr>
          <p:cNvPr id="394" name="Shape 394"/>
          <p:cNvSpPr txBox="1"/>
          <p:nvPr>
            <p:ph idx="1" type="body"/>
          </p:nvPr>
        </p:nvSpPr>
        <p:spPr>
          <a:xfrm>
            <a:off x="304800" y="1592200"/>
            <a:ext cx="7886700" cy="4975800"/>
          </a:xfrm>
          <a:prstGeom prst="rect">
            <a:avLst/>
          </a:prstGeom>
          <a:noFill/>
          <a:ln>
            <a:noFill/>
          </a:ln>
        </p:spPr>
        <p:txBody>
          <a:bodyPr anchorCtr="0" anchor="t" bIns="45700" lIns="91425" rIns="91425" tIns="45700">
            <a:noAutofit/>
          </a:bodyPr>
          <a:lstStyle/>
          <a:p>
            <a:pPr indent="-29083" lvl="0" rtl="0">
              <a:lnSpc>
                <a:spcPct val="70000"/>
              </a:lnSpc>
              <a:spcBef>
                <a:spcPts val="0"/>
              </a:spcBef>
              <a:buClr>
                <a:srgbClr val="000000"/>
              </a:buClr>
              <a:buSzPct val="100000"/>
              <a:buFont typeface="Arial"/>
              <a:buChar char="•"/>
            </a:pPr>
            <a:r>
              <a:rPr lang="en-US" sz="2400">
                <a:solidFill>
                  <a:srgbClr val="000000"/>
                </a:solidFill>
              </a:rPr>
              <a:t>is important, duh!</a:t>
            </a:r>
          </a:p>
          <a:p>
            <a:pPr lvl="0" rtl="0">
              <a:spcBef>
                <a:spcPts val="0"/>
              </a:spcBef>
              <a:buClr>
                <a:srgbClr val="000000"/>
              </a:buClr>
              <a:buSzPct val="100000"/>
              <a:buFont typeface="Arial"/>
              <a:buChar char="•"/>
            </a:pPr>
            <a:r>
              <a:rPr lang="en-US" sz="2400"/>
              <a:t>3 parts of homework:</a:t>
            </a:r>
          </a:p>
          <a:p>
            <a:pPr lvl="1" rtl="0">
              <a:spcBef>
                <a:spcPts val="0"/>
              </a:spcBef>
              <a:buSzPct val="100000"/>
            </a:pPr>
            <a:r>
              <a:rPr lang="en-US" sz="2400"/>
              <a:t>short video for next lecture</a:t>
            </a:r>
          </a:p>
          <a:p>
            <a:pPr lvl="1" rtl="0">
              <a:spcBef>
                <a:spcPts val="0"/>
              </a:spcBef>
              <a:buSzPct val="100000"/>
            </a:pPr>
            <a:r>
              <a:rPr lang="en-US" sz="2400"/>
              <a:t>multiple choice &amp; short answer questions</a:t>
            </a:r>
          </a:p>
          <a:p>
            <a:pPr lvl="1" rtl="0">
              <a:spcBef>
                <a:spcPts val="0"/>
              </a:spcBef>
              <a:buSzPct val="100000"/>
            </a:pPr>
            <a:r>
              <a:rPr lang="en-US" sz="2400"/>
              <a:t>programming</a:t>
            </a:r>
          </a:p>
          <a:p>
            <a:pPr indent="0" lvl="0" marL="133350" rtl="0">
              <a:spcBef>
                <a:spcPts val="0"/>
              </a:spcBef>
              <a:buNone/>
            </a:pPr>
            <a:r>
              <a:t/>
            </a:r>
            <a:endParaRPr sz="2400"/>
          </a:p>
          <a:p>
            <a:pPr lvl="0" rtl="0">
              <a:spcBef>
                <a:spcPts val="0"/>
              </a:spcBef>
              <a:buClr>
                <a:schemeClr val="dk1"/>
              </a:buClr>
              <a:buSzPct val="100000"/>
              <a:buFont typeface="Arial"/>
              <a:buChar char="•"/>
            </a:pPr>
            <a:r>
              <a:rPr lang="en-US" sz="2400"/>
              <a:t>some questions will require to use google </a:t>
            </a:r>
          </a:p>
          <a:p>
            <a:pPr lvl="0">
              <a:spcBef>
                <a:spcPts val="0"/>
              </a:spcBef>
              <a:buClr>
                <a:schemeClr val="dk1"/>
              </a:buClr>
              <a:buSzPct val="100000"/>
              <a:buFont typeface="Arial"/>
              <a:buChar char="•"/>
            </a:pPr>
            <a:r>
              <a:rPr lang="en-US" sz="2400"/>
              <a:t>researching &amp; teaching yourself is important</a:t>
            </a:r>
          </a:p>
          <a:p>
            <a:pPr lvl="0" rtl="0">
              <a:spcBef>
                <a:spcPts val="0"/>
              </a:spcBef>
              <a:buClr>
                <a:schemeClr val="dk1"/>
              </a:buClr>
              <a:buSzPct val="100000"/>
              <a:buFont typeface="Arial"/>
              <a:buChar char="•"/>
            </a:pPr>
            <a:r>
              <a:rPr lang="en-US" sz="2400"/>
              <a:t>Send homework via email to </a:t>
            </a:r>
            <a:r>
              <a:rPr b="1" i="1" lang="en-US" sz="1800"/>
              <a:t>hsanacomputerclub@gmail.com </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pic>
        <p:nvPicPr>
          <p:cNvPr id="395" name="Shape 395"/>
          <p:cNvPicPr preferRelativeResize="0"/>
          <p:nvPr/>
        </p:nvPicPr>
        <p:blipFill>
          <a:blip r:embed="rId4">
            <a:alphaModFix/>
          </a:blip>
          <a:stretch>
            <a:fillRect/>
          </a:stretch>
        </p:blipFill>
        <p:spPr>
          <a:xfrm>
            <a:off x="5377325" y="1169522"/>
            <a:ext cx="3473750" cy="2200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Do You Need?</a:t>
            </a:r>
          </a:p>
        </p:txBody>
      </p:sp>
      <p:sp>
        <p:nvSpPr>
          <p:cNvPr id="401" name="Shape 401"/>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a:spcBef>
                <a:spcPts val="0"/>
              </a:spcBef>
              <a:buClr>
                <a:schemeClr val="dk1"/>
              </a:buClr>
              <a:buSzPct val="100000"/>
              <a:buFont typeface="Arial"/>
              <a:buChar char="•"/>
            </a:pPr>
            <a:r>
              <a:rPr lang="en-US" sz="2400">
                <a:solidFill>
                  <a:srgbClr val="000000"/>
                </a:solidFill>
              </a:rPr>
              <a:t>Required:</a:t>
            </a:r>
          </a:p>
          <a:p>
            <a:pPr lvl="1" rtl="0">
              <a:spcBef>
                <a:spcPts val="0"/>
              </a:spcBef>
              <a:buClr>
                <a:srgbClr val="000000"/>
              </a:buClr>
              <a:buSzPct val="100000"/>
            </a:pPr>
            <a:r>
              <a:rPr lang="en-US" sz="2400">
                <a:solidFill>
                  <a:srgbClr val="000000"/>
                </a:solidFill>
              </a:rPr>
              <a:t>Curiosity &amp; Passion For Learning &amp; To Challenge Yourself</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Do You Need?</a:t>
            </a:r>
          </a:p>
        </p:txBody>
      </p:sp>
      <p:sp>
        <p:nvSpPr>
          <p:cNvPr id="407" name="Shape 407"/>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solidFill>
                  <a:srgbClr val="000000"/>
                </a:solidFill>
              </a:rPr>
              <a:t>Required:</a:t>
            </a:r>
          </a:p>
          <a:p>
            <a:pPr lvl="1" rtl="0">
              <a:spcBef>
                <a:spcPts val="0"/>
              </a:spcBef>
              <a:buClr>
                <a:srgbClr val="000000"/>
              </a:buClr>
              <a:buSzPct val="100000"/>
            </a:pPr>
            <a:r>
              <a:rPr lang="en-US" sz="2400">
                <a:solidFill>
                  <a:srgbClr val="000000"/>
                </a:solidFill>
              </a:rPr>
              <a:t>Curiosity &amp; Passion For Learning &amp; To Challenge Yourself</a:t>
            </a:r>
          </a:p>
          <a:p>
            <a:pPr lvl="0" rtl="0">
              <a:spcBef>
                <a:spcPts val="0"/>
              </a:spcBef>
              <a:buClr>
                <a:schemeClr val="dk1"/>
              </a:buClr>
              <a:buSzPct val="100000"/>
              <a:buFont typeface="Arial"/>
              <a:buChar char="•"/>
            </a:pPr>
            <a:r>
              <a:rPr lang="en-US" sz="2400"/>
              <a:t>Highly Recommended:</a:t>
            </a:r>
          </a:p>
          <a:p>
            <a:pPr lvl="1" rtl="0">
              <a:spcBef>
                <a:spcPts val="0"/>
              </a:spcBef>
              <a:buSzPct val="100000"/>
            </a:pPr>
            <a:r>
              <a:rPr lang="en-US" sz="2400"/>
              <a:t>Laptop</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Do You Need?</a:t>
            </a:r>
          </a:p>
        </p:txBody>
      </p:sp>
      <p:sp>
        <p:nvSpPr>
          <p:cNvPr id="413" name="Shape 413"/>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solidFill>
                  <a:srgbClr val="000000"/>
                </a:solidFill>
              </a:rPr>
              <a:t>Required:</a:t>
            </a:r>
          </a:p>
          <a:p>
            <a:pPr lvl="1" rtl="0">
              <a:spcBef>
                <a:spcPts val="0"/>
              </a:spcBef>
              <a:buClr>
                <a:srgbClr val="000000"/>
              </a:buClr>
              <a:buSzPct val="100000"/>
            </a:pPr>
            <a:r>
              <a:rPr lang="en-US" sz="2400">
                <a:solidFill>
                  <a:srgbClr val="000000"/>
                </a:solidFill>
              </a:rPr>
              <a:t>Curiosity &amp; Passion For Learning &amp; To Challenge Yourself</a:t>
            </a:r>
          </a:p>
          <a:p>
            <a:pPr lvl="0" rtl="0">
              <a:spcBef>
                <a:spcPts val="0"/>
              </a:spcBef>
              <a:buClr>
                <a:schemeClr val="dk1"/>
              </a:buClr>
              <a:buSzPct val="100000"/>
              <a:buFont typeface="Arial"/>
              <a:buChar char="•"/>
            </a:pPr>
            <a:r>
              <a:rPr lang="en-US" sz="2400"/>
              <a:t>Highly Recommended:</a:t>
            </a:r>
          </a:p>
          <a:p>
            <a:pPr lvl="1" rtl="0">
              <a:spcBef>
                <a:spcPts val="0"/>
              </a:spcBef>
              <a:buSzPct val="100000"/>
            </a:pPr>
            <a:r>
              <a:rPr lang="en-US" sz="2400"/>
              <a:t>Laptop</a:t>
            </a:r>
          </a:p>
          <a:p>
            <a:pPr lvl="0" rtl="0">
              <a:spcBef>
                <a:spcPts val="0"/>
              </a:spcBef>
              <a:buClr>
                <a:schemeClr val="dk1"/>
              </a:buClr>
              <a:buSzPct val="100000"/>
              <a:buFont typeface="Arial"/>
              <a:buChar char="•"/>
            </a:pPr>
            <a:r>
              <a:rPr lang="en-US" sz="2400"/>
              <a:t>Recommended:</a:t>
            </a:r>
          </a:p>
          <a:p>
            <a:pPr lvl="1" rtl="0">
              <a:spcBef>
                <a:spcPts val="0"/>
              </a:spcBef>
              <a:buSzPct val="100000"/>
            </a:pPr>
            <a:r>
              <a:rPr lang="en-US" sz="2400"/>
              <a:t>Background in math &amp; programming</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Do You Need?</a:t>
            </a:r>
          </a:p>
        </p:txBody>
      </p:sp>
      <p:sp>
        <p:nvSpPr>
          <p:cNvPr id="419" name="Shape 419"/>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solidFill>
                  <a:srgbClr val="000000"/>
                </a:solidFill>
              </a:rPr>
              <a:t>Required:</a:t>
            </a:r>
          </a:p>
          <a:p>
            <a:pPr lvl="1" rtl="0">
              <a:spcBef>
                <a:spcPts val="0"/>
              </a:spcBef>
              <a:buClr>
                <a:srgbClr val="000000"/>
              </a:buClr>
              <a:buSzPct val="100000"/>
            </a:pPr>
            <a:r>
              <a:rPr lang="en-US" sz="2400">
                <a:solidFill>
                  <a:srgbClr val="000000"/>
                </a:solidFill>
              </a:rPr>
              <a:t>Curiosity &amp; Passion For Learning &amp; To Challenge Yourself</a:t>
            </a:r>
          </a:p>
          <a:p>
            <a:pPr lvl="0" rtl="0">
              <a:spcBef>
                <a:spcPts val="0"/>
              </a:spcBef>
              <a:buClr>
                <a:schemeClr val="dk1"/>
              </a:buClr>
              <a:buSzPct val="100000"/>
              <a:buFont typeface="Arial"/>
              <a:buChar char="•"/>
            </a:pPr>
            <a:r>
              <a:rPr lang="en-US" sz="2400"/>
              <a:t>Highly Recommended:</a:t>
            </a:r>
          </a:p>
          <a:p>
            <a:pPr lvl="1" rtl="0">
              <a:spcBef>
                <a:spcPts val="0"/>
              </a:spcBef>
              <a:buSzPct val="100000"/>
            </a:pPr>
            <a:r>
              <a:rPr lang="en-US" sz="2400"/>
              <a:t>Laptop</a:t>
            </a:r>
          </a:p>
          <a:p>
            <a:pPr lvl="0" rtl="0">
              <a:spcBef>
                <a:spcPts val="0"/>
              </a:spcBef>
              <a:buClr>
                <a:schemeClr val="dk1"/>
              </a:buClr>
              <a:buSzPct val="100000"/>
              <a:buFont typeface="Arial"/>
              <a:buChar char="•"/>
            </a:pPr>
            <a:r>
              <a:rPr lang="en-US" sz="2400"/>
              <a:t>Recommended:</a:t>
            </a:r>
          </a:p>
          <a:p>
            <a:pPr lvl="1" rtl="0">
              <a:spcBef>
                <a:spcPts val="0"/>
              </a:spcBef>
              <a:buSzPct val="100000"/>
            </a:pPr>
            <a:r>
              <a:rPr lang="en-US" sz="2400"/>
              <a:t>Background in math &amp; programming</a:t>
            </a:r>
          </a:p>
          <a:p>
            <a:pPr lvl="0" rtl="0">
              <a:spcBef>
                <a:spcPts val="0"/>
              </a:spcBef>
              <a:buClr>
                <a:schemeClr val="dk1"/>
              </a:buClr>
              <a:buSzPct val="100000"/>
              <a:buFont typeface="Arial"/>
              <a:buChar char="•"/>
            </a:pPr>
            <a:r>
              <a:rPr lang="en-US" sz="2400"/>
              <a:t>Optional:</a:t>
            </a:r>
          </a:p>
          <a:p>
            <a:pPr lvl="1" rtl="0">
              <a:spcBef>
                <a:spcPts val="0"/>
              </a:spcBef>
              <a:buSzPct val="100000"/>
            </a:pPr>
            <a:r>
              <a:rPr lang="en-US" sz="2400"/>
              <a:t>Notebook</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About Textbook?</a:t>
            </a:r>
          </a:p>
        </p:txBody>
      </p:sp>
      <p:sp>
        <p:nvSpPr>
          <p:cNvPr id="425" name="Shape 425"/>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solidFill>
                  <a:srgbClr val="000000"/>
                </a:solidFill>
              </a:rPr>
              <a:t>The internet is your textbook</a:t>
            </a:r>
          </a:p>
          <a:p>
            <a:pPr lvl="0" rtl="0">
              <a:spcBef>
                <a:spcPts val="0"/>
              </a:spcBef>
              <a:buClr>
                <a:srgbClr val="000000"/>
              </a:buClr>
              <a:buSzPct val="100000"/>
              <a:buFont typeface="Arial"/>
              <a:buChar char="•"/>
            </a:pPr>
            <a:r>
              <a:rPr lang="en-US" sz="2400">
                <a:solidFill>
                  <a:srgbClr val="000000"/>
                </a:solidFill>
              </a:rPr>
              <a:t>Google is your friend</a:t>
            </a:r>
          </a:p>
          <a:p>
            <a:pPr lvl="0" rtl="0">
              <a:spcBef>
                <a:spcPts val="0"/>
              </a:spcBef>
              <a:buClr>
                <a:srgbClr val="000000"/>
              </a:buClr>
              <a:buSzPct val="100000"/>
              <a:buFont typeface="Arial"/>
              <a:buChar char="•"/>
            </a:pPr>
            <a:r>
              <a:rPr lang="en-US" sz="2400">
                <a:solidFill>
                  <a:srgbClr val="000000"/>
                </a:solidFill>
              </a:rPr>
              <a:t>If you think you need one, then any Java book should be fine</a:t>
            </a:r>
          </a:p>
          <a:p>
            <a:pPr indent="0" lvl="0" marL="0" rtl="0">
              <a:spcBef>
                <a:spcPts val="0"/>
              </a:spcBef>
              <a:buNone/>
            </a:pPr>
            <a:r>
              <a:t/>
            </a:r>
            <a:endParaRPr sz="2400"/>
          </a:p>
          <a:p>
            <a:pPr indent="0" lvl="0" marL="0" rtl="0">
              <a:spcBef>
                <a:spcPts val="0"/>
              </a:spcBef>
              <a:buNone/>
            </a:pPr>
            <a:r>
              <a:t/>
            </a:r>
            <a:endParaRPr sz="2400">
              <a:solidFill>
                <a:srgbClr val="000000"/>
              </a:solidFill>
            </a:endParaRPr>
          </a:p>
          <a:p>
            <a:pPr lvl="0" marL="457200" rtl="0">
              <a:lnSpc>
                <a:spcPct val="70000"/>
              </a:lnSpc>
              <a:spcBef>
                <a:spcPts val="0"/>
              </a:spcBef>
              <a:buNone/>
            </a:pPr>
            <a:r>
              <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31" name="Shape 431"/>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p:txBody>
      </p:sp>
      <p:pic>
        <p:nvPicPr>
          <p:cNvPr id="432" name="Shape 432"/>
          <p:cNvPicPr preferRelativeResize="0"/>
          <p:nvPr/>
        </p:nvPicPr>
        <p:blipFill rotWithShape="1">
          <a:blip r:embed="rId4">
            <a:alphaModFix/>
          </a:blip>
          <a:srcRect b="0" l="75290" r="-75290" t="0"/>
          <a:stretch/>
        </p:blipFill>
        <p:spPr>
          <a:xfrm>
            <a:off x="6947475" y="833186"/>
            <a:ext cx="8946400" cy="3212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13" name="Shape 113"/>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can be seen as a science of problem solving, which requires precision, creativity, and careful reasoning </a:t>
            </a:r>
          </a:p>
          <a:p>
            <a:pPr indent="-200533" lvl="0" marL="171450" marR="0" rtl="0" algn="l">
              <a:lnSpc>
                <a:spcPct val="7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is a discipline that spans theory and practice</a:t>
            </a:r>
          </a:p>
          <a:p>
            <a:pPr indent="-200533" lvl="0" marL="171450" marR="0" rtl="0" algn="l">
              <a:lnSpc>
                <a:spcPct val="70000"/>
              </a:lnSpc>
              <a:spcBef>
                <a:spcPts val="75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requires thinking both in abstract terms and in concrete terms</a:t>
            </a:r>
          </a:p>
          <a:p>
            <a:pPr lvl="0" rtl="0">
              <a:lnSpc>
                <a:spcPct val="70000"/>
              </a:lnSpc>
              <a:spcBef>
                <a:spcPts val="0"/>
              </a:spcBef>
              <a:buClr>
                <a:schemeClr val="dk1"/>
              </a:buClr>
              <a:buSzPct val="100000"/>
              <a:buFont typeface="Arial"/>
              <a:buChar char="•"/>
            </a:pPr>
            <a:r>
              <a:rPr lang="en-US" sz="2400"/>
              <a:t>requires intensive hands-on experience. </a:t>
            </a:r>
          </a:p>
          <a:p>
            <a:pPr indent="-171450" lvl="0" marL="171450" marR="0" rtl="0" algn="l">
              <a:lnSpc>
                <a:spcPct val="70000"/>
              </a:lnSpc>
              <a:spcBef>
                <a:spcPts val="750"/>
              </a:spcBef>
              <a:spcAft>
                <a:spcPts val="0"/>
              </a:spcAft>
              <a:buClr>
                <a:schemeClr val="dk1"/>
              </a:buClr>
              <a:buSzPct val="80916"/>
              <a:buFont typeface="Arial"/>
              <a:buNone/>
            </a:pPr>
            <a:r>
              <a:t/>
            </a:r>
            <a:endParaRPr b="0" i="0" sz="2400" u="none" cap="none" strike="noStrike">
              <a:solidFill>
                <a:schemeClr val="dk1"/>
              </a:solidFill>
              <a:latin typeface="Calibri"/>
              <a:ea typeface="Calibri"/>
              <a:cs typeface="Calibri"/>
              <a:sym typeface="Calibri"/>
            </a:endParaRPr>
          </a:p>
          <a:p>
            <a:pPr indent="-171450" lvl="1" marL="514350" marR="0" rtl="0" algn="l">
              <a:lnSpc>
                <a:spcPct val="70000"/>
              </a:lnSpc>
              <a:spcBef>
                <a:spcPts val="375"/>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38" name="Shape 438"/>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p:txBody>
      </p:sp>
      <p:pic>
        <p:nvPicPr>
          <p:cNvPr id="439" name="Shape 439"/>
          <p:cNvPicPr preferRelativeResize="0"/>
          <p:nvPr/>
        </p:nvPicPr>
        <p:blipFill rotWithShape="1">
          <a:blip r:embed="rId4">
            <a:alphaModFix/>
          </a:blip>
          <a:srcRect b="0" l="75290" r="-75290" t="0"/>
          <a:stretch/>
        </p:blipFill>
        <p:spPr>
          <a:xfrm>
            <a:off x="6947475" y="833186"/>
            <a:ext cx="8946400" cy="32120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43" name="Shape 443"/>
        <p:cNvGrpSpPr/>
        <p:nvPr/>
      </p:nvGrpSpPr>
      <p:grpSpPr>
        <a:xfrm>
          <a:off x="0" y="0"/>
          <a:ext cx="0" cy="0"/>
          <a:chOff x="0" y="0"/>
          <a:chExt cx="0" cy="0"/>
        </a:xfrm>
      </p:grpSpPr>
      <p:sp>
        <p:nvSpPr>
          <p:cNvPr id="444" name="Shape 44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45" name="Shape 445"/>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p:txBody>
      </p:sp>
      <p:pic>
        <p:nvPicPr>
          <p:cNvPr id="446" name="Shape 446"/>
          <p:cNvPicPr preferRelativeResize="0"/>
          <p:nvPr/>
        </p:nvPicPr>
        <p:blipFill rotWithShape="1">
          <a:blip r:embed="rId4">
            <a:alphaModFix/>
          </a:blip>
          <a:srcRect b="0" l="75290" r="-75290" t="0"/>
          <a:stretch/>
        </p:blipFill>
        <p:spPr>
          <a:xfrm>
            <a:off x="6947475" y="833186"/>
            <a:ext cx="8946400" cy="32120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50" name="Shape 450"/>
        <p:cNvGrpSpPr/>
        <p:nvPr/>
      </p:nvGrpSpPr>
      <p:grpSpPr>
        <a:xfrm>
          <a:off x="0" y="0"/>
          <a:ext cx="0" cy="0"/>
          <a:chOff x="0" y="0"/>
          <a:chExt cx="0" cy="0"/>
        </a:xfrm>
      </p:grpSpPr>
      <p:sp>
        <p:nvSpPr>
          <p:cNvPr id="451" name="Shape 451"/>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52" name="Shape 452"/>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a:p>
            <a:pPr lvl="0" rtl="0">
              <a:spcBef>
                <a:spcPts val="0"/>
              </a:spcBef>
              <a:buClr>
                <a:schemeClr val="dk1"/>
              </a:buClr>
              <a:buSzPct val="100000"/>
              <a:buFont typeface="Arial"/>
              <a:buChar char="•"/>
            </a:pPr>
            <a:r>
              <a:rPr lang="en-US" sz="2400"/>
              <a:t>Homework needs to be turned in before it's due</a:t>
            </a:r>
          </a:p>
        </p:txBody>
      </p:sp>
      <p:pic>
        <p:nvPicPr>
          <p:cNvPr id="453" name="Shape 453"/>
          <p:cNvPicPr preferRelativeResize="0"/>
          <p:nvPr/>
        </p:nvPicPr>
        <p:blipFill rotWithShape="1">
          <a:blip r:embed="rId4">
            <a:alphaModFix/>
          </a:blip>
          <a:srcRect b="0" l="75290" r="-75290" t="0"/>
          <a:stretch/>
        </p:blipFill>
        <p:spPr>
          <a:xfrm>
            <a:off x="6947475" y="833186"/>
            <a:ext cx="8946400" cy="32120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57" name="Shape 457"/>
        <p:cNvGrpSpPr/>
        <p:nvPr/>
      </p:nvGrpSpPr>
      <p:grpSpPr>
        <a:xfrm>
          <a:off x="0" y="0"/>
          <a:ext cx="0" cy="0"/>
          <a:chOff x="0" y="0"/>
          <a:chExt cx="0" cy="0"/>
        </a:xfrm>
      </p:grpSpPr>
      <p:sp>
        <p:nvSpPr>
          <p:cNvPr id="458" name="Shape 45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59" name="Shape 459"/>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a:p>
            <a:pPr lvl="0" rtl="0">
              <a:spcBef>
                <a:spcPts val="0"/>
              </a:spcBef>
              <a:buClr>
                <a:schemeClr val="dk1"/>
              </a:buClr>
              <a:buSzPct val="100000"/>
              <a:buFont typeface="Arial"/>
              <a:buChar char="•"/>
            </a:pPr>
            <a:r>
              <a:rPr lang="en-US" sz="2400"/>
              <a:t>Homework needs to be turned in before it's due</a:t>
            </a:r>
          </a:p>
          <a:p>
            <a:pPr lvl="0" rtl="0">
              <a:spcBef>
                <a:spcPts val="0"/>
              </a:spcBef>
              <a:buClr>
                <a:schemeClr val="dk1"/>
              </a:buClr>
              <a:buSzPct val="100000"/>
              <a:buFont typeface="Arial"/>
              <a:buChar char="•"/>
            </a:pPr>
            <a:r>
              <a:rPr lang="en-US" sz="2400"/>
              <a:t>Disruptive &amp; Inappropriate behavior (physical/verbal violence to classmates, unnecessary &amp; excessive talking etc...  ) will NOT be tolerated</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63" name="Shape 463"/>
        <p:cNvGrpSpPr/>
        <p:nvPr/>
      </p:nvGrpSpPr>
      <p:grpSpPr>
        <a:xfrm>
          <a:off x="0" y="0"/>
          <a:ext cx="0" cy="0"/>
          <a:chOff x="0" y="0"/>
          <a:chExt cx="0" cy="0"/>
        </a:xfrm>
      </p:grpSpPr>
      <p:sp>
        <p:nvSpPr>
          <p:cNvPr id="464" name="Shape 46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65" name="Shape 465"/>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a:p>
            <a:pPr lvl="0" rtl="0">
              <a:spcBef>
                <a:spcPts val="0"/>
              </a:spcBef>
              <a:buClr>
                <a:schemeClr val="dk1"/>
              </a:buClr>
              <a:buSzPct val="100000"/>
              <a:buFont typeface="Arial"/>
              <a:buChar char="•"/>
            </a:pPr>
            <a:r>
              <a:rPr lang="en-US" sz="2400"/>
              <a:t>Homework needs to be turned in before it's due</a:t>
            </a:r>
          </a:p>
          <a:p>
            <a:pPr lvl="0">
              <a:spcBef>
                <a:spcPts val="0"/>
              </a:spcBef>
              <a:buClr>
                <a:schemeClr val="dk1"/>
              </a:buClr>
              <a:buSzPct val="100000"/>
              <a:buFont typeface="Arial"/>
              <a:buChar char="•"/>
            </a:pPr>
            <a:r>
              <a:rPr lang="en-US" sz="2400"/>
              <a:t>Disruptive &amp; Inappropriate behavior (physical/verbal violence to classmates, unnecessary &amp; excessive talking etc...  ) will NOT be tolerated</a:t>
            </a:r>
          </a:p>
          <a:p>
            <a:pPr lvl="0" rtl="0">
              <a:spcBef>
                <a:spcPts val="0"/>
              </a:spcBef>
              <a:buClr>
                <a:schemeClr val="dk1"/>
              </a:buClr>
              <a:buSzPct val="100000"/>
              <a:buFont typeface="Arial"/>
              <a:buChar char="•"/>
            </a:pPr>
            <a:r>
              <a:rPr lang="en-US" sz="2400"/>
              <a:t>Verbal warning for the first (few) violation (depends on the violation)</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71" name="Shape 471"/>
          <p:cNvSpPr txBox="1"/>
          <p:nvPr>
            <p:ph idx="1" type="body"/>
          </p:nvPr>
        </p:nvSpPr>
        <p:spPr>
          <a:xfrm>
            <a:off x="304800" y="1592200"/>
            <a:ext cx="7886700" cy="4807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a:p>
            <a:pPr lvl="0" rtl="0">
              <a:spcBef>
                <a:spcPts val="0"/>
              </a:spcBef>
              <a:buClr>
                <a:schemeClr val="dk1"/>
              </a:buClr>
              <a:buSzPct val="100000"/>
              <a:buFont typeface="Arial"/>
              <a:buChar char="•"/>
            </a:pPr>
            <a:r>
              <a:rPr lang="en-US" sz="2400"/>
              <a:t>Homework needs to be turned in before it's due</a:t>
            </a:r>
          </a:p>
          <a:p>
            <a:pPr lvl="0" rtl="0">
              <a:spcBef>
                <a:spcPts val="0"/>
              </a:spcBef>
              <a:buClr>
                <a:schemeClr val="dk1"/>
              </a:buClr>
              <a:buSzPct val="100000"/>
              <a:buFont typeface="Arial"/>
              <a:buChar char="•"/>
            </a:pPr>
            <a:r>
              <a:rPr lang="en-US" sz="2400"/>
              <a:t>Disruptive &amp; Inappropriate behavior (physical/verbal violence to classmates, unnecessary &amp; excessive talking etc...  ) will NOT be tolerated</a:t>
            </a:r>
          </a:p>
          <a:p>
            <a:pPr lvl="0">
              <a:spcBef>
                <a:spcPts val="0"/>
              </a:spcBef>
              <a:buClr>
                <a:schemeClr val="dk1"/>
              </a:buClr>
              <a:buSzPct val="100000"/>
              <a:buFont typeface="Arial"/>
              <a:buChar char="•"/>
            </a:pPr>
            <a:r>
              <a:rPr lang="en-US" sz="2400"/>
              <a:t>Verbal warning for the first (few) violation (depends on the violation)</a:t>
            </a:r>
          </a:p>
          <a:p>
            <a:pPr lvl="0" rtl="0">
              <a:spcBef>
                <a:spcPts val="0"/>
              </a:spcBef>
              <a:buClr>
                <a:schemeClr val="dk1"/>
              </a:buClr>
              <a:buSzPct val="100000"/>
              <a:buFont typeface="Arial"/>
              <a:buChar char="•"/>
            </a:pPr>
            <a:r>
              <a:rPr lang="en-US" sz="2400"/>
              <a:t>If it continues, then the student cannot continue to study with us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Rules</a:t>
            </a:r>
          </a:p>
        </p:txBody>
      </p:sp>
      <p:sp>
        <p:nvSpPr>
          <p:cNvPr id="477" name="Shape 477"/>
          <p:cNvSpPr txBox="1"/>
          <p:nvPr>
            <p:ph idx="1" type="body"/>
          </p:nvPr>
        </p:nvSpPr>
        <p:spPr>
          <a:xfrm>
            <a:off x="304800" y="1592200"/>
            <a:ext cx="7886700" cy="52098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Common sense rules</a:t>
            </a:r>
          </a:p>
          <a:p>
            <a:pPr lvl="0" rtl="0">
              <a:spcBef>
                <a:spcPts val="0"/>
              </a:spcBef>
              <a:buClr>
                <a:schemeClr val="dk1"/>
              </a:buClr>
              <a:buSzPct val="100000"/>
              <a:buFont typeface="Arial"/>
              <a:buChar char="•"/>
            </a:pPr>
            <a:r>
              <a:rPr lang="en-US" sz="2400"/>
              <a:t>Attendance is REQUIRED &amp; IMPORTANT</a:t>
            </a:r>
          </a:p>
          <a:p>
            <a:pPr lvl="0" rtl="0">
              <a:spcBef>
                <a:spcPts val="0"/>
              </a:spcBef>
              <a:buClr>
                <a:schemeClr val="dk1"/>
              </a:buClr>
              <a:buSzPct val="100000"/>
              <a:buFont typeface="Arial"/>
              <a:buChar char="•"/>
            </a:pPr>
            <a:r>
              <a:rPr lang="en-US" sz="2400"/>
              <a:t>Homework needs to be turned in before it's due</a:t>
            </a:r>
          </a:p>
          <a:p>
            <a:pPr lvl="0" rtl="0">
              <a:spcBef>
                <a:spcPts val="0"/>
              </a:spcBef>
              <a:buClr>
                <a:schemeClr val="dk1"/>
              </a:buClr>
              <a:buSzPct val="100000"/>
              <a:buFont typeface="Arial"/>
              <a:buChar char="•"/>
            </a:pPr>
            <a:r>
              <a:rPr lang="en-US" sz="2400"/>
              <a:t>Disruptive &amp; Inappropriate behavior (physical/verbal violence to classmates, unnecessary &amp; excessive talking etc...  ) will NOT be tolerated</a:t>
            </a:r>
          </a:p>
          <a:p>
            <a:pPr lvl="0" rtl="0">
              <a:spcBef>
                <a:spcPts val="0"/>
              </a:spcBef>
              <a:buClr>
                <a:schemeClr val="dk1"/>
              </a:buClr>
              <a:buSzPct val="100000"/>
              <a:buFont typeface="Arial"/>
              <a:buChar char="•"/>
            </a:pPr>
            <a:r>
              <a:rPr lang="en-US" sz="2400"/>
              <a:t>Verbal warning for the first (few) violation (depends on the violation)</a:t>
            </a:r>
          </a:p>
          <a:p>
            <a:pPr lvl="0">
              <a:spcBef>
                <a:spcPts val="0"/>
              </a:spcBef>
              <a:buClr>
                <a:schemeClr val="dk1"/>
              </a:buClr>
              <a:buSzPct val="100000"/>
              <a:buFont typeface="Arial"/>
              <a:buChar char="•"/>
            </a:pPr>
            <a:r>
              <a:rPr lang="en-US" sz="2400"/>
              <a:t>If it continues, then the student cannot continue to study with us</a:t>
            </a:r>
          </a:p>
          <a:p>
            <a:pPr lvl="0" rtl="0">
              <a:spcBef>
                <a:spcPts val="0"/>
              </a:spcBef>
              <a:buClr>
                <a:schemeClr val="dk1"/>
              </a:buClr>
              <a:buSzPct val="100000"/>
              <a:buFont typeface="Arial"/>
              <a:buChar char="•"/>
            </a:pPr>
            <a:r>
              <a:rPr b="1" i="1" lang="en-US" sz="2400"/>
              <a:t>ALL HPS STUDENT HANDBOOK RULES APPLY</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Dress Code</a:t>
            </a:r>
          </a:p>
        </p:txBody>
      </p:sp>
      <p:sp>
        <p:nvSpPr>
          <p:cNvPr id="483" name="Shape 483"/>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484" name="Shape 484"/>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2236"/>
              <a:buFont typeface="Arial"/>
              <a:buChar char="•"/>
            </a:pPr>
            <a:r>
              <a:rPr lang="en-US" sz="1942">
                <a:solidFill>
                  <a:srgbClr val="000000"/>
                </a:solidFill>
              </a:rPr>
              <a:t>Treat it as a free dress day (the excerpt is from HPS student handbook)</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id="485" name="Shape 485"/>
          <p:cNvPicPr preferRelativeResize="0"/>
          <p:nvPr/>
        </p:nvPicPr>
        <p:blipFill>
          <a:blip r:embed="rId4">
            <a:alphaModFix/>
          </a:blip>
          <a:stretch>
            <a:fillRect/>
          </a:stretch>
        </p:blipFill>
        <p:spPr>
          <a:xfrm>
            <a:off x="666677" y="2229827"/>
            <a:ext cx="6724624" cy="4062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89" name="Shape 489"/>
        <p:cNvGrpSpPr/>
        <p:nvPr/>
      </p:nvGrpSpPr>
      <p:grpSpPr>
        <a:xfrm>
          <a:off x="0" y="0"/>
          <a:ext cx="0" cy="0"/>
          <a:chOff x="0" y="0"/>
          <a:chExt cx="0" cy="0"/>
        </a:xfrm>
      </p:grpSpPr>
      <p:sp>
        <p:nvSpPr>
          <p:cNvPr id="490" name="Shape 49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Dress Code</a:t>
            </a:r>
          </a:p>
        </p:txBody>
      </p:sp>
      <p:sp>
        <p:nvSpPr>
          <p:cNvPr id="491" name="Shape 491"/>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492" name="Shape 492"/>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2236"/>
              <a:buFont typeface="Arial"/>
              <a:buChar char="•"/>
            </a:pPr>
            <a:r>
              <a:rPr lang="en-US" sz="1942"/>
              <a:t>Treat it as a free dress day (the excerpt is from HPS student handbook)</a:t>
            </a:r>
          </a:p>
          <a:p>
            <a:pPr lvl="0" rtl="0">
              <a:spcBef>
                <a:spcPts val="0"/>
              </a:spcBef>
              <a:buClr>
                <a:srgbClr val="000000"/>
              </a:buClr>
              <a:buSzPct val="102236"/>
              <a:buFont typeface="Arial"/>
              <a:buChar char="•"/>
            </a:pPr>
            <a:r>
              <a:rPr lang="en-US" sz="1942">
                <a:solidFill>
                  <a:srgbClr val="000000"/>
                </a:solidFill>
              </a:rPr>
              <a:t>do not need school uniform (still need to confirm it)</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id="493" name="Shape 493"/>
          <p:cNvPicPr preferRelativeResize="0"/>
          <p:nvPr/>
        </p:nvPicPr>
        <p:blipFill>
          <a:blip r:embed="rId4">
            <a:alphaModFix/>
          </a:blip>
          <a:stretch>
            <a:fillRect/>
          </a:stretch>
        </p:blipFill>
        <p:spPr>
          <a:xfrm>
            <a:off x="304800" y="2781025"/>
            <a:ext cx="6013550" cy="36329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497" name="Shape 497"/>
        <p:cNvGrpSpPr/>
        <p:nvPr/>
      </p:nvGrpSpPr>
      <p:grpSpPr>
        <a:xfrm>
          <a:off x="0" y="0"/>
          <a:ext cx="0" cy="0"/>
          <a:chOff x="0" y="0"/>
          <a:chExt cx="0" cy="0"/>
        </a:xfrm>
      </p:grpSpPr>
      <p:sp>
        <p:nvSpPr>
          <p:cNvPr id="498" name="Shape 49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Dress Code</a:t>
            </a:r>
          </a:p>
        </p:txBody>
      </p:sp>
      <p:sp>
        <p:nvSpPr>
          <p:cNvPr id="499" name="Shape 499"/>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500" name="Shape 500"/>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2236"/>
              <a:buFont typeface="Arial"/>
              <a:buChar char="•"/>
            </a:pPr>
            <a:r>
              <a:rPr lang="en-US" sz="1942"/>
              <a:t>Treat it as a free dress day (the excerpt is from HPS student handbook)</a:t>
            </a:r>
          </a:p>
          <a:p>
            <a:pPr lvl="0">
              <a:spcBef>
                <a:spcPts val="0"/>
              </a:spcBef>
              <a:buClr>
                <a:srgbClr val="000000"/>
              </a:buClr>
              <a:buSzPct val="102236"/>
              <a:buFont typeface="Arial"/>
              <a:buChar char="•"/>
            </a:pPr>
            <a:r>
              <a:rPr lang="en-US" sz="1942">
                <a:solidFill>
                  <a:srgbClr val="000000"/>
                </a:solidFill>
              </a:rPr>
              <a:t>do not need school uniform (still need to confirm it)</a:t>
            </a:r>
          </a:p>
          <a:p>
            <a:pPr lvl="0" rtl="0">
              <a:spcBef>
                <a:spcPts val="0"/>
              </a:spcBef>
              <a:buClr>
                <a:srgbClr val="000000"/>
              </a:buClr>
              <a:buSzPct val="102236"/>
              <a:buFont typeface="Arial"/>
              <a:buChar char="•"/>
            </a:pPr>
            <a:r>
              <a:rPr lang="en-US" sz="1942">
                <a:solidFill>
                  <a:srgbClr val="000000"/>
                </a:solidFill>
              </a:rPr>
              <a:t>You are future leaders, dress accordingly</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id="501" name="Shape 501"/>
          <p:cNvPicPr preferRelativeResize="0"/>
          <p:nvPr/>
        </p:nvPicPr>
        <p:blipFill>
          <a:blip r:embed="rId4">
            <a:alphaModFix/>
          </a:blip>
          <a:stretch>
            <a:fillRect/>
          </a:stretch>
        </p:blipFill>
        <p:spPr>
          <a:xfrm>
            <a:off x="548049" y="2854400"/>
            <a:ext cx="6356725" cy="3840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7" name="Shape 117"/>
        <p:cNvGrpSpPr/>
        <p:nvPr/>
      </p:nvGrpSpPr>
      <p:grpSpPr>
        <a:xfrm>
          <a:off x="0" y="0"/>
          <a:ext cx="0" cy="0"/>
          <a:chOff x="0" y="0"/>
          <a:chExt cx="0" cy="0"/>
        </a:xfrm>
      </p:grpSpPr>
      <p:sp>
        <p:nvSpPr>
          <p:cNvPr id="118" name="Shape 118"/>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19" name="Shape 119"/>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lvl="0" rtl="0">
              <a:lnSpc>
                <a:spcPct val="70000"/>
              </a:lnSpc>
              <a:spcBef>
                <a:spcPts val="0"/>
              </a:spcBef>
              <a:buClr>
                <a:schemeClr val="dk1"/>
              </a:buClr>
              <a:buSzPct val="100000"/>
              <a:buFont typeface="Arial"/>
              <a:buChar char="•"/>
            </a:pPr>
            <a:r>
              <a:rPr lang="en-US" sz="2400"/>
              <a:t>can be seen as a science of problem solving, which requires precision, creativity, and careful reasoning </a:t>
            </a:r>
          </a:p>
          <a:p>
            <a:pPr indent="-200533" lvl="0" marL="171450" marR="0" rtl="0" algn="l">
              <a:lnSpc>
                <a:spcPct val="7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is a discipline that spans theory and practice</a:t>
            </a:r>
          </a:p>
          <a:p>
            <a:pPr indent="-200533" lvl="0" marL="171450" marR="0" rtl="0" algn="l">
              <a:lnSpc>
                <a:spcPct val="70000"/>
              </a:lnSpc>
              <a:spcBef>
                <a:spcPts val="75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requires thinking both in abstract terms and in concrete terms</a:t>
            </a:r>
          </a:p>
          <a:p>
            <a:pPr indent="-200533" lvl="0" marL="171450" marR="0" rtl="0" algn="l">
              <a:lnSpc>
                <a:spcPct val="70000"/>
              </a:lnSpc>
              <a:spcBef>
                <a:spcPts val="75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requires intensive hands-on experience. </a:t>
            </a:r>
          </a:p>
          <a:p>
            <a:pPr indent="-200533" lvl="0" marL="171450" marR="0" rtl="0" algn="l">
              <a:lnSpc>
                <a:spcPct val="70000"/>
              </a:lnSpc>
              <a:spcBef>
                <a:spcPts val="75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must also be able to design solutions and verify that they are correct. </a:t>
            </a:r>
          </a:p>
          <a:p>
            <a:pPr indent="-171450" lvl="0" marL="171450" marR="0" rtl="0" algn="l">
              <a:lnSpc>
                <a:spcPct val="70000"/>
              </a:lnSpc>
              <a:spcBef>
                <a:spcPts val="750"/>
              </a:spcBef>
              <a:spcAft>
                <a:spcPts val="0"/>
              </a:spcAft>
              <a:buClr>
                <a:schemeClr val="dk1"/>
              </a:buClr>
              <a:buSzPct val="80916"/>
              <a:buFont typeface="Arial"/>
              <a:buNone/>
            </a:pPr>
            <a:r>
              <a:t/>
            </a:r>
            <a:endParaRPr b="0" i="0" sz="2400" u="none" cap="none" strike="noStrike">
              <a:solidFill>
                <a:schemeClr val="dk1"/>
              </a:solidFill>
              <a:latin typeface="Calibri"/>
              <a:ea typeface="Calibri"/>
              <a:cs typeface="Calibri"/>
              <a:sym typeface="Calibri"/>
            </a:endParaRPr>
          </a:p>
          <a:p>
            <a:pPr indent="-171450" lvl="1" marL="514350" marR="0" rtl="0" algn="l">
              <a:lnSpc>
                <a:spcPct val="70000"/>
              </a:lnSpc>
              <a:spcBef>
                <a:spcPts val="375"/>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05" name="Shape 505"/>
        <p:cNvGrpSpPr/>
        <p:nvPr/>
      </p:nvGrpSpPr>
      <p:grpSpPr>
        <a:xfrm>
          <a:off x="0" y="0"/>
          <a:ext cx="0" cy="0"/>
          <a:chOff x="0" y="0"/>
          <a:chExt cx="0" cy="0"/>
        </a:xfrm>
      </p:grpSpPr>
      <p:sp>
        <p:nvSpPr>
          <p:cNvPr id="506" name="Shape 50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Need an Efficient Communication</a:t>
            </a:r>
          </a:p>
        </p:txBody>
      </p:sp>
      <p:sp>
        <p:nvSpPr>
          <p:cNvPr id="507" name="Shape 507"/>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508" name="Shape 508"/>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2236"/>
              <a:buFont typeface="Arial"/>
              <a:buChar char="•"/>
            </a:pPr>
            <a:r>
              <a:rPr lang="en-US" sz="1942"/>
              <a:t>Facebook group vs Whatsapp vs Groupme vs Slack</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id="509" name="Shape 509"/>
          <p:cNvPicPr preferRelativeResize="0"/>
          <p:nvPr/>
        </p:nvPicPr>
        <p:blipFill>
          <a:blip r:embed="rId4">
            <a:alphaModFix/>
          </a:blip>
          <a:stretch>
            <a:fillRect/>
          </a:stretch>
        </p:blipFill>
        <p:spPr>
          <a:xfrm>
            <a:off x="264725" y="4286875"/>
            <a:ext cx="1905000" cy="1905000"/>
          </a:xfrm>
          <a:prstGeom prst="rect">
            <a:avLst/>
          </a:prstGeom>
          <a:noFill/>
          <a:ln>
            <a:noFill/>
          </a:ln>
        </p:spPr>
      </p:pic>
      <p:pic>
        <p:nvPicPr>
          <p:cNvPr id="510" name="Shape 510"/>
          <p:cNvPicPr preferRelativeResize="0"/>
          <p:nvPr/>
        </p:nvPicPr>
        <p:blipFill>
          <a:blip r:embed="rId5">
            <a:alphaModFix/>
          </a:blip>
          <a:stretch>
            <a:fillRect/>
          </a:stretch>
        </p:blipFill>
        <p:spPr>
          <a:xfrm>
            <a:off x="5344512" y="2336387"/>
            <a:ext cx="2390775" cy="1914525"/>
          </a:xfrm>
          <a:prstGeom prst="rect">
            <a:avLst/>
          </a:prstGeom>
          <a:noFill/>
          <a:ln>
            <a:noFill/>
          </a:ln>
        </p:spPr>
      </p:pic>
      <p:pic>
        <p:nvPicPr>
          <p:cNvPr id="511" name="Shape 511"/>
          <p:cNvPicPr preferRelativeResize="0"/>
          <p:nvPr/>
        </p:nvPicPr>
        <p:blipFill>
          <a:blip r:embed="rId6">
            <a:alphaModFix/>
          </a:blip>
          <a:stretch>
            <a:fillRect/>
          </a:stretch>
        </p:blipFill>
        <p:spPr>
          <a:xfrm>
            <a:off x="5344525" y="4811325"/>
            <a:ext cx="1847850" cy="1847850"/>
          </a:xfrm>
          <a:prstGeom prst="rect">
            <a:avLst/>
          </a:prstGeom>
          <a:noFill/>
          <a:ln>
            <a:noFill/>
          </a:ln>
        </p:spPr>
      </p:pic>
      <p:pic>
        <p:nvPicPr>
          <p:cNvPr id="512" name="Shape 512"/>
          <p:cNvPicPr preferRelativeResize="0"/>
          <p:nvPr/>
        </p:nvPicPr>
        <p:blipFill>
          <a:blip r:embed="rId7">
            <a:alphaModFix/>
          </a:blip>
          <a:stretch>
            <a:fillRect/>
          </a:stretch>
        </p:blipFill>
        <p:spPr>
          <a:xfrm>
            <a:off x="264712" y="2336400"/>
            <a:ext cx="3381375" cy="13525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16" name="Shape 516"/>
        <p:cNvGrpSpPr/>
        <p:nvPr/>
      </p:nvGrpSpPr>
      <p:grpSpPr>
        <a:xfrm>
          <a:off x="0" y="0"/>
          <a:ext cx="0" cy="0"/>
          <a:chOff x="0" y="0"/>
          <a:chExt cx="0" cy="0"/>
        </a:xfrm>
      </p:grpSpPr>
      <p:sp>
        <p:nvSpPr>
          <p:cNvPr id="517" name="Shape 517"/>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Parent Info Session</a:t>
            </a:r>
          </a:p>
        </p:txBody>
      </p:sp>
      <p:sp>
        <p:nvSpPr>
          <p:cNvPr id="518" name="Shape 518"/>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519" name="Shape 519"/>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sz="2400"/>
              <a:t>Parent info session is this SATURDAY!</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23" name="Shape 523"/>
        <p:cNvGrpSpPr/>
        <p:nvPr/>
      </p:nvGrpSpPr>
      <p:grpSpPr>
        <a:xfrm>
          <a:off x="0" y="0"/>
          <a:ext cx="0" cy="0"/>
          <a:chOff x="0" y="0"/>
          <a:chExt cx="0" cy="0"/>
        </a:xfrm>
      </p:grpSpPr>
      <p:sp>
        <p:nvSpPr>
          <p:cNvPr id="524" name="Shape 52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What Do You Need For Your First Program</a:t>
            </a:r>
          </a:p>
        </p:txBody>
      </p:sp>
      <p:sp>
        <p:nvSpPr>
          <p:cNvPr id="525" name="Shape 525"/>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526" name="Shape 526"/>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a:spcBef>
                <a:spcPts val="0"/>
              </a:spcBef>
              <a:buClr>
                <a:schemeClr val="dk1"/>
              </a:buClr>
              <a:buSzPct val="100000"/>
              <a:buFont typeface="Arial"/>
              <a:buChar char="•"/>
            </a:pPr>
            <a:r>
              <a:rPr lang="en-US" sz="2400"/>
              <a:t>Java development kit (jdk)</a:t>
            </a:r>
          </a:p>
          <a:p>
            <a:pPr lvl="0" rtl="0">
              <a:spcBef>
                <a:spcPts val="0"/>
              </a:spcBef>
              <a:buClr>
                <a:schemeClr val="dk1"/>
              </a:buClr>
              <a:buSzPct val="100000"/>
              <a:buFont typeface="Arial"/>
              <a:buChar char="•"/>
            </a:pPr>
            <a:r>
              <a:rPr lang="en-US" sz="2400"/>
              <a:t>IDEs will make life easy for you (Netbeans, Eclipse, etc...) </a:t>
            </a:r>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30" name="Shape 530"/>
        <p:cNvGrpSpPr/>
        <p:nvPr/>
      </p:nvGrpSpPr>
      <p:grpSpPr>
        <a:xfrm>
          <a:off x="0" y="0"/>
          <a:ext cx="0" cy="0"/>
          <a:chOff x="0" y="0"/>
          <a:chExt cx="0" cy="0"/>
        </a:xfrm>
      </p:grpSpPr>
      <p:sp>
        <p:nvSpPr>
          <p:cNvPr id="531" name="Shape 531"/>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Your First Program</a:t>
            </a:r>
          </a:p>
        </p:txBody>
      </p:sp>
      <p:sp>
        <p:nvSpPr>
          <p:cNvPr id="532" name="Shape 532"/>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lvl="0" marL="457200" rtl="0">
              <a:lnSpc>
                <a:spcPct val="70000"/>
              </a:lnSpc>
              <a:spcBef>
                <a:spcPts val="0"/>
              </a:spcBef>
              <a:buNone/>
            </a:pPr>
            <a:r>
              <a:t/>
            </a:r>
            <a:endParaRPr sz="1942"/>
          </a:p>
          <a:p>
            <a:pPr indent="0" lvl="0" marL="133350" rtl="0">
              <a:lnSpc>
                <a:spcPct val="70000"/>
              </a:lnSpc>
              <a:spcBef>
                <a:spcPts val="0"/>
              </a:spcBef>
              <a:buNone/>
            </a:pPr>
            <a:r>
              <a:t/>
            </a:r>
            <a:endParaRPr sz="1942"/>
          </a:p>
        </p:txBody>
      </p:sp>
      <p:sp>
        <p:nvSpPr>
          <p:cNvPr id="533" name="Shape 533"/>
          <p:cNvSpPr txBox="1"/>
          <p:nvPr>
            <p:ph idx="1" type="body"/>
          </p:nvPr>
        </p:nvSpPr>
        <p:spPr>
          <a:xfrm>
            <a:off x="304800" y="1592200"/>
            <a:ext cx="7886700" cy="4351200"/>
          </a:xfrm>
          <a:prstGeom prst="rect">
            <a:avLst/>
          </a:prstGeom>
          <a:noFill/>
          <a:ln>
            <a:noFill/>
          </a:ln>
        </p:spPr>
        <p:txBody>
          <a:bodyPr anchorCtr="0" anchor="t" bIns="45700" lIns="91425" rIns="91425" tIns="45700">
            <a:noAutofit/>
          </a:bodyPr>
          <a:lstStyle/>
          <a:p>
            <a:pPr indent="0" lvl="0" marL="0" rtl="0">
              <a:spcBef>
                <a:spcPts val="0"/>
              </a:spcBef>
              <a:buNone/>
            </a:pPr>
            <a:r>
              <a:t/>
            </a:r>
            <a:endParaRPr sz="1942"/>
          </a:p>
          <a:p>
            <a:pPr indent="0" lvl="0" marL="0" rtl="0">
              <a:spcBef>
                <a:spcPts val="0"/>
              </a:spcBef>
              <a:buNone/>
            </a:pPr>
            <a:r>
              <a:t/>
            </a:r>
            <a:endParaRPr sz="1942">
              <a:solidFill>
                <a:srgbClr val="000000"/>
              </a:solidFill>
            </a:endParaRPr>
          </a:p>
          <a:p>
            <a:pPr indent="0" lvl="0" marL="0" rtl="0">
              <a:spcBef>
                <a:spcPts val="0"/>
              </a:spcBef>
              <a:buNone/>
            </a:pPr>
            <a:r>
              <a:t/>
            </a:r>
            <a:endParaRPr/>
          </a:p>
          <a:p>
            <a:pPr indent="0" lvl="0" marL="0" rtl="0">
              <a:spcBef>
                <a:spcPts val="0"/>
              </a:spcBef>
              <a:buNone/>
            </a:pPr>
            <a:r>
              <a:t/>
            </a:r>
            <a:endParaRPr sz="1942">
              <a:solidFill>
                <a:srgbClr val="000000"/>
              </a:solidFill>
            </a:endParaRPr>
          </a:p>
          <a:p>
            <a:pPr lvl="0" marL="457200" rtl="0">
              <a:lnSpc>
                <a:spcPct val="70000"/>
              </a:lnSpc>
              <a:spcBef>
                <a:spcPts val="0"/>
              </a:spcBef>
              <a:buNone/>
            </a:pPr>
            <a:r>
              <a:t/>
            </a:r>
            <a:endParaRPr sz="1942"/>
          </a:p>
        </p:txBody>
      </p:sp>
      <p:pic>
        <p:nvPicPr>
          <p:cNvPr id="534" name="Shape 534"/>
          <p:cNvPicPr preferRelativeResize="0"/>
          <p:nvPr/>
        </p:nvPicPr>
        <p:blipFill>
          <a:blip r:embed="rId4">
            <a:alphaModFix/>
          </a:blip>
          <a:stretch>
            <a:fillRect/>
          </a:stretch>
        </p:blipFill>
        <p:spPr>
          <a:xfrm>
            <a:off x="2837600" y="1934800"/>
            <a:ext cx="3262550" cy="391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3" name="Shape 123"/>
        <p:cNvGrpSpPr/>
        <p:nvPr/>
      </p:nvGrpSpPr>
      <p:grpSpPr>
        <a:xfrm>
          <a:off x="0" y="0"/>
          <a:ext cx="0" cy="0"/>
          <a:chOff x="0" y="0"/>
          <a:chExt cx="0" cy="0"/>
        </a:xfrm>
      </p:grpSpPr>
      <p:sp>
        <p:nvSpPr>
          <p:cNvPr id="124" name="Shape 124"/>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25" name="Shape 125"/>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has strong connections to other disciplines.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31" name="Shape 131"/>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has strong connections to other disciplines. </a:t>
            </a:r>
          </a:p>
          <a:p>
            <a:pPr indent="-29083" lvl="0" rtl="0">
              <a:lnSpc>
                <a:spcPct val="70000"/>
              </a:lnSpc>
              <a:spcBef>
                <a:spcPts val="0"/>
              </a:spcBef>
              <a:buClr>
                <a:schemeClr val="dk1"/>
              </a:buClr>
              <a:buSzPct val="100000"/>
              <a:buFont typeface="Arial"/>
              <a:buChar char="•"/>
            </a:pPr>
            <a:r>
              <a:rPr lang="en-US" sz="2400"/>
              <a:t>Many problems in science, engineering, healthcare, business, and other areas can be solved effectively with computers, but finding a solution requires both computer science expertise and knowledge of the particular application domain.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5" name="Shape 135"/>
        <p:cNvGrpSpPr/>
        <p:nvPr/>
      </p:nvGrpSpPr>
      <p:grpSpPr>
        <a:xfrm>
          <a:off x="0" y="0"/>
          <a:ext cx="0" cy="0"/>
          <a:chOff x="0" y="0"/>
          <a:chExt cx="0" cy="0"/>
        </a:xfrm>
      </p:grpSpPr>
      <p:sp>
        <p:nvSpPr>
          <p:cNvPr id="136" name="Shape 136"/>
          <p:cNvSpPr txBox="1"/>
          <p:nvPr>
            <p:ph type="title"/>
          </p:nvPr>
        </p:nvSpPr>
        <p:spPr>
          <a:xfrm>
            <a:off x="304800" y="533400"/>
            <a:ext cx="8229600"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300" u="none" cap="none" strike="noStrike">
                <a:solidFill>
                  <a:schemeClr val="dk1"/>
                </a:solidFill>
                <a:latin typeface="Calibri"/>
                <a:ea typeface="Calibri"/>
                <a:cs typeface="Calibri"/>
                <a:sym typeface="Calibri"/>
              </a:rPr>
              <a:t>What Is Computer Science?</a:t>
            </a:r>
          </a:p>
        </p:txBody>
      </p:sp>
      <p:sp>
        <p:nvSpPr>
          <p:cNvPr id="137" name="Shape 137"/>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29083" lvl="0" rtl="0">
              <a:lnSpc>
                <a:spcPct val="70000"/>
              </a:lnSpc>
              <a:spcBef>
                <a:spcPts val="0"/>
              </a:spcBef>
              <a:buClr>
                <a:schemeClr val="dk1"/>
              </a:buClr>
              <a:buSzPct val="100000"/>
              <a:buFont typeface="Arial"/>
              <a:buChar char="•"/>
            </a:pPr>
            <a:r>
              <a:rPr lang="en-US" sz="2400"/>
              <a:t>has strong connections to other disciplines. </a:t>
            </a:r>
          </a:p>
          <a:p>
            <a:pPr indent="-29083" lvl="0" rtl="0">
              <a:lnSpc>
                <a:spcPct val="70000"/>
              </a:lnSpc>
              <a:spcBef>
                <a:spcPts val="0"/>
              </a:spcBef>
              <a:buClr>
                <a:schemeClr val="dk1"/>
              </a:buClr>
              <a:buSzPct val="100000"/>
              <a:buFont typeface="Arial"/>
              <a:buChar char="•"/>
            </a:pPr>
            <a:r>
              <a:rPr lang="en-US" sz="2400"/>
              <a:t>Many problems in science, engineering, healthcare, business, and other areas can be solved effectively with computers, but finding a solution requires both computer science expertise and knowledge of the particular application domain. </a:t>
            </a:r>
          </a:p>
          <a:p>
            <a:pPr indent="-29083" lvl="0" rtl="0">
              <a:lnSpc>
                <a:spcPct val="70000"/>
              </a:lnSpc>
              <a:spcBef>
                <a:spcPts val="0"/>
              </a:spcBef>
              <a:buClr>
                <a:schemeClr val="dk1"/>
              </a:buClr>
              <a:buSzPct val="100000"/>
              <a:buFont typeface="Arial"/>
              <a:buChar char="•"/>
            </a:pPr>
            <a:r>
              <a:rPr lang="en-US" sz="2400"/>
              <a:t>Thus, computer scientists often become proficient in other subjects. </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