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53" name="Shape 1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05" name="Shape 2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13" name="Shape 2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29" name="Shape 2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51" name="Shape 2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73" name="Shape 2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79" name="Shape 2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86" name="Shape 2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92" name="Shape 2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98" name="Shape 2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04" name="Shape 3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11" name="Shape 3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20" name="Shape 3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30" name="Shape 3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37" name="Shape 3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44" name="Shape 3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51" name="Shape 3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59" name="Shape 3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67" name="Shape 3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74" name="Shape 3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82" name="Shape 3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91" name="Shape 3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99" name="Shape 3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06" name="Shape 4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13" name="Shape 4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20" name="Shape 4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27" name="Shape 4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33" name="Shape 4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39" name="Shape 4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51" name="Shape 4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63" name="Shape 4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69" name="Shape 4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75" name="Shape 4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81" name="Shape 4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87" name="Shape 4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93" name="Shape 4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99" name="Shape 4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507" name="Shape 5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515" name="Shape 5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523" name="Shape 5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530" name="Shape 5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143000" y="1122362"/>
            <a:ext cx="6858000" cy="2387600"/>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Clr>
                <a:schemeClr val="dk1"/>
              </a:buClr>
              <a:buFont typeface="Calibri"/>
              <a:buNone/>
              <a:defRPr sz="45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7" name="Shape 17"/>
          <p:cNvSpPr txBox="1">
            <a:spLocks noGrp="1"/>
          </p:cNvSpPr>
          <p:nvPr>
            <p:ph type="subTitle" idx="1"/>
          </p:nvPr>
        </p:nvSpPr>
        <p:spPr>
          <a:xfrm>
            <a:off x="1143000" y="3602037"/>
            <a:ext cx="6858000" cy="1655761"/>
          </a:xfrm>
          <a:prstGeom prst="rect">
            <a:avLst/>
          </a:prstGeom>
          <a:noFill/>
          <a:ln>
            <a:noFill/>
          </a:ln>
        </p:spPr>
        <p:txBody>
          <a:bodyPr lIns="91425" tIns="91425" rIns="91425" bIns="91425" anchor="t" anchorCtr="0"/>
          <a:lstStyle>
            <a:lvl1pPr marL="0" marR="0" lvl="0" indent="0" algn="ctr" rtl="0">
              <a:lnSpc>
                <a:spcPct val="90000"/>
              </a:lnSpc>
              <a:spcBef>
                <a:spcPts val="750"/>
              </a:spcBef>
              <a:spcAft>
                <a:spcPts val="0"/>
              </a:spcAft>
              <a:buClr>
                <a:schemeClr val="dk1"/>
              </a:buClr>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375"/>
              </a:spcBef>
              <a:spcAft>
                <a:spcPts val="0"/>
              </a:spcAft>
              <a:buClr>
                <a:schemeClr val="dk1"/>
              </a:buClr>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375"/>
              </a:spcBef>
              <a:spcAft>
                <a:spcPts val="0"/>
              </a:spcAft>
              <a:buClr>
                <a:schemeClr val="dk1"/>
              </a:buClr>
              <a:buFont typeface="Arial"/>
              <a:buNone/>
              <a:defRPr sz="135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375"/>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375"/>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375"/>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375"/>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375"/>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375"/>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028950" y="6356351"/>
            <a:ext cx="3086098"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900" b="0" i="0" u="none" strike="noStrike" cap="none">
                <a:solidFill>
                  <a:srgbClr val="888888"/>
                </a:solidFill>
                <a:latin typeface="Calibri"/>
                <a:ea typeface="Calibri"/>
                <a:cs typeface="Calibri"/>
                <a:sym typeface="Calibri"/>
              </a:rPr>
              <a:t>‹#›</a:t>
            </a:fld>
            <a:endParaRPr lang="en-US"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4" name="Shape 74"/>
          <p:cNvSpPr txBox="1">
            <a:spLocks noGrp="1"/>
          </p:cNvSpPr>
          <p:nvPr>
            <p:ph type="body" idx="1"/>
          </p:nvPr>
        </p:nvSpPr>
        <p:spPr>
          <a:xfrm rot="5400000">
            <a:off x="2396330" y="57942"/>
            <a:ext cx="4351338" cy="7886700"/>
          </a:xfrm>
          <a:prstGeom prst="rect">
            <a:avLst/>
          </a:prstGeom>
          <a:noFill/>
          <a:ln>
            <a:noFill/>
          </a:ln>
        </p:spPr>
        <p:txBody>
          <a:bodyPr lIns="91425" tIns="91425" rIns="91425" bIns="91425" anchor="t" anchorCtr="0"/>
          <a:lstStyle>
            <a:lvl1pPr marL="171450" marR="0" lvl="0" indent="889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4pPr>
            <a:lvl5pPr marL="1543050" marR="0" lvl="4"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5pPr>
            <a:lvl6pPr marL="1885950" marR="0" lvl="5"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6pPr>
            <a:lvl7pPr marL="2228850" marR="0" lvl="6"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7pPr>
            <a:lvl8pPr marL="2571750" marR="0" lvl="7"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8pPr>
            <a:lvl9pPr marL="2914650" marR="0" lvl="8"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028950" y="6356351"/>
            <a:ext cx="3086098"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900" b="0" i="0" u="none" strike="noStrike" cap="none">
                <a:solidFill>
                  <a:srgbClr val="888888"/>
                </a:solidFill>
                <a:latin typeface="Calibri"/>
                <a:ea typeface="Calibri"/>
                <a:cs typeface="Calibri"/>
                <a:sym typeface="Calibri"/>
              </a:rPr>
              <a:t>‹#›</a:t>
            </a:fld>
            <a:endParaRPr lang="en-US"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623592" y="2285206"/>
            <a:ext cx="5811838" cy="1971675"/>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80" name="Shape 80"/>
          <p:cNvSpPr txBox="1">
            <a:spLocks noGrp="1"/>
          </p:cNvSpPr>
          <p:nvPr>
            <p:ph type="body" idx="1"/>
          </p:nvPr>
        </p:nvSpPr>
        <p:spPr>
          <a:xfrm rot="5400000">
            <a:off x="623093" y="370680"/>
            <a:ext cx="5811838" cy="5800725"/>
          </a:xfrm>
          <a:prstGeom prst="rect">
            <a:avLst/>
          </a:prstGeom>
          <a:noFill/>
          <a:ln>
            <a:noFill/>
          </a:ln>
        </p:spPr>
        <p:txBody>
          <a:bodyPr lIns="91425" tIns="91425" rIns="91425" bIns="91425" anchor="t" anchorCtr="0"/>
          <a:lstStyle>
            <a:lvl1pPr marL="171450" marR="0" lvl="0" indent="889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4pPr>
            <a:lvl5pPr marL="1543050" marR="0" lvl="4"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5pPr>
            <a:lvl6pPr marL="1885950" marR="0" lvl="5"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6pPr>
            <a:lvl7pPr marL="2228850" marR="0" lvl="6"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7pPr>
            <a:lvl8pPr marL="2571750" marR="0" lvl="7"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8pPr>
            <a:lvl9pPr marL="2914650" marR="0" lvl="8"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028950" y="6356351"/>
            <a:ext cx="3086098"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900" b="0" i="0" u="none" strike="noStrike" cap="none">
                <a:solidFill>
                  <a:srgbClr val="888888"/>
                </a:solidFill>
                <a:latin typeface="Calibri"/>
                <a:ea typeface="Calibri"/>
                <a:cs typeface="Calibri"/>
                <a:sym typeface="Calibri"/>
              </a:rPr>
              <a:t>‹#›</a:t>
            </a:fld>
            <a:endParaRPr lang="en-US"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3" name="Shape 23"/>
          <p:cNvSpPr txBox="1">
            <a:spLocks noGrp="1"/>
          </p:cNvSpPr>
          <p:nvPr>
            <p:ph type="body" idx="1"/>
          </p:nvPr>
        </p:nvSpPr>
        <p:spPr>
          <a:xfrm>
            <a:off x="628650" y="1825625"/>
            <a:ext cx="7886700" cy="4351338"/>
          </a:xfrm>
          <a:prstGeom prst="rect">
            <a:avLst/>
          </a:prstGeom>
          <a:noFill/>
          <a:ln>
            <a:noFill/>
          </a:ln>
        </p:spPr>
        <p:txBody>
          <a:bodyPr lIns="91425" tIns="91425" rIns="91425" bIns="91425" anchor="t" anchorCtr="0"/>
          <a:lstStyle>
            <a:lvl1pPr marL="171450" marR="0" lvl="0" indent="889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4pPr>
            <a:lvl5pPr marL="1543050" marR="0" lvl="4"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5pPr>
            <a:lvl6pPr marL="1885950" marR="0" lvl="5"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6pPr>
            <a:lvl7pPr marL="2228850" marR="0" lvl="6"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7pPr>
            <a:lvl8pPr marL="2571750" marR="0" lvl="7"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8pPr>
            <a:lvl9pPr marL="2914650" marR="0" lvl="8"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028950" y="6356351"/>
            <a:ext cx="3086098"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900" b="0" i="0" u="none" strike="noStrike" cap="none">
                <a:solidFill>
                  <a:srgbClr val="888888"/>
                </a:solidFill>
                <a:latin typeface="Calibri"/>
                <a:ea typeface="Calibri"/>
                <a:cs typeface="Calibri"/>
                <a:sym typeface="Calibri"/>
              </a:rPr>
              <a:t>‹#›</a:t>
            </a:fld>
            <a:endParaRPr lang="en-US"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623887" y="1709739"/>
            <a:ext cx="7886700" cy="285273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dk1"/>
              </a:buClr>
              <a:buFont typeface="Calibri"/>
              <a:buNone/>
              <a:defRPr sz="45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9" name="Shape 29"/>
          <p:cNvSpPr txBox="1">
            <a:spLocks noGrp="1"/>
          </p:cNvSpPr>
          <p:nvPr>
            <p:ph type="body" idx="1"/>
          </p:nvPr>
        </p:nvSpPr>
        <p:spPr>
          <a:xfrm>
            <a:off x="623887" y="4589464"/>
            <a:ext cx="7886700" cy="1500187"/>
          </a:xfrm>
          <a:prstGeom prst="rect">
            <a:avLst/>
          </a:prstGeom>
          <a:noFill/>
          <a:ln>
            <a:noFill/>
          </a:ln>
        </p:spPr>
        <p:txBody>
          <a:bodyPr lIns="91425" tIns="91425" rIns="91425" bIns="91425" anchor="t" anchorCtr="0"/>
          <a:lstStyle>
            <a:lvl1pPr marL="0" marR="0" lvl="0" indent="0" algn="l" rtl="0">
              <a:lnSpc>
                <a:spcPct val="90000"/>
              </a:lnSpc>
              <a:spcBef>
                <a:spcPts val="75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1pPr>
            <a:lvl2pPr marL="342900" marR="0" lvl="1" indent="0" algn="l" rtl="0">
              <a:lnSpc>
                <a:spcPct val="90000"/>
              </a:lnSpc>
              <a:spcBef>
                <a:spcPts val="375"/>
              </a:spcBef>
              <a:spcAft>
                <a:spcPts val="0"/>
              </a:spcAft>
              <a:buClr>
                <a:srgbClr val="888888"/>
              </a:buClr>
              <a:buFont typeface="Arial"/>
              <a:buNone/>
              <a:defRPr sz="1500" b="0" i="0" u="none" strike="noStrike" cap="none">
                <a:solidFill>
                  <a:srgbClr val="888888"/>
                </a:solidFill>
                <a:latin typeface="Calibri"/>
                <a:ea typeface="Calibri"/>
                <a:cs typeface="Calibri"/>
                <a:sym typeface="Calibri"/>
              </a:defRPr>
            </a:lvl2pPr>
            <a:lvl3pPr marL="685800" marR="0" lvl="2" indent="0" algn="l" rtl="0">
              <a:lnSpc>
                <a:spcPct val="90000"/>
              </a:lnSpc>
              <a:spcBef>
                <a:spcPts val="375"/>
              </a:spcBef>
              <a:spcAft>
                <a:spcPts val="0"/>
              </a:spcAft>
              <a:buClr>
                <a:srgbClr val="888888"/>
              </a:buClr>
              <a:buFont typeface="Arial"/>
              <a:buNone/>
              <a:defRPr sz="1350" b="0" i="0" u="none" strike="noStrike" cap="none">
                <a:solidFill>
                  <a:srgbClr val="888888"/>
                </a:solidFill>
                <a:latin typeface="Calibri"/>
                <a:ea typeface="Calibri"/>
                <a:cs typeface="Calibri"/>
                <a:sym typeface="Calibri"/>
              </a:defRPr>
            </a:lvl3pPr>
            <a:lvl4pPr marL="1028700" marR="0" lvl="3" indent="0" algn="l" rtl="0">
              <a:lnSpc>
                <a:spcPct val="90000"/>
              </a:lnSpc>
              <a:spcBef>
                <a:spcPts val="375"/>
              </a:spcBef>
              <a:spcAft>
                <a:spcPts val="0"/>
              </a:spcAft>
              <a:buClr>
                <a:srgbClr val="888888"/>
              </a:buClr>
              <a:buFont typeface="Arial"/>
              <a:buNone/>
              <a:defRPr sz="1200" b="0" i="0" u="none" strike="noStrike" cap="none">
                <a:solidFill>
                  <a:srgbClr val="888888"/>
                </a:solidFill>
                <a:latin typeface="Calibri"/>
                <a:ea typeface="Calibri"/>
                <a:cs typeface="Calibri"/>
                <a:sym typeface="Calibri"/>
              </a:defRPr>
            </a:lvl4pPr>
            <a:lvl5pPr marL="1371600" marR="0" lvl="4" indent="0" algn="l" rtl="0">
              <a:lnSpc>
                <a:spcPct val="90000"/>
              </a:lnSpc>
              <a:spcBef>
                <a:spcPts val="375"/>
              </a:spcBef>
              <a:spcAft>
                <a:spcPts val="0"/>
              </a:spcAft>
              <a:buClr>
                <a:srgbClr val="888888"/>
              </a:buClr>
              <a:buFont typeface="Arial"/>
              <a:buNone/>
              <a:defRPr sz="1200" b="0" i="0" u="none" strike="noStrike" cap="none">
                <a:solidFill>
                  <a:srgbClr val="888888"/>
                </a:solidFill>
                <a:latin typeface="Calibri"/>
                <a:ea typeface="Calibri"/>
                <a:cs typeface="Calibri"/>
                <a:sym typeface="Calibri"/>
              </a:defRPr>
            </a:lvl5pPr>
            <a:lvl6pPr marL="1714500" marR="0" lvl="5" indent="0" algn="l" rtl="0">
              <a:lnSpc>
                <a:spcPct val="90000"/>
              </a:lnSpc>
              <a:spcBef>
                <a:spcPts val="375"/>
              </a:spcBef>
              <a:spcAft>
                <a:spcPts val="0"/>
              </a:spcAft>
              <a:buClr>
                <a:srgbClr val="888888"/>
              </a:buClr>
              <a:buFont typeface="Arial"/>
              <a:buNone/>
              <a:defRPr sz="1200" b="0" i="0" u="none" strike="noStrike" cap="none">
                <a:solidFill>
                  <a:srgbClr val="888888"/>
                </a:solidFill>
                <a:latin typeface="Calibri"/>
                <a:ea typeface="Calibri"/>
                <a:cs typeface="Calibri"/>
                <a:sym typeface="Calibri"/>
              </a:defRPr>
            </a:lvl6pPr>
            <a:lvl7pPr marL="2057400" marR="0" lvl="6" indent="0" algn="l" rtl="0">
              <a:lnSpc>
                <a:spcPct val="90000"/>
              </a:lnSpc>
              <a:spcBef>
                <a:spcPts val="375"/>
              </a:spcBef>
              <a:spcAft>
                <a:spcPts val="0"/>
              </a:spcAft>
              <a:buClr>
                <a:srgbClr val="888888"/>
              </a:buClr>
              <a:buFont typeface="Arial"/>
              <a:buNone/>
              <a:defRPr sz="1200" b="0" i="0" u="none" strike="noStrike" cap="none">
                <a:solidFill>
                  <a:srgbClr val="888888"/>
                </a:solidFill>
                <a:latin typeface="Calibri"/>
                <a:ea typeface="Calibri"/>
                <a:cs typeface="Calibri"/>
                <a:sym typeface="Calibri"/>
              </a:defRPr>
            </a:lvl7pPr>
            <a:lvl8pPr marL="2400300" marR="0" lvl="7" indent="0" algn="l" rtl="0">
              <a:lnSpc>
                <a:spcPct val="90000"/>
              </a:lnSpc>
              <a:spcBef>
                <a:spcPts val="375"/>
              </a:spcBef>
              <a:spcAft>
                <a:spcPts val="0"/>
              </a:spcAft>
              <a:buClr>
                <a:srgbClr val="888888"/>
              </a:buClr>
              <a:buFont typeface="Arial"/>
              <a:buNone/>
              <a:defRPr sz="1200" b="0" i="0" u="none" strike="noStrike" cap="none">
                <a:solidFill>
                  <a:srgbClr val="888888"/>
                </a:solidFill>
                <a:latin typeface="Calibri"/>
                <a:ea typeface="Calibri"/>
                <a:cs typeface="Calibri"/>
                <a:sym typeface="Calibri"/>
              </a:defRPr>
            </a:lvl8pPr>
            <a:lvl9pPr marL="2743200" marR="0" lvl="8" indent="0" algn="l" rtl="0">
              <a:lnSpc>
                <a:spcPct val="90000"/>
              </a:lnSpc>
              <a:spcBef>
                <a:spcPts val="375"/>
              </a:spcBef>
              <a:spcAft>
                <a:spcPts val="0"/>
              </a:spcAft>
              <a:buClr>
                <a:srgbClr val="888888"/>
              </a:buClr>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028950" y="6356351"/>
            <a:ext cx="3086098"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900" b="0" i="0" u="none" strike="noStrike" cap="none">
                <a:solidFill>
                  <a:srgbClr val="888888"/>
                </a:solidFill>
                <a:latin typeface="Calibri"/>
                <a:ea typeface="Calibri"/>
                <a:cs typeface="Calibri"/>
                <a:sym typeface="Calibri"/>
              </a:rPr>
              <a:t>‹#›</a:t>
            </a:fld>
            <a:endParaRPr lang="en-US"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5" name="Shape 35"/>
          <p:cNvSpPr txBox="1">
            <a:spLocks noGrp="1"/>
          </p:cNvSpPr>
          <p:nvPr>
            <p:ph type="body" idx="1"/>
          </p:nvPr>
        </p:nvSpPr>
        <p:spPr>
          <a:xfrm>
            <a:off x="628650" y="1825625"/>
            <a:ext cx="3886200" cy="4351338"/>
          </a:xfrm>
          <a:prstGeom prst="rect">
            <a:avLst/>
          </a:prstGeom>
          <a:noFill/>
          <a:ln>
            <a:noFill/>
          </a:ln>
        </p:spPr>
        <p:txBody>
          <a:bodyPr lIns="91425" tIns="91425" rIns="91425" bIns="91425" anchor="t" anchorCtr="0"/>
          <a:lstStyle>
            <a:lvl1pPr marL="171450" marR="0" lvl="0" indent="889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4pPr>
            <a:lvl5pPr marL="1543050" marR="0" lvl="4"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5pPr>
            <a:lvl6pPr marL="1885950" marR="0" lvl="5"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6pPr>
            <a:lvl7pPr marL="2228850" marR="0" lvl="6"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7pPr>
            <a:lvl8pPr marL="2571750" marR="0" lvl="7"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8pPr>
            <a:lvl9pPr marL="2914650" marR="0" lvl="8"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4629150" y="1825625"/>
            <a:ext cx="3886200" cy="4351338"/>
          </a:xfrm>
          <a:prstGeom prst="rect">
            <a:avLst/>
          </a:prstGeom>
          <a:noFill/>
          <a:ln>
            <a:noFill/>
          </a:ln>
        </p:spPr>
        <p:txBody>
          <a:bodyPr lIns="91425" tIns="91425" rIns="91425" bIns="91425" anchor="t" anchorCtr="0"/>
          <a:lstStyle>
            <a:lvl1pPr marL="171450" marR="0" lvl="0" indent="889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4pPr>
            <a:lvl5pPr marL="1543050" marR="0" lvl="4"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5pPr>
            <a:lvl6pPr marL="1885950" marR="0" lvl="5"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6pPr>
            <a:lvl7pPr marL="2228850" marR="0" lvl="6"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7pPr>
            <a:lvl8pPr marL="2571750" marR="0" lvl="7"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8pPr>
            <a:lvl9pPr marL="2914650" marR="0" lvl="8"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028950" y="6356351"/>
            <a:ext cx="3086098"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900" b="0" i="0" u="none" strike="noStrike" cap="none">
                <a:solidFill>
                  <a:srgbClr val="888888"/>
                </a:solidFill>
                <a:latin typeface="Calibri"/>
                <a:ea typeface="Calibri"/>
                <a:cs typeface="Calibri"/>
                <a:sym typeface="Calibri"/>
              </a:rPr>
              <a:t>‹#›</a:t>
            </a:fld>
            <a:endParaRPr lang="en-US"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629841" y="365126"/>
            <a:ext cx="7886700" cy="132556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2" name="Shape 42"/>
          <p:cNvSpPr txBox="1">
            <a:spLocks noGrp="1"/>
          </p:cNvSpPr>
          <p:nvPr>
            <p:ph type="body" idx="1"/>
          </p:nvPr>
        </p:nvSpPr>
        <p:spPr>
          <a:xfrm>
            <a:off x="629841" y="1681163"/>
            <a:ext cx="3868340" cy="823912"/>
          </a:xfrm>
          <a:prstGeom prst="rect">
            <a:avLst/>
          </a:prstGeom>
          <a:noFill/>
          <a:ln>
            <a:noFill/>
          </a:ln>
        </p:spPr>
        <p:txBody>
          <a:bodyPr lIns="91425" tIns="91425" rIns="91425" bIns="91425" anchor="b" anchorCtr="0"/>
          <a:lstStyle>
            <a:lvl1pPr marL="0" marR="0" lvl="0" indent="0" algn="l" rtl="0">
              <a:lnSpc>
                <a:spcPct val="90000"/>
              </a:lnSpc>
              <a:spcBef>
                <a:spcPts val="75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spcAft>
                <a:spcPts val="0"/>
              </a:spcAft>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spcAft>
                <a:spcPts val="0"/>
              </a:spcAft>
              <a:buClr>
                <a:schemeClr val="dk1"/>
              </a:buClr>
              <a:buFont typeface="Arial"/>
              <a:buNone/>
              <a:defRPr sz="1350" b="1"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629841" y="2505075"/>
            <a:ext cx="3868340" cy="3684588"/>
          </a:xfrm>
          <a:prstGeom prst="rect">
            <a:avLst/>
          </a:prstGeom>
          <a:noFill/>
          <a:ln>
            <a:noFill/>
          </a:ln>
        </p:spPr>
        <p:txBody>
          <a:bodyPr lIns="91425" tIns="91425" rIns="91425" bIns="91425" anchor="t" anchorCtr="0"/>
          <a:lstStyle>
            <a:lvl1pPr marL="171450" marR="0" lvl="0" indent="889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4pPr>
            <a:lvl5pPr marL="1543050" marR="0" lvl="4"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5pPr>
            <a:lvl6pPr marL="1885950" marR="0" lvl="5"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6pPr>
            <a:lvl7pPr marL="2228850" marR="0" lvl="6"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7pPr>
            <a:lvl8pPr marL="2571750" marR="0" lvl="7"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8pPr>
            <a:lvl9pPr marL="2914650" marR="0" lvl="8"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4629150" y="1681163"/>
            <a:ext cx="3887389" cy="823912"/>
          </a:xfrm>
          <a:prstGeom prst="rect">
            <a:avLst/>
          </a:prstGeom>
          <a:noFill/>
          <a:ln>
            <a:noFill/>
          </a:ln>
        </p:spPr>
        <p:txBody>
          <a:bodyPr lIns="91425" tIns="91425" rIns="91425" bIns="91425" anchor="b" anchorCtr="0"/>
          <a:lstStyle>
            <a:lvl1pPr marL="0" marR="0" lvl="0" indent="0" algn="l" rtl="0">
              <a:lnSpc>
                <a:spcPct val="90000"/>
              </a:lnSpc>
              <a:spcBef>
                <a:spcPts val="75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spcAft>
                <a:spcPts val="0"/>
              </a:spcAft>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spcAft>
                <a:spcPts val="0"/>
              </a:spcAft>
              <a:buClr>
                <a:schemeClr val="dk1"/>
              </a:buClr>
              <a:buFont typeface="Arial"/>
              <a:buNone/>
              <a:defRPr sz="1350" b="1"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4629150" y="2505075"/>
            <a:ext cx="3887389" cy="3684588"/>
          </a:xfrm>
          <a:prstGeom prst="rect">
            <a:avLst/>
          </a:prstGeom>
          <a:noFill/>
          <a:ln>
            <a:noFill/>
          </a:ln>
        </p:spPr>
        <p:txBody>
          <a:bodyPr lIns="91425" tIns="91425" rIns="91425" bIns="91425" anchor="t" anchorCtr="0"/>
          <a:lstStyle>
            <a:lvl1pPr marL="171450" marR="0" lvl="0" indent="889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4pPr>
            <a:lvl5pPr marL="1543050" marR="0" lvl="4"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5pPr>
            <a:lvl6pPr marL="1885950" marR="0" lvl="5"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6pPr>
            <a:lvl7pPr marL="2228850" marR="0" lvl="6"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7pPr>
            <a:lvl8pPr marL="2571750" marR="0" lvl="7"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8pPr>
            <a:lvl9pPr marL="2914650" marR="0" lvl="8"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028950" y="6356351"/>
            <a:ext cx="3086098"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900" b="0" i="0" u="none" strike="noStrike" cap="none">
                <a:solidFill>
                  <a:srgbClr val="888888"/>
                </a:solidFill>
                <a:latin typeface="Calibri"/>
                <a:ea typeface="Calibri"/>
                <a:cs typeface="Calibri"/>
                <a:sym typeface="Calibri"/>
              </a:rPr>
              <a:t>‹#›</a:t>
            </a:fld>
            <a:endParaRPr lang="en-US"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51" name="Shape 51"/>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028950" y="6356351"/>
            <a:ext cx="3086098"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900" b="0" i="0" u="none" strike="noStrike" cap="none">
                <a:solidFill>
                  <a:srgbClr val="888888"/>
                </a:solidFill>
                <a:latin typeface="Calibri"/>
                <a:ea typeface="Calibri"/>
                <a:cs typeface="Calibri"/>
                <a:sym typeface="Calibri"/>
              </a:rPr>
              <a:t>‹#›</a:t>
            </a:fld>
            <a:endParaRPr lang="en-US"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028950" y="6356351"/>
            <a:ext cx="3086098"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900" b="0" i="0" u="none" strike="noStrike" cap="none">
                <a:solidFill>
                  <a:srgbClr val="888888"/>
                </a:solidFill>
                <a:latin typeface="Calibri"/>
                <a:ea typeface="Calibri"/>
                <a:cs typeface="Calibri"/>
                <a:sym typeface="Calibri"/>
              </a:rPr>
              <a:t>‹#›</a:t>
            </a:fld>
            <a:endParaRPr lang="en-US"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29841" y="457200"/>
            <a:ext cx="2949178" cy="1600198"/>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0" name="Shape 60"/>
          <p:cNvSpPr txBox="1">
            <a:spLocks noGrp="1"/>
          </p:cNvSpPr>
          <p:nvPr>
            <p:ph type="body" idx="1"/>
          </p:nvPr>
        </p:nvSpPr>
        <p:spPr>
          <a:xfrm>
            <a:off x="3887391" y="987425"/>
            <a:ext cx="4629150" cy="4873623"/>
          </a:xfrm>
          <a:prstGeom prst="rect">
            <a:avLst/>
          </a:prstGeom>
          <a:noFill/>
          <a:ln>
            <a:noFill/>
          </a:ln>
        </p:spPr>
        <p:txBody>
          <a:bodyPr lIns="91425" tIns="91425" rIns="91425" bIns="91425" anchor="t" anchorCtr="0"/>
          <a:lstStyle>
            <a:lvl1pPr marL="171450" marR="0" lvl="0" indent="133350" algn="l" rtl="0">
              <a:lnSpc>
                <a:spcPct val="90000"/>
              </a:lnSpc>
              <a:spcBef>
                <a:spcPts val="75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514350" marR="0" lvl="1" indent="88900" algn="l" rtl="0">
              <a:lnSpc>
                <a:spcPct val="90000"/>
              </a:lnSpc>
              <a:spcBef>
                <a:spcPts val="375"/>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2pPr>
            <a:lvl3pPr marL="857250" marR="0" lvl="2"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0150" marR="0" lvl="3"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1543050" marR="0" lvl="4"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1885950" marR="0" lvl="5"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28850" marR="0" lvl="6"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1750" marR="0" lvl="7"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14650" marR="0" lvl="8"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629841" y="2057400"/>
            <a:ext cx="2949178" cy="3811588"/>
          </a:xfrm>
          <a:prstGeom prst="rect">
            <a:avLst/>
          </a:prstGeom>
          <a:noFill/>
          <a:ln>
            <a:noFill/>
          </a:ln>
        </p:spPr>
        <p:txBody>
          <a:bodyPr lIns="91425" tIns="91425" rIns="91425" bIns="91425" anchor="t" anchorCtr="0"/>
          <a:lstStyle>
            <a:lvl1pPr marL="0" marR="0" lvl="0" indent="0" algn="l" rtl="0">
              <a:lnSpc>
                <a:spcPct val="90000"/>
              </a:lnSpc>
              <a:spcBef>
                <a:spcPts val="75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spcAft>
                <a:spcPts val="0"/>
              </a:spcAft>
              <a:buClr>
                <a:schemeClr val="dk1"/>
              </a:buClr>
              <a:buFont typeface="Arial"/>
              <a:buNone/>
              <a:defRPr sz="105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spcAft>
                <a:spcPts val="0"/>
              </a:spcAft>
              <a:buClr>
                <a:schemeClr val="dk1"/>
              </a:buClr>
              <a:buFont typeface="Arial"/>
              <a:buNone/>
              <a:defRPr sz="75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spcAft>
                <a:spcPts val="0"/>
              </a:spcAft>
              <a:buClr>
                <a:schemeClr val="dk1"/>
              </a:buClr>
              <a:buFont typeface="Arial"/>
              <a:buNone/>
              <a:defRPr sz="75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spcAft>
                <a:spcPts val="0"/>
              </a:spcAft>
              <a:buClr>
                <a:schemeClr val="dk1"/>
              </a:buClr>
              <a:buFont typeface="Arial"/>
              <a:buNone/>
              <a:defRPr sz="75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spcAft>
                <a:spcPts val="0"/>
              </a:spcAft>
              <a:buClr>
                <a:schemeClr val="dk1"/>
              </a:buClr>
              <a:buFont typeface="Arial"/>
              <a:buNone/>
              <a:defRPr sz="75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spcAft>
                <a:spcPts val="0"/>
              </a:spcAft>
              <a:buClr>
                <a:schemeClr val="dk1"/>
              </a:buClr>
              <a:buFont typeface="Arial"/>
              <a:buNone/>
              <a:defRPr sz="75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spcAft>
                <a:spcPts val="0"/>
              </a:spcAft>
              <a:buClr>
                <a:schemeClr val="dk1"/>
              </a:buClr>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028950" y="6356351"/>
            <a:ext cx="3086098"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900" b="0" i="0" u="none" strike="noStrike" cap="none">
                <a:solidFill>
                  <a:srgbClr val="888888"/>
                </a:solidFill>
                <a:latin typeface="Calibri"/>
                <a:ea typeface="Calibri"/>
                <a:cs typeface="Calibri"/>
                <a:sym typeface="Calibri"/>
              </a:rPr>
              <a:t>‹#›</a:t>
            </a:fld>
            <a:endParaRPr lang="en-US"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629841" y="457200"/>
            <a:ext cx="2949178" cy="1600198"/>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7" name="Shape 67"/>
          <p:cNvSpPr>
            <a:spLocks noGrp="1"/>
          </p:cNvSpPr>
          <p:nvPr>
            <p:ph type="pic" idx="2"/>
          </p:nvPr>
        </p:nvSpPr>
        <p:spPr>
          <a:xfrm>
            <a:off x="3887391" y="987425"/>
            <a:ext cx="4629150" cy="4873623"/>
          </a:xfrm>
          <a:prstGeom prst="rect">
            <a:avLst/>
          </a:prstGeom>
          <a:noFill/>
          <a:ln>
            <a:noFill/>
          </a:ln>
        </p:spPr>
        <p:txBody>
          <a:bodyPr lIns="91425" tIns="91425" rIns="91425" bIns="91425" anchor="t" anchorCtr="0"/>
          <a:lstStyle>
            <a:lvl1pPr marL="0" marR="0" lvl="0" indent="0" algn="l" rtl="0">
              <a:lnSpc>
                <a:spcPct val="90000"/>
              </a:lnSpc>
              <a:spcBef>
                <a:spcPts val="75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spcAft>
                <a:spcPts val="0"/>
              </a:spcAft>
              <a:buClr>
                <a:schemeClr val="dk1"/>
              </a:buClr>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spcAft>
                <a:spcPts val="0"/>
              </a:spcAft>
              <a:buClr>
                <a:schemeClr val="dk1"/>
              </a:buClr>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spcAft>
                <a:spcPts val="0"/>
              </a:spcAft>
              <a:buClr>
                <a:schemeClr val="dk1"/>
              </a:buClr>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spcAft>
                <a:spcPts val="0"/>
              </a:spcAft>
              <a:buClr>
                <a:schemeClr val="dk1"/>
              </a:buClr>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spcAft>
                <a:spcPts val="0"/>
              </a:spcAft>
              <a:buClr>
                <a:schemeClr val="dk1"/>
              </a:buClr>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spcAft>
                <a:spcPts val="0"/>
              </a:spcAft>
              <a:buClr>
                <a:schemeClr val="dk1"/>
              </a:buClr>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spcAft>
                <a:spcPts val="0"/>
              </a:spcAft>
              <a:buClr>
                <a:schemeClr val="dk1"/>
              </a:buClr>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spcAft>
                <a:spcPts val="0"/>
              </a:spcAft>
              <a:buClr>
                <a:schemeClr val="dk1"/>
              </a:buClr>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629841" y="2057400"/>
            <a:ext cx="2949178" cy="3811588"/>
          </a:xfrm>
          <a:prstGeom prst="rect">
            <a:avLst/>
          </a:prstGeom>
          <a:noFill/>
          <a:ln>
            <a:noFill/>
          </a:ln>
        </p:spPr>
        <p:txBody>
          <a:bodyPr lIns="91425" tIns="91425" rIns="91425" bIns="91425" anchor="t" anchorCtr="0"/>
          <a:lstStyle>
            <a:lvl1pPr marL="0" marR="0" lvl="0" indent="0" algn="l" rtl="0">
              <a:lnSpc>
                <a:spcPct val="90000"/>
              </a:lnSpc>
              <a:spcBef>
                <a:spcPts val="75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spcAft>
                <a:spcPts val="0"/>
              </a:spcAft>
              <a:buClr>
                <a:schemeClr val="dk1"/>
              </a:buClr>
              <a:buFont typeface="Arial"/>
              <a:buNone/>
              <a:defRPr sz="105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spcAft>
                <a:spcPts val="0"/>
              </a:spcAft>
              <a:buClr>
                <a:schemeClr val="dk1"/>
              </a:buClr>
              <a:buFont typeface="Arial"/>
              <a:buNone/>
              <a:defRPr sz="75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spcAft>
                <a:spcPts val="0"/>
              </a:spcAft>
              <a:buClr>
                <a:schemeClr val="dk1"/>
              </a:buClr>
              <a:buFont typeface="Arial"/>
              <a:buNone/>
              <a:defRPr sz="75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spcAft>
                <a:spcPts val="0"/>
              </a:spcAft>
              <a:buClr>
                <a:schemeClr val="dk1"/>
              </a:buClr>
              <a:buFont typeface="Arial"/>
              <a:buNone/>
              <a:defRPr sz="75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spcAft>
                <a:spcPts val="0"/>
              </a:spcAft>
              <a:buClr>
                <a:schemeClr val="dk1"/>
              </a:buClr>
              <a:buFont typeface="Arial"/>
              <a:buNone/>
              <a:defRPr sz="75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spcAft>
                <a:spcPts val="0"/>
              </a:spcAft>
              <a:buClr>
                <a:schemeClr val="dk1"/>
              </a:buClr>
              <a:buFont typeface="Arial"/>
              <a:buNone/>
              <a:defRPr sz="75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spcAft>
                <a:spcPts val="0"/>
              </a:spcAft>
              <a:buClr>
                <a:schemeClr val="dk1"/>
              </a:buClr>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028950" y="6356351"/>
            <a:ext cx="3086098"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900" b="0" i="0" u="none" strike="noStrike" cap="none">
                <a:solidFill>
                  <a:srgbClr val="888888"/>
                </a:solidFill>
                <a:latin typeface="Calibri"/>
                <a:ea typeface="Calibri"/>
                <a:cs typeface="Calibri"/>
                <a:sym typeface="Calibri"/>
              </a:rPr>
              <a:t>‹#›</a:t>
            </a:fld>
            <a:endParaRPr lang="en-US"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1" name="Shape 11"/>
          <p:cNvSpPr txBox="1">
            <a:spLocks noGrp="1"/>
          </p:cNvSpPr>
          <p:nvPr>
            <p:ph type="body" idx="1"/>
          </p:nvPr>
        </p:nvSpPr>
        <p:spPr>
          <a:xfrm>
            <a:off x="628650" y="1825625"/>
            <a:ext cx="7886700" cy="4351338"/>
          </a:xfrm>
          <a:prstGeom prst="rect">
            <a:avLst/>
          </a:prstGeom>
          <a:noFill/>
          <a:ln>
            <a:noFill/>
          </a:ln>
        </p:spPr>
        <p:txBody>
          <a:bodyPr lIns="91425" tIns="91425" rIns="91425" bIns="91425" anchor="t" anchorCtr="0"/>
          <a:lstStyle>
            <a:lvl1pPr marL="171450" marR="0" lvl="0" indent="889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4pPr>
            <a:lvl5pPr marL="1543050" marR="0" lvl="4"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5pPr>
            <a:lvl6pPr marL="1885950" marR="0" lvl="5"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6pPr>
            <a:lvl7pPr marL="2228850" marR="0" lvl="6"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7pPr>
            <a:lvl8pPr marL="2571750" marR="0" lvl="7"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8pPr>
            <a:lvl9pPr marL="2914650" marR="0" lvl="8" indent="-12587" algn="l" rtl="0">
              <a:lnSpc>
                <a:spcPct val="90000"/>
              </a:lnSpc>
              <a:spcBef>
                <a:spcPts val="375"/>
              </a:spcBef>
              <a:spcAft>
                <a:spcPts val="0"/>
              </a:spcAft>
              <a:buClr>
                <a:schemeClr val="dk1"/>
              </a:buClr>
              <a:buSzPct val="92984"/>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028950" y="6356351"/>
            <a:ext cx="3086098"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900" b="0" i="0" u="none" strike="noStrike" cap="none">
                <a:solidFill>
                  <a:srgbClr val="888888"/>
                </a:solidFill>
                <a:latin typeface="Calibri"/>
                <a:ea typeface="Calibri"/>
                <a:cs typeface="Calibri"/>
                <a:sym typeface="Calibri"/>
              </a:rPr>
              <a:t>‹#›</a:t>
            </a:fld>
            <a:endParaRPr lang="en-US" sz="9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cacm.acm.org/blogs/blog-cacm/156531-why-isnt-there-more-computer-science-in-us-high-schools/fulltex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techcrunch.com/2016/02/24/computer-science-is-now-a-high-school-graduation-requirement-in-chicagos-public-school-district/" TargetMode="External"/><Relationship Id="rId5" Type="http://schemas.openxmlformats.org/officeDocument/2006/relationships/hyperlink" Target="https://www.washingtonpost.com/local/education/high-school-students-are-all-about-computers-but-get-little-instruction-in-computer-science/2014/04/23/13979eda-c185-11e3-bcec-b71ee10e9bc3_story.html" TargetMode="External"/><Relationship Id="rId4" Type="http://schemas.openxmlformats.org/officeDocument/2006/relationships/hyperlink" Target="https://www.ncwit.org/resources/moving-beyond-computer-literacy-why-schools-should-teach-computer-science/moving-beyon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2.jp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png"/><Relationship Id="rId4" Type="http://schemas.openxmlformats.org/officeDocument/2006/relationships/image" Target="../media/image19.gif"/></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9.jp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hyperlink" Target="https://www.youtube.com/watch?v=JgRMOXE5KWU" TargetMode="External"/><Relationship Id="rId4" Type="http://schemas.openxmlformats.org/officeDocument/2006/relationships/hyperlink" Target="https://www.youtube.com/watch?v=U1fXjlqXIE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image" Target="../media/image30.jpg"/></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4.jpg"/><Relationship Id="rId4" Type="http://schemas.openxmlformats.org/officeDocument/2006/relationships/image" Target="../media/image33.jpg"/></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gif"/></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5.gif"/></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5.gif"/></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hyperlink" Target="mailto:ozkaya.tarik@gmail.com" TargetMode="External"/><Relationship Id="rId5" Type="http://schemas.openxmlformats.org/officeDocument/2006/relationships/hyperlink" Target="mailto:tarikozkaya@utexas.edu" TargetMode="External"/><Relationship Id="rId4" Type="http://schemas.openxmlformats.org/officeDocument/2006/relationships/hyperlink" Target="mailto:hsanacomputerclub@gmail.com"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1143000" y="1122362"/>
            <a:ext cx="6858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4500" b="0" i="0" u="none" strike="noStrike" cap="none">
                <a:solidFill>
                  <a:schemeClr val="dk1"/>
                </a:solidFill>
                <a:latin typeface="Calibri"/>
                <a:ea typeface="Calibri"/>
                <a:cs typeface="Calibri"/>
                <a:sym typeface="Calibri"/>
              </a:rPr>
              <a:t>Computer Club</a:t>
            </a:r>
          </a:p>
        </p:txBody>
      </p:sp>
      <p:sp>
        <p:nvSpPr>
          <p:cNvPr id="89" name="Shape 89"/>
          <p:cNvSpPr txBox="1">
            <a:spLocks noGrp="1"/>
          </p:cNvSpPr>
          <p:nvPr>
            <p:ph type="subTitle" idx="1"/>
          </p:nvPr>
        </p:nvSpPr>
        <p:spPr>
          <a:xfrm>
            <a:off x="1143000" y="3602037"/>
            <a:ext cx="6858000" cy="165576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dk1"/>
              </a:buClr>
              <a:buSzPct val="250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CS in High School?</a:t>
            </a:r>
          </a:p>
        </p:txBody>
      </p:sp>
      <p:sp>
        <p:nvSpPr>
          <p:cNvPr id="143" name="Shape 143"/>
          <p:cNvSpPr txBox="1">
            <a:spLocks noGrp="1"/>
          </p:cNvSpPr>
          <p:nvPr>
            <p:ph type="body" idx="1"/>
          </p:nvPr>
        </p:nvSpPr>
        <p:spPr>
          <a:xfrm>
            <a:off x="628650" y="1825625"/>
            <a:ext cx="7886700" cy="4351199"/>
          </a:xfrm>
          <a:prstGeom prst="rect">
            <a:avLst/>
          </a:prstGeom>
          <a:noFill/>
          <a:ln>
            <a:noFill/>
          </a:ln>
        </p:spPr>
        <p:txBody>
          <a:bodyPr lIns="91425" tIns="45700" rIns="91425" bIns="45700" anchor="t" anchorCtr="0">
            <a:noAutofit/>
          </a:bodyPr>
          <a:lstStyle/>
          <a:p>
            <a:pPr marL="171450" marR="0" lvl="0" indent="-6350" algn="l" rtl="0">
              <a:lnSpc>
                <a:spcPct val="70000"/>
              </a:lnSpc>
              <a:spcBef>
                <a:spcPts val="0"/>
              </a:spcBef>
              <a:spcAft>
                <a:spcPts val="0"/>
              </a:spcAft>
              <a:buClr>
                <a:schemeClr val="dk1"/>
              </a:buClr>
              <a:buSzPct val="104469"/>
              <a:buFont typeface="Arial"/>
              <a:buChar char="•"/>
            </a:pPr>
            <a:r>
              <a:rPr lang="en-US" sz="1942" b="0" i="0" u="sng" strike="noStrike" cap="none">
                <a:solidFill>
                  <a:schemeClr val="hlink"/>
                </a:solidFill>
                <a:latin typeface="Calibri"/>
                <a:ea typeface="Calibri"/>
                <a:cs typeface="Calibri"/>
                <a:sym typeface="Calibri"/>
                <a:hlinkClick r:id="rId4"/>
              </a:rPr>
              <a:t>https://www.ncwit.org/resources/moving-beyond-computer-literacy-why-schools-should-teach-computer-science/moving-beyond</a:t>
            </a:r>
          </a:p>
          <a:p>
            <a:pPr marL="171450" marR="0" lvl="0" indent="-6349" algn="l" rtl="0">
              <a:lnSpc>
                <a:spcPct val="70000"/>
              </a:lnSpc>
              <a:spcBef>
                <a:spcPts val="0"/>
              </a:spcBef>
              <a:spcAft>
                <a:spcPts val="0"/>
              </a:spcAft>
              <a:buClr>
                <a:schemeClr val="dk1"/>
              </a:buClr>
              <a:buSzPct val="104495"/>
              <a:buFont typeface="Arial"/>
              <a:buChar char="•"/>
            </a:pPr>
            <a:r>
              <a:rPr lang="en-US" sz="1942" b="0" i="0" u="sng" strike="noStrike" cap="none">
                <a:solidFill>
                  <a:schemeClr val="hlink"/>
                </a:solidFill>
                <a:latin typeface="Calibri"/>
                <a:ea typeface="Calibri"/>
                <a:cs typeface="Calibri"/>
                <a:sym typeface="Calibri"/>
                <a:hlinkClick r:id="rId5"/>
              </a:rPr>
              <a:t>https://www.washingtonpost.com/local/education/high-school-students-are-all-about-computers-but-get-little-instruction-in-computer-science/2014/04/23/13979eda-c185-11e3-bcec-b71ee10e9bc3_story.html</a:t>
            </a:r>
          </a:p>
          <a:p>
            <a:pPr marL="171450" marR="0" lvl="0" indent="-6349" algn="l" rtl="0">
              <a:lnSpc>
                <a:spcPct val="70000"/>
              </a:lnSpc>
              <a:spcBef>
                <a:spcPts val="0"/>
              </a:spcBef>
              <a:spcAft>
                <a:spcPts val="0"/>
              </a:spcAft>
              <a:buClr>
                <a:schemeClr val="dk1"/>
              </a:buClr>
              <a:buSzPct val="104495"/>
              <a:buFont typeface="Arial"/>
              <a:buChar char="•"/>
            </a:pPr>
            <a:r>
              <a:rPr lang="en-US" sz="1942" b="0" i="0" u="sng" strike="noStrike" cap="none">
                <a:solidFill>
                  <a:schemeClr val="hlink"/>
                </a:solidFill>
                <a:latin typeface="Calibri"/>
                <a:ea typeface="Calibri"/>
                <a:cs typeface="Calibri"/>
                <a:sym typeface="Calibri"/>
                <a:hlinkClick r:id="rId6"/>
              </a:rPr>
              <a:t>https://techcrunch.com/2016/02/24/computer-science-is-now-a-high-school-graduation-requirement-in-chicagos-public-school-district/</a:t>
            </a:r>
          </a:p>
          <a:p>
            <a:pPr marL="171450" marR="0" lvl="0" indent="-6349" algn="l" rtl="0">
              <a:lnSpc>
                <a:spcPct val="70000"/>
              </a:lnSpc>
              <a:spcBef>
                <a:spcPts val="0"/>
              </a:spcBef>
              <a:spcAft>
                <a:spcPts val="0"/>
              </a:spcAft>
              <a:buClr>
                <a:schemeClr val="dk1"/>
              </a:buClr>
              <a:buSzPct val="104495"/>
              <a:buFont typeface="Arial"/>
              <a:buChar char="•"/>
            </a:pPr>
            <a:r>
              <a:rPr lang="en-US" sz="1942" b="0" i="0" u="sng" strike="noStrike" cap="none">
                <a:solidFill>
                  <a:schemeClr val="hlink"/>
                </a:solidFill>
                <a:latin typeface="Calibri"/>
                <a:ea typeface="Calibri"/>
                <a:cs typeface="Calibri"/>
                <a:sym typeface="Calibri"/>
                <a:hlinkClick r:id="rId7"/>
              </a:rPr>
              <a:t>http://cacm.acm.org/blogs/blog-cacm/156531-why-isnt-there-more-computer-science-in-us-high-schools/fulltext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CS Job Openings</a:t>
            </a:r>
          </a:p>
        </p:txBody>
      </p:sp>
      <p:sp>
        <p:nvSpPr>
          <p:cNvPr id="149" name="Shape 149"/>
          <p:cNvSpPr txBox="1">
            <a:spLocks noGrp="1"/>
          </p:cNvSpPr>
          <p:nvPr>
            <p:ph type="body" idx="1"/>
          </p:nvPr>
        </p:nvSpPr>
        <p:spPr>
          <a:xfrm>
            <a:off x="628650" y="1825625"/>
            <a:ext cx="7886700" cy="4351199"/>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endParaRPr sz="1942" b="0" i="0" u="none" strike="noStrike" cap="none">
              <a:solidFill>
                <a:schemeClr val="dk1"/>
              </a:solidFill>
              <a:latin typeface="Calibri"/>
              <a:ea typeface="Calibri"/>
              <a:cs typeface="Calibri"/>
              <a:sym typeface="Calibri"/>
            </a:endParaRPr>
          </a:p>
        </p:txBody>
      </p:sp>
      <p:pic>
        <p:nvPicPr>
          <p:cNvPr id="150" name="Shape 150"/>
          <p:cNvPicPr preferRelativeResize="0"/>
          <p:nvPr/>
        </p:nvPicPr>
        <p:blipFill rotWithShape="1">
          <a:blip r:embed="rId4">
            <a:alphaModFix/>
          </a:blip>
          <a:srcRect/>
          <a:stretch/>
        </p:blipFill>
        <p:spPr>
          <a:xfrm>
            <a:off x="535800" y="1420225"/>
            <a:ext cx="8148274" cy="5381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CS Job Salaries</a:t>
            </a:r>
          </a:p>
        </p:txBody>
      </p:sp>
      <p:sp>
        <p:nvSpPr>
          <p:cNvPr id="156" name="Shape 156"/>
          <p:cNvSpPr txBox="1">
            <a:spLocks noGrp="1"/>
          </p:cNvSpPr>
          <p:nvPr>
            <p:ph type="body" idx="1"/>
          </p:nvPr>
        </p:nvSpPr>
        <p:spPr>
          <a:xfrm>
            <a:off x="628650" y="1825625"/>
            <a:ext cx="7886700" cy="4351199"/>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endParaRPr sz="1942" b="0" i="0" u="none" strike="noStrike" cap="none">
              <a:solidFill>
                <a:schemeClr val="dk1"/>
              </a:solidFill>
              <a:latin typeface="Calibri"/>
              <a:ea typeface="Calibri"/>
              <a:cs typeface="Calibri"/>
              <a:sym typeface="Calibri"/>
            </a:endParaRPr>
          </a:p>
        </p:txBody>
      </p:sp>
      <p:pic>
        <p:nvPicPr>
          <p:cNvPr id="157" name="Shape 157"/>
          <p:cNvPicPr preferRelativeResize="0"/>
          <p:nvPr/>
        </p:nvPicPr>
        <p:blipFill rotWithShape="1">
          <a:blip r:embed="rId4">
            <a:alphaModFix/>
          </a:blip>
          <a:srcRect/>
          <a:stretch/>
        </p:blipFill>
        <p:spPr>
          <a:xfrm>
            <a:off x="-37427" y="2406925"/>
            <a:ext cx="4402075" cy="4451074"/>
          </a:xfrm>
          <a:prstGeom prst="rect">
            <a:avLst/>
          </a:prstGeom>
          <a:noFill/>
          <a:ln>
            <a:noFill/>
          </a:ln>
        </p:spPr>
      </p:pic>
      <p:pic>
        <p:nvPicPr>
          <p:cNvPr id="158" name="Shape 158"/>
          <p:cNvPicPr preferRelativeResize="0"/>
          <p:nvPr/>
        </p:nvPicPr>
        <p:blipFill rotWithShape="1">
          <a:blip r:embed="rId5">
            <a:alphaModFix/>
          </a:blip>
          <a:srcRect/>
          <a:stretch/>
        </p:blipFill>
        <p:spPr>
          <a:xfrm>
            <a:off x="4364648" y="1514475"/>
            <a:ext cx="4532974" cy="5343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Why You Should Be In the Computer Club?</a:t>
            </a:r>
          </a:p>
        </p:txBody>
      </p:sp>
      <p:sp>
        <p:nvSpPr>
          <p:cNvPr id="164" name="Shape 164"/>
          <p:cNvSpPr txBox="1">
            <a:spLocks noGrp="1"/>
          </p:cNvSpPr>
          <p:nvPr>
            <p:ph type="body" idx="1"/>
          </p:nvPr>
        </p:nvSpPr>
        <p:spPr>
          <a:xfrm>
            <a:off x="628650" y="179755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Resume Builder</a:t>
            </a:r>
          </a:p>
          <a:p>
            <a:pPr marL="457200" marR="0" lvl="0" indent="-38100" algn="l" rtl="0">
              <a:lnSpc>
                <a:spcPct val="70000"/>
              </a:lnSpc>
              <a:spcBef>
                <a:spcPts val="0"/>
              </a:spcBef>
              <a:spcAft>
                <a:spcPts val="0"/>
              </a:spcAft>
              <a:buClr>
                <a:schemeClr val="dk1"/>
              </a:buClr>
              <a:buSzPct val="25000"/>
              <a:buFont typeface="Arial"/>
              <a:buNone/>
            </a:pPr>
            <a:endParaRPr sz="1942" b="0" i="0" u="none" strike="noStrike" cap="none">
              <a:solidFill>
                <a:schemeClr val="dk1"/>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1942"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Why You Should Be In the Computer Club?</a:t>
            </a:r>
          </a:p>
        </p:txBody>
      </p:sp>
      <p:sp>
        <p:nvSpPr>
          <p:cNvPr id="170" name="Shape 170"/>
          <p:cNvSpPr txBox="1">
            <a:spLocks noGrp="1"/>
          </p:cNvSpPr>
          <p:nvPr>
            <p:ph type="body" idx="1"/>
          </p:nvPr>
        </p:nvSpPr>
        <p:spPr>
          <a:xfrm>
            <a:off x="628650" y="179755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Resume Builder</a:t>
            </a:r>
          </a:p>
          <a:p>
            <a:pPr marL="0" marR="0" lvl="0" indent="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Helps getting into a good college</a:t>
            </a:r>
          </a:p>
          <a:p>
            <a:pPr marL="514350" marR="0" lvl="1" indent="-571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I want all of you to get into TOP colleges</a:t>
            </a:r>
          </a:p>
          <a:p>
            <a:pPr marL="0" marR="0" lvl="0" indent="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171" name="Shape 171" descr="Harvard_Wreath_Logo_1.png"/>
          <p:cNvPicPr preferRelativeResize="0"/>
          <p:nvPr/>
        </p:nvPicPr>
        <p:blipFill rotWithShape="1">
          <a:blip r:embed="rId4">
            <a:alphaModFix/>
          </a:blip>
          <a:srcRect/>
          <a:stretch/>
        </p:blipFill>
        <p:spPr>
          <a:xfrm>
            <a:off x="5325150" y="1676400"/>
            <a:ext cx="1319199" cy="1319199"/>
          </a:xfrm>
          <a:prstGeom prst="rect">
            <a:avLst/>
          </a:prstGeom>
          <a:noFill/>
          <a:ln>
            <a:noFill/>
          </a:ln>
        </p:spPr>
      </p:pic>
      <p:pic>
        <p:nvPicPr>
          <p:cNvPr id="172" name="Shape 172"/>
          <p:cNvPicPr preferRelativeResize="0"/>
          <p:nvPr/>
        </p:nvPicPr>
        <p:blipFill rotWithShape="1">
          <a:blip r:embed="rId5">
            <a:alphaModFix/>
          </a:blip>
          <a:srcRect/>
          <a:stretch/>
        </p:blipFill>
        <p:spPr>
          <a:xfrm>
            <a:off x="6901045" y="1805236"/>
            <a:ext cx="2052699" cy="1061524"/>
          </a:xfrm>
          <a:prstGeom prst="rect">
            <a:avLst/>
          </a:prstGeom>
          <a:noFill/>
          <a:ln>
            <a:noFill/>
          </a:ln>
        </p:spPr>
      </p:pic>
      <p:pic>
        <p:nvPicPr>
          <p:cNvPr id="173" name="Shape 173"/>
          <p:cNvPicPr preferRelativeResize="0"/>
          <p:nvPr/>
        </p:nvPicPr>
        <p:blipFill rotWithShape="1">
          <a:blip r:embed="rId6">
            <a:alphaModFix/>
          </a:blip>
          <a:srcRect/>
          <a:stretch/>
        </p:blipFill>
        <p:spPr>
          <a:xfrm>
            <a:off x="5287725" y="3763750"/>
            <a:ext cx="2052699" cy="1026349"/>
          </a:xfrm>
          <a:prstGeom prst="rect">
            <a:avLst/>
          </a:prstGeom>
          <a:noFill/>
          <a:ln>
            <a:noFill/>
          </a:ln>
        </p:spPr>
      </p:pic>
      <p:pic>
        <p:nvPicPr>
          <p:cNvPr id="174" name="Shape 174"/>
          <p:cNvPicPr preferRelativeResize="0"/>
          <p:nvPr/>
        </p:nvPicPr>
        <p:blipFill rotWithShape="1">
          <a:blip r:embed="rId7">
            <a:alphaModFix/>
          </a:blip>
          <a:srcRect/>
          <a:stretch/>
        </p:blipFill>
        <p:spPr>
          <a:xfrm>
            <a:off x="7776197" y="3781626"/>
            <a:ext cx="758209" cy="1143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Why You Should Be In the Computer Club?</a:t>
            </a:r>
          </a:p>
        </p:txBody>
      </p:sp>
      <p:sp>
        <p:nvSpPr>
          <p:cNvPr id="180" name="Shape 180"/>
          <p:cNvSpPr txBox="1">
            <a:spLocks noGrp="1"/>
          </p:cNvSpPr>
          <p:nvPr>
            <p:ph type="body" idx="1"/>
          </p:nvPr>
        </p:nvSpPr>
        <p:spPr>
          <a:xfrm>
            <a:off x="628650" y="179755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Resume Builder</a:t>
            </a:r>
          </a:p>
          <a:p>
            <a:pPr marL="0" marR="0" lvl="0" indent="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Helps getting into a good college</a:t>
            </a:r>
          </a:p>
          <a:p>
            <a:pPr marL="514350" marR="0" lvl="1" indent="-571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I want all of you to get into TOP colleges</a:t>
            </a:r>
          </a:p>
          <a:p>
            <a:pPr marL="133350" marR="0" lvl="0" indent="-635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Easily pass AP Computer Science exam</a:t>
            </a:r>
          </a:p>
          <a:p>
            <a:pPr marL="0" marR="0" lvl="0" indent="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181" name="Shape 181" descr="Harvard_Wreath_Logo_1.png"/>
          <p:cNvPicPr preferRelativeResize="0"/>
          <p:nvPr/>
        </p:nvPicPr>
        <p:blipFill rotWithShape="1">
          <a:blip r:embed="rId4">
            <a:alphaModFix/>
          </a:blip>
          <a:srcRect/>
          <a:stretch/>
        </p:blipFill>
        <p:spPr>
          <a:xfrm>
            <a:off x="5325150" y="1676400"/>
            <a:ext cx="1319199" cy="1319199"/>
          </a:xfrm>
          <a:prstGeom prst="rect">
            <a:avLst/>
          </a:prstGeom>
          <a:noFill/>
          <a:ln>
            <a:noFill/>
          </a:ln>
        </p:spPr>
      </p:pic>
      <p:pic>
        <p:nvPicPr>
          <p:cNvPr id="182" name="Shape 182"/>
          <p:cNvPicPr preferRelativeResize="0"/>
          <p:nvPr/>
        </p:nvPicPr>
        <p:blipFill rotWithShape="1">
          <a:blip r:embed="rId5">
            <a:alphaModFix/>
          </a:blip>
          <a:srcRect/>
          <a:stretch/>
        </p:blipFill>
        <p:spPr>
          <a:xfrm>
            <a:off x="6901045" y="1805236"/>
            <a:ext cx="2052699" cy="1061524"/>
          </a:xfrm>
          <a:prstGeom prst="rect">
            <a:avLst/>
          </a:prstGeom>
          <a:noFill/>
          <a:ln>
            <a:noFill/>
          </a:ln>
        </p:spPr>
      </p:pic>
      <p:pic>
        <p:nvPicPr>
          <p:cNvPr id="183" name="Shape 183"/>
          <p:cNvPicPr preferRelativeResize="0"/>
          <p:nvPr/>
        </p:nvPicPr>
        <p:blipFill rotWithShape="1">
          <a:blip r:embed="rId6">
            <a:alphaModFix/>
          </a:blip>
          <a:srcRect/>
          <a:stretch/>
        </p:blipFill>
        <p:spPr>
          <a:xfrm>
            <a:off x="5248950" y="3611350"/>
            <a:ext cx="2052699" cy="1026349"/>
          </a:xfrm>
          <a:prstGeom prst="rect">
            <a:avLst/>
          </a:prstGeom>
          <a:noFill/>
          <a:ln>
            <a:noFill/>
          </a:ln>
        </p:spPr>
      </p:pic>
      <p:pic>
        <p:nvPicPr>
          <p:cNvPr id="184" name="Shape 184"/>
          <p:cNvPicPr preferRelativeResize="0"/>
          <p:nvPr/>
        </p:nvPicPr>
        <p:blipFill rotWithShape="1">
          <a:blip r:embed="rId7">
            <a:alphaModFix/>
          </a:blip>
          <a:srcRect/>
          <a:stretch/>
        </p:blipFill>
        <p:spPr>
          <a:xfrm>
            <a:off x="7776197" y="3629226"/>
            <a:ext cx="758209" cy="1143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Why You Should Be In the Computer Club?</a:t>
            </a:r>
          </a:p>
        </p:txBody>
      </p:sp>
      <p:sp>
        <p:nvSpPr>
          <p:cNvPr id="190" name="Shape 190"/>
          <p:cNvSpPr txBox="1">
            <a:spLocks noGrp="1"/>
          </p:cNvSpPr>
          <p:nvPr>
            <p:ph type="body" idx="1"/>
          </p:nvPr>
        </p:nvSpPr>
        <p:spPr>
          <a:xfrm>
            <a:off x="628650" y="179755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Resume Builder</a:t>
            </a:r>
          </a:p>
          <a:p>
            <a:pPr marL="0" marR="0" lvl="0" indent="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Helps getting into a good college</a:t>
            </a:r>
          </a:p>
          <a:p>
            <a:pPr marL="514350" marR="0" lvl="1" indent="-571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I want all of you to get into TOP colleges</a:t>
            </a:r>
          </a:p>
          <a:p>
            <a:pPr marL="133350" marR="0" lvl="0" indent="-635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Easily pass AP Computer Science </a:t>
            </a:r>
          </a:p>
          <a:p>
            <a:pPr marL="0" marR="0" lvl="0" indent="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Potential internship and job opportunities (in highschool!)</a:t>
            </a: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191" name="Shape 191" descr="Harvard_Wreath_Logo_1.png"/>
          <p:cNvPicPr preferRelativeResize="0"/>
          <p:nvPr/>
        </p:nvPicPr>
        <p:blipFill rotWithShape="1">
          <a:blip r:embed="rId4">
            <a:alphaModFix/>
          </a:blip>
          <a:srcRect/>
          <a:stretch/>
        </p:blipFill>
        <p:spPr>
          <a:xfrm>
            <a:off x="5325150" y="1676400"/>
            <a:ext cx="1319199" cy="1319199"/>
          </a:xfrm>
          <a:prstGeom prst="rect">
            <a:avLst/>
          </a:prstGeom>
          <a:noFill/>
          <a:ln>
            <a:noFill/>
          </a:ln>
        </p:spPr>
      </p:pic>
      <p:pic>
        <p:nvPicPr>
          <p:cNvPr id="192" name="Shape 192"/>
          <p:cNvPicPr preferRelativeResize="0"/>
          <p:nvPr/>
        </p:nvPicPr>
        <p:blipFill rotWithShape="1">
          <a:blip r:embed="rId5">
            <a:alphaModFix/>
          </a:blip>
          <a:srcRect/>
          <a:stretch/>
        </p:blipFill>
        <p:spPr>
          <a:xfrm>
            <a:off x="6901045" y="1805236"/>
            <a:ext cx="2052699" cy="1061524"/>
          </a:xfrm>
          <a:prstGeom prst="rect">
            <a:avLst/>
          </a:prstGeom>
          <a:noFill/>
          <a:ln>
            <a:noFill/>
          </a:ln>
        </p:spPr>
      </p:pic>
      <p:pic>
        <p:nvPicPr>
          <p:cNvPr id="193" name="Shape 193"/>
          <p:cNvPicPr preferRelativeResize="0"/>
          <p:nvPr/>
        </p:nvPicPr>
        <p:blipFill rotWithShape="1">
          <a:blip r:embed="rId6">
            <a:alphaModFix/>
          </a:blip>
          <a:srcRect/>
          <a:stretch/>
        </p:blipFill>
        <p:spPr>
          <a:xfrm>
            <a:off x="5325150" y="3687550"/>
            <a:ext cx="2052699" cy="1026349"/>
          </a:xfrm>
          <a:prstGeom prst="rect">
            <a:avLst/>
          </a:prstGeom>
          <a:noFill/>
          <a:ln>
            <a:noFill/>
          </a:ln>
        </p:spPr>
      </p:pic>
      <p:pic>
        <p:nvPicPr>
          <p:cNvPr id="194" name="Shape 194"/>
          <p:cNvPicPr preferRelativeResize="0"/>
          <p:nvPr/>
        </p:nvPicPr>
        <p:blipFill rotWithShape="1">
          <a:blip r:embed="rId7">
            <a:alphaModFix/>
          </a:blip>
          <a:srcRect/>
          <a:stretch/>
        </p:blipFill>
        <p:spPr>
          <a:xfrm>
            <a:off x="7776197" y="3705426"/>
            <a:ext cx="758209" cy="1143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Why You Should Be In the Computer Club?</a:t>
            </a:r>
          </a:p>
        </p:txBody>
      </p:sp>
      <p:sp>
        <p:nvSpPr>
          <p:cNvPr id="200" name="Shape 200"/>
          <p:cNvSpPr txBox="1">
            <a:spLocks noGrp="1"/>
          </p:cNvSpPr>
          <p:nvPr>
            <p:ph type="body" idx="1"/>
          </p:nvPr>
        </p:nvSpPr>
        <p:spPr>
          <a:xfrm>
            <a:off x="628650" y="179755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Potential internship and job opportunities (in high school!)</a:t>
            </a: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201" name="Shape 201" descr="nasaLogo-570x450.png"/>
          <p:cNvPicPr preferRelativeResize="0"/>
          <p:nvPr/>
        </p:nvPicPr>
        <p:blipFill rotWithShape="1">
          <a:blip r:embed="rId4">
            <a:alphaModFix/>
          </a:blip>
          <a:srcRect/>
          <a:stretch/>
        </p:blipFill>
        <p:spPr>
          <a:xfrm>
            <a:off x="7257900" y="2362199"/>
            <a:ext cx="1511748" cy="1193500"/>
          </a:xfrm>
          <a:prstGeom prst="rect">
            <a:avLst/>
          </a:prstGeom>
          <a:noFill/>
          <a:ln>
            <a:noFill/>
          </a:ln>
        </p:spPr>
      </p:pic>
      <p:pic>
        <p:nvPicPr>
          <p:cNvPr id="202" name="Shape 202" descr="New-Microsoft-2013-Logo-Vector.png"/>
          <p:cNvPicPr preferRelativeResize="0"/>
          <p:nvPr/>
        </p:nvPicPr>
        <p:blipFill rotWithShape="1">
          <a:blip r:embed="rId5">
            <a:alphaModFix/>
          </a:blip>
          <a:srcRect/>
          <a:stretch/>
        </p:blipFill>
        <p:spPr>
          <a:xfrm>
            <a:off x="6016650" y="2860761"/>
            <a:ext cx="2959850" cy="195732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Why You Should Be In the Computer Club?</a:t>
            </a:r>
          </a:p>
        </p:txBody>
      </p:sp>
      <p:sp>
        <p:nvSpPr>
          <p:cNvPr id="208" name="Shape 208"/>
          <p:cNvSpPr txBox="1">
            <a:spLocks noGrp="1"/>
          </p:cNvSpPr>
          <p:nvPr>
            <p:ph type="body" idx="1"/>
          </p:nvPr>
        </p:nvSpPr>
        <p:spPr>
          <a:xfrm>
            <a:off x="628650" y="179755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Potential internship and job opportunities (in high school!)</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Explore different career opportunities</a:t>
            </a: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209" name="Shape 209" descr="nasaLogo-570x450.png"/>
          <p:cNvPicPr preferRelativeResize="0"/>
          <p:nvPr/>
        </p:nvPicPr>
        <p:blipFill rotWithShape="1">
          <a:blip r:embed="rId4">
            <a:alphaModFix/>
          </a:blip>
          <a:srcRect/>
          <a:stretch/>
        </p:blipFill>
        <p:spPr>
          <a:xfrm>
            <a:off x="7181700" y="2285999"/>
            <a:ext cx="1511748" cy="1193500"/>
          </a:xfrm>
          <a:prstGeom prst="rect">
            <a:avLst/>
          </a:prstGeom>
          <a:noFill/>
          <a:ln>
            <a:noFill/>
          </a:ln>
        </p:spPr>
      </p:pic>
      <p:pic>
        <p:nvPicPr>
          <p:cNvPr id="210" name="Shape 210" descr="New-Microsoft-2013-Logo-Vector.png"/>
          <p:cNvPicPr preferRelativeResize="0"/>
          <p:nvPr/>
        </p:nvPicPr>
        <p:blipFill rotWithShape="1">
          <a:blip r:embed="rId5">
            <a:alphaModFix/>
          </a:blip>
          <a:srcRect/>
          <a:stretch/>
        </p:blipFill>
        <p:spPr>
          <a:xfrm>
            <a:off x="6016650" y="3013161"/>
            <a:ext cx="2959850" cy="19573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Why You Should Be In the Computer Club?</a:t>
            </a:r>
          </a:p>
        </p:txBody>
      </p:sp>
      <p:sp>
        <p:nvSpPr>
          <p:cNvPr id="216" name="Shape 216"/>
          <p:cNvSpPr txBox="1">
            <a:spLocks noGrp="1"/>
          </p:cNvSpPr>
          <p:nvPr>
            <p:ph type="body" idx="1"/>
          </p:nvPr>
        </p:nvSpPr>
        <p:spPr>
          <a:xfrm>
            <a:off x="628650" y="179755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Potential internship and job opportunities (in high school!)</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Explore different career opportunities</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Participate competitions</a:t>
            </a: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217" name="Shape 217" descr="nasaLogo-570x450.png"/>
          <p:cNvPicPr preferRelativeResize="0"/>
          <p:nvPr/>
        </p:nvPicPr>
        <p:blipFill rotWithShape="1">
          <a:blip r:embed="rId4">
            <a:alphaModFix/>
          </a:blip>
          <a:srcRect/>
          <a:stretch/>
        </p:blipFill>
        <p:spPr>
          <a:xfrm>
            <a:off x="7181700" y="2362199"/>
            <a:ext cx="1511748" cy="1193500"/>
          </a:xfrm>
          <a:prstGeom prst="rect">
            <a:avLst/>
          </a:prstGeom>
          <a:noFill/>
          <a:ln>
            <a:noFill/>
          </a:ln>
        </p:spPr>
      </p:pic>
      <p:pic>
        <p:nvPicPr>
          <p:cNvPr id="218" name="Shape 218" descr="New-Microsoft-2013-Logo-Vector.png"/>
          <p:cNvPicPr preferRelativeResize="0"/>
          <p:nvPr/>
        </p:nvPicPr>
        <p:blipFill rotWithShape="1">
          <a:blip r:embed="rId5">
            <a:alphaModFix/>
          </a:blip>
          <a:srcRect/>
          <a:stretch/>
        </p:blipFill>
        <p:spPr>
          <a:xfrm>
            <a:off x="6016650" y="3013161"/>
            <a:ext cx="2959850" cy="19573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What Is Computer Science?</a:t>
            </a:r>
          </a:p>
        </p:txBody>
      </p:sp>
      <p:sp>
        <p:nvSpPr>
          <p:cNvPr id="95" name="Shape 95"/>
          <p:cNvSpPr txBox="1">
            <a:spLocks noGrp="1"/>
          </p:cNvSpPr>
          <p:nvPr>
            <p:ph type="body" idx="1"/>
          </p:nvPr>
        </p:nvSpPr>
        <p:spPr>
          <a:xfrm>
            <a:off x="628650" y="1825625"/>
            <a:ext cx="7886700" cy="4351338"/>
          </a:xfrm>
          <a:prstGeom prst="rect">
            <a:avLst/>
          </a:prstGeom>
          <a:noFill/>
          <a:ln>
            <a:noFill/>
          </a:ln>
        </p:spPr>
        <p:txBody>
          <a:bodyPr lIns="91425" tIns="45700" rIns="91425" bIns="45700" anchor="t" anchorCtr="0">
            <a:noAutofit/>
          </a:bodyPr>
          <a:lstStyle/>
          <a:p>
            <a:pPr marL="171450" marR="0" lvl="0" indent="-444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can be seen as a science of problem solving, which requires precision, creativity, and careful reasoning </a:t>
            </a:r>
          </a:p>
          <a:p>
            <a:pPr marL="171450" marR="0" lvl="0" indent="-171450" algn="l" rtl="0">
              <a:lnSpc>
                <a:spcPct val="70000"/>
              </a:lnSpc>
              <a:spcBef>
                <a:spcPts val="750"/>
              </a:spcBef>
              <a:spcAft>
                <a:spcPts val="0"/>
              </a:spcAft>
              <a:buClr>
                <a:schemeClr val="dk1"/>
              </a:buClr>
              <a:buSzPct val="25000"/>
              <a:buFont typeface="Arial"/>
              <a:buNone/>
            </a:pPr>
            <a:endParaRPr sz="1942" b="0" i="0" u="none" strike="noStrike" cap="none">
              <a:solidFill>
                <a:schemeClr val="dk1"/>
              </a:solidFill>
              <a:latin typeface="Calibri"/>
              <a:ea typeface="Calibri"/>
              <a:cs typeface="Calibri"/>
              <a:sym typeface="Calibri"/>
            </a:endParaRPr>
          </a:p>
          <a:p>
            <a:pPr marL="514350" marR="0" lvl="1" indent="-171450" algn="l" rtl="0">
              <a:lnSpc>
                <a:spcPct val="70000"/>
              </a:lnSpc>
              <a:spcBef>
                <a:spcPts val="375"/>
              </a:spcBef>
              <a:spcAft>
                <a:spcPts val="0"/>
              </a:spcAft>
              <a:buClr>
                <a:schemeClr val="dk1"/>
              </a:buClr>
              <a:buSzPct val="25000"/>
              <a:buFont typeface="Arial"/>
              <a:buNone/>
            </a:pPr>
            <a:endParaRPr sz="1665"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Why You Should Be In the Computer Club?</a:t>
            </a:r>
          </a:p>
        </p:txBody>
      </p:sp>
      <p:sp>
        <p:nvSpPr>
          <p:cNvPr id="224" name="Shape 224"/>
          <p:cNvSpPr txBox="1">
            <a:spLocks noGrp="1"/>
          </p:cNvSpPr>
          <p:nvPr>
            <p:ph type="body" idx="1"/>
          </p:nvPr>
        </p:nvSpPr>
        <p:spPr>
          <a:xfrm>
            <a:off x="628650" y="179755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Potential internship and job opportunities (in high school!)</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Explore different career opportunities</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Participate competitions</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For the sake of learning &amp; challenging yourself</a:t>
            </a: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225" name="Shape 225" descr="nasaLogo-570x450.png"/>
          <p:cNvPicPr preferRelativeResize="0"/>
          <p:nvPr/>
        </p:nvPicPr>
        <p:blipFill rotWithShape="1">
          <a:blip r:embed="rId4">
            <a:alphaModFix/>
          </a:blip>
          <a:srcRect/>
          <a:stretch/>
        </p:blipFill>
        <p:spPr>
          <a:xfrm>
            <a:off x="7257900" y="2285999"/>
            <a:ext cx="1511748" cy="1193500"/>
          </a:xfrm>
          <a:prstGeom prst="rect">
            <a:avLst/>
          </a:prstGeom>
          <a:noFill/>
          <a:ln>
            <a:noFill/>
          </a:ln>
        </p:spPr>
      </p:pic>
      <p:pic>
        <p:nvPicPr>
          <p:cNvPr id="226" name="Shape 226" descr="New-Microsoft-2013-Logo-Vector.png"/>
          <p:cNvPicPr preferRelativeResize="0"/>
          <p:nvPr/>
        </p:nvPicPr>
        <p:blipFill rotWithShape="1">
          <a:blip r:embed="rId5">
            <a:alphaModFix/>
          </a:blip>
          <a:srcRect/>
          <a:stretch/>
        </p:blipFill>
        <p:spPr>
          <a:xfrm>
            <a:off x="6092850" y="3013161"/>
            <a:ext cx="2959850" cy="195732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Why You Should Be In the Computer Club?</a:t>
            </a:r>
          </a:p>
        </p:txBody>
      </p:sp>
      <p:sp>
        <p:nvSpPr>
          <p:cNvPr id="232" name="Shape 232"/>
          <p:cNvSpPr txBox="1">
            <a:spLocks noGrp="1"/>
          </p:cNvSpPr>
          <p:nvPr>
            <p:ph type="body" idx="1"/>
          </p:nvPr>
        </p:nvSpPr>
        <p:spPr>
          <a:xfrm>
            <a:off x="628650" y="179755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Potential internship and job opportunities (in high school!)</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Explore different career opportunities</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Participate competitions</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For the sake of learning &amp; challenging yourself</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Self-motivation &amp; time-management</a:t>
            </a:r>
          </a:p>
          <a:p>
            <a:pPr marL="133350" marR="0" lvl="0" indent="-635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233" name="Shape 233" descr="nasaLogo-570x450.png"/>
          <p:cNvPicPr preferRelativeResize="0"/>
          <p:nvPr/>
        </p:nvPicPr>
        <p:blipFill rotWithShape="1">
          <a:blip r:embed="rId4">
            <a:alphaModFix/>
          </a:blip>
          <a:srcRect/>
          <a:stretch/>
        </p:blipFill>
        <p:spPr>
          <a:xfrm>
            <a:off x="7334100" y="2362199"/>
            <a:ext cx="1511748" cy="1193500"/>
          </a:xfrm>
          <a:prstGeom prst="rect">
            <a:avLst/>
          </a:prstGeom>
          <a:noFill/>
          <a:ln>
            <a:noFill/>
          </a:ln>
        </p:spPr>
      </p:pic>
      <p:pic>
        <p:nvPicPr>
          <p:cNvPr id="234" name="Shape 234" descr="New-Microsoft-2013-Logo-Vector.png"/>
          <p:cNvPicPr preferRelativeResize="0"/>
          <p:nvPr/>
        </p:nvPicPr>
        <p:blipFill rotWithShape="1">
          <a:blip r:embed="rId5">
            <a:alphaModFix/>
          </a:blip>
          <a:srcRect/>
          <a:stretch/>
        </p:blipFill>
        <p:spPr>
          <a:xfrm>
            <a:off x="6169050" y="3089361"/>
            <a:ext cx="2959850" cy="19573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Why You Should Be In the Computer Club?</a:t>
            </a:r>
          </a:p>
        </p:txBody>
      </p:sp>
      <p:sp>
        <p:nvSpPr>
          <p:cNvPr id="240" name="Shape 240"/>
          <p:cNvSpPr txBox="1">
            <a:spLocks noGrp="1"/>
          </p:cNvSpPr>
          <p:nvPr>
            <p:ph type="body" idx="1"/>
          </p:nvPr>
        </p:nvSpPr>
        <p:spPr>
          <a:xfrm>
            <a:off x="628650" y="179755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Potential internship and job opportunities (in high school!)</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Explore different career opportunities</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Participate competitions</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For the sake of learning &amp; challenging yourself</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Self-motivation &amp; time-management</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 to have fun</a:t>
            </a: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241" name="Shape 241" descr="nasaLogo-570x450.png"/>
          <p:cNvPicPr preferRelativeResize="0"/>
          <p:nvPr/>
        </p:nvPicPr>
        <p:blipFill rotWithShape="1">
          <a:blip r:embed="rId4">
            <a:alphaModFix/>
          </a:blip>
          <a:srcRect/>
          <a:stretch/>
        </p:blipFill>
        <p:spPr>
          <a:xfrm>
            <a:off x="7334100" y="2285999"/>
            <a:ext cx="1511748" cy="1193500"/>
          </a:xfrm>
          <a:prstGeom prst="rect">
            <a:avLst/>
          </a:prstGeom>
          <a:noFill/>
          <a:ln>
            <a:noFill/>
          </a:ln>
        </p:spPr>
      </p:pic>
      <p:pic>
        <p:nvPicPr>
          <p:cNvPr id="242" name="Shape 242" descr="New-Microsoft-2013-Logo-Vector.png"/>
          <p:cNvPicPr preferRelativeResize="0"/>
          <p:nvPr/>
        </p:nvPicPr>
        <p:blipFill rotWithShape="1">
          <a:blip r:embed="rId5">
            <a:alphaModFix/>
          </a:blip>
          <a:srcRect/>
          <a:stretch/>
        </p:blipFill>
        <p:spPr>
          <a:xfrm>
            <a:off x="6169050" y="3013161"/>
            <a:ext cx="2959850" cy="195732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What Are We Going To Do?</a:t>
            </a:r>
          </a:p>
        </p:txBody>
      </p:sp>
      <p:sp>
        <p:nvSpPr>
          <p:cNvPr id="248" name="Shape 248"/>
          <p:cNvSpPr txBox="1">
            <a:spLocks noGrp="1"/>
          </p:cNvSpPr>
          <p:nvPr>
            <p:ph type="body" idx="1"/>
          </p:nvPr>
        </p:nvSpPr>
        <p:spPr>
          <a:xfrm>
            <a:off x="628650" y="179755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Introduction to Programming </a:t>
            </a: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Introduction To Programming</a:t>
            </a:r>
          </a:p>
        </p:txBody>
      </p:sp>
      <p:sp>
        <p:nvSpPr>
          <p:cNvPr id="254" name="Shape 254"/>
          <p:cNvSpPr txBox="1">
            <a:spLocks noGrp="1"/>
          </p:cNvSpPr>
          <p:nvPr>
            <p:ph type="body" idx="1"/>
          </p:nvPr>
        </p:nvSpPr>
        <p:spPr>
          <a:xfrm>
            <a:off x="628650" y="179755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Huge overlap with AP Computer Science A</a:t>
            </a: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255" name="Shape 255" descr="images.jpg"/>
          <p:cNvPicPr preferRelativeResize="0"/>
          <p:nvPr/>
        </p:nvPicPr>
        <p:blipFill rotWithShape="1">
          <a:blip r:embed="rId4">
            <a:alphaModFix/>
          </a:blip>
          <a:srcRect/>
          <a:stretch/>
        </p:blipFill>
        <p:spPr>
          <a:xfrm>
            <a:off x="5687175" y="2295997"/>
            <a:ext cx="3071725" cy="1551225"/>
          </a:xfrm>
          <a:prstGeom prst="rect">
            <a:avLst/>
          </a:prstGeom>
          <a:noFill/>
          <a:ln>
            <a:noFill/>
          </a:ln>
        </p:spPr>
      </p:pic>
      <p:pic>
        <p:nvPicPr>
          <p:cNvPr id="256" name="Shape 256" descr="Java-PNG-Clipart.png"/>
          <p:cNvPicPr preferRelativeResize="0"/>
          <p:nvPr/>
        </p:nvPicPr>
        <p:blipFill rotWithShape="1">
          <a:blip r:embed="rId5">
            <a:alphaModFix/>
          </a:blip>
          <a:srcRect/>
          <a:stretch/>
        </p:blipFill>
        <p:spPr>
          <a:xfrm>
            <a:off x="1251603" y="3396246"/>
            <a:ext cx="1602299" cy="293779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What Are We Going To Do?</a:t>
            </a:r>
          </a:p>
        </p:txBody>
      </p:sp>
      <p:sp>
        <p:nvSpPr>
          <p:cNvPr id="262" name="Shape 262"/>
          <p:cNvSpPr txBox="1">
            <a:spLocks noGrp="1"/>
          </p:cNvSpPr>
          <p:nvPr>
            <p:ph type="body" idx="1"/>
          </p:nvPr>
        </p:nvSpPr>
        <p:spPr>
          <a:xfrm>
            <a:off x="628650" y="1797550"/>
            <a:ext cx="7886700" cy="4351199"/>
          </a:xfrm>
          <a:prstGeom prst="rect">
            <a:avLst/>
          </a:prstGeom>
          <a:noFill/>
          <a:ln>
            <a:noFill/>
          </a:ln>
        </p:spPr>
        <p:txBody>
          <a:bodyPr lIns="91425" tIns="45700" rIns="91425" bIns="45700" anchor="t" anchorCtr="0">
            <a:noAutofit/>
          </a:bodyPr>
          <a:lstStyle/>
          <a:p>
            <a:pPr marL="171450" marR="0" lvl="0" indent="-444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Introduction to Programming </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Competitive Programming </a:t>
            </a: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263" name="Shape 263" descr="1423743694_mclogo.png"/>
          <p:cNvPicPr preferRelativeResize="0"/>
          <p:nvPr/>
        </p:nvPicPr>
        <p:blipFill rotWithShape="1">
          <a:blip r:embed="rId4">
            <a:alphaModFix/>
          </a:blip>
          <a:srcRect/>
          <a:stretch/>
        </p:blipFill>
        <p:spPr>
          <a:xfrm>
            <a:off x="5819146" y="84175"/>
            <a:ext cx="3324850" cy="29003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Competitive Programming</a:t>
            </a:r>
          </a:p>
          <a:p>
            <a:pPr marL="0" marR="0" lvl="0" indent="0" algn="l" rtl="0">
              <a:lnSpc>
                <a:spcPct val="90000"/>
              </a:lnSpc>
              <a:spcBef>
                <a:spcPts val="0"/>
              </a:spcBef>
              <a:spcAft>
                <a:spcPts val="0"/>
              </a:spcAft>
              <a:buClr>
                <a:schemeClr val="dk1"/>
              </a:buClr>
              <a:buSzPct val="25000"/>
              <a:buFont typeface="Calibri"/>
              <a:buNone/>
            </a:pPr>
            <a:endParaRPr sz="1942" b="0" i="0" u="none" strike="noStrike" cap="none">
              <a:solidFill>
                <a:schemeClr val="dk1"/>
              </a:solidFill>
              <a:latin typeface="Calibri"/>
              <a:ea typeface="Calibri"/>
              <a:cs typeface="Calibri"/>
              <a:sym typeface="Calibri"/>
            </a:endParaRPr>
          </a:p>
        </p:txBody>
      </p:sp>
      <p:sp>
        <p:nvSpPr>
          <p:cNvPr id="269" name="Shape 269"/>
          <p:cNvSpPr txBox="1">
            <a:spLocks noGrp="1"/>
          </p:cNvSpPr>
          <p:nvPr>
            <p:ph type="body" idx="1"/>
          </p:nvPr>
        </p:nvSpPr>
        <p:spPr>
          <a:xfrm>
            <a:off x="628650" y="179755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Wiki Definition: "Competitive programming is a mind sport usually held over the Internet or a local network, involving participants trying to program according to provided specifications. Contestants are referred to as sport programmers."</a:t>
            </a: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270" name="Shape 270" descr="1423743694_mclogo.png"/>
          <p:cNvPicPr preferRelativeResize="0"/>
          <p:nvPr/>
        </p:nvPicPr>
        <p:blipFill rotWithShape="1">
          <a:blip r:embed="rId4">
            <a:alphaModFix/>
          </a:blip>
          <a:srcRect/>
          <a:stretch/>
        </p:blipFill>
        <p:spPr>
          <a:xfrm>
            <a:off x="5688171" y="-112298"/>
            <a:ext cx="3324850" cy="29003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Competitive Programming</a:t>
            </a:r>
          </a:p>
          <a:p>
            <a:pPr marL="0" marR="0" lvl="0" indent="0" algn="l" rtl="0">
              <a:lnSpc>
                <a:spcPct val="90000"/>
              </a:lnSpc>
              <a:spcBef>
                <a:spcPts val="0"/>
              </a:spcBef>
              <a:spcAft>
                <a:spcPts val="0"/>
              </a:spcAft>
              <a:buClr>
                <a:schemeClr val="dk1"/>
              </a:buClr>
              <a:buSzPct val="25000"/>
              <a:buFont typeface="Calibri"/>
              <a:buNone/>
            </a:pPr>
            <a:endParaRPr sz="1942" b="0" i="0" u="none" strike="noStrike" cap="none">
              <a:solidFill>
                <a:schemeClr val="dk1"/>
              </a:solidFill>
              <a:latin typeface="Calibri"/>
              <a:ea typeface="Calibri"/>
              <a:cs typeface="Calibri"/>
              <a:sym typeface="Calibri"/>
            </a:endParaRPr>
          </a:p>
        </p:txBody>
      </p:sp>
      <p:pic>
        <p:nvPicPr>
          <p:cNvPr id="276" name="Shape 276" descr="competitive programming.PNG"/>
          <p:cNvPicPr preferRelativeResize="0"/>
          <p:nvPr/>
        </p:nvPicPr>
        <p:blipFill rotWithShape="1">
          <a:blip r:embed="rId4">
            <a:alphaModFix/>
          </a:blip>
          <a:srcRect/>
          <a:stretch/>
        </p:blipFill>
        <p:spPr>
          <a:xfrm>
            <a:off x="1049624" y="1356649"/>
            <a:ext cx="7158398" cy="523387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What Are We Going To Do?</a:t>
            </a:r>
          </a:p>
        </p:txBody>
      </p:sp>
      <p:sp>
        <p:nvSpPr>
          <p:cNvPr id="282" name="Shape 282"/>
          <p:cNvSpPr txBox="1">
            <a:spLocks noGrp="1"/>
          </p:cNvSpPr>
          <p:nvPr>
            <p:ph type="body" idx="1"/>
          </p:nvPr>
        </p:nvSpPr>
        <p:spPr>
          <a:xfrm>
            <a:off x="628650" y="1797550"/>
            <a:ext cx="7886700" cy="4351199"/>
          </a:xfrm>
          <a:prstGeom prst="rect">
            <a:avLst/>
          </a:prstGeom>
          <a:noFill/>
          <a:ln>
            <a:noFill/>
          </a:ln>
        </p:spPr>
        <p:txBody>
          <a:bodyPr lIns="91425" tIns="45700" rIns="91425" bIns="45700" anchor="t" anchorCtr="0">
            <a:noAutofit/>
          </a:bodyPr>
          <a:lstStyle/>
          <a:p>
            <a:pPr marL="171450" marR="0" lvl="0" indent="-444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Introduction to Programming </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Competitive Programming</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Cyber Security </a:t>
            </a: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283" name="Shape 283" descr="cybersecurity-100635851-primary.idge.jpg"/>
          <p:cNvPicPr preferRelativeResize="0"/>
          <p:nvPr/>
        </p:nvPicPr>
        <p:blipFill rotWithShape="1">
          <a:blip r:embed="rId4">
            <a:alphaModFix/>
          </a:blip>
          <a:srcRect/>
          <a:stretch/>
        </p:blipFill>
        <p:spPr>
          <a:xfrm>
            <a:off x="3596100" y="3104675"/>
            <a:ext cx="4396699" cy="292879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Cyber Security</a:t>
            </a:r>
          </a:p>
        </p:txBody>
      </p:sp>
      <p:sp>
        <p:nvSpPr>
          <p:cNvPr id="289" name="Shape 289"/>
          <p:cNvSpPr txBox="1">
            <a:spLocks noGrp="1"/>
          </p:cNvSpPr>
          <p:nvPr>
            <p:ph type="body" idx="1"/>
          </p:nvPr>
        </p:nvSpPr>
        <p:spPr>
          <a:xfrm>
            <a:off x="628650" y="179755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In the most general terms, security seems to mean something like “protection of assets against threats.”</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What assets? </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What kinds of threats? </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What does “protection” mean? </a:t>
            </a: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What Is Computer Science?</a:t>
            </a:r>
          </a:p>
        </p:txBody>
      </p:sp>
      <p:sp>
        <p:nvSpPr>
          <p:cNvPr id="101" name="Shape 101"/>
          <p:cNvSpPr txBox="1">
            <a:spLocks noGrp="1"/>
          </p:cNvSpPr>
          <p:nvPr>
            <p:ph type="body" idx="1"/>
          </p:nvPr>
        </p:nvSpPr>
        <p:spPr>
          <a:xfrm>
            <a:off x="628650" y="1825625"/>
            <a:ext cx="7886700" cy="4351199"/>
          </a:xfrm>
          <a:prstGeom prst="rect">
            <a:avLst/>
          </a:prstGeom>
          <a:noFill/>
          <a:ln>
            <a:noFill/>
          </a:ln>
        </p:spPr>
        <p:txBody>
          <a:bodyPr lIns="91425" tIns="45700" rIns="91425" bIns="45700" anchor="t" anchorCtr="0">
            <a:noAutofit/>
          </a:bodyPr>
          <a:lstStyle/>
          <a:p>
            <a:pPr marL="171450" marR="0" lvl="0" indent="-444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can be seen as a science of problem solving, which requires precision, creativity, and careful reasoning </a:t>
            </a:r>
          </a:p>
          <a:p>
            <a:pPr marL="171450" marR="0" lvl="0" indent="-1714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is a discipline that spans theory and practice</a:t>
            </a:r>
          </a:p>
          <a:p>
            <a:pPr marL="514350" marR="0" lvl="1" indent="-171450" algn="l" rtl="0">
              <a:lnSpc>
                <a:spcPct val="70000"/>
              </a:lnSpc>
              <a:spcBef>
                <a:spcPts val="375"/>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Importance of Cyber Security</a:t>
            </a:r>
          </a:p>
        </p:txBody>
      </p:sp>
      <p:sp>
        <p:nvSpPr>
          <p:cNvPr id="295" name="Shape 295"/>
          <p:cNvSpPr txBox="1">
            <a:spLocks noGrp="1"/>
          </p:cNvSpPr>
          <p:nvPr>
            <p:ph type="body" idx="1"/>
          </p:nvPr>
        </p:nvSpPr>
        <p:spPr>
          <a:xfrm>
            <a:off x="628650" y="179755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A recent study of 32,000 Websites found that nearly 97% of sites carry a severe vulnerability. – WebApplicationSecurity Consortium,Sept2008</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“NSA found that inappropriate or incorrect software security conﬁgurations (most often caused by conﬁguration errors at the local base level) were responsible for 80 percent of Air Force vulnerabilities.”–CSIS report on Securing Cyberspace for the 44th Presidency,Dec.2008,p.55.</a:t>
            </a: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Importance of Cyber Security</a:t>
            </a:r>
          </a:p>
        </p:txBody>
      </p:sp>
      <p:sp>
        <p:nvSpPr>
          <p:cNvPr id="301" name="Shape 301"/>
          <p:cNvSpPr txBox="1">
            <a:spLocks noGrp="1"/>
          </p:cNvSpPr>
          <p:nvPr>
            <p:ph type="body" idx="1"/>
          </p:nvPr>
        </p:nvSpPr>
        <p:spPr>
          <a:xfrm>
            <a:off x="628650" y="1797550"/>
            <a:ext cx="8109899" cy="4489800"/>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rgbClr val="FF0000"/>
                </a:solidFill>
                <a:latin typeface="Calibri"/>
                <a:ea typeface="Calibri"/>
                <a:cs typeface="Calibri"/>
                <a:sym typeface="Calibri"/>
              </a:rPr>
              <a:t>A dozen determined computer programmer scan, if they ﬁnd a vulnerability to exploit, threaten the UnitedStates’ global logistics network, steal its operational plans, blind its intelligence capabilities or hinder its ability to deliver weapons on target.</a:t>
            </a:r>
            <a:r>
              <a:rPr lang="en-US" sz="2400" b="0" i="0" u="none" strike="noStrike" cap="none">
                <a:solidFill>
                  <a:schemeClr val="dk1"/>
                </a:solidFill>
                <a:latin typeface="Calibri"/>
                <a:ea typeface="Calibri"/>
                <a:cs typeface="Calibri"/>
                <a:sym typeface="Calibri"/>
              </a:rPr>
              <a:t>–William J. Lynn,U.S. Deputy Secy  of Defense, ForeignAﬀairs(2010)</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rgbClr val="FF0000"/>
                </a:solidFill>
                <a:latin typeface="Calibri"/>
                <a:ea typeface="Calibri"/>
                <a:cs typeface="Calibri"/>
                <a:sym typeface="Calibri"/>
              </a:rPr>
              <a:t>A top FBI oﬃcial warned today that many cyber-adversaries of the U.S. have the ability to access virtually any computer system, posing a risk that’s so great it could “challenge our country’s very existence.” </a:t>
            </a:r>
            <a:r>
              <a:rPr lang="en-US" sz="2400" b="0" i="0" u="none" strike="noStrike" cap="none">
                <a:solidFill>
                  <a:schemeClr val="dk1"/>
                </a:solidFill>
                <a:latin typeface="Calibri"/>
                <a:ea typeface="Calibri"/>
                <a:cs typeface="Calibri"/>
                <a:sym typeface="Calibri"/>
              </a:rPr>
              <a:t>–Computerworld, March 24,2010</a:t>
            </a:r>
          </a:p>
          <a:p>
            <a:pPr marL="133350" marR="0" lvl="0" indent="-635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Competitions</a:t>
            </a:r>
          </a:p>
        </p:txBody>
      </p:sp>
      <p:sp>
        <p:nvSpPr>
          <p:cNvPr id="307" name="Shape 307"/>
          <p:cNvSpPr txBox="1">
            <a:spLocks noGrp="1"/>
          </p:cNvSpPr>
          <p:nvPr>
            <p:ph type="body" idx="1"/>
          </p:nvPr>
        </p:nvSpPr>
        <p:spPr>
          <a:xfrm>
            <a:off x="628650" y="179755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USACO</a:t>
            </a:r>
          </a:p>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IOI</a:t>
            </a:r>
          </a:p>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HP Code Wars</a:t>
            </a: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308" name="Shape 308" descr="4YdB70H4.jpg"/>
          <p:cNvPicPr preferRelativeResize="0"/>
          <p:nvPr/>
        </p:nvPicPr>
        <p:blipFill rotWithShape="1">
          <a:blip r:embed="rId4">
            <a:alphaModFix/>
          </a:blip>
          <a:srcRect/>
          <a:stretch/>
        </p:blipFill>
        <p:spPr>
          <a:xfrm>
            <a:off x="5713750" y="1611450"/>
            <a:ext cx="2801600" cy="279487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Competitions</a:t>
            </a:r>
          </a:p>
        </p:txBody>
      </p:sp>
      <p:sp>
        <p:nvSpPr>
          <p:cNvPr id="314" name="Shape 314"/>
          <p:cNvSpPr txBox="1">
            <a:spLocks noGrp="1"/>
          </p:cNvSpPr>
          <p:nvPr>
            <p:ph type="body" idx="1"/>
          </p:nvPr>
        </p:nvSpPr>
        <p:spPr>
          <a:xfrm>
            <a:off x="628650" y="179755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USACO</a:t>
            </a:r>
          </a:p>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IOI</a:t>
            </a:r>
          </a:p>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HP Code Wars</a:t>
            </a: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315" name="Shape 315" descr="4YdB70H4.jpg"/>
          <p:cNvPicPr preferRelativeResize="0"/>
          <p:nvPr/>
        </p:nvPicPr>
        <p:blipFill rotWithShape="1">
          <a:blip r:embed="rId4">
            <a:alphaModFix/>
          </a:blip>
          <a:srcRect/>
          <a:stretch/>
        </p:blipFill>
        <p:spPr>
          <a:xfrm>
            <a:off x="5449450" y="3648851"/>
            <a:ext cx="2801600" cy="2794873"/>
          </a:xfrm>
          <a:prstGeom prst="rect">
            <a:avLst/>
          </a:prstGeom>
          <a:noFill/>
          <a:ln>
            <a:noFill/>
          </a:ln>
        </p:spPr>
      </p:pic>
      <p:pic>
        <p:nvPicPr>
          <p:cNvPr id="316" name="Shape 316" descr="hp_codewars-e1454193772245.png"/>
          <p:cNvPicPr preferRelativeResize="0"/>
          <p:nvPr/>
        </p:nvPicPr>
        <p:blipFill rotWithShape="1">
          <a:blip r:embed="rId5">
            <a:alphaModFix/>
          </a:blip>
          <a:srcRect/>
          <a:stretch/>
        </p:blipFill>
        <p:spPr>
          <a:xfrm>
            <a:off x="1060075" y="3648850"/>
            <a:ext cx="2630624" cy="2630624"/>
          </a:xfrm>
          <a:prstGeom prst="rect">
            <a:avLst/>
          </a:prstGeom>
          <a:noFill/>
          <a:ln>
            <a:noFill/>
          </a:ln>
        </p:spPr>
      </p:pic>
      <p:pic>
        <p:nvPicPr>
          <p:cNvPr id="317" name="Shape 317" descr="IOI_logo.png"/>
          <p:cNvPicPr preferRelativeResize="0"/>
          <p:nvPr/>
        </p:nvPicPr>
        <p:blipFill rotWithShape="1">
          <a:blip r:embed="rId6">
            <a:alphaModFix/>
          </a:blip>
          <a:srcRect/>
          <a:stretch/>
        </p:blipFill>
        <p:spPr>
          <a:xfrm>
            <a:off x="5449437" y="1189587"/>
            <a:ext cx="2867025" cy="1628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USACO </a:t>
            </a:r>
          </a:p>
        </p:txBody>
      </p:sp>
      <p:sp>
        <p:nvSpPr>
          <p:cNvPr id="323" name="Shape 323"/>
          <p:cNvSpPr txBox="1">
            <a:spLocks noGrp="1"/>
          </p:cNvSpPr>
          <p:nvPr>
            <p:ph type="body" idx="1"/>
          </p:nvPr>
        </p:nvSpPr>
        <p:spPr>
          <a:xfrm>
            <a:off x="628650" y="167640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Platinum Division</a:t>
            </a:r>
          </a:p>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Gold Division</a:t>
            </a:r>
          </a:p>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Silver Division</a:t>
            </a:r>
          </a:p>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Bronze Division</a:t>
            </a:r>
          </a:p>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Top ~15 students are invited to camp</a:t>
            </a:r>
          </a:p>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4 students are selected to the US team for the International Olympiads</a:t>
            </a: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324" name="Shape 324" descr="_logo.gif"/>
          <p:cNvPicPr preferRelativeResize="0"/>
          <p:nvPr/>
        </p:nvPicPr>
        <p:blipFill rotWithShape="1">
          <a:blip r:embed="rId4">
            <a:alphaModFix/>
          </a:blip>
          <a:srcRect/>
          <a:stretch/>
        </p:blipFill>
        <p:spPr>
          <a:xfrm>
            <a:off x="2823450" y="611097"/>
            <a:ext cx="6320549" cy="987599"/>
          </a:xfrm>
          <a:prstGeom prst="rect">
            <a:avLst/>
          </a:prstGeom>
          <a:noFill/>
          <a:ln>
            <a:noFill/>
          </a:ln>
        </p:spPr>
      </p:pic>
      <p:pic>
        <p:nvPicPr>
          <p:cNvPr id="325" name="Shape 325" descr="Capture.PNG"/>
          <p:cNvPicPr preferRelativeResize="0"/>
          <p:nvPr/>
        </p:nvPicPr>
        <p:blipFill rotWithShape="1">
          <a:blip r:embed="rId5">
            <a:alphaModFix/>
          </a:blip>
          <a:srcRect/>
          <a:stretch/>
        </p:blipFill>
        <p:spPr>
          <a:xfrm>
            <a:off x="6038850" y="1861500"/>
            <a:ext cx="2476500" cy="2011874"/>
          </a:xfrm>
          <a:prstGeom prst="rect">
            <a:avLst/>
          </a:prstGeom>
          <a:noFill/>
          <a:ln>
            <a:noFill/>
          </a:ln>
        </p:spPr>
      </p:pic>
      <p:pic>
        <p:nvPicPr>
          <p:cNvPr id="326" name="Shape 326" descr="usa_team_2016.jpg"/>
          <p:cNvPicPr preferRelativeResize="0"/>
          <p:nvPr/>
        </p:nvPicPr>
        <p:blipFill rotWithShape="1">
          <a:blip r:embed="rId6">
            <a:alphaModFix/>
          </a:blip>
          <a:srcRect/>
          <a:stretch/>
        </p:blipFill>
        <p:spPr>
          <a:xfrm>
            <a:off x="304795" y="4844450"/>
            <a:ext cx="3794724" cy="1800149"/>
          </a:xfrm>
          <a:prstGeom prst="rect">
            <a:avLst/>
          </a:prstGeom>
          <a:noFill/>
          <a:ln>
            <a:noFill/>
          </a:ln>
        </p:spPr>
      </p:pic>
      <p:pic>
        <p:nvPicPr>
          <p:cNvPr id="327" name="Shape 327" descr="usa_team_2014.jpg"/>
          <p:cNvPicPr preferRelativeResize="0"/>
          <p:nvPr/>
        </p:nvPicPr>
        <p:blipFill rotWithShape="1">
          <a:blip r:embed="rId7">
            <a:alphaModFix/>
          </a:blip>
          <a:srcRect/>
          <a:stretch/>
        </p:blipFill>
        <p:spPr>
          <a:xfrm>
            <a:off x="5492025" y="4565575"/>
            <a:ext cx="3042374" cy="22817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a:t>AP vs </a:t>
            </a:r>
            <a:r>
              <a:rPr lang="en-US" sz="3300" b="0" i="0" u="none" strike="noStrike" cap="none">
                <a:solidFill>
                  <a:schemeClr val="dk1"/>
                </a:solidFill>
                <a:latin typeface="Calibri"/>
                <a:ea typeface="Calibri"/>
                <a:cs typeface="Calibri"/>
                <a:sym typeface="Calibri"/>
              </a:rPr>
              <a:t>USACO</a:t>
            </a:r>
            <a:r>
              <a:rPr lang="en-US"/>
              <a:t>: How Hard is It?</a:t>
            </a:r>
            <a:r>
              <a:rPr lang="en-US" sz="3300" b="0" i="0" u="none" strike="noStrike" cap="none">
                <a:solidFill>
                  <a:schemeClr val="dk1"/>
                </a:solidFill>
                <a:latin typeface="Calibri"/>
                <a:ea typeface="Calibri"/>
                <a:cs typeface="Calibri"/>
                <a:sym typeface="Calibri"/>
              </a:rPr>
              <a:t> </a:t>
            </a:r>
          </a:p>
        </p:txBody>
      </p:sp>
      <p:sp>
        <p:nvSpPr>
          <p:cNvPr id="333" name="Shape 333"/>
          <p:cNvSpPr txBox="1">
            <a:spLocks noGrp="1"/>
          </p:cNvSpPr>
          <p:nvPr>
            <p:ph type="body" idx="1"/>
          </p:nvPr>
        </p:nvSpPr>
        <p:spPr>
          <a:xfrm>
            <a:off x="628650" y="1676400"/>
            <a:ext cx="7886700" cy="4351200"/>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rgbClr val="000000"/>
              </a:buClr>
              <a:buSzPct val="100000"/>
              <a:buFont typeface="Arial"/>
              <a:buChar char="•"/>
            </a:pPr>
            <a:r>
              <a:rPr lang="en-US" sz="2400">
                <a:solidFill>
                  <a:srgbClr val="000000"/>
                </a:solidFill>
              </a:rPr>
              <a:t>Here is a question and answer from AP Computer Science A exam:</a:t>
            </a: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334" name="Shape 334"/>
          <p:cNvPicPr preferRelativeResize="0"/>
          <p:nvPr/>
        </p:nvPicPr>
        <p:blipFill>
          <a:blip r:embed="rId4">
            <a:alphaModFix/>
          </a:blip>
          <a:stretch>
            <a:fillRect/>
          </a:stretch>
        </p:blipFill>
        <p:spPr>
          <a:xfrm>
            <a:off x="816562" y="2910775"/>
            <a:ext cx="7510874" cy="32526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a:t>AP vs </a:t>
            </a:r>
            <a:r>
              <a:rPr lang="en-US" sz="3300" b="0" i="0" u="none" strike="noStrike" cap="none">
                <a:solidFill>
                  <a:schemeClr val="dk1"/>
                </a:solidFill>
                <a:latin typeface="Calibri"/>
                <a:ea typeface="Calibri"/>
                <a:cs typeface="Calibri"/>
                <a:sym typeface="Calibri"/>
              </a:rPr>
              <a:t>USACO</a:t>
            </a:r>
            <a:r>
              <a:rPr lang="en-US"/>
              <a:t>: How Hard is It?</a:t>
            </a:r>
            <a:r>
              <a:rPr lang="en-US" sz="3300" b="0" i="0" u="none" strike="noStrike" cap="none">
                <a:solidFill>
                  <a:schemeClr val="dk1"/>
                </a:solidFill>
                <a:latin typeface="Calibri"/>
                <a:ea typeface="Calibri"/>
                <a:cs typeface="Calibri"/>
                <a:sym typeface="Calibri"/>
              </a:rPr>
              <a:t> </a:t>
            </a:r>
          </a:p>
        </p:txBody>
      </p:sp>
      <p:sp>
        <p:nvSpPr>
          <p:cNvPr id="340" name="Shape 340"/>
          <p:cNvSpPr txBox="1">
            <a:spLocks noGrp="1"/>
          </p:cNvSpPr>
          <p:nvPr>
            <p:ph type="body" idx="1"/>
          </p:nvPr>
        </p:nvSpPr>
        <p:spPr>
          <a:xfrm>
            <a:off x="628650" y="1676400"/>
            <a:ext cx="7886700" cy="4351200"/>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rgbClr val="000000"/>
              </a:buClr>
              <a:buSzPct val="100000"/>
              <a:buFont typeface="Arial"/>
              <a:buChar char="•"/>
            </a:pPr>
            <a:r>
              <a:rPr lang="en-US" sz="2400">
                <a:solidFill>
                  <a:srgbClr val="000000"/>
                </a:solidFill>
              </a:rPr>
              <a:t>and the answer:</a:t>
            </a: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341" name="Shape 341"/>
          <p:cNvPicPr preferRelativeResize="0"/>
          <p:nvPr/>
        </p:nvPicPr>
        <p:blipFill rotWithShape="1">
          <a:blip r:embed="rId4">
            <a:alphaModFix/>
          </a:blip>
          <a:srcRect t="9458" b="65612"/>
          <a:stretch/>
        </p:blipFill>
        <p:spPr>
          <a:xfrm>
            <a:off x="1654375" y="3171075"/>
            <a:ext cx="3808650" cy="1143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a:t>AP vs </a:t>
            </a:r>
            <a:r>
              <a:rPr lang="en-US" sz="3300" b="0" i="0" u="none" strike="noStrike" cap="none">
                <a:solidFill>
                  <a:schemeClr val="dk1"/>
                </a:solidFill>
                <a:latin typeface="Calibri"/>
                <a:ea typeface="Calibri"/>
                <a:cs typeface="Calibri"/>
                <a:sym typeface="Calibri"/>
              </a:rPr>
              <a:t>USACO</a:t>
            </a:r>
          </a:p>
        </p:txBody>
      </p:sp>
      <p:sp>
        <p:nvSpPr>
          <p:cNvPr id="347" name="Shape 347"/>
          <p:cNvSpPr txBox="1">
            <a:spLocks noGrp="1"/>
          </p:cNvSpPr>
          <p:nvPr>
            <p:ph type="body" idx="1"/>
          </p:nvPr>
        </p:nvSpPr>
        <p:spPr>
          <a:xfrm>
            <a:off x="628650" y="1676400"/>
            <a:ext cx="7886700" cy="4351200"/>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rgbClr val="000000"/>
              </a:buClr>
              <a:buSzPct val="100000"/>
              <a:buFont typeface="Arial"/>
              <a:buChar char="•"/>
            </a:pPr>
            <a:r>
              <a:rPr lang="en-US" sz="2400">
                <a:solidFill>
                  <a:srgbClr val="000000"/>
                </a:solidFill>
              </a:rPr>
              <a:t>Here is a question </a:t>
            </a:r>
          </a:p>
          <a:p>
            <a:pPr marL="0" marR="0" lvl="0" indent="0" algn="l" rtl="0">
              <a:lnSpc>
                <a:spcPct val="70000"/>
              </a:lnSpc>
              <a:spcBef>
                <a:spcPts val="0"/>
              </a:spcBef>
              <a:spcAft>
                <a:spcPts val="0"/>
              </a:spcAft>
              <a:buNone/>
            </a:pPr>
            <a:r>
              <a:rPr lang="en-US" sz="2400">
                <a:solidFill>
                  <a:srgbClr val="000000"/>
                </a:solidFill>
              </a:rPr>
              <a:t>from USACO:</a:t>
            </a: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348" name="Shape 348"/>
          <p:cNvPicPr preferRelativeResize="0"/>
          <p:nvPr/>
        </p:nvPicPr>
        <p:blipFill>
          <a:blip r:embed="rId4">
            <a:alphaModFix/>
          </a:blip>
          <a:stretch>
            <a:fillRect/>
          </a:stretch>
        </p:blipFill>
        <p:spPr>
          <a:xfrm>
            <a:off x="3656299" y="0"/>
            <a:ext cx="5487699" cy="6858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a:t>AP vs </a:t>
            </a:r>
            <a:r>
              <a:rPr lang="en-US" sz="3300" b="0" i="0" u="none" strike="noStrike" cap="none">
                <a:solidFill>
                  <a:schemeClr val="dk1"/>
                </a:solidFill>
                <a:latin typeface="Calibri"/>
                <a:ea typeface="Calibri"/>
                <a:cs typeface="Calibri"/>
                <a:sym typeface="Calibri"/>
              </a:rPr>
              <a:t>USACO</a:t>
            </a:r>
          </a:p>
        </p:txBody>
      </p:sp>
      <p:sp>
        <p:nvSpPr>
          <p:cNvPr id="354" name="Shape 354"/>
          <p:cNvSpPr txBox="1">
            <a:spLocks noGrp="1"/>
          </p:cNvSpPr>
          <p:nvPr>
            <p:ph type="body" idx="1"/>
          </p:nvPr>
        </p:nvSpPr>
        <p:spPr>
          <a:xfrm>
            <a:off x="580275" y="1676400"/>
            <a:ext cx="7886700" cy="4351200"/>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rgbClr val="000000"/>
              </a:buClr>
              <a:buSzPct val="100000"/>
              <a:buFont typeface="Arial"/>
              <a:buChar char="•"/>
            </a:pPr>
            <a:r>
              <a:rPr lang="en-US" sz="2400">
                <a:solidFill>
                  <a:srgbClr val="000000"/>
                </a:solidFill>
              </a:rPr>
              <a:t>and the answer:</a:t>
            </a: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355" name="Shape 355"/>
          <p:cNvPicPr preferRelativeResize="0"/>
          <p:nvPr/>
        </p:nvPicPr>
        <p:blipFill>
          <a:blip r:embed="rId4">
            <a:alphaModFix/>
          </a:blip>
          <a:stretch>
            <a:fillRect/>
          </a:stretch>
        </p:blipFill>
        <p:spPr>
          <a:xfrm>
            <a:off x="747450" y="2273100"/>
            <a:ext cx="2676724" cy="4420975"/>
          </a:xfrm>
          <a:prstGeom prst="rect">
            <a:avLst/>
          </a:prstGeom>
          <a:noFill/>
          <a:ln>
            <a:noFill/>
          </a:ln>
        </p:spPr>
      </p:pic>
      <p:pic>
        <p:nvPicPr>
          <p:cNvPr id="356" name="Shape 356"/>
          <p:cNvPicPr preferRelativeResize="0"/>
          <p:nvPr/>
        </p:nvPicPr>
        <p:blipFill>
          <a:blip r:embed="rId5">
            <a:alphaModFix/>
          </a:blip>
          <a:stretch>
            <a:fillRect/>
          </a:stretch>
        </p:blipFill>
        <p:spPr>
          <a:xfrm>
            <a:off x="4075175" y="2137675"/>
            <a:ext cx="3566600" cy="4420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Cyber Patriots</a:t>
            </a:r>
          </a:p>
        </p:txBody>
      </p:sp>
      <p:sp>
        <p:nvSpPr>
          <p:cNvPr id="362" name="Shape 362"/>
          <p:cNvSpPr txBox="1">
            <a:spLocks noGrp="1"/>
          </p:cNvSpPr>
          <p:nvPr>
            <p:ph type="body" idx="1"/>
          </p:nvPr>
        </p:nvSpPr>
        <p:spPr>
          <a:xfrm>
            <a:off x="304800" y="159220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6 students for each team</a:t>
            </a:r>
          </a:p>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Number of teams will depend on YOU</a:t>
            </a:r>
          </a:p>
          <a:p>
            <a:pPr marL="171450" marR="0" lvl="0" indent="-44450" algn="l" rtl="0">
              <a:lnSpc>
                <a:spcPct val="90000"/>
              </a:lnSpc>
              <a:spcBef>
                <a:spcPts val="0"/>
              </a:spcBef>
              <a:spcAft>
                <a:spcPts val="0"/>
              </a:spcAft>
              <a:buClr>
                <a:srgbClr val="000000"/>
              </a:buClr>
              <a:buSzPct val="102236"/>
              <a:buFont typeface="Arial"/>
              <a:buChar char="•"/>
            </a:pPr>
            <a:r>
              <a:rPr lang="en-US" sz="2100" b="0" i="0" u="sng" strike="noStrike" cap="none">
                <a:solidFill>
                  <a:schemeClr val="hlink"/>
                </a:solidFill>
                <a:latin typeface="Calibri"/>
                <a:ea typeface="Calibri"/>
                <a:cs typeface="Calibri"/>
                <a:sym typeface="Calibri"/>
                <a:hlinkClick r:id="rId4"/>
              </a:rPr>
              <a:t>https://www.youtube.com/watch?v=U1fXjlqXIEU</a:t>
            </a:r>
          </a:p>
          <a:p>
            <a:pPr marL="171450" marR="0" lvl="0" indent="-44450" algn="l" rtl="0">
              <a:lnSpc>
                <a:spcPct val="90000"/>
              </a:lnSpc>
              <a:spcBef>
                <a:spcPts val="0"/>
              </a:spcBef>
              <a:spcAft>
                <a:spcPts val="0"/>
              </a:spcAft>
              <a:buClr>
                <a:srgbClr val="000000"/>
              </a:buClr>
              <a:buSzPct val="92499"/>
              <a:buFont typeface="Arial"/>
              <a:buChar char="•"/>
            </a:pPr>
            <a:r>
              <a:rPr lang="en-US" sz="2100" b="0" i="0" u="sng" strike="noStrike" cap="none">
                <a:solidFill>
                  <a:schemeClr val="hlink"/>
                </a:solidFill>
                <a:latin typeface="Calibri"/>
                <a:ea typeface="Calibri"/>
                <a:cs typeface="Calibri"/>
                <a:sym typeface="Calibri"/>
                <a:hlinkClick r:id="rId5"/>
              </a:rPr>
              <a:t>https://www.youtube.com/watch?v=JgRMOXE5KWU</a:t>
            </a:r>
          </a:p>
          <a:p>
            <a:pPr marL="0" marR="0" lvl="0" indent="0" algn="l" rtl="0">
              <a:lnSpc>
                <a:spcPct val="90000"/>
              </a:lnSpc>
              <a:spcBef>
                <a:spcPts val="0"/>
              </a:spcBef>
              <a:spcAft>
                <a:spcPts val="0"/>
              </a:spcAft>
              <a:buClr>
                <a:schemeClr val="dk1"/>
              </a:buClr>
              <a:buSzPct val="25000"/>
              <a:buFont typeface="Arial"/>
              <a:buNone/>
            </a:pPr>
            <a:endParaRPr sz="21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1942" b="0" i="0" u="none" strike="noStrike" cap="none">
              <a:solidFill>
                <a:srgbClr val="000000"/>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1942" b="0" i="0" u="none" strike="noStrike" cap="none">
              <a:solidFill>
                <a:schemeClr val="dk1"/>
              </a:solidFill>
              <a:latin typeface="Calibri"/>
              <a:ea typeface="Calibri"/>
              <a:cs typeface="Calibri"/>
              <a:sym typeface="Calibri"/>
            </a:endParaRPr>
          </a:p>
        </p:txBody>
      </p:sp>
      <p:pic>
        <p:nvPicPr>
          <p:cNvPr id="363" name="Shape 363" descr="Rainbow_CP_IX_2016-2017.png"/>
          <p:cNvPicPr preferRelativeResize="0"/>
          <p:nvPr/>
        </p:nvPicPr>
        <p:blipFill rotWithShape="1">
          <a:blip r:embed="rId6">
            <a:alphaModFix/>
          </a:blip>
          <a:srcRect/>
          <a:stretch/>
        </p:blipFill>
        <p:spPr>
          <a:xfrm>
            <a:off x="192850" y="3353525"/>
            <a:ext cx="8798324" cy="3505824"/>
          </a:xfrm>
          <a:prstGeom prst="rect">
            <a:avLst/>
          </a:prstGeom>
          <a:noFill/>
          <a:ln>
            <a:noFill/>
          </a:ln>
        </p:spPr>
      </p:pic>
      <p:pic>
        <p:nvPicPr>
          <p:cNvPr id="364" name="Shape 364" descr="4759585_orig.jpg"/>
          <p:cNvPicPr preferRelativeResize="0"/>
          <p:nvPr/>
        </p:nvPicPr>
        <p:blipFill rotWithShape="1">
          <a:blip r:embed="rId7">
            <a:alphaModFix/>
          </a:blip>
          <a:srcRect/>
          <a:stretch/>
        </p:blipFill>
        <p:spPr>
          <a:xfrm>
            <a:off x="6328900" y="183561"/>
            <a:ext cx="2697224" cy="1842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What Is Computer Science?</a:t>
            </a:r>
          </a:p>
        </p:txBody>
      </p:sp>
      <p:sp>
        <p:nvSpPr>
          <p:cNvPr id="107" name="Shape 107"/>
          <p:cNvSpPr txBox="1">
            <a:spLocks noGrp="1"/>
          </p:cNvSpPr>
          <p:nvPr>
            <p:ph type="body" idx="1"/>
          </p:nvPr>
        </p:nvSpPr>
        <p:spPr>
          <a:xfrm>
            <a:off x="628650" y="1825625"/>
            <a:ext cx="7886700" cy="4351199"/>
          </a:xfrm>
          <a:prstGeom prst="rect">
            <a:avLst/>
          </a:prstGeom>
          <a:noFill/>
          <a:ln>
            <a:noFill/>
          </a:ln>
        </p:spPr>
        <p:txBody>
          <a:bodyPr lIns="91425" tIns="45700" rIns="91425" bIns="45700" anchor="t" anchorCtr="0">
            <a:noAutofit/>
          </a:bodyPr>
          <a:lstStyle/>
          <a:p>
            <a:pPr marL="171450" marR="0" lvl="0" indent="-444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can be seen as a science of problem solving, which requires precision, creativity, and careful reasoning </a:t>
            </a:r>
          </a:p>
          <a:p>
            <a:pPr marL="171450" marR="0" lvl="0" indent="-1714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is a discipline that spans theory and practice</a:t>
            </a:r>
          </a:p>
          <a:p>
            <a:pPr marL="171450" marR="0" lvl="0" indent="-171450" algn="l" rtl="0">
              <a:lnSpc>
                <a:spcPct val="70000"/>
              </a:lnSpc>
              <a:spcBef>
                <a:spcPts val="75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requires thinking both in abstract terms and in concrete terms</a:t>
            </a:r>
          </a:p>
          <a:p>
            <a:pPr marL="171450" marR="0" lvl="0" indent="-171450" algn="l" rtl="0">
              <a:lnSpc>
                <a:spcPct val="70000"/>
              </a:lnSpc>
              <a:spcBef>
                <a:spcPts val="75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514350" marR="0" lvl="1" indent="-171450" algn="l" rtl="0">
              <a:lnSpc>
                <a:spcPct val="70000"/>
              </a:lnSpc>
              <a:spcBef>
                <a:spcPts val="375"/>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How Are We Going To Study?</a:t>
            </a:r>
          </a:p>
        </p:txBody>
      </p:sp>
      <p:sp>
        <p:nvSpPr>
          <p:cNvPr id="370" name="Shape 370"/>
          <p:cNvSpPr txBox="1">
            <a:spLocks noGrp="1"/>
          </p:cNvSpPr>
          <p:nvPr>
            <p:ph type="body" idx="1"/>
          </p:nvPr>
        </p:nvSpPr>
        <p:spPr>
          <a:xfrm>
            <a:off x="304800" y="167640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will meet twice a week at the beginning</a:t>
            </a: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371" name="Shape 371" descr="To-study-hard-and-change-their.jpg"/>
          <p:cNvPicPr preferRelativeResize="0"/>
          <p:nvPr/>
        </p:nvPicPr>
        <p:blipFill rotWithShape="1">
          <a:blip r:embed="rId4">
            <a:alphaModFix/>
          </a:blip>
          <a:srcRect/>
          <a:stretch/>
        </p:blipFill>
        <p:spPr>
          <a:xfrm>
            <a:off x="6422550" y="462074"/>
            <a:ext cx="2229600" cy="1933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How Are We Going To Study?</a:t>
            </a:r>
          </a:p>
        </p:txBody>
      </p:sp>
      <p:sp>
        <p:nvSpPr>
          <p:cNvPr id="377" name="Shape 377"/>
          <p:cNvSpPr txBox="1">
            <a:spLocks noGrp="1"/>
          </p:cNvSpPr>
          <p:nvPr>
            <p:ph type="body" idx="1"/>
          </p:nvPr>
        </p:nvSpPr>
        <p:spPr>
          <a:xfrm>
            <a:off x="304800" y="167640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will meet twice a week at the beginning</a:t>
            </a:r>
          </a:p>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study more as the competitions get closer</a:t>
            </a:r>
          </a:p>
          <a:p>
            <a:pPr marL="171450" marR="0" lvl="0" indent="-44450" algn="l" rtl="0">
              <a:lnSpc>
                <a:spcPct val="90000"/>
              </a:lnSpc>
              <a:spcBef>
                <a:spcPts val="0"/>
              </a:spcBef>
              <a:spcAft>
                <a:spcPts val="0"/>
              </a:spcAft>
              <a:buClr>
                <a:srgbClr val="000000"/>
              </a:buClr>
              <a:buSzPct val="100000"/>
              <a:buFont typeface="Arial"/>
              <a:buChar char="•"/>
            </a:pPr>
            <a:r>
              <a:rPr lang="en-US" sz="2400" b="0" i="0" u="none" strike="noStrike" cap="none">
                <a:solidFill>
                  <a:schemeClr val="dk1"/>
                </a:solidFill>
                <a:latin typeface="Calibri"/>
                <a:ea typeface="Calibri"/>
                <a:cs typeface="Calibri"/>
                <a:sym typeface="Calibri"/>
              </a:rPr>
              <a:t>will have camps (probably)</a:t>
            </a:r>
          </a:p>
          <a:p>
            <a:pPr marL="0" marR="0" lvl="0" indent="0" algn="l" rtl="0">
              <a:lnSpc>
                <a:spcPct val="9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133350" marR="0" lvl="0" indent="-635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378" name="Shape 378" descr="To-study-hard-and-change-their.jpg"/>
          <p:cNvPicPr preferRelativeResize="0"/>
          <p:nvPr/>
        </p:nvPicPr>
        <p:blipFill rotWithShape="1">
          <a:blip r:embed="rId4">
            <a:alphaModFix/>
          </a:blip>
          <a:srcRect/>
          <a:stretch/>
        </p:blipFill>
        <p:spPr>
          <a:xfrm>
            <a:off x="6422550" y="462074"/>
            <a:ext cx="2229600" cy="1933100"/>
          </a:xfrm>
          <a:prstGeom prst="rect">
            <a:avLst/>
          </a:prstGeom>
          <a:noFill/>
          <a:ln>
            <a:noFill/>
          </a:ln>
        </p:spPr>
      </p:pic>
      <p:pic>
        <p:nvPicPr>
          <p:cNvPr id="379" name="Shape 379" descr="images (1).jpg"/>
          <p:cNvPicPr preferRelativeResize="0"/>
          <p:nvPr/>
        </p:nvPicPr>
        <p:blipFill rotWithShape="1">
          <a:blip r:embed="rId5">
            <a:alphaModFix/>
          </a:blip>
          <a:srcRect/>
          <a:stretch/>
        </p:blipFill>
        <p:spPr>
          <a:xfrm>
            <a:off x="5646225" y="3044001"/>
            <a:ext cx="3099474" cy="205507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How Are We Going To Study?</a:t>
            </a:r>
          </a:p>
        </p:txBody>
      </p:sp>
      <p:sp>
        <p:nvSpPr>
          <p:cNvPr id="385" name="Shape 385"/>
          <p:cNvSpPr txBox="1">
            <a:spLocks noGrp="1"/>
          </p:cNvSpPr>
          <p:nvPr>
            <p:ph type="body" idx="1"/>
          </p:nvPr>
        </p:nvSpPr>
        <p:spPr>
          <a:xfrm>
            <a:off x="304800" y="167640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will meet twice a week at the beginning</a:t>
            </a:r>
          </a:p>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study more as the competitions get closer</a:t>
            </a:r>
          </a:p>
          <a:p>
            <a:pPr marL="171450" marR="0" lvl="0" indent="-44450" algn="l" rtl="0">
              <a:lnSpc>
                <a:spcPct val="90000"/>
              </a:lnSpc>
              <a:spcBef>
                <a:spcPts val="0"/>
              </a:spcBef>
              <a:spcAft>
                <a:spcPts val="0"/>
              </a:spcAft>
              <a:buClr>
                <a:srgbClr val="000000"/>
              </a:buClr>
              <a:buSzPct val="100000"/>
              <a:buFont typeface="Arial"/>
              <a:buChar char="•"/>
            </a:pPr>
            <a:r>
              <a:rPr lang="en-US" sz="2400" b="0" i="0" u="none" strike="noStrike" cap="none">
                <a:solidFill>
                  <a:schemeClr val="dk1"/>
                </a:solidFill>
                <a:latin typeface="Calibri"/>
                <a:ea typeface="Calibri"/>
                <a:cs typeface="Calibri"/>
                <a:sym typeface="Calibri"/>
              </a:rPr>
              <a:t>will have camps (probably)</a:t>
            </a:r>
          </a:p>
          <a:p>
            <a:pPr marL="0" marR="0" lvl="0" indent="0" algn="l" rtl="0">
              <a:lnSpc>
                <a:spcPct val="9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457200" marR="0" lvl="0" indent="-381000" algn="l" rtl="0">
              <a:lnSpc>
                <a:spcPct val="90000"/>
              </a:lnSpc>
              <a:spcBef>
                <a:spcPts val="0"/>
              </a:spcBef>
              <a:spcAft>
                <a:spcPts val="0"/>
              </a:spcAft>
              <a:buClr>
                <a:srgbClr val="CC4125"/>
              </a:buClr>
              <a:buSzPct val="100000"/>
              <a:buFont typeface="Arial"/>
              <a:buChar char="•"/>
            </a:pPr>
            <a:r>
              <a:rPr lang="en-US" sz="2400" b="0" i="0" u="none" strike="noStrike" cap="none">
                <a:solidFill>
                  <a:srgbClr val="CC4125"/>
                </a:solidFill>
                <a:latin typeface="Calibri"/>
                <a:ea typeface="Calibri"/>
                <a:cs typeface="Calibri"/>
                <a:sym typeface="Calibri"/>
              </a:rPr>
              <a:t>might count toward congressional award!</a:t>
            </a: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386" name="Shape 386" descr="To-study-hard-and-change-their.jpg"/>
          <p:cNvPicPr preferRelativeResize="0"/>
          <p:nvPr/>
        </p:nvPicPr>
        <p:blipFill rotWithShape="1">
          <a:blip r:embed="rId4">
            <a:alphaModFix/>
          </a:blip>
          <a:srcRect/>
          <a:stretch/>
        </p:blipFill>
        <p:spPr>
          <a:xfrm>
            <a:off x="6422550" y="462074"/>
            <a:ext cx="2229600" cy="1933100"/>
          </a:xfrm>
          <a:prstGeom prst="rect">
            <a:avLst/>
          </a:prstGeom>
          <a:noFill/>
          <a:ln>
            <a:noFill/>
          </a:ln>
        </p:spPr>
      </p:pic>
      <p:pic>
        <p:nvPicPr>
          <p:cNvPr id="387" name="Shape 387" descr="images (1).jpg"/>
          <p:cNvPicPr preferRelativeResize="0"/>
          <p:nvPr/>
        </p:nvPicPr>
        <p:blipFill rotWithShape="1">
          <a:blip r:embed="rId5">
            <a:alphaModFix/>
          </a:blip>
          <a:srcRect/>
          <a:stretch/>
        </p:blipFill>
        <p:spPr>
          <a:xfrm>
            <a:off x="5646225" y="4263201"/>
            <a:ext cx="3099474" cy="2055074"/>
          </a:xfrm>
          <a:prstGeom prst="rect">
            <a:avLst/>
          </a:prstGeom>
          <a:noFill/>
          <a:ln>
            <a:noFill/>
          </a:ln>
        </p:spPr>
      </p:pic>
      <p:pic>
        <p:nvPicPr>
          <p:cNvPr id="388" name="Shape 388"/>
          <p:cNvPicPr preferRelativeResize="0"/>
          <p:nvPr/>
        </p:nvPicPr>
        <p:blipFill rotWithShape="1">
          <a:blip r:embed="rId6">
            <a:alphaModFix/>
          </a:blip>
          <a:srcRect/>
          <a:stretch/>
        </p:blipFill>
        <p:spPr>
          <a:xfrm>
            <a:off x="822896" y="4266396"/>
            <a:ext cx="3005899" cy="22563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92"/>
        <p:cNvGrpSpPr/>
        <p:nvPr/>
      </p:nvGrpSpPr>
      <p:grpSpPr>
        <a:xfrm>
          <a:off x="0" y="0"/>
          <a:ext cx="0" cy="0"/>
          <a:chOff x="0" y="0"/>
          <a:chExt cx="0" cy="0"/>
        </a:xfrm>
      </p:grpSpPr>
      <p:sp>
        <p:nvSpPr>
          <p:cNvPr id="393" name="Shape 393"/>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Fun Time -- Possible Activities</a:t>
            </a:r>
          </a:p>
        </p:txBody>
      </p:sp>
      <p:sp>
        <p:nvSpPr>
          <p:cNvPr id="394" name="Shape 394"/>
          <p:cNvSpPr txBox="1">
            <a:spLocks noGrp="1"/>
          </p:cNvSpPr>
          <p:nvPr>
            <p:ph type="body" idx="1"/>
          </p:nvPr>
        </p:nvSpPr>
        <p:spPr>
          <a:xfrm>
            <a:off x="304800" y="167640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Movie Nights</a:t>
            </a:r>
          </a:p>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Game Nights</a:t>
            </a:r>
          </a:p>
          <a:p>
            <a:pPr marL="171450" marR="0" lvl="0" indent="-44450" algn="l" rtl="0">
              <a:lnSpc>
                <a:spcPct val="90000"/>
              </a:lnSpc>
              <a:spcBef>
                <a:spcPts val="0"/>
              </a:spcBef>
              <a:spcAft>
                <a:spcPts val="0"/>
              </a:spcAft>
              <a:buClr>
                <a:srgbClr val="000000"/>
              </a:buClr>
              <a:buSzPct val="100000"/>
              <a:buFont typeface="Arial"/>
              <a:buChar char="•"/>
            </a:pPr>
            <a:r>
              <a:rPr lang="en-US" sz="2400" b="0" i="0" u="none" strike="noStrike" cap="none">
                <a:solidFill>
                  <a:schemeClr val="dk1"/>
                </a:solidFill>
                <a:latin typeface="Calibri"/>
                <a:ea typeface="Calibri"/>
                <a:cs typeface="Calibri"/>
                <a:sym typeface="Calibri"/>
              </a:rPr>
              <a:t>Soccer/Basketball </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Field Trips</a:t>
            </a:r>
          </a:p>
          <a:p>
            <a:pPr marL="0" marR="0" lvl="0" indent="0" algn="l" rtl="0">
              <a:lnSpc>
                <a:spcPct val="70000"/>
              </a:lnSpc>
              <a:spcBef>
                <a:spcPts val="0"/>
              </a:spcBef>
              <a:spcAft>
                <a:spcPts val="0"/>
              </a:spcAft>
              <a:buClr>
                <a:schemeClr val="dk1"/>
              </a:buClr>
              <a:buSzPct val="25000"/>
              <a:buFont typeface="Arial"/>
              <a:buNone/>
            </a:pPr>
            <a:endParaRPr sz="1942" b="0" i="0" u="none" strike="noStrike" cap="none">
              <a:solidFill>
                <a:schemeClr val="dk1"/>
              </a:solidFill>
              <a:latin typeface="Calibri"/>
              <a:ea typeface="Calibri"/>
              <a:cs typeface="Calibri"/>
              <a:sym typeface="Calibri"/>
            </a:endParaRPr>
          </a:p>
        </p:txBody>
      </p:sp>
      <p:pic>
        <p:nvPicPr>
          <p:cNvPr id="395" name="Shape 395"/>
          <p:cNvPicPr preferRelativeResize="0"/>
          <p:nvPr/>
        </p:nvPicPr>
        <p:blipFill rotWithShape="1">
          <a:blip r:embed="rId4">
            <a:alphaModFix/>
          </a:blip>
          <a:srcRect/>
          <a:stretch/>
        </p:blipFill>
        <p:spPr>
          <a:xfrm>
            <a:off x="5516017" y="2543761"/>
            <a:ext cx="2675473" cy="1770473"/>
          </a:xfrm>
          <a:prstGeom prst="rect">
            <a:avLst/>
          </a:prstGeom>
          <a:noFill/>
          <a:ln>
            <a:noFill/>
          </a:ln>
        </p:spPr>
      </p:pic>
      <p:pic>
        <p:nvPicPr>
          <p:cNvPr id="396" name="Shape 396"/>
          <p:cNvPicPr preferRelativeResize="0"/>
          <p:nvPr/>
        </p:nvPicPr>
        <p:blipFill rotWithShape="1">
          <a:blip r:embed="rId5">
            <a:alphaModFix/>
          </a:blip>
          <a:srcRect/>
          <a:stretch/>
        </p:blipFill>
        <p:spPr>
          <a:xfrm>
            <a:off x="7165875" y="916895"/>
            <a:ext cx="1424999" cy="133287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00"/>
        <p:cNvGrpSpPr/>
        <p:nvPr/>
      </p:nvGrpSpPr>
      <p:grpSpPr>
        <a:xfrm>
          <a:off x="0" y="0"/>
          <a:ext cx="0" cy="0"/>
          <a:chOff x="0" y="0"/>
          <a:chExt cx="0" cy="0"/>
        </a:xfrm>
      </p:grpSpPr>
      <p:sp>
        <p:nvSpPr>
          <p:cNvPr id="401" name="Shape 401"/>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HOMEWORK!!!</a:t>
            </a:r>
          </a:p>
        </p:txBody>
      </p:sp>
      <p:sp>
        <p:nvSpPr>
          <p:cNvPr id="402" name="Shape 402"/>
          <p:cNvSpPr txBox="1">
            <a:spLocks noGrp="1"/>
          </p:cNvSpPr>
          <p:nvPr>
            <p:ph type="body" idx="1"/>
          </p:nvPr>
        </p:nvSpPr>
        <p:spPr>
          <a:xfrm>
            <a:off x="304800" y="159220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is important</a:t>
            </a:r>
          </a:p>
          <a:p>
            <a:pPr marL="457200" marR="0" lvl="0" indent="-38100" algn="l" rtl="0">
              <a:lnSpc>
                <a:spcPct val="9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2400" b="0" i="0" u="none" strike="noStrike" cap="none">
              <a:solidFill>
                <a:srgbClr val="000000"/>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403" name="Shape 403"/>
          <p:cNvPicPr preferRelativeResize="0"/>
          <p:nvPr/>
        </p:nvPicPr>
        <p:blipFill rotWithShape="1">
          <a:blip r:embed="rId4">
            <a:alphaModFix/>
          </a:blip>
          <a:srcRect/>
          <a:stretch/>
        </p:blipFill>
        <p:spPr>
          <a:xfrm>
            <a:off x="5377325" y="1169521"/>
            <a:ext cx="3473749" cy="22005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HOMEWORK!!!</a:t>
            </a:r>
          </a:p>
        </p:txBody>
      </p:sp>
      <p:sp>
        <p:nvSpPr>
          <p:cNvPr id="409" name="Shape 409"/>
          <p:cNvSpPr txBox="1">
            <a:spLocks noGrp="1"/>
          </p:cNvSpPr>
          <p:nvPr>
            <p:ph type="body" idx="1"/>
          </p:nvPr>
        </p:nvSpPr>
        <p:spPr>
          <a:xfrm>
            <a:off x="304800" y="159220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is important</a:t>
            </a:r>
          </a:p>
          <a:p>
            <a:pPr marL="171450" marR="0" lvl="0" indent="-44450" algn="l" rtl="0">
              <a:lnSpc>
                <a:spcPct val="90000"/>
              </a:lnSpc>
              <a:spcBef>
                <a:spcPts val="0"/>
              </a:spcBef>
              <a:spcAft>
                <a:spcPts val="0"/>
              </a:spcAft>
              <a:buClr>
                <a:srgbClr val="000000"/>
              </a:buClr>
              <a:buSzPct val="100000"/>
              <a:buFont typeface="Arial"/>
              <a:buChar char="•"/>
            </a:pPr>
            <a:r>
              <a:rPr lang="en-US" sz="2400" b="0" i="0" u="none" strike="noStrike" cap="none">
                <a:solidFill>
                  <a:schemeClr val="dk1"/>
                </a:solidFill>
                <a:latin typeface="Calibri"/>
                <a:ea typeface="Calibri"/>
                <a:cs typeface="Calibri"/>
                <a:sym typeface="Calibri"/>
              </a:rPr>
              <a:t>3 parts of homework:</a:t>
            </a:r>
          </a:p>
          <a:p>
            <a:pPr marL="514350" marR="0" lvl="1" indent="-571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short video for next lecture</a:t>
            </a:r>
          </a:p>
          <a:p>
            <a:pPr marL="514350" marR="0" lvl="1" indent="-571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multiple choice &amp; short answer questions</a:t>
            </a:r>
          </a:p>
          <a:p>
            <a:pPr marL="514350" marR="0" lvl="1" indent="-571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programming</a:t>
            </a:r>
          </a:p>
          <a:p>
            <a:pPr marL="0" marR="0" lvl="0" indent="0" algn="l" rtl="0">
              <a:lnSpc>
                <a:spcPct val="9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457200" marR="0" lvl="0" indent="-38100" algn="l" rtl="0">
              <a:lnSpc>
                <a:spcPct val="9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2400" b="0" i="0" u="none" strike="noStrike" cap="none">
              <a:solidFill>
                <a:srgbClr val="000000"/>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410" name="Shape 410"/>
          <p:cNvPicPr preferRelativeResize="0"/>
          <p:nvPr/>
        </p:nvPicPr>
        <p:blipFill rotWithShape="1">
          <a:blip r:embed="rId4">
            <a:alphaModFix/>
          </a:blip>
          <a:srcRect/>
          <a:stretch/>
        </p:blipFill>
        <p:spPr>
          <a:xfrm>
            <a:off x="5377325" y="1169521"/>
            <a:ext cx="3473749" cy="22005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HOMEWORK!!!</a:t>
            </a:r>
          </a:p>
        </p:txBody>
      </p:sp>
      <p:sp>
        <p:nvSpPr>
          <p:cNvPr id="416" name="Shape 416"/>
          <p:cNvSpPr txBox="1">
            <a:spLocks noGrp="1"/>
          </p:cNvSpPr>
          <p:nvPr>
            <p:ph type="body" idx="1"/>
          </p:nvPr>
        </p:nvSpPr>
        <p:spPr>
          <a:xfrm>
            <a:off x="304800" y="1592200"/>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is important, duh!</a:t>
            </a:r>
          </a:p>
          <a:p>
            <a:pPr marL="171450" marR="0" lvl="0" indent="-44450" algn="l" rtl="0">
              <a:lnSpc>
                <a:spcPct val="90000"/>
              </a:lnSpc>
              <a:spcBef>
                <a:spcPts val="0"/>
              </a:spcBef>
              <a:spcAft>
                <a:spcPts val="0"/>
              </a:spcAft>
              <a:buClr>
                <a:srgbClr val="000000"/>
              </a:buClr>
              <a:buSzPct val="100000"/>
              <a:buFont typeface="Arial"/>
              <a:buChar char="•"/>
            </a:pPr>
            <a:r>
              <a:rPr lang="en-US" sz="2400" b="0" i="0" u="none" strike="noStrike" cap="none">
                <a:solidFill>
                  <a:schemeClr val="dk1"/>
                </a:solidFill>
                <a:latin typeface="Calibri"/>
                <a:ea typeface="Calibri"/>
                <a:cs typeface="Calibri"/>
                <a:sym typeface="Calibri"/>
              </a:rPr>
              <a:t>3 parts of homework:</a:t>
            </a:r>
          </a:p>
          <a:p>
            <a:pPr marL="514350" marR="0" lvl="1" indent="-571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short video for next lecture</a:t>
            </a:r>
          </a:p>
          <a:p>
            <a:pPr marL="514350" marR="0" lvl="1" indent="-571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multiple choice &amp; short answer questions</a:t>
            </a:r>
          </a:p>
          <a:p>
            <a:pPr marL="514350" marR="0" lvl="1" indent="-571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programming</a:t>
            </a:r>
          </a:p>
          <a:p>
            <a:pPr marL="133350" marR="0" lvl="0" indent="-6350" algn="l" rtl="0">
              <a:lnSpc>
                <a:spcPct val="9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some questions will require to use google </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researching &amp; teaching yourself is important</a:t>
            </a:r>
          </a:p>
          <a:p>
            <a:pPr marL="457200" marR="0" lvl="0" indent="-38100" algn="l" rtl="0">
              <a:lnSpc>
                <a:spcPct val="9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2400" b="0" i="0" u="none" strike="noStrike" cap="none">
              <a:solidFill>
                <a:srgbClr val="000000"/>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417" name="Shape 417"/>
          <p:cNvPicPr preferRelativeResize="0"/>
          <p:nvPr/>
        </p:nvPicPr>
        <p:blipFill rotWithShape="1">
          <a:blip r:embed="rId4">
            <a:alphaModFix/>
          </a:blip>
          <a:srcRect/>
          <a:stretch/>
        </p:blipFill>
        <p:spPr>
          <a:xfrm>
            <a:off x="5377325" y="1169521"/>
            <a:ext cx="3473749" cy="22005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21"/>
        <p:cNvGrpSpPr/>
        <p:nvPr/>
      </p:nvGrpSpPr>
      <p:grpSpPr>
        <a:xfrm>
          <a:off x="0" y="0"/>
          <a:ext cx="0" cy="0"/>
          <a:chOff x="0" y="0"/>
          <a:chExt cx="0" cy="0"/>
        </a:xfrm>
      </p:grpSpPr>
      <p:sp>
        <p:nvSpPr>
          <p:cNvPr id="422" name="Shape 422"/>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HOMEWORK!!!</a:t>
            </a:r>
          </a:p>
        </p:txBody>
      </p:sp>
      <p:sp>
        <p:nvSpPr>
          <p:cNvPr id="423" name="Shape 423"/>
          <p:cNvSpPr txBox="1">
            <a:spLocks noGrp="1"/>
          </p:cNvSpPr>
          <p:nvPr>
            <p:ph type="body" idx="1"/>
          </p:nvPr>
        </p:nvSpPr>
        <p:spPr>
          <a:xfrm>
            <a:off x="304800" y="1572850"/>
            <a:ext cx="7886700" cy="4975800"/>
          </a:xfrm>
          <a:prstGeom prst="rect">
            <a:avLst/>
          </a:prstGeom>
          <a:noFill/>
          <a:ln>
            <a:noFill/>
          </a:ln>
        </p:spPr>
        <p:txBody>
          <a:bodyPr lIns="91425" tIns="45700" rIns="91425" bIns="45700" anchor="t" anchorCtr="0">
            <a:noAutofit/>
          </a:bodyPr>
          <a:lstStyle/>
          <a:p>
            <a:pPr marL="171450" marR="0" lvl="0" indent="-44450" algn="l" rtl="0">
              <a:lnSpc>
                <a:spcPct val="90000"/>
              </a:lnSpc>
              <a:spcBef>
                <a:spcPts val="0"/>
              </a:spcBef>
              <a:spcAft>
                <a:spcPts val="0"/>
              </a:spcAft>
              <a:buClr>
                <a:schemeClr val="dk1"/>
              </a:buClr>
              <a:buSzPct val="100000"/>
              <a:buFont typeface="Arial"/>
              <a:buChar char="•"/>
            </a:pPr>
            <a:r>
              <a:rPr lang="en-US" sz="2400">
                <a:solidFill>
                  <a:srgbClr val="000000"/>
                </a:solidFill>
              </a:rPr>
              <a:t>Example Hw:</a:t>
            </a:r>
          </a:p>
          <a:p>
            <a:pPr marL="0" marR="0" lvl="0" indent="0" algn="l" rtl="0">
              <a:lnSpc>
                <a:spcPct val="9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2400" b="0" i="0" u="none" strike="noStrike" cap="none">
              <a:solidFill>
                <a:srgbClr val="000000"/>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pic>
        <p:nvPicPr>
          <p:cNvPr id="424" name="Shape 424"/>
          <p:cNvPicPr preferRelativeResize="0"/>
          <p:nvPr/>
        </p:nvPicPr>
        <p:blipFill>
          <a:blip r:embed="rId4">
            <a:alphaModFix/>
          </a:blip>
          <a:stretch>
            <a:fillRect/>
          </a:stretch>
        </p:blipFill>
        <p:spPr>
          <a:xfrm>
            <a:off x="3011275" y="1522700"/>
            <a:ext cx="5581174" cy="50761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What Do You Need?</a:t>
            </a:r>
          </a:p>
        </p:txBody>
      </p:sp>
      <p:sp>
        <p:nvSpPr>
          <p:cNvPr id="430" name="Shape 430"/>
          <p:cNvSpPr txBox="1">
            <a:spLocks noGrp="1"/>
          </p:cNvSpPr>
          <p:nvPr>
            <p:ph type="body" idx="1"/>
          </p:nvPr>
        </p:nvSpPr>
        <p:spPr>
          <a:xfrm>
            <a:off x="304800" y="1592200"/>
            <a:ext cx="7886700" cy="4351199"/>
          </a:xfrm>
          <a:prstGeom prst="rect">
            <a:avLst/>
          </a:prstGeom>
          <a:noFill/>
          <a:ln>
            <a:noFill/>
          </a:ln>
        </p:spPr>
        <p:txBody>
          <a:bodyPr lIns="91425" tIns="45700" rIns="91425" bIns="45700" anchor="t" anchorCtr="0">
            <a:noAutofit/>
          </a:bodyPr>
          <a:lstStyle/>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rgbClr val="000000"/>
                </a:solidFill>
                <a:latin typeface="Calibri"/>
                <a:ea typeface="Calibri"/>
                <a:cs typeface="Calibri"/>
                <a:sym typeface="Calibri"/>
              </a:rPr>
              <a:t>Required:</a:t>
            </a:r>
          </a:p>
          <a:p>
            <a:pPr marL="514350" marR="0" lvl="1" indent="-57150" algn="l" rtl="0">
              <a:lnSpc>
                <a:spcPct val="9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Curiosity &amp; Passion For Learning &amp; To Challenge Yourself</a:t>
            </a:r>
          </a:p>
          <a:p>
            <a:pPr marL="0" marR="0" lvl="0" indent="0" algn="l" rtl="0">
              <a:lnSpc>
                <a:spcPct val="9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2400" b="0" i="0" u="none" strike="noStrike" cap="none">
              <a:solidFill>
                <a:srgbClr val="000000"/>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What Do You Need?</a:t>
            </a:r>
          </a:p>
        </p:txBody>
      </p:sp>
      <p:sp>
        <p:nvSpPr>
          <p:cNvPr id="436" name="Shape 436"/>
          <p:cNvSpPr txBox="1">
            <a:spLocks noGrp="1"/>
          </p:cNvSpPr>
          <p:nvPr>
            <p:ph type="body" idx="1"/>
          </p:nvPr>
        </p:nvSpPr>
        <p:spPr>
          <a:xfrm>
            <a:off x="304800" y="1592200"/>
            <a:ext cx="7886700" cy="4351199"/>
          </a:xfrm>
          <a:prstGeom prst="rect">
            <a:avLst/>
          </a:prstGeom>
          <a:noFill/>
          <a:ln>
            <a:noFill/>
          </a:ln>
        </p:spPr>
        <p:txBody>
          <a:bodyPr lIns="91425" tIns="45700" rIns="91425" bIns="45700" anchor="t" anchorCtr="0">
            <a:noAutofit/>
          </a:bodyPr>
          <a:lstStyle/>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rgbClr val="000000"/>
                </a:solidFill>
                <a:latin typeface="Calibri"/>
                <a:ea typeface="Calibri"/>
                <a:cs typeface="Calibri"/>
                <a:sym typeface="Calibri"/>
              </a:rPr>
              <a:t>Required:</a:t>
            </a:r>
          </a:p>
          <a:p>
            <a:pPr marL="514350" marR="0" lvl="1" indent="-57150" algn="l" rtl="0">
              <a:lnSpc>
                <a:spcPct val="9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Curiosity &amp; Passion For Learning &amp; To Challenge Yourself</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Highly Recommended:</a:t>
            </a:r>
          </a:p>
          <a:p>
            <a:pPr marL="514350" marR="0" lvl="1" indent="-571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Laptop</a:t>
            </a:r>
          </a:p>
          <a:p>
            <a:pPr marL="0" marR="0" lvl="0" indent="0" algn="l" rtl="0">
              <a:lnSpc>
                <a:spcPct val="9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2400" b="0" i="0" u="none" strike="noStrike" cap="none">
              <a:solidFill>
                <a:srgbClr val="000000"/>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What Is Computer Science?</a:t>
            </a:r>
          </a:p>
        </p:txBody>
      </p:sp>
      <p:sp>
        <p:nvSpPr>
          <p:cNvPr id="113" name="Shape 113"/>
          <p:cNvSpPr txBox="1">
            <a:spLocks noGrp="1"/>
          </p:cNvSpPr>
          <p:nvPr>
            <p:ph type="body" idx="1"/>
          </p:nvPr>
        </p:nvSpPr>
        <p:spPr>
          <a:xfrm>
            <a:off x="628650" y="1825625"/>
            <a:ext cx="7886700" cy="4351199"/>
          </a:xfrm>
          <a:prstGeom prst="rect">
            <a:avLst/>
          </a:prstGeom>
          <a:noFill/>
          <a:ln>
            <a:noFill/>
          </a:ln>
        </p:spPr>
        <p:txBody>
          <a:bodyPr lIns="91425" tIns="45700" rIns="91425" bIns="45700" anchor="t" anchorCtr="0">
            <a:noAutofit/>
          </a:bodyPr>
          <a:lstStyle/>
          <a:p>
            <a:pPr marL="171450" marR="0" lvl="0" indent="-444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can be seen as a science of problem solving, which requires precision, creativity, and careful reasoning </a:t>
            </a:r>
          </a:p>
          <a:p>
            <a:pPr marL="171450" marR="0" lvl="0" indent="-1714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is a discipline that spans theory and practice</a:t>
            </a:r>
          </a:p>
          <a:p>
            <a:pPr marL="171450" marR="0" lvl="0" indent="-171450" algn="l" rtl="0">
              <a:lnSpc>
                <a:spcPct val="70000"/>
              </a:lnSpc>
              <a:spcBef>
                <a:spcPts val="75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requires thinking both in abstract terms and in concrete terms</a:t>
            </a:r>
          </a:p>
          <a:p>
            <a:pPr marL="171450" marR="0" lvl="0" indent="-444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requires intensive hands-on experience. </a:t>
            </a:r>
          </a:p>
          <a:p>
            <a:pPr marL="171450" marR="0" lvl="0" indent="-171450" algn="l" rtl="0">
              <a:lnSpc>
                <a:spcPct val="70000"/>
              </a:lnSpc>
              <a:spcBef>
                <a:spcPts val="75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514350" marR="0" lvl="1" indent="-171450" algn="l" rtl="0">
              <a:lnSpc>
                <a:spcPct val="70000"/>
              </a:lnSpc>
              <a:spcBef>
                <a:spcPts val="375"/>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40"/>
        <p:cNvGrpSpPr/>
        <p:nvPr/>
      </p:nvGrpSpPr>
      <p:grpSpPr>
        <a:xfrm>
          <a:off x="0" y="0"/>
          <a:ext cx="0" cy="0"/>
          <a:chOff x="0" y="0"/>
          <a:chExt cx="0" cy="0"/>
        </a:xfrm>
      </p:grpSpPr>
      <p:sp>
        <p:nvSpPr>
          <p:cNvPr id="441" name="Shape 441"/>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What Do You Need?</a:t>
            </a:r>
          </a:p>
        </p:txBody>
      </p:sp>
      <p:sp>
        <p:nvSpPr>
          <p:cNvPr id="442" name="Shape 442"/>
          <p:cNvSpPr txBox="1">
            <a:spLocks noGrp="1"/>
          </p:cNvSpPr>
          <p:nvPr>
            <p:ph type="body" idx="1"/>
          </p:nvPr>
        </p:nvSpPr>
        <p:spPr>
          <a:xfrm>
            <a:off x="304800" y="1592200"/>
            <a:ext cx="7886700" cy="4351199"/>
          </a:xfrm>
          <a:prstGeom prst="rect">
            <a:avLst/>
          </a:prstGeom>
          <a:noFill/>
          <a:ln>
            <a:noFill/>
          </a:ln>
        </p:spPr>
        <p:txBody>
          <a:bodyPr lIns="91425" tIns="45700" rIns="91425" bIns="45700" anchor="t" anchorCtr="0">
            <a:noAutofit/>
          </a:bodyPr>
          <a:lstStyle/>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rgbClr val="000000"/>
                </a:solidFill>
                <a:latin typeface="Calibri"/>
                <a:ea typeface="Calibri"/>
                <a:cs typeface="Calibri"/>
                <a:sym typeface="Calibri"/>
              </a:rPr>
              <a:t>Required:</a:t>
            </a:r>
          </a:p>
          <a:p>
            <a:pPr marL="514350" marR="0" lvl="1" indent="-57150" algn="l" rtl="0">
              <a:lnSpc>
                <a:spcPct val="9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Curiosity &amp; Passion For Learning &amp; To Challenge Yourself</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Highly Recommended:</a:t>
            </a:r>
          </a:p>
          <a:p>
            <a:pPr marL="514350" marR="0" lvl="1" indent="-571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Laptop</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Recommended:</a:t>
            </a:r>
          </a:p>
          <a:p>
            <a:pPr marL="514350" marR="0" lvl="1" indent="-571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Background in math &amp; programming</a:t>
            </a:r>
          </a:p>
          <a:p>
            <a:pPr marL="0" marR="0" lvl="0" indent="0" algn="l" rtl="0">
              <a:lnSpc>
                <a:spcPct val="9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2400" b="0" i="0" u="none" strike="noStrike" cap="none">
              <a:solidFill>
                <a:srgbClr val="000000"/>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What Do You Need?</a:t>
            </a:r>
          </a:p>
        </p:txBody>
      </p:sp>
      <p:sp>
        <p:nvSpPr>
          <p:cNvPr id="448" name="Shape 448"/>
          <p:cNvSpPr txBox="1">
            <a:spLocks noGrp="1"/>
          </p:cNvSpPr>
          <p:nvPr>
            <p:ph type="body" idx="1"/>
          </p:nvPr>
        </p:nvSpPr>
        <p:spPr>
          <a:xfrm>
            <a:off x="304800" y="1592200"/>
            <a:ext cx="7886700" cy="4351199"/>
          </a:xfrm>
          <a:prstGeom prst="rect">
            <a:avLst/>
          </a:prstGeom>
          <a:noFill/>
          <a:ln>
            <a:noFill/>
          </a:ln>
        </p:spPr>
        <p:txBody>
          <a:bodyPr lIns="91425" tIns="45700" rIns="91425" bIns="45700" anchor="t" anchorCtr="0">
            <a:noAutofit/>
          </a:bodyPr>
          <a:lstStyle/>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rgbClr val="000000"/>
                </a:solidFill>
                <a:latin typeface="Calibri"/>
                <a:ea typeface="Calibri"/>
                <a:cs typeface="Calibri"/>
                <a:sym typeface="Calibri"/>
              </a:rPr>
              <a:t>Required:</a:t>
            </a:r>
          </a:p>
          <a:p>
            <a:pPr marL="514350" marR="0" lvl="1" indent="-57150" algn="l" rtl="0">
              <a:lnSpc>
                <a:spcPct val="9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Curiosity &amp; Passion For Learning &amp; To Challenge Yourself</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Highly Recommended:</a:t>
            </a:r>
          </a:p>
          <a:p>
            <a:pPr marL="514350" marR="0" lvl="1" indent="-571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Laptop</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Recommended:</a:t>
            </a:r>
          </a:p>
          <a:p>
            <a:pPr marL="514350" marR="0" lvl="1" indent="-571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Background in math &amp; programming</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Optional:</a:t>
            </a:r>
          </a:p>
          <a:p>
            <a:pPr marL="514350" marR="0" lvl="1" indent="-571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Notebook</a:t>
            </a:r>
          </a:p>
          <a:p>
            <a:pPr marL="0" marR="0" lvl="0" indent="0" algn="l" rtl="0">
              <a:lnSpc>
                <a:spcPct val="9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2400" b="0" i="0" u="none" strike="noStrike" cap="none">
              <a:solidFill>
                <a:srgbClr val="000000"/>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52"/>
        <p:cNvGrpSpPr/>
        <p:nvPr/>
      </p:nvGrpSpPr>
      <p:grpSpPr>
        <a:xfrm>
          <a:off x="0" y="0"/>
          <a:ext cx="0" cy="0"/>
          <a:chOff x="0" y="0"/>
          <a:chExt cx="0" cy="0"/>
        </a:xfrm>
      </p:grpSpPr>
      <p:sp>
        <p:nvSpPr>
          <p:cNvPr id="453" name="Shape 453"/>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What About Textbook?</a:t>
            </a:r>
          </a:p>
        </p:txBody>
      </p:sp>
      <p:sp>
        <p:nvSpPr>
          <p:cNvPr id="454" name="Shape 454"/>
          <p:cNvSpPr txBox="1">
            <a:spLocks noGrp="1"/>
          </p:cNvSpPr>
          <p:nvPr>
            <p:ph type="body" idx="1"/>
          </p:nvPr>
        </p:nvSpPr>
        <p:spPr>
          <a:xfrm>
            <a:off x="304800" y="1592200"/>
            <a:ext cx="7886700" cy="4351199"/>
          </a:xfrm>
          <a:prstGeom prst="rect">
            <a:avLst/>
          </a:prstGeom>
          <a:noFill/>
          <a:ln>
            <a:noFill/>
          </a:ln>
        </p:spPr>
        <p:txBody>
          <a:bodyPr lIns="91425" tIns="45700" rIns="91425" bIns="45700" anchor="t" anchorCtr="0">
            <a:noAutofit/>
          </a:bodyPr>
          <a:lstStyle/>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rgbClr val="000000"/>
                </a:solidFill>
                <a:latin typeface="Calibri"/>
                <a:ea typeface="Calibri"/>
                <a:cs typeface="Calibri"/>
                <a:sym typeface="Calibri"/>
              </a:rPr>
              <a:t>The internet is your textbook</a:t>
            </a:r>
          </a:p>
          <a:p>
            <a:pPr marL="171450" marR="0" lvl="0" indent="-44450" algn="l" rtl="0">
              <a:lnSpc>
                <a:spcPct val="9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Google is your friend</a:t>
            </a:r>
          </a:p>
          <a:p>
            <a:pPr marL="171450" marR="0" lvl="0" indent="-44450" algn="l" rtl="0">
              <a:lnSpc>
                <a:spcPct val="9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If you think you need one, then any Java book should be fine</a:t>
            </a:r>
          </a:p>
          <a:p>
            <a:pPr marL="0" marR="0" lvl="0" indent="0" algn="l" rtl="0">
              <a:lnSpc>
                <a:spcPct val="9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2400" b="0" i="0" u="none" strike="noStrike" cap="none">
              <a:solidFill>
                <a:srgbClr val="000000"/>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58"/>
        <p:cNvGrpSpPr/>
        <p:nvPr/>
      </p:nvGrpSpPr>
      <p:grpSpPr>
        <a:xfrm>
          <a:off x="0" y="0"/>
          <a:ext cx="0" cy="0"/>
          <a:chOff x="0" y="0"/>
          <a:chExt cx="0" cy="0"/>
        </a:xfrm>
      </p:grpSpPr>
      <p:sp>
        <p:nvSpPr>
          <p:cNvPr id="459" name="Shape 459"/>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Rules</a:t>
            </a:r>
          </a:p>
        </p:txBody>
      </p:sp>
      <p:sp>
        <p:nvSpPr>
          <p:cNvPr id="460" name="Shape 460"/>
          <p:cNvSpPr txBox="1">
            <a:spLocks noGrp="1"/>
          </p:cNvSpPr>
          <p:nvPr>
            <p:ph type="body" idx="1"/>
          </p:nvPr>
        </p:nvSpPr>
        <p:spPr>
          <a:xfrm>
            <a:off x="304800" y="1592200"/>
            <a:ext cx="7886700" cy="4351199"/>
          </a:xfrm>
          <a:prstGeom prst="rect">
            <a:avLst/>
          </a:prstGeom>
          <a:noFill/>
          <a:ln>
            <a:noFill/>
          </a:ln>
        </p:spPr>
        <p:txBody>
          <a:bodyPr lIns="91425" tIns="45700" rIns="91425" bIns="45700" anchor="t" anchorCtr="0">
            <a:noAutofit/>
          </a:bodyPr>
          <a:lstStyle/>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Common sense rules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Rules</a:t>
            </a:r>
          </a:p>
        </p:txBody>
      </p:sp>
      <p:sp>
        <p:nvSpPr>
          <p:cNvPr id="466" name="Shape 466"/>
          <p:cNvSpPr txBox="1">
            <a:spLocks noGrp="1"/>
          </p:cNvSpPr>
          <p:nvPr>
            <p:ph type="body" idx="1"/>
          </p:nvPr>
        </p:nvSpPr>
        <p:spPr>
          <a:xfrm>
            <a:off x="304800" y="1592200"/>
            <a:ext cx="7886700" cy="4351199"/>
          </a:xfrm>
          <a:prstGeom prst="rect">
            <a:avLst/>
          </a:prstGeom>
          <a:noFill/>
          <a:ln>
            <a:noFill/>
          </a:ln>
        </p:spPr>
        <p:txBody>
          <a:bodyPr lIns="91425" tIns="45700" rIns="91425" bIns="45700" anchor="t" anchorCtr="0">
            <a:noAutofit/>
          </a:bodyPr>
          <a:lstStyle/>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Common sense rules</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Attendance is REQUIRED &amp; IMPORTANT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Rules</a:t>
            </a:r>
          </a:p>
        </p:txBody>
      </p:sp>
      <p:sp>
        <p:nvSpPr>
          <p:cNvPr id="472" name="Shape 472"/>
          <p:cNvSpPr txBox="1">
            <a:spLocks noGrp="1"/>
          </p:cNvSpPr>
          <p:nvPr>
            <p:ph type="body" idx="1"/>
          </p:nvPr>
        </p:nvSpPr>
        <p:spPr>
          <a:xfrm>
            <a:off x="304800" y="1592200"/>
            <a:ext cx="7886700" cy="4351199"/>
          </a:xfrm>
          <a:prstGeom prst="rect">
            <a:avLst/>
          </a:prstGeom>
          <a:noFill/>
          <a:ln>
            <a:noFill/>
          </a:ln>
        </p:spPr>
        <p:txBody>
          <a:bodyPr lIns="91425" tIns="45700" rIns="91425" bIns="45700" anchor="t" anchorCtr="0">
            <a:noAutofit/>
          </a:bodyPr>
          <a:lstStyle/>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Common sense rules</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Attendance is REQUIRED &amp; IMPORTANT</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Homework needs to be turned in before it's due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Rules</a:t>
            </a:r>
          </a:p>
        </p:txBody>
      </p:sp>
      <p:sp>
        <p:nvSpPr>
          <p:cNvPr id="478" name="Shape 478"/>
          <p:cNvSpPr txBox="1">
            <a:spLocks noGrp="1"/>
          </p:cNvSpPr>
          <p:nvPr>
            <p:ph type="body" idx="1"/>
          </p:nvPr>
        </p:nvSpPr>
        <p:spPr>
          <a:xfrm>
            <a:off x="304800" y="1592200"/>
            <a:ext cx="7886700" cy="4351199"/>
          </a:xfrm>
          <a:prstGeom prst="rect">
            <a:avLst/>
          </a:prstGeom>
          <a:noFill/>
          <a:ln>
            <a:noFill/>
          </a:ln>
        </p:spPr>
        <p:txBody>
          <a:bodyPr lIns="91425" tIns="45700" rIns="91425" bIns="45700" anchor="t" anchorCtr="0">
            <a:noAutofit/>
          </a:bodyPr>
          <a:lstStyle/>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Common sense rules</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Attendance is REQUIRED &amp; IMPORTANT</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Homework needs to be turned in before it's due</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Disruptive &amp; Inappropriate behavior (physical/verbal violence to classmates, unnecessary &amp; excessive talking etc...  ) will NOT be tolerated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Rules</a:t>
            </a:r>
          </a:p>
        </p:txBody>
      </p:sp>
      <p:sp>
        <p:nvSpPr>
          <p:cNvPr id="484" name="Shape 484"/>
          <p:cNvSpPr txBox="1">
            <a:spLocks noGrp="1"/>
          </p:cNvSpPr>
          <p:nvPr>
            <p:ph type="body" idx="1"/>
          </p:nvPr>
        </p:nvSpPr>
        <p:spPr>
          <a:xfrm>
            <a:off x="304800" y="1592200"/>
            <a:ext cx="7886700" cy="4351199"/>
          </a:xfrm>
          <a:prstGeom prst="rect">
            <a:avLst/>
          </a:prstGeom>
          <a:noFill/>
          <a:ln>
            <a:noFill/>
          </a:ln>
        </p:spPr>
        <p:txBody>
          <a:bodyPr lIns="91425" tIns="45700" rIns="91425" bIns="45700" anchor="t" anchorCtr="0">
            <a:noAutofit/>
          </a:bodyPr>
          <a:lstStyle/>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Common sense rules</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Attendance is REQUIRED &amp; IMPORTANT</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Homework needs to be turned in before it's due</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Disruptive &amp; Inappropriate behavior (physical/verbal violence to classmates, unnecessary &amp; excessive talking etc...  ) will NOT be tolerated</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Verbal warning for the first (few) violation (depends on the violation)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Rules</a:t>
            </a:r>
          </a:p>
        </p:txBody>
      </p:sp>
      <p:sp>
        <p:nvSpPr>
          <p:cNvPr id="490" name="Shape 490"/>
          <p:cNvSpPr txBox="1">
            <a:spLocks noGrp="1"/>
          </p:cNvSpPr>
          <p:nvPr>
            <p:ph type="body" idx="1"/>
          </p:nvPr>
        </p:nvSpPr>
        <p:spPr>
          <a:xfrm>
            <a:off x="304800" y="1592200"/>
            <a:ext cx="7886700" cy="4807199"/>
          </a:xfrm>
          <a:prstGeom prst="rect">
            <a:avLst/>
          </a:prstGeom>
          <a:noFill/>
          <a:ln>
            <a:noFill/>
          </a:ln>
        </p:spPr>
        <p:txBody>
          <a:bodyPr lIns="91425" tIns="45700" rIns="91425" bIns="45700" anchor="t" anchorCtr="0">
            <a:noAutofit/>
          </a:bodyPr>
          <a:lstStyle/>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Common sense rules</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Attendance is REQUIRED &amp; IMPORTANT</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Homework needs to be turned in before it's due</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Disruptive &amp; Inappropriate behavior (physical/verbal violence to classmates, unnecessary &amp; excessive talking etc...  ) will NOT be tolerated</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Verbal warning for the first (few) violation (depends on the violation)</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If it continues, then the student cannot continue to study with us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Rules</a:t>
            </a:r>
          </a:p>
        </p:txBody>
      </p:sp>
      <p:sp>
        <p:nvSpPr>
          <p:cNvPr id="496" name="Shape 496"/>
          <p:cNvSpPr txBox="1">
            <a:spLocks noGrp="1"/>
          </p:cNvSpPr>
          <p:nvPr>
            <p:ph type="body" idx="1"/>
          </p:nvPr>
        </p:nvSpPr>
        <p:spPr>
          <a:xfrm>
            <a:off x="304800" y="1592200"/>
            <a:ext cx="7886700" cy="5209800"/>
          </a:xfrm>
          <a:prstGeom prst="rect">
            <a:avLst/>
          </a:prstGeom>
          <a:noFill/>
          <a:ln>
            <a:noFill/>
          </a:ln>
        </p:spPr>
        <p:txBody>
          <a:bodyPr lIns="91425" tIns="45700" rIns="91425" bIns="45700" anchor="t" anchorCtr="0">
            <a:noAutofit/>
          </a:bodyPr>
          <a:lstStyle/>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Common sense rules</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Attendance is REQUIRED &amp; IMPORTANT</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Homework needs to be turned in before it's due</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Disruptive &amp; Inappropriate behavior (physical/verbal violence to classmates, unnecessary &amp; excessive talking etc...  ) will NOT be tolerated</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Verbal warning for the first (few) violation (depends on the violation)</a:t>
            </a:r>
          </a:p>
          <a:p>
            <a:pPr marL="171450" marR="0" lvl="0" indent="-44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If it continues, then the student cannot continue to study with us</a:t>
            </a:r>
          </a:p>
          <a:p>
            <a:pPr marL="171450" marR="0" lvl="0" indent="-44450" algn="l" rtl="0">
              <a:lnSpc>
                <a:spcPct val="90000"/>
              </a:lnSpc>
              <a:spcBef>
                <a:spcPts val="0"/>
              </a:spcBef>
              <a:spcAft>
                <a:spcPts val="0"/>
              </a:spcAft>
              <a:buClr>
                <a:schemeClr val="dk1"/>
              </a:buClr>
              <a:buSzPct val="100000"/>
              <a:buFont typeface="Arial"/>
              <a:buChar char="•"/>
            </a:pPr>
            <a:r>
              <a:rPr lang="en-US" sz="2400" b="1" i="1" u="none" strike="noStrike" cap="none">
                <a:solidFill>
                  <a:schemeClr val="dk1"/>
                </a:solidFill>
                <a:latin typeface="Calibri"/>
                <a:ea typeface="Calibri"/>
                <a:cs typeface="Calibri"/>
                <a:sym typeface="Calibri"/>
              </a:rPr>
              <a:t>ALL HPS STUDENT HANDBOOK RULES APPLY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What Is Computer Science?</a:t>
            </a:r>
          </a:p>
        </p:txBody>
      </p:sp>
      <p:sp>
        <p:nvSpPr>
          <p:cNvPr id="119" name="Shape 119"/>
          <p:cNvSpPr txBox="1">
            <a:spLocks noGrp="1"/>
          </p:cNvSpPr>
          <p:nvPr>
            <p:ph type="body" idx="1"/>
          </p:nvPr>
        </p:nvSpPr>
        <p:spPr>
          <a:xfrm>
            <a:off x="628650" y="1825625"/>
            <a:ext cx="7886700" cy="4351199"/>
          </a:xfrm>
          <a:prstGeom prst="rect">
            <a:avLst/>
          </a:prstGeom>
          <a:noFill/>
          <a:ln>
            <a:noFill/>
          </a:ln>
        </p:spPr>
        <p:txBody>
          <a:bodyPr lIns="91425" tIns="45700" rIns="91425" bIns="45700" anchor="t" anchorCtr="0">
            <a:noAutofit/>
          </a:bodyPr>
          <a:lstStyle/>
          <a:p>
            <a:pPr marL="171450" marR="0" lvl="0" indent="-444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can be seen as a science of problem solving, which requires precision, creativity, and careful reasoning </a:t>
            </a:r>
          </a:p>
          <a:p>
            <a:pPr marL="171450" marR="0" lvl="0" indent="-1714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is a discipline that spans theory and practice</a:t>
            </a:r>
          </a:p>
          <a:p>
            <a:pPr marL="171450" marR="0" lvl="0" indent="-171450" algn="l" rtl="0">
              <a:lnSpc>
                <a:spcPct val="70000"/>
              </a:lnSpc>
              <a:spcBef>
                <a:spcPts val="75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requires thinking both in abstract terms and in concrete terms</a:t>
            </a:r>
          </a:p>
          <a:p>
            <a:pPr marL="171450" marR="0" lvl="0" indent="-171450" algn="l" rtl="0">
              <a:lnSpc>
                <a:spcPct val="70000"/>
              </a:lnSpc>
              <a:spcBef>
                <a:spcPts val="75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requires intensive hands-on experience. </a:t>
            </a:r>
          </a:p>
          <a:p>
            <a:pPr marL="171450" marR="0" lvl="0" indent="-171450" algn="l" rtl="0">
              <a:lnSpc>
                <a:spcPct val="70000"/>
              </a:lnSpc>
              <a:spcBef>
                <a:spcPts val="75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must also be able to design solutions and verify that they are correct. </a:t>
            </a:r>
          </a:p>
          <a:p>
            <a:pPr marL="171450" marR="0" lvl="0" indent="-171450" algn="l" rtl="0">
              <a:lnSpc>
                <a:spcPct val="70000"/>
              </a:lnSpc>
              <a:spcBef>
                <a:spcPts val="75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514350" marR="0" lvl="1" indent="-171450" algn="l" rtl="0">
              <a:lnSpc>
                <a:spcPct val="70000"/>
              </a:lnSpc>
              <a:spcBef>
                <a:spcPts val="375"/>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Dress Code</a:t>
            </a:r>
          </a:p>
        </p:txBody>
      </p:sp>
      <p:sp>
        <p:nvSpPr>
          <p:cNvPr id="502" name="Shape 502"/>
          <p:cNvSpPr txBox="1">
            <a:spLocks noGrp="1"/>
          </p:cNvSpPr>
          <p:nvPr>
            <p:ph type="body" idx="1"/>
          </p:nvPr>
        </p:nvSpPr>
        <p:spPr>
          <a:xfrm>
            <a:off x="304800" y="1592200"/>
            <a:ext cx="7886700" cy="4351199"/>
          </a:xfrm>
          <a:prstGeom prst="rect">
            <a:avLst/>
          </a:prstGeom>
          <a:noFill/>
          <a:ln>
            <a:noFill/>
          </a:ln>
        </p:spPr>
        <p:txBody>
          <a:bodyPr lIns="91425" tIns="45700" rIns="91425" bIns="45700" anchor="t" anchorCtr="0">
            <a:noAutofit/>
          </a:bodyPr>
          <a:lstStyle/>
          <a:p>
            <a:pPr marL="457200" marR="0" lvl="0" indent="-38100" algn="l" rtl="0">
              <a:lnSpc>
                <a:spcPct val="70000"/>
              </a:lnSpc>
              <a:spcBef>
                <a:spcPts val="0"/>
              </a:spcBef>
              <a:spcAft>
                <a:spcPts val="0"/>
              </a:spcAft>
              <a:buClr>
                <a:schemeClr val="dk1"/>
              </a:buClr>
              <a:buSzPct val="25000"/>
              <a:buFont typeface="Arial"/>
              <a:buNone/>
            </a:pPr>
            <a:endParaRPr sz="1942" b="0" i="0" u="none" strike="noStrike" cap="none">
              <a:solidFill>
                <a:schemeClr val="dk1"/>
              </a:solidFill>
              <a:latin typeface="Calibri"/>
              <a:ea typeface="Calibri"/>
              <a:cs typeface="Calibri"/>
              <a:sym typeface="Calibri"/>
            </a:endParaRPr>
          </a:p>
          <a:p>
            <a:pPr marL="133350" marR="0" lvl="0" indent="-6350" algn="l" rtl="0">
              <a:lnSpc>
                <a:spcPct val="70000"/>
              </a:lnSpc>
              <a:spcBef>
                <a:spcPts val="0"/>
              </a:spcBef>
              <a:spcAft>
                <a:spcPts val="0"/>
              </a:spcAft>
              <a:buClr>
                <a:schemeClr val="dk1"/>
              </a:buClr>
              <a:buSzPct val="25000"/>
              <a:buFont typeface="Arial"/>
              <a:buNone/>
            </a:pPr>
            <a:endParaRPr sz="1942" b="0" i="0" u="none" strike="noStrike" cap="none">
              <a:solidFill>
                <a:schemeClr val="dk1"/>
              </a:solidFill>
              <a:latin typeface="Calibri"/>
              <a:ea typeface="Calibri"/>
              <a:cs typeface="Calibri"/>
              <a:sym typeface="Calibri"/>
            </a:endParaRPr>
          </a:p>
        </p:txBody>
      </p:sp>
      <p:sp>
        <p:nvSpPr>
          <p:cNvPr id="503" name="Shape 503"/>
          <p:cNvSpPr txBox="1">
            <a:spLocks noGrp="1"/>
          </p:cNvSpPr>
          <p:nvPr>
            <p:ph type="body" idx="1"/>
          </p:nvPr>
        </p:nvSpPr>
        <p:spPr>
          <a:xfrm>
            <a:off x="304800" y="1592200"/>
            <a:ext cx="7886700" cy="4351199"/>
          </a:xfrm>
          <a:prstGeom prst="rect">
            <a:avLst/>
          </a:prstGeom>
          <a:noFill/>
          <a:ln>
            <a:noFill/>
          </a:ln>
        </p:spPr>
        <p:txBody>
          <a:bodyPr lIns="91425" tIns="45700" rIns="91425" bIns="45700" anchor="t" anchorCtr="0">
            <a:noAutofit/>
          </a:bodyPr>
          <a:lstStyle/>
          <a:p>
            <a:pPr marL="171450" marR="0" lvl="0" indent="-44449" algn="l" rtl="0">
              <a:lnSpc>
                <a:spcPct val="90000"/>
              </a:lnSpc>
              <a:spcBef>
                <a:spcPts val="0"/>
              </a:spcBef>
              <a:spcAft>
                <a:spcPts val="0"/>
              </a:spcAft>
              <a:buClr>
                <a:schemeClr val="dk1"/>
              </a:buClr>
              <a:buSzPct val="104495"/>
              <a:buFont typeface="Arial"/>
              <a:buChar char="•"/>
            </a:pPr>
            <a:r>
              <a:rPr lang="en-US" sz="1942" b="0" i="0" u="none" strike="noStrike" cap="none">
                <a:solidFill>
                  <a:srgbClr val="000000"/>
                </a:solidFill>
                <a:latin typeface="Calibri"/>
                <a:ea typeface="Calibri"/>
                <a:cs typeface="Calibri"/>
                <a:sym typeface="Calibri"/>
              </a:rPr>
              <a:t>Treat it as a free dress day (the excerpt is from HPS student handbook)</a:t>
            </a:r>
          </a:p>
          <a:p>
            <a:pPr marL="0" marR="0" lvl="0" indent="0" algn="l" rtl="0">
              <a:lnSpc>
                <a:spcPct val="90000"/>
              </a:lnSpc>
              <a:spcBef>
                <a:spcPts val="0"/>
              </a:spcBef>
              <a:spcAft>
                <a:spcPts val="0"/>
              </a:spcAft>
              <a:buClr>
                <a:schemeClr val="dk1"/>
              </a:buClr>
              <a:buSzPct val="25000"/>
              <a:buFont typeface="Arial"/>
              <a:buNone/>
            </a:pPr>
            <a:endParaRPr sz="1942" b="0" i="0" u="none" strike="noStrike" cap="none">
              <a:solidFill>
                <a:srgbClr val="000000"/>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21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1942" b="0" i="0" u="none" strike="noStrike" cap="none">
              <a:solidFill>
                <a:srgbClr val="000000"/>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1942" b="0" i="0" u="none" strike="noStrike" cap="none">
              <a:solidFill>
                <a:schemeClr val="dk1"/>
              </a:solidFill>
              <a:latin typeface="Calibri"/>
              <a:ea typeface="Calibri"/>
              <a:cs typeface="Calibri"/>
              <a:sym typeface="Calibri"/>
            </a:endParaRPr>
          </a:p>
        </p:txBody>
      </p:sp>
      <p:pic>
        <p:nvPicPr>
          <p:cNvPr id="504" name="Shape 504"/>
          <p:cNvPicPr preferRelativeResize="0"/>
          <p:nvPr/>
        </p:nvPicPr>
        <p:blipFill rotWithShape="1">
          <a:blip r:embed="rId4">
            <a:alphaModFix/>
          </a:blip>
          <a:srcRect/>
          <a:stretch/>
        </p:blipFill>
        <p:spPr>
          <a:xfrm>
            <a:off x="666677" y="2229826"/>
            <a:ext cx="6724624" cy="406254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Dress Code</a:t>
            </a:r>
          </a:p>
        </p:txBody>
      </p:sp>
      <p:sp>
        <p:nvSpPr>
          <p:cNvPr id="510" name="Shape 510"/>
          <p:cNvSpPr txBox="1">
            <a:spLocks noGrp="1"/>
          </p:cNvSpPr>
          <p:nvPr>
            <p:ph type="body" idx="1"/>
          </p:nvPr>
        </p:nvSpPr>
        <p:spPr>
          <a:xfrm>
            <a:off x="304800" y="1592200"/>
            <a:ext cx="7886700" cy="4351199"/>
          </a:xfrm>
          <a:prstGeom prst="rect">
            <a:avLst/>
          </a:prstGeom>
          <a:noFill/>
          <a:ln>
            <a:noFill/>
          </a:ln>
        </p:spPr>
        <p:txBody>
          <a:bodyPr lIns="91425" tIns="45700" rIns="91425" bIns="45700" anchor="t" anchorCtr="0">
            <a:noAutofit/>
          </a:bodyPr>
          <a:lstStyle/>
          <a:p>
            <a:pPr marL="457200" marR="0" lvl="0" indent="-38100" algn="l" rtl="0">
              <a:lnSpc>
                <a:spcPct val="70000"/>
              </a:lnSpc>
              <a:spcBef>
                <a:spcPts val="0"/>
              </a:spcBef>
              <a:spcAft>
                <a:spcPts val="0"/>
              </a:spcAft>
              <a:buClr>
                <a:schemeClr val="dk1"/>
              </a:buClr>
              <a:buSzPct val="25000"/>
              <a:buFont typeface="Arial"/>
              <a:buNone/>
            </a:pPr>
            <a:endParaRPr sz="1942" b="0" i="0" u="none" strike="noStrike" cap="none">
              <a:solidFill>
                <a:schemeClr val="dk1"/>
              </a:solidFill>
              <a:latin typeface="Calibri"/>
              <a:ea typeface="Calibri"/>
              <a:cs typeface="Calibri"/>
              <a:sym typeface="Calibri"/>
            </a:endParaRPr>
          </a:p>
          <a:p>
            <a:pPr marL="133350" marR="0" lvl="0" indent="-6350" algn="l" rtl="0">
              <a:lnSpc>
                <a:spcPct val="70000"/>
              </a:lnSpc>
              <a:spcBef>
                <a:spcPts val="0"/>
              </a:spcBef>
              <a:spcAft>
                <a:spcPts val="0"/>
              </a:spcAft>
              <a:buClr>
                <a:schemeClr val="dk1"/>
              </a:buClr>
              <a:buSzPct val="25000"/>
              <a:buFont typeface="Arial"/>
              <a:buNone/>
            </a:pPr>
            <a:endParaRPr sz="1942" b="0" i="0" u="none" strike="noStrike" cap="none">
              <a:solidFill>
                <a:schemeClr val="dk1"/>
              </a:solidFill>
              <a:latin typeface="Calibri"/>
              <a:ea typeface="Calibri"/>
              <a:cs typeface="Calibri"/>
              <a:sym typeface="Calibri"/>
            </a:endParaRPr>
          </a:p>
        </p:txBody>
      </p:sp>
      <p:sp>
        <p:nvSpPr>
          <p:cNvPr id="511" name="Shape 511"/>
          <p:cNvSpPr txBox="1">
            <a:spLocks noGrp="1"/>
          </p:cNvSpPr>
          <p:nvPr>
            <p:ph type="body" idx="1"/>
          </p:nvPr>
        </p:nvSpPr>
        <p:spPr>
          <a:xfrm>
            <a:off x="304800" y="1592200"/>
            <a:ext cx="7886700" cy="4351199"/>
          </a:xfrm>
          <a:prstGeom prst="rect">
            <a:avLst/>
          </a:prstGeom>
          <a:noFill/>
          <a:ln>
            <a:noFill/>
          </a:ln>
        </p:spPr>
        <p:txBody>
          <a:bodyPr lIns="91425" tIns="45700" rIns="91425" bIns="45700" anchor="t" anchorCtr="0">
            <a:noAutofit/>
          </a:bodyPr>
          <a:lstStyle/>
          <a:p>
            <a:pPr marL="171450" marR="0" lvl="0" indent="-44449" algn="l" rtl="0">
              <a:lnSpc>
                <a:spcPct val="90000"/>
              </a:lnSpc>
              <a:spcBef>
                <a:spcPts val="0"/>
              </a:spcBef>
              <a:spcAft>
                <a:spcPts val="0"/>
              </a:spcAft>
              <a:buClr>
                <a:schemeClr val="dk1"/>
              </a:buClr>
              <a:buSzPct val="104495"/>
              <a:buFont typeface="Arial"/>
              <a:buChar char="•"/>
            </a:pPr>
            <a:r>
              <a:rPr lang="en-US" sz="1942" b="0" i="0" u="none" strike="noStrike" cap="none">
                <a:solidFill>
                  <a:schemeClr val="dk1"/>
                </a:solidFill>
                <a:latin typeface="Calibri"/>
                <a:ea typeface="Calibri"/>
                <a:cs typeface="Calibri"/>
                <a:sym typeface="Calibri"/>
              </a:rPr>
              <a:t>Treat it as a free dress day (the excerpt is from HPS student handbook)</a:t>
            </a:r>
          </a:p>
          <a:p>
            <a:pPr marL="171450" marR="0" lvl="0" indent="-44449" algn="l" rtl="0">
              <a:lnSpc>
                <a:spcPct val="90000"/>
              </a:lnSpc>
              <a:spcBef>
                <a:spcPts val="0"/>
              </a:spcBef>
              <a:spcAft>
                <a:spcPts val="0"/>
              </a:spcAft>
              <a:buClr>
                <a:srgbClr val="000000"/>
              </a:buClr>
              <a:buSzPct val="104495"/>
              <a:buFont typeface="Arial"/>
              <a:buChar char="•"/>
            </a:pPr>
            <a:r>
              <a:rPr lang="en-US" sz="1942" b="0" i="0" u="none" strike="noStrike" cap="none">
                <a:solidFill>
                  <a:srgbClr val="000000"/>
                </a:solidFill>
                <a:latin typeface="Calibri"/>
                <a:ea typeface="Calibri"/>
                <a:cs typeface="Calibri"/>
                <a:sym typeface="Calibri"/>
              </a:rPr>
              <a:t>do not need school uniform (still need to confirm it)</a:t>
            </a:r>
          </a:p>
          <a:p>
            <a:pPr marL="0" marR="0" lvl="0" indent="0" algn="l" rtl="0">
              <a:lnSpc>
                <a:spcPct val="90000"/>
              </a:lnSpc>
              <a:spcBef>
                <a:spcPts val="0"/>
              </a:spcBef>
              <a:spcAft>
                <a:spcPts val="0"/>
              </a:spcAft>
              <a:buClr>
                <a:schemeClr val="dk1"/>
              </a:buClr>
              <a:buSzPct val="25000"/>
              <a:buFont typeface="Arial"/>
              <a:buNone/>
            </a:pPr>
            <a:endParaRPr sz="1942" b="0" i="0" u="none" strike="noStrike" cap="none">
              <a:solidFill>
                <a:srgbClr val="000000"/>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21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1942" b="0" i="0" u="none" strike="noStrike" cap="none">
              <a:solidFill>
                <a:srgbClr val="000000"/>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1942" b="0" i="0" u="none" strike="noStrike" cap="none">
              <a:solidFill>
                <a:schemeClr val="dk1"/>
              </a:solidFill>
              <a:latin typeface="Calibri"/>
              <a:ea typeface="Calibri"/>
              <a:cs typeface="Calibri"/>
              <a:sym typeface="Calibri"/>
            </a:endParaRPr>
          </a:p>
        </p:txBody>
      </p:sp>
      <p:pic>
        <p:nvPicPr>
          <p:cNvPr id="512" name="Shape 512"/>
          <p:cNvPicPr preferRelativeResize="0"/>
          <p:nvPr/>
        </p:nvPicPr>
        <p:blipFill rotWithShape="1">
          <a:blip r:embed="rId4">
            <a:alphaModFix/>
          </a:blip>
          <a:srcRect/>
          <a:stretch/>
        </p:blipFill>
        <p:spPr>
          <a:xfrm>
            <a:off x="304800" y="2781025"/>
            <a:ext cx="6013549" cy="363297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16"/>
        <p:cNvGrpSpPr/>
        <p:nvPr/>
      </p:nvGrpSpPr>
      <p:grpSpPr>
        <a:xfrm>
          <a:off x="0" y="0"/>
          <a:ext cx="0" cy="0"/>
          <a:chOff x="0" y="0"/>
          <a:chExt cx="0" cy="0"/>
        </a:xfrm>
      </p:grpSpPr>
      <p:sp>
        <p:nvSpPr>
          <p:cNvPr id="517" name="Shape 517"/>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Dress Code</a:t>
            </a:r>
          </a:p>
        </p:txBody>
      </p:sp>
      <p:sp>
        <p:nvSpPr>
          <p:cNvPr id="518" name="Shape 518"/>
          <p:cNvSpPr txBox="1">
            <a:spLocks noGrp="1"/>
          </p:cNvSpPr>
          <p:nvPr>
            <p:ph type="body" idx="1"/>
          </p:nvPr>
        </p:nvSpPr>
        <p:spPr>
          <a:xfrm>
            <a:off x="304800" y="1592200"/>
            <a:ext cx="7886700" cy="4351199"/>
          </a:xfrm>
          <a:prstGeom prst="rect">
            <a:avLst/>
          </a:prstGeom>
          <a:noFill/>
          <a:ln>
            <a:noFill/>
          </a:ln>
        </p:spPr>
        <p:txBody>
          <a:bodyPr lIns="91425" tIns="45700" rIns="91425" bIns="45700" anchor="t" anchorCtr="0">
            <a:noAutofit/>
          </a:bodyPr>
          <a:lstStyle/>
          <a:p>
            <a:pPr marL="457200" marR="0" lvl="0" indent="-38100" algn="l" rtl="0">
              <a:lnSpc>
                <a:spcPct val="70000"/>
              </a:lnSpc>
              <a:spcBef>
                <a:spcPts val="0"/>
              </a:spcBef>
              <a:spcAft>
                <a:spcPts val="0"/>
              </a:spcAft>
              <a:buClr>
                <a:schemeClr val="dk1"/>
              </a:buClr>
              <a:buSzPct val="25000"/>
              <a:buFont typeface="Arial"/>
              <a:buNone/>
            </a:pPr>
            <a:endParaRPr sz="1942" b="0" i="0" u="none" strike="noStrike" cap="none">
              <a:solidFill>
                <a:schemeClr val="dk1"/>
              </a:solidFill>
              <a:latin typeface="Calibri"/>
              <a:ea typeface="Calibri"/>
              <a:cs typeface="Calibri"/>
              <a:sym typeface="Calibri"/>
            </a:endParaRPr>
          </a:p>
          <a:p>
            <a:pPr marL="133350" marR="0" lvl="0" indent="-6350" algn="l" rtl="0">
              <a:lnSpc>
                <a:spcPct val="70000"/>
              </a:lnSpc>
              <a:spcBef>
                <a:spcPts val="0"/>
              </a:spcBef>
              <a:spcAft>
                <a:spcPts val="0"/>
              </a:spcAft>
              <a:buClr>
                <a:schemeClr val="dk1"/>
              </a:buClr>
              <a:buSzPct val="25000"/>
              <a:buFont typeface="Arial"/>
              <a:buNone/>
            </a:pPr>
            <a:endParaRPr sz="1942" b="0" i="0" u="none" strike="noStrike" cap="none">
              <a:solidFill>
                <a:schemeClr val="dk1"/>
              </a:solidFill>
              <a:latin typeface="Calibri"/>
              <a:ea typeface="Calibri"/>
              <a:cs typeface="Calibri"/>
              <a:sym typeface="Calibri"/>
            </a:endParaRPr>
          </a:p>
        </p:txBody>
      </p:sp>
      <p:sp>
        <p:nvSpPr>
          <p:cNvPr id="519" name="Shape 519"/>
          <p:cNvSpPr txBox="1">
            <a:spLocks noGrp="1"/>
          </p:cNvSpPr>
          <p:nvPr>
            <p:ph type="body" idx="1"/>
          </p:nvPr>
        </p:nvSpPr>
        <p:spPr>
          <a:xfrm>
            <a:off x="304800" y="1592200"/>
            <a:ext cx="7886700" cy="4351199"/>
          </a:xfrm>
          <a:prstGeom prst="rect">
            <a:avLst/>
          </a:prstGeom>
          <a:noFill/>
          <a:ln>
            <a:noFill/>
          </a:ln>
        </p:spPr>
        <p:txBody>
          <a:bodyPr lIns="91425" tIns="45700" rIns="91425" bIns="45700" anchor="t" anchorCtr="0">
            <a:noAutofit/>
          </a:bodyPr>
          <a:lstStyle/>
          <a:p>
            <a:pPr marL="171450" marR="0" lvl="0" indent="-44449" algn="l" rtl="0">
              <a:lnSpc>
                <a:spcPct val="90000"/>
              </a:lnSpc>
              <a:spcBef>
                <a:spcPts val="0"/>
              </a:spcBef>
              <a:spcAft>
                <a:spcPts val="0"/>
              </a:spcAft>
              <a:buClr>
                <a:schemeClr val="dk1"/>
              </a:buClr>
              <a:buSzPct val="104495"/>
              <a:buFont typeface="Arial"/>
              <a:buChar char="•"/>
            </a:pPr>
            <a:r>
              <a:rPr lang="en-US" sz="1942" b="0" i="0" u="none" strike="noStrike" cap="none">
                <a:solidFill>
                  <a:schemeClr val="dk1"/>
                </a:solidFill>
                <a:latin typeface="Calibri"/>
                <a:ea typeface="Calibri"/>
                <a:cs typeface="Calibri"/>
                <a:sym typeface="Calibri"/>
              </a:rPr>
              <a:t>Treat it as a free dress day (the excerpt is from HPS student handbook)</a:t>
            </a:r>
          </a:p>
          <a:p>
            <a:pPr marL="171450" marR="0" lvl="0" indent="-44449" algn="l" rtl="0">
              <a:lnSpc>
                <a:spcPct val="90000"/>
              </a:lnSpc>
              <a:spcBef>
                <a:spcPts val="0"/>
              </a:spcBef>
              <a:spcAft>
                <a:spcPts val="0"/>
              </a:spcAft>
              <a:buClr>
                <a:srgbClr val="000000"/>
              </a:buClr>
              <a:buSzPct val="104495"/>
              <a:buFont typeface="Arial"/>
              <a:buChar char="•"/>
            </a:pPr>
            <a:r>
              <a:rPr lang="en-US" sz="1942" b="0" i="0" u="none" strike="noStrike" cap="none">
                <a:solidFill>
                  <a:srgbClr val="000000"/>
                </a:solidFill>
                <a:latin typeface="Calibri"/>
                <a:ea typeface="Calibri"/>
                <a:cs typeface="Calibri"/>
                <a:sym typeface="Calibri"/>
              </a:rPr>
              <a:t>do not need school uniform (still need to confirm it)</a:t>
            </a:r>
          </a:p>
          <a:p>
            <a:pPr marL="171450" marR="0" lvl="0" indent="-44449" algn="l" rtl="0">
              <a:lnSpc>
                <a:spcPct val="90000"/>
              </a:lnSpc>
              <a:spcBef>
                <a:spcPts val="0"/>
              </a:spcBef>
              <a:spcAft>
                <a:spcPts val="0"/>
              </a:spcAft>
              <a:buClr>
                <a:srgbClr val="000000"/>
              </a:buClr>
              <a:buSzPct val="104495"/>
              <a:buFont typeface="Arial"/>
              <a:buChar char="•"/>
            </a:pPr>
            <a:r>
              <a:rPr lang="en-US" sz="1942" b="0" i="0" u="none" strike="noStrike" cap="none">
                <a:solidFill>
                  <a:srgbClr val="000000"/>
                </a:solidFill>
                <a:latin typeface="Calibri"/>
                <a:ea typeface="Calibri"/>
                <a:cs typeface="Calibri"/>
                <a:sym typeface="Calibri"/>
              </a:rPr>
              <a:t>You are future leaders, dress accordingly</a:t>
            </a:r>
          </a:p>
          <a:p>
            <a:pPr marL="0" marR="0" lvl="0" indent="0" algn="l" rtl="0">
              <a:lnSpc>
                <a:spcPct val="90000"/>
              </a:lnSpc>
              <a:spcBef>
                <a:spcPts val="0"/>
              </a:spcBef>
              <a:spcAft>
                <a:spcPts val="0"/>
              </a:spcAft>
              <a:buClr>
                <a:schemeClr val="dk1"/>
              </a:buClr>
              <a:buSzPct val="25000"/>
              <a:buFont typeface="Arial"/>
              <a:buNone/>
            </a:pPr>
            <a:endParaRPr sz="1942" b="0" i="0" u="none" strike="noStrike" cap="none">
              <a:solidFill>
                <a:srgbClr val="000000"/>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21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1942" b="0" i="0" u="none" strike="noStrike" cap="none">
              <a:solidFill>
                <a:srgbClr val="000000"/>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1942" b="0" i="0" u="none" strike="noStrike" cap="none">
              <a:solidFill>
                <a:schemeClr val="dk1"/>
              </a:solidFill>
              <a:latin typeface="Calibri"/>
              <a:ea typeface="Calibri"/>
              <a:cs typeface="Calibri"/>
              <a:sym typeface="Calibri"/>
            </a:endParaRPr>
          </a:p>
        </p:txBody>
      </p:sp>
      <p:pic>
        <p:nvPicPr>
          <p:cNvPr id="520" name="Shape 520"/>
          <p:cNvPicPr preferRelativeResize="0"/>
          <p:nvPr/>
        </p:nvPicPr>
        <p:blipFill rotWithShape="1">
          <a:blip r:embed="rId4">
            <a:alphaModFix/>
          </a:blip>
          <a:srcRect/>
          <a:stretch/>
        </p:blipFill>
        <p:spPr>
          <a:xfrm>
            <a:off x="548049" y="2854400"/>
            <a:ext cx="6356725" cy="3840298"/>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24"/>
        <p:cNvGrpSpPr/>
        <p:nvPr/>
      </p:nvGrpSpPr>
      <p:grpSpPr>
        <a:xfrm>
          <a:off x="0" y="0"/>
          <a:ext cx="0" cy="0"/>
          <a:chOff x="0" y="0"/>
          <a:chExt cx="0" cy="0"/>
        </a:xfrm>
      </p:grpSpPr>
      <p:sp>
        <p:nvSpPr>
          <p:cNvPr id="525" name="Shape 525"/>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a:t>Expectation From Parents</a:t>
            </a:r>
          </a:p>
        </p:txBody>
      </p:sp>
      <p:sp>
        <p:nvSpPr>
          <p:cNvPr id="526" name="Shape 526"/>
          <p:cNvSpPr txBox="1">
            <a:spLocks noGrp="1"/>
          </p:cNvSpPr>
          <p:nvPr>
            <p:ph type="body" idx="1"/>
          </p:nvPr>
        </p:nvSpPr>
        <p:spPr>
          <a:xfrm>
            <a:off x="304800" y="1592200"/>
            <a:ext cx="7886700" cy="4351200"/>
          </a:xfrm>
          <a:prstGeom prst="rect">
            <a:avLst/>
          </a:prstGeom>
          <a:noFill/>
          <a:ln>
            <a:noFill/>
          </a:ln>
        </p:spPr>
        <p:txBody>
          <a:bodyPr lIns="91425" tIns="45700" rIns="91425" bIns="45700" anchor="t" anchorCtr="0">
            <a:noAutofit/>
          </a:bodyPr>
          <a:lstStyle/>
          <a:p>
            <a:pPr marL="457200" marR="0" lvl="0" indent="-38100" algn="l" rtl="0">
              <a:lnSpc>
                <a:spcPct val="70000"/>
              </a:lnSpc>
              <a:spcBef>
                <a:spcPts val="0"/>
              </a:spcBef>
              <a:spcAft>
                <a:spcPts val="0"/>
              </a:spcAft>
              <a:buClr>
                <a:schemeClr val="dk1"/>
              </a:buClr>
              <a:buSzPct val="25000"/>
              <a:buFont typeface="Arial"/>
              <a:buNone/>
            </a:pPr>
            <a:endParaRPr sz="1942" b="0" i="0" u="none" strike="noStrike" cap="none">
              <a:solidFill>
                <a:schemeClr val="dk1"/>
              </a:solidFill>
              <a:latin typeface="Calibri"/>
              <a:ea typeface="Calibri"/>
              <a:cs typeface="Calibri"/>
              <a:sym typeface="Calibri"/>
            </a:endParaRPr>
          </a:p>
          <a:p>
            <a:pPr marL="133350" marR="0" lvl="0" indent="-6350" algn="l" rtl="0">
              <a:lnSpc>
                <a:spcPct val="70000"/>
              </a:lnSpc>
              <a:spcBef>
                <a:spcPts val="0"/>
              </a:spcBef>
              <a:spcAft>
                <a:spcPts val="0"/>
              </a:spcAft>
              <a:buClr>
                <a:schemeClr val="dk1"/>
              </a:buClr>
              <a:buSzPct val="25000"/>
              <a:buFont typeface="Arial"/>
              <a:buNone/>
            </a:pPr>
            <a:endParaRPr sz="1942" b="0" i="0" u="none" strike="noStrike" cap="none">
              <a:solidFill>
                <a:schemeClr val="dk1"/>
              </a:solidFill>
              <a:latin typeface="Calibri"/>
              <a:ea typeface="Calibri"/>
              <a:cs typeface="Calibri"/>
              <a:sym typeface="Calibri"/>
            </a:endParaRPr>
          </a:p>
        </p:txBody>
      </p:sp>
      <p:sp>
        <p:nvSpPr>
          <p:cNvPr id="527" name="Shape 527"/>
          <p:cNvSpPr txBox="1">
            <a:spLocks noGrp="1"/>
          </p:cNvSpPr>
          <p:nvPr>
            <p:ph type="body" idx="1"/>
          </p:nvPr>
        </p:nvSpPr>
        <p:spPr>
          <a:xfrm>
            <a:off x="304800" y="1592200"/>
            <a:ext cx="7886700" cy="4351200"/>
          </a:xfrm>
          <a:prstGeom prst="rect">
            <a:avLst/>
          </a:prstGeom>
          <a:noFill/>
          <a:ln>
            <a:noFill/>
          </a:ln>
        </p:spPr>
        <p:txBody>
          <a:bodyPr lIns="91425" tIns="45700" rIns="91425" bIns="45700" anchor="t" anchorCtr="0">
            <a:noAutofit/>
          </a:bodyPr>
          <a:lstStyle/>
          <a:p>
            <a:pPr marL="171450" marR="0" lvl="0" indent="-44450" algn="l" rtl="0">
              <a:lnSpc>
                <a:spcPct val="90000"/>
              </a:lnSpc>
              <a:spcBef>
                <a:spcPts val="0"/>
              </a:spcBef>
              <a:spcAft>
                <a:spcPts val="0"/>
              </a:spcAft>
              <a:buClr>
                <a:srgbClr val="000000"/>
              </a:buClr>
              <a:buSzPct val="104495"/>
              <a:buFont typeface="Arial"/>
              <a:buChar char="•"/>
            </a:pPr>
            <a:r>
              <a:rPr lang="en-US" sz="1942" dirty="0"/>
              <a:t>Tracking</a:t>
            </a:r>
          </a:p>
          <a:p>
            <a:pPr marL="171450" marR="0" lvl="0" indent="-44450" algn="l" rtl="0">
              <a:lnSpc>
                <a:spcPct val="90000"/>
              </a:lnSpc>
              <a:spcBef>
                <a:spcPts val="0"/>
              </a:spcBef>
              <a:spcAft>
                <a:spcPts val="0"/>
              </a:spcAft>
              <a:buClr>
                <a:srgbClr val="000000"/>
              </a:buClr>
              <a:buSzPct val="104495"/>
              <a:buFont typeface="Arial"/>
              <a:buChar char="•"/>
            </a:pPr>
            <a:r>
              <a:rPr lang="en-US" sz="1942" dirty="0"/>
              <a:t>Parent chaperones for field trips</a:t>
            </a:r>
          </a:p>
          <a:p>
            <a:pPr marL="171450" marR="0" lvl="0" indent="-41692" algn="l" rtl="0">
              <a:lnSpc>
                <a:spcPct val="90000"/>
              </a:lnSpc>
              <a:spcBef>
                <a:spcPts val="0"/>
              </a:spcBef>
              <a:spcAft>
                <a:spcPts val="0"/>
              </a:spcAft>
              <a:buClr>
                <a:schemeClr val="dk1"/>
              </a:buClr>
              <a:buSzPct val="102210"/>
              <a:buFont typeface="Arial"/>
              <a:buChar char="•"/>
            </a:pPr>
            <a:r>
              <a:rPr lang="en-US" sz="1942" dirty="0"/>
              <a:t>Communication</a:t>
            </a:r>
          </a:p>
          <a:p>
            <a:pPr lvl="1" indent="-41692">
              <a:spcBef>
                <a:spcPts val="0"/>
              </a:spcBef>
              <a:buSzPct val="102210"/>
            </a:pPr>
            <a:r>
              <a:rPr lang="en-US" sz="1642" dirty="0"/>
              <a:t>Email: </a:t>
            </a:r>
            <a:r>
              <a:rPr lang="en-US" sz="1642" dirty="0">
                <a:hlinkClick r:id="rId4"/>
              </a:rPr>
              <a:t>hsanacomputerclub@gmail.com</a:t>
            </a:r>
            <a:endParaRPr lang="en-US" sz="1642" dirty="0"/>
          </a:p>
          <a:p>
            <a:pPr lvl="1" indent="-41692">
              <a:spcBef>
                <a:spcPts val="0"/>
              </a:spcBef>
              <a:buSzPct val="102210"/>
            </a:pPr>
            <a:r>
              <a:rPr lang="en-US" sz="1642" dirty="0"/>
              <a:t>Email2: </a:t>
            </a:r>
            <a:r>
              <a:rPr lang="en-US" sz="1642" dirty="0">
                <a:hlinkClick r:id="rId5"/>
              </a:rPr>
              <a:t>tarikozkaya@utexas.edu</a:t>
            </a:r>
            <a:r>
              <a:rPr lang="en-US" sz="1642" dirty="0"/>
              <a:t> / </a:t>
            </a:r>
            <a:r>
              <a:rPr lang="en-US" sz="1642" dirty="0">
                <a:hlinkClick r:id="rId6"/>
              </a:rPr>
              <a:t>ozkaya.tarik@gmail.com</a:t>
            </a:r>
            <a:endParaRPr lang="en-US" sz="1642" dirty="0"/>
          </a:p>
          <a:p>
            <a:pPr lvl="1" indent="-41692">
              <a:spcBef>
                <a:spcPts val="0"/>
              </a:spcBef>
              <a:buSzPct val="102210"/>
            </a:pPr>
            <a:r>
              <a:rPr lang="en-US" sz="1642" dirty="0"/>
              <a:t>Phone: 832 367 1224</a:t>
            </a:r>
          </a:p>
          <a:p>
            <a:pPr marL="0" marR="0" lvl="0" indent="0" algn="l" rtl="0">
              <a:lnSpc>
                <a:spcPct val="90000"/>
              </a:lnSpc>
              <a:spcBef>
                <a:spcPts val="0"/>
              </a:spcBef>
              <a:spcAft>
                <a:spcPts val="0"/>
              </a:spcAft>
              <a:buClr>
                <a:schemeClr val="dk1"/>
              </a:buClr>
              <a:buSzPct val="25000"/>
              <a:buFont typeface="Arial"/>
              <a:buNone/>
            </a:pPr>
            <a:endParaRPr sz="1942" b="0" i="0" u="none" strike="noStrike" cap="none" dirty="0">
              <a:solidFill>
                <a:srgbClr val="000000"/>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2100" b="0" i="0" u="none" strike="noStrike" cap="none"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1942" b="0" i="0" u="none" strike="noStrike" cap="none" dirty="0">
              <a:solidFill>
                <a:srgbClr val="000000"/>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1942"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31"/>
        <p:cNvGrpSpPr/>
        <p:nvPr/>
      </p:nvGrpSpPr>
      <p:grpSpPr>
        <a:xfrm>
          <a:off x="0" y="0"/>
          <a:ext cx="0" cy="0"/>
          <a:chOff x="0" y="0"/>
          <a:chExt cx="0" cy="0"/>
        </a:xfrm>
      </p:grpSpPr>
      <p:sp>
        <p:nvSpPr>
          <p:cNvPr id="532" name="Shape 532"/>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a:t>Canvas</a:t>
            </a:r>
          </a:p>
        </p:txBody>
      </p:sp>
      <p:sp>
        <p:nvSpPr>
          <p:cNvPr id="533" name="Shape 533"/>
          <p:cNvSpPr txBox="1">
            <a:spLocks noGrp="1"/>
          </p:cNvSpPr>
          <p:nvPr>
            <p:ph type="body" idx="1"/>
          </p:nvPr>
        </p:nvSpPr>
        <p:spPr>
          <a:xfrm>
            <a:off x="304800" y="1592200"/>
            <a:ext cx="7886700" cy="4351199"/>
          </a:xfrm>
          <a:prstGeom prst="rect">
            <a:avLst/>
          </a:prstGeom>
          <a:noFill/>
          <a:ln>
            <a:noFill/>
          </a:ln>
        </p:spPr>
        <p:txBody>
          <a:bodyPr lIns="91425" tIns="45700" rIns="91425" bIns="45700" anchor="t" anchorCtr="0">
            <a:noAutofit/>
          </a:bodyPr>
          <a:lstStyle/>
          <a:p>
            <a:pPr marL="457200" marR="0" lvl="0" indent="-38100" algn="l" rtl="0">
              <a:lnSpc>
                <a:spcPct val="70000"/>
              </a:lnSpc>
              <a:spcBef>
                <a:spcPts val="0"/>
              </a:spcBef>
              <a:spcAft>
                <a:spcPts val="0"/>
              </a:spcAft>
              <a:buClr>
                <a:schemeClr val="dk1"/>
              </a:buClr>
              <a:buSzPct val="25000"/>
              <a:buFont typeface="Arial"/>
              <a:buNone/>
            </a:pPr>
            <a:endParaRPr sz="1942" b="0" i="0" u="none" strike="noStrike" cap="none">
              <a:solidFill>
                <a:schemeClr val="dk1"/>
              </a:solidFill>
              <a:latin typeface="Calibri"/>
              <a:ea typeface="Calibri"/>
              <a:cs typeface="Calibri"/>
              <a:sym typeface="Calibri"/>
            </a:endParaRPr>
          </a:p>
          <a:p>
            <a:pPr marL="133350" marR="0" lvl="0" indent="-6350" algn="l" rtl="0">
              <a:lnSpc>
                <a:spcPct val="70000"/>
              </a:lnSpc>
              <a:spcBef>
                <a:spcPts val="0"/>
              </a:spcBef>
              <a:spcAft>
                <a:spcPts val="0"/>
              </a:spcAft>
              <a:buClr>
                <a:schemeClr val="dk1"/>
              </a:buClr>
              <a:buSzPct val="25000"/>
              <a:buFont typeface="Arial"/>
              <a:buNone/>
            </a:pPr>
            <a:endParaRPr sz="1942" b="0" i="0" u="none" strike="noStrike" cap="none">
              <a:solidFill>
                <a:schemeClr val="dk1"/>
              </a:solidFill>
              <a:latin typeface="Calibri"/>
              <a:ea typeface="Calibri"/>
              <a:cs typeface="Calibri"/>
              <a:sym typeface="Calibri"/>
            </a:endParaRPr>
          </a:p>
        </p:txBody>
      </p:sp>
      <p:sp>
        <p:nvSpPr>
          <p:cNvPr id="534" name="Shape 534"/>
          <p:cNvSpPr txBox="1">
            <a:spLocks noGrp="1"/>
          </p:cNvSpPr>
          <p:nvPr>
            <p:ph type="body" idx="1"/>
          </p:nvPr>
        </p:nvSpPr>
        <p:spPr>
          <a:xfrm>
            <a:off x="304800" y="1592200"/>
            <a:ext cx="7886700" cy="435119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endParaRPr sz="1942" b="0" i="0" u="none" strike="noStrike" cap="none">
              <a:solidFill>
                <a:srgbClr val="000000"/>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21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sz="1942" b="0" i="0" u="none" strike="noStrike" cap="none">
              <a:solidFill>
                <a:srgbClr val="000000"/>
              </a:solidFill>
              <a:latin typeface="Calibri"/>
              <a:ea typeface="Calibri"/>
              <a:cs typeface="Calibri"/>
              <a:sym typeface="Calibri"/>
            </a:endParaRPr>
          </a:p>
          <a:p>
            <a:pPr marL="457200" marR="0" lvl="0" indent="-38100" algn="l" rtl="0">
              <a:lnSpc>
                <a:spcPct val="70000"/>
              </a:lnSpc>
              <a:spcBef>
                <a:spcPts val="0"/>
              </a:spcBef>
              <a:spcAft>
                <a:spcPts val="0"/>
              </a:spcAft>
              <a:buClr>
                <a:schemeClr val="dk1"/>
              </a:buClr>
              <a:buSzPct val="25000"/>
              <a:buFont typeface="Arial"/>
              <a:buNone/>
            </a:pPr>
            <a:endParaRPr sz="1942" b="0" i="0" u="none" strike="noStrike" cap="none">
              <a:solidFill>
                <a:schemeClr val="dk1"/>
              </a:solidFill>
              <a:latin typeface="Calibri"/>
              <a:ea typeface="Calibri"/>
              <a:cs typeface="Calibri"/>
              <a:sym typeface="Calibri"/>
            </a:endParaRPr>
          </a:p>
        </p:txBody>
      </p:sp>
      <p:pic>
        <p:nvPicPr>
          <p:cNvPr id="535" name="Shape 535"/>
          <p:cNvPicPr preferRelativeResize="0"/>
          <p:nvPr/>
        </p:nvPicPr>
        <p:blipFill>
          <a:blip r:embed="rId4">
            <a:alphaModFix/>
          </a:blip>
          <a:stretch>
            <a:fillRect/>
          </a:stretch>
        </p:blipFill>
        <p:spPr>
          <a:xfrm>
            <a:off x="1866830" y="1721755"/>
            <a:ext cx="4391449" cy="4391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What Is Computer Science?</a:t>
            </a:r>
          </a:p>
        </p:txBody>
      </p:sp>
      <p:sp>
        <p:nvSpPr>
          <p:cNvPr id="125" name="Shape 125"/>
          <p:cNvSpPr txBox="1">
            <a:spLocks noGrp="1"/>
          </p:cNvSpPr>
          <p:nvPr>
            <p:ph type="body" idx="1"/>
          </p:nvPr>
        </p:nvSpPr>
        <p:spPr>
          <a:xfrm>
            <a:off x="628650" y="1825625"/>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has strong connections to other disciplines.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What Is Computer Science?</a:t>
            </a:r>
          </a:p>
        </p:txBody>
      </p:sp>
      <p:sp>
        <p:nvSpPr>
          <p:cNvPr id="131" name="Shape 131"/>
          <p:cNvSpPr txBox="1">
            <a:spLocks noGrp="1"/>
          </p:cNvSpPr>
          <p:nvPr>
            <p:ph type="body" idx="1"/>
          </p:nvPr>
        </p:nvSpPr>
        <p:spPr>
          <a:xfrm>
            <a:off x="628650" y="1825625"/>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has strong connections to other disciplines. </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Many problems in science, engineering, healthcare, business, and other areas can be solved effectively with computers, but finding a solution requires both computer science expertise and knowledge of the particular application domain.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04800" y="533400"/>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What Is Computer Science?</a:t>
            </a:r>
          </a:p>
        </p:txBody>
      </p:sp>
      <p:sp>
        <p:nvSpPr>
          <p:cNvPr id="137" name="Shape 137"/>
          <p:cNvSpPr txBox="1">
            <a:spLocks noGrp="1"/>
          </p:cNvSpPr>
          <p:nvPr>
            <p:ph type="body" idx="1"/>
          </p:nvPr>
        </p:nvSpPr>
        <p:spPr>
          <a:xfrm>
            <a:off x="628650" y="1825625"/>
            <a:ext cx="7886700" cy="4351199"/>
          </a:xfrm>
          <a:prstGeom prst="rect">
            <a:avLst/>
          </a:prstGeom>
          <a:noFill/>
          <a:ln>
            <a:noFill/>
          </a:ln>
        </p:spPr>
        <p:txBody>
          <a:bodyPr lIns="91425" tIns="45700" rIns="91425" bIns="45700" anchor="t" anchorCtr="0">
            <a:noAutofit/>
          </a:bodyPr>
          <a:lstStyle/>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has strong connections to other disciplines. </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Many problems in science, engineering, healthcare, business, and other areas can be solved effectively with computers, but finding a solution requires both computer science expertise and knowledge of the particular application domain. </a:t>
            </a:r>
          </a:p>
          <a:p>
            <a:pPr marL="171450" marR="0" lvl="0" indent="-31750" algn="l" rtl="0">
              <a:lnSpc>
                <a:spcPct val="7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Thus, computer scientists often become proficient in other subjects. </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1698</Words>
  <Application>Microsoft Office PowerPoint</Application>
  <PresentationFormat>On-screen Show (4:3)</PresentationFormat>
  <Paragraphs>283</Paragraphs>
  <Slides>64</Slides>
  <Notes>64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64</vt:i4>
      </vt:variant>
    </vt:vector>
  </HeadingPairs>
  <TitlesOfParts>
    <vt:vector size="67" baseType="lpstr">
      <vt:lpstr>Arial</vt:lpstr>
      <vt:lpstr>Calibri</vt:lpstr>
      <vt:lpstr>Office Theme</vt:lpstr>
      <vt:lpstr>Computer Club</vt:lpstr>
      <vt:lpstr>What Is Computer Science?</vt:lpstr>
      <vt:lpstr>What Is Computer Science?</vt:lpstr>
      <vt:lpstr>What Is Computer Science?</vt:lpstr>
      <vt:lpstr>What Is Computer Science?</vt:lpstr>
      <vt:lpstr>What Is Computer Science?</vt:lpstr>
      <vt:lpstr>What Is Computer Science?</vt:lpstr>
      <vt:lpstr>What Is Computer Science?</vt:lpstr>
      <vt:lpstr>What Is Computer Science?</vt:lpstr>
      <vt:lpstr>CS in High School?</vt:lpstr>
      <vt:lpstr>CS Job Openings</vt:lpstr>
      <vt:lpstr>CS Job Salaries</vt:lpstr>
      <vt:lpstr>Why You Should Be In the Computer Club?</vt:lpstr>
      <vt:lpstr>Why You Should Be In the Computer Club?</vt:lpstr>
      <vt:lpstr>Why You Should Be In the Computer Club?</vt:lpstr>
      <vt:lpstr>Why You Should Be In the Computer Club?</vt:lpstr>
      <vt:lpstr>Why You Should Be In the Computer Club?</vt:lpstr>
      <vt:lpstr>Why You Should Be In the Computer Club?</vt:lpstr>
      <vt:lpstr>Why You Should Be In the Computer Club?</vt:lpstr>
      <vt:lpstr>Why You Should Be In the Computer Club?</vt:lpstr>
      <vt:lpstr>Why You Should Be In the Computer Club?</vt:lpstr>
      <vt:lpstr>Why You Should Be In the Computer Club?</vt:lpstr>
      <vt:lpstr>What Are We Going To Do?</vt:lpstr>
      <vt:lpstr>Introduction To Programming</vt:lpstr>
      <vt:lpstr>What Are We Going To Do?</vt:lpstr>
      <vt:lpstr>Competitive Programming </vt:lpstr>
      <vt:lpstr>Competitive Programming </vt:lpstr>
      <vt:lpstr>What Are We Going To Do?</vt:lpstr>
      <vt:lpstr>Cyber Security</vt:lpstr>
      <vt:lpstr>Importance of Cyber Security</vt:lpstr>
      <vt:lpstr>Importance of Cyber Security</vt:lpstr>
      <vt:lpstr>Competitions</vt:lpstr>
      <vt:lpstr>Competitions</vt:lpstr>
      <vt:lpstr>USACO </vt:lpstr>
      <vt:lpstr>AP vs USACO: How Hard is It? </vt:lpstr>
      <vt:lpstr>AP vs USACO: How Hard is It? </vt:lpstr>
      <vt:lpstr>AP vs USACO</vt:lpstr>
      <vt:lpstr>AP vs USACO</vt:lpstr>
      <vt:lpstr>Cyber Patriots</vt:lpstr>
      <vt:lpstr>How Are We Going To Study?</vt:lpstr>
      <vt:lpstr>How Are We Going To Study?</vt:lpstr>
      <vt:lpstr>How Are We Going To Study?</vt:lpstr>
      <vt:lpstr>Fun Time -- Possible Activities</vt:lpstr>
      <vt:lpstr>HOMEWORK!!!</vt:lpstr>
      <vt:lpstr>HOMEWORK!!!</vt:lpstr>
      <vt:lpstr>HOMEWORK!!!</vt:lpstr>
      <vt:lpstr>HOMEWORK!!!</vt:lpstr>
      <vt:lpstr>What Do You Need?</vt:lpstr>
      <vt:lpstr>What Do You Need?</vt:lpstr>
      <vt:lpstr>What Do You Need?</vt:lpstr>
      <vt:lpstr>What Do You Need?</vt:lpstr>
      <vt:lpstr>What About Textbook?</vt:lpstr>
      <vt:lpstr>Rules</vt:lpstr>
      <vt:lpstr>Rules</vt:lpstr>
      <vt:lpstr>Rules</vt:lpstr>
      <vt:lpstr>Rules</vt:lpstr>
      <vt:lpstr>Rules</vt:lpstr>
      <vt:lpstr>Rules</vt:lpstr>
      <vt:lpstr>Rules</vt:lpstr>
      <vt:lpstr>Dress Code</vt:lpstr>
      <vt:lpstr>Dress Code</vt:lpstr>
      <vt:lpstr>Dress Code</vt:lpstr>
      <vt:lpstr>Expectation From Parents</vt:lpstr>
      <vt:lpstr>Canvas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Club</dc:title>
  <cp:lastModifiedBy>Tr k</cp:lastModifiedBy>
  <cp:revision>2</cp:revision>
  <dcterms:modified xsi:type="dcterms:W3CDTF">2016-09-03T22:50:45Z</dcterms:modified>
</cp:coreProperties>
</file>