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3" r:id="rId6"/>
    <p:sldId id="260" r:id="rId7"/>
    <p:sldId id="258"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Lit>
          </c:cat>
          <c:val>
            <c:numLit>
              <c:formatCode>General</c:formatCode>
              <c:ptCount val="30"/>
              <c:pt idx="0">
                <c:v>2</c:v>
              </c:pt>
              <c:pt idx="1">
                <c:v>2.5</c:v>
              </c:pt>
              <c:pt idx="2">
                <c:v>3</c:v>
              </c:pt>
              <c:pt idx="3">
                <c:v>4</c:v>
              </c:pt>
              <c:pt idx="4">
                <c:v>5</c:v>
              </c:pt>
              <c:pt idx="5">
                <c:v>6.5</c:v>
              </c:pt>
              <c:pt idx="6">
                <c:v>8</c:v>
              </c:pt>
              <c:pt idx="7">
                <c:v>9</c:v>
              </c:pt>
              <c:pt idx="8">
                <c:v>10</c:v>
              </c:pt>
              <c:pt idx="9">
                <c:v>12</c:v>
              </c:pt>
              <c:pt idx="10">
                <c:v>13.5</c:v>
              </c:pt>
              <c:pt idx="11">
                <c:v>15</c:v>
              </c:pt>
              <c:pt idx="12">
                <c:v>16.5</c:v>
              </c:pt>
              <c:pt idx="13">
                <c:v>18</c:v>
              </c:pt>
              <c:pt idx="14">
                <c:v>20</c:v>
              </c:pt>
              <c:pt idx="15">
                <c:v>22</c:v>
              </c:pt>
              <c:pt idx="16">
                <c:v>24</c:v>
              </c:pt>
              <c:pt idx="17">
                <c:v>26</c:v>
              </c:pt>
              <c:pt idx="18">
                <c:v>28</c:v>
              </c:pt>
              <c:pt idx="19">
                <c:v>30</c:v>
              </c:pt>
              <c:pt idx="20">
                <c:v>32</c:v>
              </c:pt>
              <c:pt idx="21">
                <c:v>34</c:v>
              </c:pt>
              <c:pt idx="22">
                <c:v>36</c:v>
              </c:pt>
              <c:pt idx="23">
                <c:v>38</c:v>
              </c:pt>
              <c:pt idx="24">
                <c:v>40</c:v>
              </c:pt>
              <c:pt idx="25">
                <c:v>42</c:v>
              </c:pt>
              <c:pt idx="26">
                <c:v>44</c:v>
              </c:pt>
              <c:pt idx="27">
                <c:v>46</c:v>
              </c:pt>
              <c:pt idx="28">
                <c:v>48</c:v>
              </c:pt>
              <c:pt idx="29">
                <c:v>50</c:v>
              </c:pt>
            </c:numLit>
          </c:val>
          <c:extLst>
            <c:ext xmlns:c16="http://schemas.microsoft.com/office/drawing/2014/chart" uri="{C3380CC4-5D6E-409C-BE32-E72D297353CC}">
              <c16:uniqueId val="{00000000-B8CB-4C7F-B98F-BB430132441F}"/>
            </c:ext>
          </c:extLst>
        </c:ser>
        <c:dLbls>
          <c:showLegendKey val="0"/>
          <c:showVal val="0"/>
          <c:showCatName val="0"/>
          <c:showSerName val="0"/>
          <c:showPercent val="0"/>
          <c:showBubbleSize val="0"/>
        </c:dLbls>
        <c:gapWidth val="219"/>
        <c:overlap val="-27"/>
        <c:axId val="504337407"/>
        <c:axId val="504329247"/>
      </c:barChart>
      <c:catAx>
        <c:axId val="504337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329247"/>
        <c:crosses val="autoZero"/>
        <c:auto val="1"/>
        <c:lblAlgn val="ctr"/>
        <c:lblOffset val="100"/>
        <c:noMultiLvlLbl val="0"/>
      </c:catAx>
      <c:valAx>
        <c:axId val="504329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337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rgbClr val="C00000"/>
            </a:solidFill>
            <a:ln>
              <a:noFill/>
            </a:ln>
            <a:effectLst/>
          </c:spPr>
          <c:invertIfNegative val="0"/>
          <c:cat>
            <c:strLit>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Lit>
          </c:cat>
          <c:val>
            <c:numLit>
              <c:formatCode>General</c:formatCode>
              <c:ptCount val="30"/>
              <c:pt idx="0">
                <c:v>2</c:v>
              </c:pt>
              <c:pt idx="1">
                <c:v>3</c:v>
              </c:pt>
              <c:pt idx="2">
                <c:v>3</c:v>
              </c:pt>
              <c:pt idx="3">
                <c:v>4</c:v>
              </c:pt>
              <c:pt idx="4">
                <c:v>5</c:v>
              </c:pt>
              <c:pt idx="5">
                <c:v>6</c:v>
              </c:pt>
              <c:pt idx="6">
                <c:v>7</c:v>
              </c:pt>
              <c:pt idx="7">
                <c:v>8</c:v>
              </c:pt>
              <c:pt idx="8">
                <c:v>9</c:v>
              </c:pt>
              <c:pt idx="9">
                <c:v>10</c:v>
              </c:pt>
              <c:pt idx="10">
                <c:v>11</c:v>
              </c:pt>
              <c:pt idx="11">
                <c:v>12</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30</c:v>
              </c:pt>
            </c:numLit>
          </c:val>
          <c:extLst>
            <c:ext xmlns:c16="http://schemas.microsoft.com/office/drawing/2014/chart" uri="{C3380CC4-5D6E-409C-BE32-E72D297353CC}">
              <c16:uniqueId val="{00000000-B73B-4472-AC36-C55EC328F662}"/>
            </c:ext>
          </c:extLst>
        </c:ser>
        <c:dLbls>
          <c:showLegendKey val="0"/>
          <c:showVal val="0"/>
          <c:showCatName val="0"/>
          <c:showSerName val="0"/>
          <c:showPercent val="0"/>
          <c:showBubbleSize val="0"/>
        </c:dLbls>
        <c:gapWidth val="219"/>
        <c:overlap val="-27"/>
        <c:axId val="761359039"/>
        <c:axId val="761367679"/>
      </c:barChart>
      <c:catAx>
        <c:axId val="761359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61367679"/>
        <c:crosses val="autoZero"/>
        <c:auto val="1"/>
        <c:lblAlgn val="ctr"/>
        <c:lblOffset val="100"/>
        <c:noMultiLvlLbl val="0"/>
      </c:catAx>
      <c:valAx>
        <c:axId val="761367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359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[Book2]Sheet4!PivotTable10</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rgbClr val="00B050"/>
            </a:solidFill>
            <a:ln>
              <a:noFill/>
            </a:ln>
            <a:effectLst/>
          </c:spPr>
          <c:invertIfNegative val="0"/>
          <c:cat>
            <c:strRef>
              <c:f>Sheet4!$A$4:$A$34</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Sheet4!$B$4:$B$34</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1</c:v>
                </c:pt>
                <c:pt idx="13">
                  <c:v>1</c:v>
                </c:pt>
                <c:pt idx="14">
                  <c:v>2</c:v>
                </c:pt>
                <c:pt idx="15">
                  <c:v>3</c:v>
                </c:pt>
                <c:pt idx="16">
                  <c:v>4</c:v>
                </c:pt>
                <c:pt idx="17">
                  <c:v>4</c:v>
                </c:pt>
                <c:pt idx="18">
                  <c:v>5</c:v>
                </c:pt>
                <c:pt idx="19">
                  <c:v>6</c:v>
                </c:pt>
                <c:pt idx="20">
                  <c:v>7</c:v>
                </c:pt>
                <c:pt idx="21">
                  <c:v>8</c:v>
                </c:pt>
                <c:pt idx="22">
                  <c:v>9</c:v>
                </c:pt>
                <c:pt idx="23">
                  <c:v>10</c:v>
                </c:pt>
                <c:pt idx="24">
                  <c:v>11</c:v>
                </c:pt>
                <c:pt idx="25">
                  <c:v>12</c:v>
                </c:pt>
                <c:pt idx="26">
                  <c:v>13</c:v>
                </c:pt>
                <c:pt idx="27">
                  <c:v>14</c:v>
                </c:pt>
                <c:pt idx="28">
                  <c:v>15</c:v>
                </c:pt>
                <c:pt idx="29">
                  <c:v>17</c:v>
                </c:pt>
              </c:numCache>
            </c:numRef>
          </c:val>
          <c:extLst>
            <c:ext xmlns:c16="http://schemas.microsoft.com/office/drawing/2014/chart" uri="{C3380CC4-5D6E-409C-BE32-E72D297353CC}">
              <c16:uniqueId val="{00000000-DDCA-4A5C-9AF4-85C5EB4F5F18}"/>
            </c:ext>
          </c:extLst>
        </c:ser>
        <c:dLbls>
          <c:showLegendKey val="0"/>
          <c:showVal val="0"/>
          <c:showCatName val="0"/>
          <c:showSerName val="0"/>
          <c:showPercent val="0"/>
          <c:showBubbleSize val="0"/>
        </c:dLbls>
        <c:gapWidth val="219"/>
        <c:overlap val="-27"/>
        <c:axId val="772099919"/>
        <c:axId val="772095599"/>
      </c:barChart>
      <c:catAx>
        <c:axId val="772099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72095599"/>
        <c:crosses val="autoZero"/>
        <c:auto val="1"/>
        <c:lblAlgn val="ctr"/>
        <c:lblOffset val="100"/>
        <c:noMultiLvlLbl val="0"/>
      </c:catAx>
      <c:valAx>
        <c:axId val="772095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099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4F78-F851-5436-7571-91EE742C8A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A3CFE1-7181-04DA-FE33-F34C8A5B5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0AD30-7296-5AEC-65B0-360CDFB7FDEB}"/>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5" name="Footer Placeholder 4">
            <a:extLst>
              <a:ext uri="{FF2B5EF4-FFF2-40B4-BE49-F238E27FC236}">
                <a16:creationId xmlns:a16="http://schemas.microsoft.com/office/drawing/2014/main" id="{0ADA5268-1EE3-9BA7-8741-1107179C4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4F737-E592-4ED4-5288-76668AC7A923}"/>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214620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B8F0-38F9-E6E2-5173-66D90A4630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0493E6-3B20-5D10-76AA-E2DC9C0E0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5FC7D-0201-F1A8-7657-256A5B0D0D89}"/>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5" name="Footer Placeholder 4">
            <a:extLst>
              <a:ext uri="{FF2B5EF4-FFF2-40B4-BE49-F238E27FC236}">
                <a16:creationId xmlns:a16="http://schemas.microsoft.com/office/drawing/2014/main" id="{6FCE3623-D993-BCEC-58A2-F4E8DCB11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47F89-85D0-DDE4-06CC-FFFBB0BDB079}"/>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156193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A50E4-FA70-8428-10F9-7C52C357C6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5FEBC5-CB77-0A29-EBA9-DC84B20D8D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F9A39-C8A6-1785-A280-343654F107DE}"/>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5" name="Footer Placeholder 4">
            <a:extLst>
              <a:ext uri="{FF2B5EF4-FFF2-40B4-BE49-F238E27FC236}">
                <a16:creationId xmlns:a16="http://schemas.microsoft.com/office/drawing/2014/main" id="{D1AC8AE7-8BE1-465D-48C6-19DB6FF59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F9FCA-E395-87AD-66B5-04C88D35D4F7}"/>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225359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C8CA-13D5-E73E-C609-F133EA100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3AC3F1-5E40-B9D8-2EE4-71AD8CFEF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6E125-6195-5097-EAE4-BB922421D3B8}"/>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5" name="Footer Placeholder 4">
            <a:extLst>
              <a:ext uri="{FF2B5EF4-FFF2-40B4-BE49-F238E27FC236}">
                <a16:creationId xmlns:a16="http://schemas.microsoft.com/office/drawing/2014/main" id="{D77F647B-402D-2F86-B090-9E408E9E7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AB848-095F-9B26-0951-D74EF1D8A00C}"/>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178888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C343-C79B-FD36-99DD-EC5578C89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DA1C2C-AF29-0887-AF28-82D3FEE55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DE47-7727-05C9-0393-780BB4FB18B7}"/>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5" name="Footer Placeholder 4">
            <a:extLst>
              <a:ext uri="{FF2B5EF4-FFF2-40B4-BE49-F238E27FC236}">
                <a16:creationId xmlns:a16="http://schemas.microsoft.com/office/drawing/2014/main" id="{B9D2DF2C-CC0F-30FA-B0B3-16FDEFCC0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7C11D-EDAE-7A97-A59B-464E8960B527}"/>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327637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FA60-A005-1E18-C034-82735AF3E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86F52-321E-D9FA-635B-2D00AE5EB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D52CC-A894-F64B-B188-73EAFAB38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83A31-EA07-55C7-8672-AB6D33CF7AC4}"/>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6" name="Footer Placeholder 5">
            <a:extLst>
              <a:ext uri="{FF2B5EF4-FFF2-40B4-BE49-F238E27FC236}">
                <a16:creationId xmlns:a16="http://schemas.microsoft.com/office/drawing/2014/main" id="{80118830-50B6-9233-522E-40B14ADAF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17D75-6C8A-4800-02AE-ACF7BC02C60A}"/>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31112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44D5-7AE6-28F2-7ACE-BF767FA135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D59454-BAEE-42E2-A788-661519FF0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4CA7E-7D2B-506A-142A-13E805753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45EAC-CF89-50A1-3D83-4BBF7D98A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521003-E68F-28C8-B0B5-C01C217C9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AFE1E1-CE32-ED6B-08B3-0B95B266452D}"/>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8" name="Footer Placeholder 7">
            <a:extLst>
              <a:ext uri="{FF2B5EF4-FFF2-40B4-BE49-F238E27FC236}">
                <a16:creationId xmlns:a16="http://schemas.microsoft.com/office/drawing/2014/main" id="{067909CE-D6E9-453E-2A70-2772C1A219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0BB673-8FC2-D519-15A5-441203CDB606}"/>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428278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905E-DC73-617B-2A5F-BA2973376D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BBDDA-1F6E-B55C-9F64-FE532AC0B7DC}"/>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4" name="Footer Placeholder 3">
            <a:extLst>
              <a:ext uri="{FF2B5EF4-FFF2-40B4-BE49-F238E27FC236}">
                <a16:creationId xmlns:a16="http://schemas.microsoft.com/office/drawing/2014/main" id="{93A5FE94-2CDC-44D5-1AEE-93B8C8262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22BBFD-0A9F-72E0-EC6D-11496AEFBF31}"/>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146311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73CB6-E083-B554-52CD-3239B8F05586}"/>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3" name="Footer Placeholder 2">
            <a:extLst>
              <a:ext uri="{FF2B5EF4-FFF2-40B4-BE49-F238E27FC236}">
                <a16:creationId xmlns:a16="http://schemas.microsoft.com/office/drawing/2014/main" id="{B3C41BF5-8E08-E33D-5E24-FF1A5AF854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56B896-1F6E-88A0-06FA-2A4171B55673}"/>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335968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F5F9-BF5D-B2E2-650D-268C8B813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143CCB-3E7B-2AB0-D813-BBA0D7AD3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E6F526-D0D3-2114-D189-43C8BF15C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419EB-A04B-56D1-C9A9-FFD9DB71551E}"/>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6" name="Footer Placeholder 5">
            <a:extLst>
              <a:ext uri="{FF2B5EF4-FFF2-40B4-BE49-F238E27FC236}">
                <a16:creationId xmlns:a16="http://schemas.microsoft.com/office/drawing/2014/main" id="{58EB922A-62A5-2978-CCC7-51F541FB9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3016C-B5E7-5334-596E-16042BE51EBB}"/>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358228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9381-B1BF-25B8-4C69-CBF6AED10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37A580-1BB0-5730-307C-4335AF9AC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BDC016-715F-9FF1-6B2F-AF446514E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57A2C-E847-DFC6-D8CD-1BF559E404CF}"/>
              </a:ext>
            </a:extLst>
          </p:cNvPr>
          <p:cNvSpPr>
            <a:spLocks noGrp="1"/>
          </p:cNvSpPr>
          <p:nvPr>
            <p:ph type="dt" sz="half" idx="10"/>
          </p:nvPr>
        </p:nvSpPr>
        <p:spPr/>
        <p:txBody>
          <a:bodyPr/>
          <a:lstStyle/>
          <a:p>
            <a:fld id="{401E062F-32CE-45E1-947D-801E48DC4FF5}" type="datetimeFigureOut">
              <a:rPr lang="en-US" smtClean="0"/>
              <a:t>10/8/2024</a:t>
            </a:fld>
            <a:endParaRPr lang="en-US"/>
          </a:p>
        </p:txBody>
      </p:sp>
      <p:sp>
        <p:nvSpPr>
          <p:cNvPr id="6" name="Footer Placeholder 5">
            <a:extLst>
              <a:ext uri="{FF2B5EF4-FFF2-40B4-BE49-F238E27FC236}">
                <a16:creationId xmlns:a16="http://schemas.microsoft.com/office/drawing/2014/main" id="{F4FC97F8-47F1-06AD-0F82-2E8B64B31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F039C-3000-C27C-932E-70D590731A04}"/>
              </a:ext>
            </a:extLst>
          </p:cNvPr>
          <p:cNvSpPr>
            <a:spLocks noGrp="1"/>
          </p:cNvSpPr>
          <p:nvPr>
            <p:ph type="sldNum" sz="quarter" idx="12"/>
          </p:nvPr>
        </p:nvSpPr>
        <p:spPr/>
        <p:txBody>
          <a:bodyPr/>
          <a:lstStyle/>
          <a:p>
            <a:fld id="{68DA739B-1683-4E6C-9616-1B2E4526F81B}" type="slidenum">
              <a:rPr lang="en-US" smtClean="0"/>
              <a:t>‹#›</a:t>
            </a:fld>
            <a:endParaRPr lang="en-US"/>
          </a:p>
        </p:txBody>
      </p:sp>
    </p:spTree>
    <p:extLst>
      <p:ext uri="{BB962C8B-B14F-4D97-AF65-F5344CB8AC3E}">
        <p14:creationId xmlns:p14="http://schemas.microsoft.com/office/powerpoint/2010/main" val="95108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DE4B1-4DF6-ECCC-AE5D-4704C909B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C33C57-15BF-084A-E088-ABD41832B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C0C1D-48AB-F5AA-660C-5655E4D64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E062F-32CE-45E1-947D-801E48DC4FF5}" type="datetimeFigureOut">
              <a:rPr lang="en-US" smtClean="0"/>
              <a:t>10/8/2024</a:t>
            </a:fld>
            <a:endParaRPr lang="en-US"/>
          </a:p>
        </p:txBody>
      </p:sp>
      <p:sp>
        <p:nvSpPr>
          <p:cNvPr id="5" name="Footer Placeholder 4">
            <a:extLst>
              <a:ext uri="{FF2B5EF4-FFF2-40B4-BE49-F238E27FC236}">
                <a16:creationId xmlns:a16="http://schemas.microsoft.com/office/drawing/2014/main" id="{EC852F28-3C21-9F4D-DE5B-E4E74C9C8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59997E-0BED-9451-3F6B-CD491C0B7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A739B-1683-4E6C-9616-1B2E4526F81B}" type="slidenum">
              <a:rPr lang="en-US" smtClean="0"/>
              <a:t>‹#›</a:t>
            </a:fld>
            <a:endParaRPr lang="en-US"/>
          </a:p>
        </p:txBody>
      </p:sp>
    </p:spTree>
    <p:extLst>
      <p:ext uri="{BB962C8B-B14F-4D97-AF65-F5344CB8AC3E}">
        <p14:creationId xmlns:p14="http://schemas.microsoft.com/office/powerpoint/2010/main" val="2089057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6C4C-96C5-48F3-F32F-98D90C6C395A}"/>
              </a:ext>
            </a:extLst>
          </p:cNvPr>
          <p:cNvSpPr>
            <a:spLocks noGrp="1"/>
          </p:cNvSpPr>
          <p:nvPr>
            <p:ph type="ctrTitle"/>
          </p:nvPr>
        </p:nvSpPr>
        <p:spPr>
          <a:xfrm>
            <a:off x="1523999" y="1122362"/>
            <a:ext cx="9724104" cy="4098567"/>
          </a:xfrm>
        </p:spPr>
        <p:txBody>
          <a:bodyPr>
            <a:normAutofit/>
          </a:bodyPr>
          <a:lstStyle/>
          <a:p>
            <a:r>
              <a:rPr lang="en-US" sz="5400" b="1" kern="100" dirty="0">
                <a:effectLst/>
                <a:latin typeface="Calibri" panose="020F0502020204030204" pitchFamily="34" charset="0"/>
                <a:ea typeface="Calibri" panose="020F0502020204030204" pitchFamily="34" charset="0"/>
                <a:cs typeface="Times New Roman" panose="02020603050405020304" pitchFamily="18" charset="0"/>
              </a:rPr>
              <a:t>Tomatoes growth rate analysis:</a:t>
            </a:r>
            <a:br>
              <a:rPr lang="en-US" sz="54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6472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869E0A-D0DA-2B9E-C8D2-B59F18B3553E}"/>
              </a:ext>
            </a:extLst>
          </p:cNvPr>
          <p:cNvSpPr txBox="1"/>
          <p:nvPr/>
        </p:nvSpPr>
        <p:spPr>
          <a:xfrm>
            <a:off x="560439" y="880517"/>
            <a:ext cx="11071122" cy="4828309"/>
          </a:xfrm>
          <a:prstGeom prst="rect">
            <a:avLst/>
          </a:prstGeom>
          <a:noFill/>
        </p:spPr>
        <p:txBody>
          <a:bodyPr wrap="square">
            <a:spAutoFit/>
          </a:bodyPr>
          <a:lstStyle/>
          <a:p>
            <a:pPr marL="0" marR="0" algn="just">
              <a:lnSpc>
                <a:spcPct val="107000"/>
              </a:lnSpc>
              <a:spcBef>
                <a:spcPts val="0"/>
              </a:spcBef>
              <a:spcAft>
                <a:spcPts val="800"/>
              </a:spcAf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2.Environmental Conditions:</a:t>
            </a: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Soil Moisture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Optimal moisture levels are crucial for tomato plants. The dataset indicates a slight decrease over time, which could suggest either a natural drying process or changes in watering practices.</a:t>
            </a:r>
          </a:p>
          <a:p>
            <a:pPr marL="342900" marR="0" lvl="0" indent="-342900" algn="just">
              <a:lnSpc>
                <a:spcPct val="107000"/>
              </a:lnSpc>
              <a:spcBef>
                <a:spcPts val="0"/>
              </a:spcBef>
              <a:spcAft>
                <a:spcPts val="800"/>
              </a:spcAft>
              <a:buFont typeface="Symbol" panose="05050102010706020507" pitchFamily="18" charset="2"/>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Temperature (°C):</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temperatures recorded range from 20°C to 27°C, which are generally favorable for tomato growth. The consistent temperature indicates a stable growing environment.</a:t>
            </a:r>
          </a:p>
          <a:p>
            <a:pPr marL="0" marR="0" algn="just">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3.Growth Stages:</a:t>
            </a:r>
          </a:p>
          <a:p>
            <a:pPr marL="342900" marR="0" lvl="0" indent="-342900" algn="just">
              <a:lnSpc>
                <a:spcPct val="107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dataset categorizes growth into distinct phases: Germination, Seedling, Early Vegetative, Flowering, Fruit Set, Maturing, and Post-Harvest. This classification helps in understanding the life cycle of the tomato plant.</a:t>
            </a:r>
          </a:p>
        </p:txBody>
      </p:sp>
    </p:spTree>
    <p:extLst>
      <p:ext uri="{BB962C8B-B14F-4D97-AF65-F5344CB8AC3E}">
        <p14:creationId xmlns:p14="http://schemas.microsoft.com/office/powerpoint/2010/main" val="202062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90521-D70E-913E-8DAA-7EA02BB5E589}"/>
              </a:ext>
            </a:extLst>
          </p:cNvPr>
          <p:cNvSpPr txBox="1"/>
          <p:nvPr/>
        </p:nvSpPr>
        <p:spPr>
          <a:xfrm>
            <a:off x="412955" y="282432"/>
            <a:ext cx="10481187" cy="6219010"/>
          </a:xfrm>
          <a:prstGeom prst="rect">
            <a:avLst/>
          </a:prstGeom>
          <a:noFill/>
        </p:spPr>
        <p:txBody>
          <a:bodyPr wrap="square">
            <a:spAutoFit/>
          </a:bodyPr>
          <a:lstStyle/>
          <a:p>
            <a:pPr marL="0" marR="0" algn="just">
              <a:lnSpc>
                <a:spcPct val="107000"/>
              </a:lnSpc>
              <a:spcBef>
                <a:spcPts val="0"/>
              </a:spcBef>
              <a:spcAft>
                <a:spcPts val="800"/>
              </a:spcAf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4.Notes:</a:t>
            </a:r>
          </a:p>
          <a:p>
            <a:pPr marL="342900" marR="0" lvl="0" indent="-342900" algn="just">
              <a:lnSpc>
                <a:spcPct val="107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notes section provides qualitative observations about the growth conditions, such as pest monitoring, watering practices, and the health of the plant. This is useful for identifying potential issues and successes in cultivation.</a:t>
            </a:r>
          </a:p>
          <a:p>
            <a:pPr marL="0" marR="0" algn="just">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Key Insights: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Steady Growth</a:t>
            </a:r>
            <a:r>
              <a:rPr lang="en-US" sz="2400" kern="100" dirty="0">
                <a:effectLst/>
                <a:latin typeface="Calibri" panose="020F0502020204030204" pitchFamily="34" charset="0"/>
                <a:ea typeface="Calibri" panose="020F0502020204030204" pitchFamily="34" charset="0"/>
                <a:cs typeface="Calibri" panose="020F0502020204030204" pitchFamily="34" charset="0"/>
              </a:rPr>
              <a:t>: The height and leaf count increase steadily, suggesting that the plant is receiving adequate nutrients, water, and sunlight.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Fruit Development</a:t>
            </a:r>
            <a:r>
              <a:rPr lang="en-US" sz="2400" kern="100" dirty="0">
                <a:effectLst/>
                <a:latin typeface="Calibri" panose="020F0502020204030204" pitchFamily="34" charset="0"/>
                <a:ea typeface="Calibri" panose="020F0502020204030204" pitchFamily="34" charset="0"/>
                <a:cs typeface="Calibri" panose="020F0502020204030204" pitchFamily="34" charset="0"/>
              </a:rPr>
              <a:t>: The gradual increase in fruit count shows that the flowering and fruit-setting processes are successful, indicating effective pollination and environmental conditions.</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Optimal Conditions</a:t>
            </a:r>
            <a:r>
              <a:rPr lang="en-US" sz="2400" kern="100" dirty="0">
                <a:effectLst/>
                <a:latin typeface="Calibri" panose="020F0502020204030204" pitchFamily="34" charset="0"/>
                <a:ea typeface="Calibri" panose="020F0502020204030204" pitchFamily="34" charset="0"/>
                <a:cs typeface="Calibri" panose="020F0502020204030204" pitchFamily="34" charset="0"/>
              </a:rPr>
              <a:t>: The temperature range and soil moisture levels suggest that the plants are growing under favorable conditions. The slight decrease in soil moisture might indicate a need for more regular watering as the plants mature and require more resources.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993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F40B0-65D0-01DB-26EE-55580059AA37}"/>
              </a:ext>
            </a:extLst>
          </p:cNvPr>
          <p:cNvSpPr txBox="1"/>
          <p:nvPr/>
        </p:nvSpPr>
        <p:spPr>
          <a:xfrm>
            <a:off x="344130" y="640401"/>
            <a:ext cx="11071122" cy="5893473"/>
          </a:xfrm>
          <a:prstGeom prst="rect">
            <a:avLst/>
          </a:prstGeom>
          <a:noFill/>
        </p:spPr>
        <p:txBody>
          <a:bodyPr wrap="square">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Timely Harvesting</a:t>
            </a:r>
            <a:r>
              <a:rPr lang="en-US" sz="2400" kern="100" dirty="0">
                <a:effectLst/>
                <a:latin typeface="Calibri" panose="020F0502020204030204" pitchFamily="34" charset="0"/>
                <a:ea typeface="Calibri" panose="020F0502020204030204" pitchFamily="34" charset="0"/>
                <a:cs typeface="Calibri" panose="020F0502020204030204" pitchFamily="34" charset="0"/>
              </a:rPr>
              <a:t>: The dataset shows a transition from maturing to harvesting stages around Day 23, indicating that the fruits were ready to be picked, reflecting successful cultivation practices.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Calibri" panose="020F0502020204030204" pitchFamily="34" charset="0"/>
              </a:rPr>
              <a:t>Considerations for Improvement: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Water Management</a:t>
            </a:r>
            <a:r>
              <a:rPr lang="en-US" sz="2400" kern="100" dirty="0">
                <a:effectLst/>
                <a:latin typeface="Calibri" panose="020F0502020204030204" pitchFamily="34" charset="0"/>
                <a:ea typeface="Calibri" panose="020F0502020204030204" pitchFamily="34" charset="0"/>
                <a:cs typeface="Calibri" panose="020F0502020204030204" pitchFamily="34" charset="0"/>
              </a:rPr>
              <a:t>: The gradual decline in soil moisture could be monitored more closely, especially during the fruiting phase, to prevent stress on the plants.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Pest and Disease Monitoring</a:t>
            </a:r>
            <a:r>
              <a:rPr lang="en-US" sz="2400" kern="100" dirty="0">
                <a:effectLst/>
                <a:latin typeface="Calibri" panose="020F0502020204030204" pitchFamily="34" charset="0"/>
                <a:ea typeface="Calibri" panose="020F0502020204030204" pitchFamily="34" charset="0"/>
                <a:cs typeface="Calibri" panose="020F0502020204030204" pitchFamily="34" charset="0"/>
              </a:rPr>
              <a:t>: While the notes indicate no pests were observed initially, continuous monitoring is essential, especially as plants mature and attract more pests.</a:t>
            </a:r>
            <a:endParaRPr lang="en-US" b="1"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Nutrient Management</a:t>
            </a:r>
            <a:r>
              <a:rPr lang="en-US" sz="2400" kern="100" dirty="0">
                <a:effectLst/>
                <a:latin typeface="Calibri" panose="020F0502020204030204" pitchFamily="34" charset="0"/>
                <a:ea typeface="Calibri" panose="020F0502020204030204" pitchFamily="34" charset="0"/>
                <a:cs typeface="Calibri" panose="020F0502020204030204" pitchFamily="34" charset="0"/>
              </a:rPr>
              <a:t>: Ensuring balanced nutrient supply through fertilizers can optimize growth and fruiting, particularly in later stages when the demand increases.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397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B4F898-A7CD-5E3B-3776-C30A6BA62595}"/>
              </a:ext>
            </a:extLst>
          </p:cNvPr>
          <p:cNvSpPr txBox="1"/>
          <p:nvPr/>
        </p:nvSpPr>
        <p:spPr>
          <a:xfrm>
            <a:off x="393291" y="387270"/>
            <a:ext cx="11700386" cy="6083460"/>
          </a:xfrm>
          <a:prstGeom prst="rect">
            <a:avLst/>
          </a:prstGeom>
          <a:noFill/>
        </p:spPr>
        <p:txBody>
          <a:bodyPr wrap="square">
            <a:spAutoFit/>
          </a:bodyPr>
          <a:lstStyle/>
          <a:p>
            <a:pPr marL="0" marR="0" algn="just">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extended tomato growth dataset provides a comprehensive view of the growth and development of tomato plants over a 30-day period. The following conclusions can be drawn:</a:t>
            </a:r>
          </a:p>
          <a:p>
            <a:pPr marL="342900" marR="0" lvl="0" indent="-342900" algn="just">
              <a:lnSpc>
                <a:spcPct val="107000"/>
              </a:lnSpc>
              <a:spcBef>
                <a:spcPts val="0"/>
              </a:spcBef>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1.Healthy Growth Dynamics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steady increase in height and leaf count demonstrates robust plant health and vigorous growth, indicative of optimal conditions in terms of light, nutrients, and care.</a:t>
            </a:r>
          </a:p>
          <a:p>
            <a:pPr marL="342900" marR="0" lvl="0" indent="-342900" algn="just">
              <a:lnSpc>
                <a:spcPct val="107000"/>
              </a:lnSpc>
              <a:spcBef>
                <a:spcPts val="0"/>
              </a:spcBef>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2.Successful Fruit Development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gradual rise in fruit count, starting from Day 13 and culminating in 17 fruits by Day 30, highlights effective flowering and pollination processes, leading to a productive harvest.</a:t>
            </a:r>
          </a:p>
          <a:p>
            <a:pPr marL="342900" indent="-342900" algn="just">
              <a:lnSpc>
                <a:spcPct val="107000"/>
              </a:lnSpc>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3.Environmental Suitability</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recorded temperatures (20°C to 27°C) and soil moisture levels suggest that the environmental conditions were generally favorable for tomato growth. However, a slight decline in soil moisture over time indicates a need for careful water management, especially during the fruiting stage when plants require more resources.</a:t>
            </a:r>
          </a:p>
        </p:txBody>
      </p:sp>
    </p:spTree>
    <p:extLst>
      <p:ext uri="{BB962C8B-B14F-4D97-AF65-F5344CB8AC3E}">
        <p14:creationId xmlns:p14="http://schemas.microsoft.com/office/powerpoint/2010/main" val="11942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53527-6D37-82C1-A11D-44A922965782}"/>
              </a:ext>
            </a:extLst>
          </p:cNvPr>
          <p:cNvSpPr txBox="1"/>
          <p:nvPr/>
        </p:nvSpPr>
        <p:spPr>
          <a:xfrm>
            <a:off x="604683" y="640348"/>
            <a:ext cx="10982633" cy="5780300"/>
          </a:xfrm>
          <a:prstGeom prst="rect">
            <a:avLst/>
          </a:prstGeom>
          <a:noFill/>
        </p:spPr>
        <p:txBody>
          <a:bodyPr wrap="square">
            <a:spAutoFit/>
          </a:bodyPr>
          <a:lstStyle/>
          <a:p>
            <a:pPr marL="342900" marR="0" lvl="0" indent="-342900" algn="just">
              <a:lnSpc>
                <a:spcPct val="107000"/>
              </a:lnSpc>
              <a:spcBef>
                <a:spcPts val="0"/>
              </a:spcBef>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4.Growth Stage Insights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dataset effectively outlines the key growth stages of tomato plants, from germination to harvesting. This categorization aids in understanding the developmental milestones and optimizing care practices throughout the lifecycle.</a:t>
            </a:r>
          </a:p>
          <a:p>
            <a:pPr marL="342900" marR="0" lvl="0" indent="-342900" algn="just">
              <a:lnSpc>
                <a:spcPct val="107000"/>
              </a:lnSpc>
              <a:spcBef>
                <a:spcPts val="0"/>
              </a:spcBef>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5.Future Considerations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Continuous monitoring of soil moisture, pest management, and nutrient supply will be crucial for sustaining healthy growth and maximizing yield in future cultivation cycles. Adjustments to watering practices and vigilant pest monitoring can mitigate risks and enhance productivity.</a:t>
            </a:r>
          </a:p>
          <a:p>
            <a:pPr marL="0" marR="0" algn="just">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Overall, this dataset serves as a valuable resource for gardeners and agriculturalists seeking to understand the growth patterns of tomato plants and improve their cultivation practices for better yield and plant health.</a:t>
            </a:r>
          </a:p>
        </p:txBody>
      </p:sp>
    </p:spTree>
    <p:extLst>
      <p:ext uri="{BB962C8B-B14F-4D97-AF65-F5344CB8AC3E}">
        <p14:creationId xmlns:p14="http://schemas.microsoft.com/office/powerpoint/2010/main" val="140455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397D8E2-2B3B-EAFB-D93A-7E75DAE5206F}"/>
              </a:ext>
            </a:extLst>
          </p:cNvPr>
          <p:cNvGraphicFramePr>
            <a:graphicFrameLocks noGrp="1"/>
          </p:cNvGraphicFramePr>
          <p:nvPr>
            <p:extLst>
              <p:ext uri="{D42A27DB-BD31-4B8C-83A1-F6EECF244321}">
                <p14:modId xmlns:p14="http://schemas.microsoft.com/office/powerpoint/2010/main" val="3798322279"/>
              </p:ext>
            </p:extLst>
          </p:nvPr>
        </p:nvGraphicFramePr>
        <p:xfrm>
          <a:off x="432619" y="235973"/>
          <a:ext cx="11326763" cy="6420463"/>
        </p:xfrm>
        <a:graphic>
          <a:graphicData uri="http://schemas.openxmlformats.org/drawingml/2006/table">
            <a:tbl>
              <a:tblPr firstRow="1" firstCol="1" bandRow="1"/>
              <a:tblGrid>
                <a:gridCol w="708156">
                  <a:extLst>
                    <a:ext uri="{9D8B030D-6E8A-4147-A177-3AD203B41FA5}">
                      <a16:colId xmlns:a16="http://schemas.microsoft.com/office/drawing/2014/main" val="628996089"/>
                    </a:ext>
                  </a:extLst>
                </a:gridCol>
                <a:gridCol w="1021092">
                  <a:extLst>
                    <a:ext uri="{9D8B030D-6E8A-4147-A177-3AD203B41FA5}">
                      <a16:colId xmlns:a16="http://schemas.microsoft.com/office/drawing/2014/main" val="1258549054"/>
                    </a:ext>
                  </a:extLst>
                </a:gridCol>
                <a:gridCol w="952521">
                  <a:extLst>
                    <a:ext uri="{9D8B030D-6E8A-4147-A177-3AD203B41FA5}">
                      <a16:colId xmlns:a16="http://schemas.microsoft.com/office/drawing/2014/main" val="378983501"/>
                    </a:ext>
                  </a:extLst>
                </a:gridCol>
                <a:gridCol w="952521">
                  <a:extLst>
                    <a:ext uri="{9D8B030D-6E8A-4147-A177-3AD203B41FA5}">
                      <a16:colId xmlns:a16="http://schemas.microsoft.com/office/drawing/2014/main" val="2242655368"/>
                    </a:ext>
                  </a:extLst>
                </a:gridCol>
                <a:gridCol w="1311585">
                  <a:extLst>
                    <a:ext uri="{9D8B030D-6E8A-4147-A177-3AD203B41FA5}">
                      <a16:colId xmlns:a16="http://schemas.microsoft.com/office/drawing/2014/main" val="719146504"/>
                    </a:ext>
                  </a:extLst>
                </a:gridCol>
                <a:gridCol w="1762911">
                  <a:extLst>
                    <a:ext uri="{9D8B030D-6E8A-4147-A177-3AD203B41FA5}">
                      <a16:colId xmlns:a16="http://schemas.microsoft.com/office/drawing/2014/main" val="3783624078"/>
                    </a:ext>
                  </a:extLst>
                </a:gridCol>
                <a:gridCol w="2037195">
                  <a:extLst>
                    <a:ext uri="{9D8B030D-6E8A-4147-A177-3AD203B41FA5}">
                      <a16:colId xmlns:a16="http://schemas.microsoft.com/office/drawing/2014/main" val="2612676596"/>
                    </a:ext>
                  </a:extLst>
                </a:gridCol>
                <a:gridCol w="2580782">
                  <a:extLst>
                    <a:ext uri="{9D8B030D-6E8A-4147-A177-3AD203B41FA5}">
                      <a16:colId xmlns:a16="http://schemas.microsoft.com/office/drawing/2014/main" val="1526346991"/>
                    </a:ext>
                  </a:extLst>
                </a:gridCol>
              </a:tblGrid>
              <a:tr h="664186">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Height (cm)</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Leaf Count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Fruit Count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Soil Moisture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Temperature (°C)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Growth Stage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6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0634122"/>
                  </a:ext>
                </a:extLst>
              </a:tr>
              <a:tr h="442790">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Germination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Seeds planted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769211"/>
                  </a:ext>
                </a:extLst>
              </a:tr>
              <a:tr h="66418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Seedling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true leaves visible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4174860"/>
                  </a:ext>
                </a:extLst>
              </a:tr>
              <a:tr h="442790">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Seedling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Healthy growth</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8139065"/>
                  </a:ext>
                </a:extLst>
              </a:tr>
              <a:tr h="66418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Seedling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Transplanted to pots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2427689"/>
                  </a:ext>
                </a:extLst>
              </a:tr>
              <a:tr h="66418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Early Vegetative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Increased sunlight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0515955"/>
                  </a:ext>
                </a:extLst>
              </a:tr>
              <a:tr h="66418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Early Vegetative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Watered regularly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8609674"/>
                  </a:ext>
                </a:extLst>
              </a:tr>
              <a:tr h="88558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Vegetative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Strong leaf development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0373593"/>
                  </a:ext>
                </a:extLst>
              </a:tr>
              <a:tr h="442790">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Vegetative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Healthy leaf color</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629951"/>
                  </a:ext>
                </a:extLst>
              </a:tr>
              <a:tr h="442790">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Vegetative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 pests observed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996651"/>
                  </a:ext>
                </a:extLst>
              </a:tr>
              <a:tr h="442790">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Vegetative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Stable growth</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267" marR="56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0611793"/>
                  </a:ext>
                </a:extLst>
              </a:tr>
            </a:tbl>
          </a:graphicData>
        </a:graphic>
      </p:graphicFrame>
    </p:spTree>
    <p:extLst>
      <p:ext uri="{BB962C8B-B14F-4D97-AF65-F5344CB8AC3E}">
        <p14:creationId xmlns:p14="http://schemas.microsoft.com/office/powerpoint/2010/main" val="32801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33269DF-7FD0-7D27-4055-0BBD02922E2E}"/>
              </a:ext>
            </a:extLst>
          </p:cNvPr>
          <p:cNvGraphicFramePr>
            <a:graphicFrameLocks noGrp="1"/>
          </p:cNvGraphicFramePr>
          <p:nvPr>
            <p:extLst>
              <p:ext uri="{D42A27DB-BD31-4B8C-83A1-F6EECF244321}">
                <p14:modId xmlns:p14="http://schemas.microsoft.com/office/powerpoint/2010/main" val="1582851003"/>
              </p:ext>
            </p:extLst>
          </p:nvPr>
        </p:nvGraphicFramePr>
        <p:xfrm>
          <a:off x="245807" y="235974"/>
          <a:ext cx="11720051" cy="6361469"/>
        </p:xfrm>
        <a:graphic>
          <a:graphicData uri="http://schemas.openxmlformats.org/drawingml/2006/table">
            <a:tbl>
              <a:tblPr firstRow="1" firstCol="1" bandRow="1"/>
              <a:tblGrid>
                <a:gridCol w="732744">
                  <a:extLst>
                    <a:ext uri="{9D8B030D-6E8A-4147-A177-3AD203B41FA5}">
                      <a16:colId xmlns:a16="http://schemas.microsoft.com/office/drawing/2014/main" val="1549903519"/>
                    </a:ext>
                  </a:extLst>
                </a:gridCol>
                <a:gridCol w="1056546">
                  <a:extLst>
                    <a:ext uri="{9D8B030D-6E8A-4147-A177-3AD203B41FA5}">
                      <a16:colId xmlns:a16="http://schemas.microsoft.com/office/drawing/2014/main" val="1303558642"/>
                    </a:ext>
                  </a:extLst>
                </a:gridCol>
                <a:gridCol w="985593">
                  <a:extLst>
                    <a:ext uri="{9D8B030D-6E8A-4147-A177-3AD203B41FA5}">
                      <a16:colId xmlns:a16="http://schemas.microsoft.com/office/drawing/2014/main" val="3181864742"/>
                    </a:ext>
                  </a:extLst>
                </a:gridCol>
                <a:gridCol w="985593">
                  <a:extLst>
                    <a:ext uri="{9D8B030D-6E8A-4147-A177-3AD203B41FA5}">
                      <a16:colId xmlns:a16="http://schemas.microsoft.com/office/drawing/2014/main" val="159462923"/>
                    </a:ext>
                  </a:extLst>
                </a:gridCol>
                <a:gridCol w="1357126">
                  <a:extLst>
                    <a:ext uri="{9D8B030D-6E8A-4147-A177-3AD203B41FA5}">
                      <a16:colId xmlns:a16="http://schemas.microsoft.com/office/drawing/2014/main" val="3767876878"/>
                    </a:ext>
                  </a:extLst>
                </a:gridCol>
                <a:gridCol w="1824123">
                  <a:extLst>
                    <a:ext uri="{9D8B030D-6E8A-4147-A177-3AD203B41FA5}">
                      <a16:colId xmlns:a16="http://schemas.microsoft.com/office/drawing/2014/main" val="1588565021"/>
                    </a:ext>
                  </a:extLst>
                </a:gridCol>
                <a:gridCol w="2107934">
                  <a:extLst>
                    <a:ext uri="{9D8B030D-6E8A-4147-A177-3AD203B41FA5}">
                      <a16:colId xmlns:a16="http://schemas.microsoft.com/office/drawing/2014/main" val="3719684418"/>
                    </a:ext>
                  </a:extLst>
                </a:gridCol>
                <a:gridCol w="2670392">
                  <a:extLst>
                    <a:ext uri="{9D8B030D-6E8A-4147-A177-3AD203B41FA5}">
                      <a16:colId xmlns:a16="http://schemas.microsoft.com/office/drawing/2014/main" val="3997587341"/>
                    </a:ext>
                  </a:extLst>
                </a:gridCol>
              </a:tblGrid>
              <a:tr h="615626">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Early Flowering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Buds starting to form</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8461751"/>
                  </a:ext>
                </a:extLst>
              </a:tr>
              <a:tr h="61562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Early Flowering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Pollination observed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7335662"/>
                  </a:ext>
                </a:extLst>
              </a:tr>
              <a:tr h="410417">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Flowering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fruit visible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6910782"/>
                  </a:ext>
                </a:extLst>
              </a:tr>
              <a:tr h="61562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Flowering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Healthy pollination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4758961"/>
                  </a:ext>
                </a:extLst>
              </a:tr>
              <a:tr h="820835">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Flowering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More fruits developing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8153846"/>
                  </a:ext>
                </a:extLst>
              </a:tr>
              <a:tr h="61562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Fruit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Fruits growing larger</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4677422"/>
                  </a:ext>
                </a:extLst>
              </a:tr>
              <a:tr h="820835">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Fruit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Good weather conditions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2318178"/>
                  </a:ext>
                </a:extLst>
              </a:tr>
              <a:tr h="61562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Fruit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for pests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0574181"/>
                  </a:ext>
                </a:extLst>
              </a:tr>
              <a:tr h="61562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Maturing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Fruits changing color</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873693"/>
                  </a:ext>
                </a:extLst>
              </a:tr>
              <a:tr h="615626">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Maturing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Continuous watering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637" marR="52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5978319"/>
                  </a:ext>
                </a:extLst>
              </a:tr>
            </a:tbl>
          </a:graphicData>
        </a:graphic>
      </p:graphicFrame>
    </p:spTree>
    <p:extLst>
      <p:ext uri="{BB962C8B-B14F-4D97-AF65-F5344CB8AC3E}">
        <p14:creationId xmlns:p14="http://schemas.microsoft.com/office/powerpoint/2010/main" val="85792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6FD413D-9727-AB73-66F0-53F79F5BC92E}"/>
              </a:ext>
            </a:extLst>
          </p:cNvPr>
          <p:cNvGraphicFramePr>
            <a:graphicFrameLocks noGrp="1"/>
          </p:cNvGraphicFramePr>
          <p:nvPr>
            <p:extLst>
              <p:ext uri="{D42A27DB-BD31-4B8C-83A1-F6EECF244321}">
                <p14:modId xmlns:p14="http://schemas.microsoft.com/office/powerpoint/2010/main" val="3962787896"/>
              </p:ext>
            </p:extLst>
          </p:nvPr>
        </p:nvGraphicFramePr>
        <p:xfrm>
          <a:off x="275304" y="255638"/>
          <a:ext cx="11670889" cy="6381134"/>
        </p:xfrm>
        <a:graphic>
          <a:graphicData uri="http://schemas.openxmlformats.org/drawingml/2006/table">
            <a:tbl>
              <a:tblPr firstRow="1" firstCol="1" bandRow="1"/>
              <a:tblGrid>
                <a:gridCol w="729671">
                  <a:extLst>
                    <a:ext uri="{9D8B030D-6E8A-4147-A177-3AD203B41FA5}">
                      <a16:colId xmlns:a16="http://schemas.microsoft.com/office/drawing/2014/main" val="1347841654"/>
                    </a:ext>
                  </a:extLst>
                </a:gridCol>
                <a:gridCol w="1052114">
                  <a:extLst>
                    <a:ext uri="{9D8B030D-6E8A-4147-A177-3AD203B41FA5}">
                      <a16:colId xmlns:a16="http://schemas.microsoft.com/office/drawing/2014/main" val="2987545556"/>
                    </a:ext>
                  </a:extLst>
                </a:gridCol>
                <a:gridCol w="981460">
                  <a:extLst>
                    <a:ext uri="{9D8B030D-6E8A-4147-A177-3AD203B41FA5}">
                      <a16:colId xmlns:a16="http://schemas.microsoft.com/office/drawing/2014/main" val="3631629356"/>
                    </a:ext>
                  </a:extLst>
                </a:gridCol>
                <a:gridCol w="981460">
                  <a:extLst>
                    <a:ext uri="{9D8B030D-6E8A-4147-A177-3AD203B41FA5}">
                      <a16:colId xmlns:a16="http://schemas.microsoft.com/office/drawing/2014/main" val="1649034840"/>
                    </a:ext>
                  </a:extLst>
                </a:gridCol>
                <a:gridCol w="1351434">
                  <a:extLst>
                    <a:ext uri="{9D8B030D-6E8A-4147-A177-3AD203B41FA5}">
                      <a16:colId xmlns:a16="http://schemas.microsoft.com/office/drawing/2014/main" val="4015644845"/>
                    </a:ext>
                  </a:extLst>
                </a:gridCol>
                <a:gridCol w="1816470">
                  <a:extLst>
                    <a:ext uri="{9D8B030D-6E8A-4147-A177-3AD203B41FA5}">
                      <a16:colId xmlns:a16="http://schemas.microsoft.com/office/drawing/2014/main" val="1955047016"/>
                    </a:ext>
                  </a:extLst>
                </a:gridCol>
                <a:gridCol w="2099090">
                  <a:extLst>
                    <a:ext uri="{9D8B030D-6E8A-4147-A177-3AD203B41FA5}">
                      <a16:colId xmlns:a16="http://schemas.microsoft.com/office/drawing/2014/main" val="2434061856"/>
                    </a:ext>
                  </a:extLst>
                </a:gridCol>
                <a:gridCol w="2659190">
                  <a:extLst>
                    <a:ext uri="{9D8B030D-6E8A-4147-A177-3AD203B41FA5}">
                      <a16:colId xmlns:a16="http://schemas.microsoft.com/office/drawing/2014/main" val="1919496945"/>
                    </a:ext>
                  </a:extLst>
                </a:gridCol>
              </a:tblGrid>
              <a:tr h="455795">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Maturing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Good fruit size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8862623"/>
                  </a:ext>
                </a:extLst>
              </a:tr>
              <a:tr h="68369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Maturing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Preparing for 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9336043"/>
                  </a:ext>
                </a:extLst>
              </a:tr>
              <a:tr h="68369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Harvesting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Early fruits ready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3988113"/>
                  </a:ext>
                </a:extLst>
              </a:tr>
              <a:tr h="68369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Harvesting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Harvested first batch</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8967428"/>
                  </a:ext>
                </a:extLst>
              </a:tr>
              <a:tr h="455795">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Harvesting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Continued 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8626514"/>
                  </a:ext>
                </a:extLst>
              </a:tr>
              <a:tr h="455795">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Post-Harvest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Plant still growing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8938333"/>
                  </a:ext>
                </a:extLst>
              </a:tr>
              <a:tr h="68369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Post-Harvest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new blooms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7554351"/>
                  </a:ext>
                </a:extLst>
              </a:tr>
              <a:tr h="68369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Post-Harvest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fruits forming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7029422"/>
                  </a:ext>
                </a:extLst>
              </a:tr>
              <a:tr h="683693">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Post-Harvest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Preparing for late 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1744837"/>
                  </a:ext>
                </a:extLst>
              </a:tr>
              <a:tr h="911591">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Post-Harvest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6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Final harvest completed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8905850"/>
                  </a:ext>
                </a:extLst>
              </a:tr>
            </a:tbl>
          </a:graphicData>
        </a:graphic>
      </p:graphicFrame>
    </p:spTree>
    <p:extLst>
      <p:ext uri="{BB962C8B-B14F-4D97-AF65-F5344CB8AC3E}">
        <p14:creationId xmlns:p14="http://schemas.microsoft.com/office/powerpoint/2010/main" val="271589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4464D1-3300-192A-1098-587FEC370D53}"/>
              </a:ext>
            </a:extLst>
          </p:cNvPr>
          <p:cNvSpPr txBox="1"/>
          <p:nvPr/>
        </p:nvSpPr>
        <p:spPr>
          <a:xfrm>
            <a:off x="698090" y="979502"/>
            <a:ext cx="10441858" cy="3983463"/>
          </a:xfrm>
          <a:prstGeom prst="rect">
            <a:avLst/>
          </a:prstGeom>
          <a:noFill/>
        </p:spPr>
        <p:txBody>
          <a:bodyPr wrap="square">
            <a:spAutoFit/>
          </a:bodyPr>
          <a:lstStyle/>
          <a:p>
            <a:pPr marL="0" marR="0" algn="just">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Additional Parameters Explained:</a:t>
            </a:r>
          </a:p>
          <a:p>
            <a:pPr marL="0" marR="0" algn="just">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Soil Moisture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Indicates the percentage of moisture in the soil, which affects plant health.</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Temperature (°C)</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Daily temperature, crucial for growth.</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Growth Stage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Describes the developmental phase of the plant.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Notes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Additional observations regarding care and conditions.</a:t>
            </a:r>
          </a:p>
          <a:p>
            <a:pPr marR="0" lvl="0">
              <a:lnSpc>
                <a:spcPct val="107000"/>
              </a:lnSpc>
              <a:spcBef>
                <a:spcPts val="0"/>
              </a:spcBef>
              <a:spcAft>
                <a:spcPts val="800"/>
              </a:spcAft>
              <a:buSzPts val="1000"/>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553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590EC-AA0E-2E31-C613-5AE58355366A}"/>
              </a:ext>
            </a:extLst>
          </p:cNvPr>
          <p:cNvSpPr txBox="1"/>
          <p:nvPr/>
        </p:nvSpPr>
        <p:spPr>
          <a:xfrm>
            <a:off x="747252" y="785617"/>
            <a:ext cx="6096000" cy="1096519"/>
          </a:xfrm>
          <a:prstGeom prst="rect">
            <a:avLst/>
          </a:prstGeom>
          <a:noFill/>
        </p:spPr>
        <p:txBody>
          <a:bodyPr wrap="square">
            <a:spAutoFit/>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Height growth analysis:</a:t>
            </a:r>
          </a:p>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2022DC4C-C4F5-F273-5412-E6719077EC42}"/>
              </a:ext>
            </a:extLst>
          </p:cNvPr>
          <p:cNvGraphicFramePr/>
          <p:nvPr>
            <p:extLst>
              <p:ext uri="{D42A27DB-BD31-4B8C-83A1-F6EECF244321}">
                <p14:modId xmlns:p14="http://schemas.microsoft.com/office/powerpoint/2010/main" val="3014845644"/>
              </p:ext>
            </p:extLst>
          </p:nvPr>
        </p:nvGraphicFramePr>
        <p:xfrm>
          <a:off x="1238865" y="1666935"/>
          <a:ext cx="9075173" cy="4478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311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5C6F5-9EC8-045B-6EF5-7A04BF598383}"/>
              </a:ext>
            </a:extLst>
          </p:cNvPr>
          <p:cNvSpPr txBox="1"/>
          <p:nvPr/>
        </p:nvSpPr>
        <p:spPr>
          <a:xfrm>
            <a:off x="678426" y="402160"/>
            <a:ext cx="6096000" cy="1096519"/>
          </a:xfrm>
          <a:prstGeom prst="rect">
            <a:avLst/>
          </a:prstGeom>
          <a:noFill/>
        </p:spPr>
        <p:txBody>
          <a:bodyPr wrap="square">
            <a:spAutoFit/>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Leaf growth analysis:</a:t>
            </a:r>
          </a:p>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3EAAF0D-8891-FF2D-FCC1-AB03A01812A4}"/>
              </a:ext>
            </a:extLst>
          </p:cNvPr>
          <p:cNvGraphicFramePr/>
          <p:nvPr>
            <p:extLst>
              <p:ext uri="{D42A27DB-BD31-4B8C-83A1-F6EECF244321}">
                <p14:modId xmlns:p14="http://schemas.microsoft.com/office/powerpoint/2010/main" val="4065570314"/>
              </p:ext>
            </p:extLst>
          </p:nvPr>
        </p:nvGraphicFramePr>
        <p:xfrm>
          <a:off x="914400" y="1498679"/>
          <a:ext cx="10097729" cy="4591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38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AE2D8A-5F56-47A2-8CAE-5AFFC6DFB3CE}"/>
              </a:ext>
            </a:extLst>
          </p:cNvPr>
          <p:cNvSpPr txBox="1"/>
          <p:nvPr/>
        </p:nvSpPr>
        <p:spPr>
          <a:xfrm>
            <a:off x="727587" y="425276"/>
            <a:ext cx="6096000" cy="1096519"/>
          </a:xfrm>
          <a:prstGeom prst="rect">
            <a:avLst/>
          </a:prstGeom>
          <a:noFill/>
        </p:spPr>
        <p:txBody>
          <a:bodyPr wrap="square">
            <a:spAutoFit/>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Fruit growth analysis:</a:t>
            </a:r>
          </a:p>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5E989486-7C24-21DE-8E81-6E03DA598D0A}"/>
              </a:ext>
            </a:extLst>
          </p:cNvPr>
          <p:cNvGraphicFramePr/>
          <p:nvPr>
            <p:extLst>
              <p:ext uri="{D42A27DB-BD31-4B8C-83A1-F6EECF244321}">
                <p14:modId xmlns:p14="http://schemas.microsoft.com/office/powerpoint/2010/main" val="4203867146"/>
              </p:ext>
            </p:extLst>
          </p:nvPr>
        </p:nvGraphicFramePr>
        <p:xfrm>
          <a:off x="963560" y="1376657"/>
          <a:ext cx="10609007" cy="43224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79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F9021-FF72-6EFB-BD74-19040CEE5355}"/>
              </a:ext>
            </a:extLst>
          </p:cNvPr>
          <p:cNvSpPr txBox="1"/>
          <p:nvPr/>
        </p:nvSpPr>
        <p:spPr>
          <a:xfrm>
            <a:off x="707922" y="776615"/>
            <a:ext cx="10726994" cy="4330544"/>
          </a:xfrm>
          <a:prstGeom prst="rect">
            <a:avLst/>
          </a:prstGeom>
          <a:noFill/>
        </p:spPr>
        <p:txBody>
          <a:bodyPr wrap="square">
            <a:spAutoFit/>
          </a:bodyPr>
          <a:lstStyle/>
          <a:p>
            <a:pPr marL="0" marR="0" algn="just">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Overview of the Dataset: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1.Growth Parameters:</a:t>
            </a: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Height (cm):</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This column tracks the vertical growth of the tomato plant, showing a steady increase over the 30 days, indicating healthy growth.</a:t>
            </a:r>
          </a:p>
          <a:p>
            <a:pPr marL="342900" marR="0" lvl="0" indent="-342900" algn="just">
              <a:lnSpc>
                <a:spcPct val="107000"/>
              </a:lnSpc>
              <a:spcBef>
                <a:spcPts val="0"/>
              </a:spcBef>
              <a:spcAft>
                <a:spcPts val="0"/>
              </a:spcAft>
              <a:buFont typeface="Symbol" panose="05050102010706020507" pitchFamily="18" charset="2"/>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Leaf Count: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number of leaves is a critical indicator of the plant’s health and vigor. An increase from 2 to 30 leaves suggests good photosynthetic capability and overall plant health.</a:t>
            </a:r>
          </a:p>
          <a:p>
            <a:pPr marL="342900" marR="0" lvl="0" indent="-342900" algn="just">
              <a:lnSpc>
                <a:spcPct val="107000"/>
              </a:lnSpc>
              <a:spcBef>
                <a:spcPts val="0"/>
              </a:spcBef>
              <a:spcAft>
                <a:spcPts val="800"/>
              </a:spcAft>
              <a:buFont typeface="Symbol" panose="05050102010706020507" pitchFamily="18" charset="2"/>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Fruit Count: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This measures the plant's productivity. The dataset shows gradual fruit development, with the first fruit appearing around Day 13 and reaching 17 fruits by Day 30.</a:t>
            </a:r>
          </a:p>
        </p:txBody>
      </p:sp>
    </p:spTree>
    <p:extLst>
      <p:ext uri="{BB962C8B-B14F-4D97-AF65-F5344CB8AC3E}">
        <p14:creationId xmlns:p14="http://schemas.microsoft.com/office/powerpoint/2010/main" val="770191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1161</Words>
  <Application>Microsoft Office PowerPoint</Application>
  <PresentationFormat>Widescreen</PresentationFormat>
  <Paragraphs>292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Tomatoes growth rate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mahadi hasan</dc:creator>
  <cp:lastModifiedBy>mahadi hasan</cp:lastModifiedBy>
  <cp:revision>1</cp:revision>
  <dcterms:created xsi:type="dcterms:W3CDTF">2024-10-08T08:38:27Z</dcterms:created>
  <dcterms:modified xsi:type="dcterms:W3CDTF">2024-10-08T09:13:33Z</dcterms:modified>
</cp:coreProperties>
</file>