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59" r:id="rId6"/>
    <p:sldId id="263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6pPyNQAjvBHs4ylDIvdjTfxyg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75AADB-C0BB-4278-A367-EC1978E578ED}">
  <a:tblStyle styleId="{BF75AADB-C0BB-4278-A367-EC1978E578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192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12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306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81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56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828d997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828d9970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d828d9970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36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91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58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828d99707_6_100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d828d99707_6_100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d828d99707_6_10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828d99707_6_10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d828d99707_6_10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d828d99707_6_10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d828d99707_6_10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d828d99707_6_10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d828d99707_6_10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d828d99707_6_10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d828d99707_6_10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d828d99707_6_10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d828d99707_6_10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828d99707_6_102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d828d99707_6_102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d828d99707_6_10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28d99707_6_102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gd828d99707_6_10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828d99707_6_10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d828d99707_6_103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gd828d99707_6_103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gd828d99707_6_103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d828d99707_6_10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828d99707_6_103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d828d99707_6_10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28d99707_6_103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d828d99707_6_103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d828d99707_6_10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828d99707_6_100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d828d99707_6_100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d828d99707_6_10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1448844" y="2455539"/>
            <a:ext cx="9144000" cy="1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lnSpc>
                <a:spcPct val="90000"/>
              </a:lnSpc>
              <a:buSzPts val="6000"/>
            </a:pP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Apache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Kafka and real-time data streaming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1448844" y="3538841"/>
            <a:ext cx="914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Faisal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Rafiq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khan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285094" y="3898839"/>
            <a:ext cx="1471500" cy="78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#2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1" name="Google Shape;61;p1"/>
          <p:cNvGraphicFramePr/>
          <p:nvPr>
            <p:extLst>
              <p:ext uri="{D42A27DB-BD31-4B8C-83A1-F6EECF244321}">
                <p14:modId xmlns:p14="http://schemas.microsoft.com/office/powerpoint/2010/main" val="2800384449"/>
              </p:ext>
            </p:extLst>
          </p:nvPr>
        </p:nvGraphicFramePr>
        <p:xfrm>
          <a:off x="3610901" y="4806041"/>
          <a:ext cx="5327850" cy="731500"/>
        </p:xfrm>
        <a:graphic>
          <a:graphicData uri="http://schemas.openxmlformats.org/drawingml/2006/table">
            <a:tbl>
              <a:tblPr>
                <a:noFill/>
                <a:tableStyleId>{BF75AADB-C0BB-4278-A367-EC1978E578ED}</a:tableStyleId>
              </a:tblPr>
              <a:tblGrid>
                <a:gridCol w="1898850"/>
                <a:gridCol w="3429000"/>
              </a:tblGrid>
              <a:tr h="731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21166020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Md.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Tarikul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Islam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p1"/>
          <p:cNvSpPr txBox="1"/>
          <p:nvPr/>
        </p:nvSpPr>
        <p:spPr>
          <a:xfrm>
            <a:off x="3865344" y="1993902"/>
            <a:ext cx="4311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CSE707: Distributed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Computing System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1524000" y="179225"/>
            <a:ext cx="91440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"/>
          <p:cNvSpPr txBox="1">
            <a:spLocks noGrp="1"/>
          </p:cNvSpPr>
          <p:nvPr>
            <p:ph type="subTitle" idx="1"/>
          </p:nvPr>
        </p:nvSpPr>
        <p:spPr>
          <a:xfrm>
            <a:off x="463625" y="1189500"/>
            <a:ext cx="4562700" cy="51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42900" algn="l">
              <a:buSzPts val="1800"/>
              <a:buFont typeface="Times New Roman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with the continuously rising amount of data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42900" algn="l">
              <a:buSzPts val="1800"/>
              <a:buFont typeface="Times New Roman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analytics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42900" algn="l">
              <a:buSzPts val="1800"/>
              <a:buFont typeface="Times New Roman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stream framework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in Java and Scala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application and micro-services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25" y="1706250"/>
            <a:ext cx="6889503" cy="268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ctrTitle"/>
          </p:nvPr>
        </p:nvSpPr>
        <p:spPr>
          <a:xfrm>
            <a:off x="1524000" y="296524"/>
            <a:ext cx="91440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lnSpc>
                <a:spcPct val="90000"/>
              </a:lnSpc>
              <a:buSzPts val="6000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Kafka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sz="3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subTitle" idx="1"/>
          </p:nvPr>
        </p:nvSpPr>
        <p:spPr>
          <a:xfrm>
            <a:off x="909175" y="1309250"/>
            <a:ext cx="5339225" cy="36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Major terms of Kafka (Topics, records, brokers)</a:t>
            </a:r>
          </a:p>
          <a:p>
            <a:pPr lvl="0" indent="-4572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ublish subscribe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system with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i.e., producer API, consumer API, streams API and connector API.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 to perform simultaneous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reads, writes,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acts.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1113095"/>
            <a:ext cx="5302250" cy="424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ctrTitle"/>
          </p:nvPr>
        </p:nvSpPr>
        <p:spPr>
          <a:xfrm>
            <a:off x="1524000" y="232042"/>
            <a:ext cx="91440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lnSpc>
                <a:spcPct val="90000"/>
              </a:lnSpc>
              <a:buSzPts val="6000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and Offsets</a:t>
            </a:r>
            <a:endParaRPr sz="3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2200" y="1246584"/>
            <a:ext cx="470194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 Topic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1745615" y="2876550"/>
            <a:ext cx="2294274" cy="24384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01011101010010</a:t>
            </a:r>
          </a:p>
          <a:p>
            <a:pPr algn="ctr"/>
            <a:r>
              <a:rPr lang="en-US" dirty="0" smtClean="0"/>
              <a:t>10001010110101</a:t>
            </a:r>
          </a:p>
          <a:p>
            <a:pPr algn="ctr"/>
            <a:r>
              <a:rPr lang="en-US" dirty="0" smtClean="0"/>
              <a:t>01010010101111</a:t>
            </a:r>
          </a:p>
          <a:p>
            <a:pPr algn="ctr"/>
            <a:r>
              <a:rPr lang="en-US" dirty="0" smtClean="0"/>
              <a:t>11010010010100</a:t>
            </a:r>
          </a:p>
          <a:p>
            <a:pPr algn="ctr"/>
            <a:r>
              <a:rPr lang="en-US" dirty="0" smtClean="0"/>
              <a:t>00101010010101</a:t>
            </a:r>
            <a:endParaRPr lang="en-US" dirty="0"/>
          </a:p>
        </p:txBody>
      </p:sp>
      <p:sp>
        <p:nvSpPr>
          <p:cNvPr id="8" name="Flowchart: Document 7"/>
          <p:cNvSpPr/>
          <p:nvPr/>
        </p:nvSpPr>
        <p:spPr>
          <a:xfrm>
            <a:off x="6349999" y="2019314"/>
            <a:ext cx="1819597" cy="495300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 rot="10800000">
            <a:off x="6350000" y="2569209"/>
            <a:ext cx="1819597" cy="495300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/>
          <p:cNvSpPr/>
          <p:nvPr/>
        </p:nvSpPr>
        <p:spPr>
          <a:xfrm>
            <a:off x="6332219" y="3496319"/>
            <a:ext cx="1819597" cy="495300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/>
          <p:cNvSpPr/>
          <p:nvPr/>
        </p:nvSpPr>
        <p:spPr>
          <a:xfrm rot="10800000">
            <a:off x="6314439" y="4041155"/>
            <a:ext cx="1819597" cy="495300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>
            <a:off x="6349999" y="4919973"/>
            <a:ext cx="1819597" cy="495300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ocument 12"/>
          <p:cNvSpPr/>
          <p:nvPr/>
        </p:nvSpPr>
        <p:spPr>
          <a:xfrm rot="10800000">
            <a:off x="6332219" y="5464809"/>
            <a:ext cx="1819597" cy="495300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21200" y="4122733"/>
            <a:ext cx="1265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59" y="2062411"/>
            <a:ext cx="1194876" cy="5664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59" y="2569209"/>
            <a:ext cx="1194876" cy="5664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59" y="3573606"/>
            <a:ext cx="1194876" cy="566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59" y="4136354"/>
            <a:ext cx="1194876" cy="5664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59" y="4815837"/>
            <a:ext cx="1194876" cy="5664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99" y="5464809"/>
            <a:ext cx="1194876" cy="566489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1" idx="1"/>
          </p:cNvCxnSpPr>
          <p:nvPr/>
        </p:nvCxnSpPr>
        <p:spPr>
          <a:xfrm>
            <a:off x="8134036" y="4288805"/>
            <a:ext cx="1721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</p:cNvCxnSpPr>
          <p:nvPr/>
        </p:nvCxnSpPr>
        <p:spPr>
          <a:xfrm>
            <a:off x="8151816" y="3743969"/>
            <a:ext cx="1703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</p:cNvCxnSpPr>
          <p:nvPr/>
        </p:nvCxnSpPr>
        <p:spPr>
          <a:xfrm>
            <a:off x="8169597" y="2816859"/>
            <a:ext cx="1685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</p:cNvCxnSpPr>
          <p:nvPr/>
        </p:nvCxnSpPr>
        <p:spPr>
          <a:xfrm>
            <a:off x="8169596" y="2266964"/>
            <a:ext cx="1685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8169596" y="5167623"/>
            <a:ext cx="1685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</p:cNvCxnSpPr>
          <p:nvPr/>
        </p:nvCxnSpPr>
        <p:spPr>
          <a:xfrm>
            <a:off x="8151816" y="5712459"/>
            <a:ext cx="1703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  <a:endCxn id="7" idx="0"/>
          </p:cNvCxnSpPr>
          <p:nvPr/>
        </p:nvCxnSpPr>
        <p:spPr>
          <a:xfrm>
            <a:off x="2892752" y="287655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7" idx="0"/>
          </p:cNvCxnSpPr>
          <p:nvPr/>
        </p:nvCxnSpPr>
        <p:spPr>
          <a:xfrm rot="5400000">
            <a:off x="2614589" y="2047967"/>
            <a:ext cx="1106746" cy="5504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61360" y="1246584"/>
            <a:ext cx="470194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partition 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200" y="5748053"/>
            <a:ext cx="51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Locating a message: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name + Partition No. + Offset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28d99707_0_0"/>
          <p:cNvSpPr txBox="1">
            <a:spLocks noGrp="1"/>
          </p:cNvSpPr>
          <p:nvPr>
            <p:ph type="subTitle" idx="1"/>
          </p:nvPr>
        </p:nvSpPr>
        <p:spPr>
          <a:xfrm>
            <a:off x="630913" y="221225"/>
            <a:ext cx="11235000" cy="6257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Google Shape;85;p3"/>
          <p:cNvSpPr txBox="1">
            <a:spLocks noGrp="1"/>
          </p:cNvSpPr>
          <p:nvPr>
            <p:ph type="ctrTitle"/>
          </p:nvPr>
        </p:nvSpPr>
        <p:spPr>
          <a:xfrm>
            <a:off x="1524000" y="296524"/>
            <a:ext cx="91440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lnSpc>
                <a:spcPct val="90000"/>
              </a:lnSpc>
              <a:buSzPts val="6000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streaming in Kafka</a:t>
            </a:r>
            <a:endParaRPr sz="3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Google Shape;86;p3"/>
          <p:cNvSpPr txBox="1">
            <a:spLocks/>
          </p:cNvSpPr>
          <p:nvPr/>
        </p:nvSpPr>
        <p:spPr>
          <a:xfrm>
            <a:off x="909175" y="1309250"/>
            <a:ext cx="4729625" cy="36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just">
              <a:lnSpc>
                <a:spcPct val="90000"/>
              </a:lnSpc>
            </a:pPr>
            <a:endParaRPr lang="en-US" sz="20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on publish-subscribe model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messaging queue system. </a:t>
            </a:r>
            <a:endParaRPr lang="en-US" sz="18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indent="-4572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of the consumers within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consumer-group reads each particular message.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consumer-groups can read from the same set of topics, and at different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so that it avoids double reading of records. </a:t>
            </a: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1309249"/>
            <a:ext cx="5929787" cy="3338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ctrTitle"/>
          </p:nvPr>
        </p:nvSpPr>
        <p:spPr>
          <a:xfrm>
            <a:off x="1692600" y="582771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364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1605325" y="1436073"/>
            <a:ext cx="9481200" cy="4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42900" algn="just">
              <a:lnSpc>
                <a:spcPct val="90000"/>
              </a:lnSpc>
              <a:spcBef>
                <a:spcPts val="1000"/>
              </a:spcBef>
              <a:buSzPts val="1800"/>
              <a:buFont typeface="Times New Roman"/>
              <a:buChar char="❖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 or enterprises fear to work with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complete set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indent="-342900" algn="just">
              <a:lnSpc>
                <a:spcPct val="90000"/>
              </a:lnSpc>
              <a:buSzPts val="1800"/>
              <a:buFont typeface="Times New Roman"/>
              <a:buChar char="❖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tweaking 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issues.</a:t>
            </a:r>
            <a:endParaRPr lang="en-US" sz="18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indent="-342900" algn="just">
              <a:lnSpc>
                <a:spcPct val="90000"/>
              </a:lnSpc>
              <a:buSzPts val="1800"/>
              <a:buFont typeface="Times New Roman"/>
              <a:buChar char="❖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olve low-latency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ingestion of large amounts of event data</a:t>
            </a:r>
            <a:r>
              <a:rPr lang="en-US" sz="1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indent="-342900" algn="just">
              <a:lnSpc>
                <a:spcPct val="90000"/>
              </a:lnSpc>
              <a:buSzPts val="1800"/>
              <a:buFont typeface="Times New Roman"/>
              <a:buChar char="❖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ower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business from small to large-scale use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that handle millions events per second.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ctrTitle"/>
          </p:nvPr>
        </p:nvSpPr>
        <p:spPr>
          <a:xfrm>
            <a:off x="1634125" y="250698"/>
            <a:ext cx="91440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8"/>
          <p:cNvSpPr txBox="1">
            <a:spLocks noGrp="1"/>
          </p:cNvSpPr>
          <p:nvPr>
            <p:ph type="subTitle" idx="1"/>
          </p:nvPr>
        </p:nvSpPr>
        <p:spPr>
          <a:xfrm>
            <a:off x="1524000" y="1138875"/>
            <a:ext cx="9974400" cy="52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342900" algn="l">
              <a:lnSpc>
                <a:spcPct val="90000"/>
              </a:lnSpc>
              <a:spcBef>
                <a:spcPts val="1000"/>
              </a:spcBef>
              <a:buSzPts val="1800"/>
              <a:buFont typeface="Times New Roman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Svingen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“Publishing with Apache Kafka at The New York Times”, accessed 25 Aug, 2020. </a:t>
            </a:r>
            <a:endParaRPr lang="en-US" sz="18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indent="-342900" algn="l">
              <a:lnSpc>
                <a:spcPct val="90000"/>
              </a:lnSpc>
              <a:spcBef>
                <a:spcPts val="1000"/>
              </a:spcBef>
              <a:buSzPts val="1800"/>
              <a:buFont typeface="Times New Roman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“Apache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for Item Setup”, Medium.com, accessed 28 Aug, 2020.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42900" algn="l">
              <a:lnSpc>
                <a:spcPct val="90000"/>
              </a:lnSpc>
              <a:spcBef>
                <a:spcPts val="1000"/>
              </a:spcBef>
              <a:buSzPts val="1800"/>
              <a:buFont typeface="Times New Roman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Shaheen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“Apache Kafka: Real Time Implementation with Kafka Architecture Review” accessed 4 Sep,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2020.</a:t>
            </a:r>
          </a:p>
          <a:p>
            <a:pPr lvl="0" indent="-342900" algn="l">
              <a:lnSpc>
                <a:spcPct val="90000"/>
              </a:lnSpc>
              <a:spcBef>
                <a:spcPts val="1000"/>
              </a:spcBef>
              <a:buSzPts val="1800"/>
              <a:buFont typeface="Times New Roman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Streaming With Apache Kafka”, Medium.com, accessed 28 Aug, 2020.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42900" algn="l">
              <a:lnSpc>
                <a:spcPct val="90000"/>
              </a:lnSpc>
              <a:spcBef>
                <a:spcPts val="1000"/>
              </a:spcBef>
              <a:buSzPts val="1800"/>
              <a:buFont typeface="Times New Roman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Engineering Blog, accessed 22 Aug,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2020. </a:t>
            </a:r>
          </a:p>
          <a:p>
            <a:pPr lvl="0" indent="-342900" algn="l">
              <a:lnSpc>
                <a:spcPct val="90000"/>
              </a:lnSpc>
              <a:spcBef>
                <a:spcPts val="1000"/>
              </a:spcBef>
              <a:buSzPts val="1800"/>
              <a:buFont typeface="Times New Roman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Kafka — A Distributed Streaming Platform”, Medium.com accessed 7 Sep,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308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Simple Light</vt:lpstr>
      <vt:lpstr>Apache Kafka and real-time data streaming</vt:lpstr>
      <vt:lpstr>Introduction </vt:lpstr>
      <vt:lpstr>Apache Kafka Architecture</vt:lpstr>
      <vt:lpstr>Partition and Offsets</vt:lpstr>
      <vt:lpstr>Real-time streaming in Kafka</vt:lpstr>
      <vt:lpstr>Conclusion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 and real-time data streaming</dc:title>
  <dc:creator>Nayeem Ashrafi</dc:creator>
  <cp:lastModifiedBy>Windows User</cp:lastModifiedBy>
  <cp:revision>28</cp:revision>
  <dcterms:created xsi:type="dcterms:W3CDTF">2021-05-04T15:34:59Z</dcterms:created>
  <dcterms:modified xsi:type="dcterms:W3CDTF">2021-05-15T12:45:33Z</dcterms:modified>
</cp:coreProperties>
</file>