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Barlow Medium" panose="020B0604020202020204" charset="0"/>
      <p:regular r:id="rId17"/>
      <p:bold r:id="rId18"/>
      <p:italic r:id="rId19"/>
      <p:boldItalic r:id="rId20"/>
    </p:embeddedFont>
    <p:embeddedFont>
      <p:font typeface="Barlow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Tw Cen MT Condensed" panose="020B0606020104020203" pitchFamily="34" charset="0"/>
      <p:regular r:id="rId29"/>
      <p:bold r:id="rId30"/>
    </p:embeddedFont>
    <p:embeddedFont>
      <p:font typeface="Wingdings 3" panose="05040102010807070707" pitchFamily="18" charset="2"/>
      <p:regular r:id="rId31"/>
    </p:embeddedFont>
    <p:embeddedFont>
      <p:font typeface="Tw Cen MT" panose="020B06020201040206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8936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863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994f9ee42_1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994f9ee42_1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48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994f9ee42_1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994f9ee42_1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23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994f9ee42_1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994f9ee42_1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02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994f9ee42_1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994f9ee42_1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2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90a0f427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90a0f427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08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0a0f4272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0a0f4272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469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94f9ee42_1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994f9ee42_1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587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994f9ee42_1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994f9ee42_1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259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994f9ee42_1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994f9ee42_1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65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004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46576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165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1605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95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70009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844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85948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15998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02542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552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34901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911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8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91800" y="1778438"/>
            <a:ext cx="8960400" cy="12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 sz="2300" dirty="0" smtClean="0">
                <a:solidFill>
                  <a:schemeClr val="accent1"/>
                </a:solidFill>
              </a:rPr>
              <a:t>A </a:t>
            </a:r>
            <a:r>
              <a:rPr lang="en-US" sz="2300" smtClean="0">
                <a:solidFill>
                  <a:schemeClr val="accent1"/>
                </a:solidFill>
              </a:rPr>
              <a:t>Computing </a:t>
            </a:r>
            <a:r>
              <a:rPr lang="en-US" sz="2300" smtClean="0">
                <a:solidFill>
                  <a:schemeClr val="accent1"/>
                </a:solidFill>
              </a:rPr>
              <a:t>Architecture </a:t>
            </a:r>
            <a:r>
              <a:rPr lang="en-US" sz="2300" dirty="0">
                <a:solidFill>
                  <a:schemeClr val="accent1"/>
                </a:solidFill>
              </a:rPr>
              <a:t>for </a:t>
            </a:r>
            <a:r>
              <a:rPr lang="en-US" sz="2300" dirty="0" smtClean="0">
                <a:solidFill>
                  <a:schemeClr val="accent1"/>
                </a:solidFill>
              </a:rPr>
              <a:t>IOT (Internet </a:t>
            </a:r>
            <a:r>
              <a:rPr lang="en-US" sz="2300" dirty="0">
                <a:solidFill>
                  <a:schemeClr val="accent1"/>
                </a:solidFill>
              </a:rPr>
              <a:t>of </a:t>
            </a:r>
            <a:r>
              <a:rPr lang="en-US" sz="2300" dirty="0" smtClean="0">
                <a:solidFill>
                  <a:schemeClr val="accent1"/>
                </a:solidFill>
              </a:rPr>
              <a:t>Things)</a:t>
            </a:r>
            <a:r>
              <a:rPr lang="en-US" sz="2300" dirty="0">
                <a:solidFill>
                  <a:schemeClr val="accent1"/>
                </a:solidFill>
              </a:rPr>
              <a:t/>
            </a:r>
            <a:br>
              <a:rPr lang="en-US" sz="2300" dirty="0">
                <a:solidFill>
                  <a:schemeClr val="accent1"/>
                </a:solidFill>
              </a:rPr>
            </a:br>
            <a:r>
              <a:rPr lang="en-US" sz="2300" dirty="0" smtClean="0">
                <a:solidFill>
                  <a:schemeClr val="accent1"/>
                </a:solidFill>
              </a:rPr>
              <a:t>Applications and devices</a:t>
            </a:r>
            <a:endParaRPr sz="3900" dirty="0">
              <a:solidFill>
                <a:schemeClr val="lt2"/>
              </a:solidFill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2053800" y="551425"/>
            <a:ext cx="503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</a:t>
            </a:r>
            <a:r>
              <a:rPr lang="en" sz="1800" b="1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707 </a:t>
            </a:r>
            <a:r>
              <a:rPr lang="en" sz="18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800" b="1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Computing System</a:t>
            </a:r>
            <a:endParaRPr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3495150" y="1469263"/>
            <a:ext cx="215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Project Idea Presentation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3120075" y="902600"/>
            <a:ext cx="3093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MSCSE, BRAC University</a:t>
            </a:r>
            <a:endParaRPr sz="2000" b="1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3628950" y="2929950"/>
            <a:ext cx="18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Presented By Group </a:t>
            </a:r>
            <a:r>
              <a:rPr lang="en" dirty="0" smtClean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2</a:t>
            </a:r>
            <a:endParaRPr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750245" y="3421376"/>
            <a:ext cx="64959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                           </a:t>
            </a:r>
            <a:r>
              <a:rPr lang="en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</a:t>
            </a:r>
            <a:r>
              <a:rPr lang="en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. </a:t>
            </a:r>
            <a:r>
              <a:rPr lang="en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Md Tarikul Islam (21166020</a:t>
            </a:r>
            <a:r>
              <a:rPr lang="en" dirty="0" smtClean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)</a:t>
            </a:r>
            <a:endParaRPr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1876500" y="2233875"/>
            <a:ext cx="53910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5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855275" y="1353949"/>
            <a:ext cx="8010934" cy="30907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╸"/>
            </a:pPr>
            <a:r>
              <a:rPr lang="en-US" sz="2300" dirty="0"/>
              <a:t>P</a:t>
            </a:r>
            <a:r>
              <a:rPr lang="en-US" sz="2300" dirty="0" smtClean="0"/>
              <a:t>aradigm that allows object to have IP address assignment</a:t>
            </a:r>
            <a:endParaRPr sz="2300" dirty="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╸"/>
            </a:pPr>
            <a:r>
              <a:rPr lang="en-US" sz="2300" dirty="0" smtClean="0"/>
              <a:t>Data process and filter are on top priority for leading technology company.</a:t>
            </a:r>
            <a:endParaRPr sz="2300" dirty="0" smtClean="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╸"/>
            </a:pPr>
            <a:r>
              <a:rPr lang="en-US" sz="2400" dirty="0" smtClean="0"/>
              <a:t>Data filtering algorithm, Hortonworks data flow (HDF) analytics platform, Apache minify.</a:t>
            </a:r>
            <a:endParaRPr sz="2300" dirty="0"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Survey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472350" y="1438000"/>
            <a:ext cx="8199300" cy="278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800" b="1" dirty="0" err="1" smtClean="0"/>
              <a:t>EdgeComputing</a:t>
            </a:r>
            <a:r>
              <a:rPr lang="en-US" sz="1800" b="1" dirty="0" smtClean="0"/>
              <a:t> </a:t>
            </a:r>
            <a:r>
              <a:rPr lang="en-US" sz="1800" b="1" dirty="0"/>
              <a:t>and Fog </a:t>
            </a:r>
            <a:r>
              <a:rPr lang="en-US" sz="1800" b="1" dirty="0" smtClean="0"/>
              <a:t>Computing</a:t>
            </a:r>
            <a:r>
              <a:rPr lang="en" sz="1800" b="1" dirty="0"/>
              <a:t> </a:t>
            </a:r>
            <a:r>
              <a:rPr lang="en-US" sz="1800" b="1" dirty="0"/>
              <a:t>to mitigate cloud server </a:t>
            </a:r>
            <a:r>
              <a:rPr lang="en-US" sz="1800" b="1" dirty="0" smtClean="0"/>
              <a:t>load.</a:t>
            </a:r>
            <a:endParaRPr sz="1800" b="1" dirty="0"/>
          </a:p>
          <a:p>
            <a:pPr lvl="0">
              <a:lnSpc>
                <a:spcPct val="150000"/>
              </a:lnSpc>
            </a:pPr>
            <a:r>
              <a:rPr lang="en-US" sz="1800" b="1" dirty="0" smtClean="0"/>
              <a:t>[</a:t>
            </a:r>
            <a:r>
              <a:rPr lang="en-US" sz="1800" b="1" dirty="0"/>
              <a:t>1</a:t>
            </a:r>
            <a:r>
              <a:rPr lang="en-US" sz="1800" b="1" dirty="0" smtClean="0"/>
              <a:t>] proposes platform </a:t>
            </a:r>
            <a:r>
              <a:rPr lang="en-US" sz="1800" b="1" dirty="0" err="1" smtClean="0"/>
              <a:t>IFoT</a:t>
            </a:r>
            <a:r>
              <a:rPr lang="en-US" sz="1800" b="1" dirty="0" smtClean="0"/>
              <a:t> </a:t>
            </a:r>
            <a:r>
              <a:rPr lang="en-US" sz="1800" b="1" dirty="0"/>
              <a:t>(Information Flow of Things)</a:t>
            </a:r>
            <a:r>
              <a:rPr lang="en-US" sz="1800" dirty="0"/>
              <a:t> </a:t>
            </a:r>
            <a:r>
              <a:rPr lang="en" sz="1800" b="1" dirty="0" smtClean="0"/>
              <a:t>processes video streams in real-time in a distributed manner by using IoT devices.</a:t>
            </a:r>
            <a:endParaRPr sz="1800" b="1" dirty="0"/>
          </a:p>
          <a:p>
            <a:r>
              <a:rPr lang="en-US" sz="1800" b="1" dirty="0" err="1" smtClean="0"/>
              <a:t>Krikkit</a:t>
            </a:r>
            <a:r>
              <a:rPr lang="en-US" sz="1800" b="1" dirty="0" smtClean="0"/>
              <a:t> </a:t>
            </a:r>
            <a:r>
              <a:rPr lang="en-US" sz="1800" b="1" dirty="0"/>
              <a:t>is a </a:t>
            </a:r>
            <a:r>
              <a:rPr lang="en-US" sz="1800" b="1" dirty="0" smtClean="0"/>
              <a:t>publish/subscribe mechanism that have visibility into and communicate </a:t>
            </a:r>
            <a:r>
              <a:rPr lang="en-US" sz="1800" b="1" dirty="0"/>
              <a:t>with sensors.</a:t>
            </a:r>
            <a:endParaRPr sz="1800" b="1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ARCHITECTURAL </a:t>
            </a:r>
            <a:r>
              <a:rPr lang="en-US" dirty="0"/>
              <a:t>IMPLEMENTATIONS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93457" y="1353950"/>
            <a:ext cx="7838100" cy="29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42900">
              <a:lnSpc>
                <a:spcPct val="150000"/>
              </a:lnSpc>
              <a:buSzPts val="1800"/>
            </a:pPr>
            <a:r>
              <a:rPr lang="en-US" sz="1800" dirty="0"/>
              <a:t>V</a:t>
            </a:r>
            <a:r>
              <a:rPr lang="en-US" sz="1800" dirty="0" smtClean="0"/>
              <a:t>ehicular </a:t>
            </a:r>
            <a:r>
              <a:rPr lang="en-US" sz="1800" dirty="0"/>
              <a:t>trucking </a:t>
            </a:r>
            <a:r>
              <a:rPr lang="en-US" sz="1800" dirty="0" smtClean="0"/>
              <a:t>scenario (</a:t>
            </a:r>
            <a:r>
              <a:rPr lang="en-US" sz="1800" dirty="0"/>
              <a:t>HDF analytics platform and Apache </a:t>
            </a:r>
            <a:r>
              <a:rPr lang="en-US" sz="1800" dirty="0" err="1"/>
              <a:t>Minifi</a:t>
            </a:r>
            <a:r>
              <a:rPr lang="en-US" sz="1800" dirty="0" smtClean="0"/>
              <a:t>).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 dirty="0" smtClean="0"/>
              <a:t>Truck generated events (normal events, violation events).</a:t>
            </a:r>
            <a:endParaRPr sz="1800" dirty="0"/>
          </a:p>
          <a:p>
            <a:pPr lvl="0" indent="-342900">
              <a:lnSpc>
                <a:spcPct val="150000"/>
              </a:lnSpc>
              <a:buSzPts val="1800"/>
            </a:pPr>
            <a:r>
              <a:rPr lang="en" sz="1800" dirty="0" smtClean="0"/>
              <a:t>Storm filters d</a:t>
            </a:r>
            <a:r>
              <a:rPr lang="en-US" sz="1800" dirty="0" err="1" smtClean="0"/>
              <a:t>etect</a:t>
            </a:r>
            <a:r>
              <a:rPr lang="en-US" sz="1800" dirty="0" smtClean="0"/>
              <a:t> </a:t>
            </a:r>
            <a:r>
              <a:rPr lang="en-US" sz="1800" dirty="0"/>
              <a:t>erratic behavior for a driver</a:t>
            </a:r>
            <a:r>
              <a:rPr lang="en" sz="1800" dirty="0" smtClean="0"/>
              <a:t>.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╸"/>
            </a:pPr>
            <a:r>
              <a:rPr lang="en" sz="1800" dirty="0" smtClean="0"/>
              <a:t>Acknowledge the fleet manager with a file containing a list of violatons occur</a:t>
            </a:r>
            <a:r>
              <a:rPr lang="en-US" sz="1800" dirty="0" smtClean="0"/>
              <a:t>r</a:t>
            </a:r>
            <a:r>
              <a:rPr lang="en" sz="1800" dirty="0" smtClean="0"/>
              <a:t>ed.</a:t>
            </a:r>
            <a:endParaRPr sz="1800" dirty="0"/>
          </a:p>
          <a:p>
            <a:r>
              <a:rPr lang="en-US" sz="1800" dirty="0" smtClean="0"/>
              <a:t>In </a:t>
            </a:r>
            <a:r>
              <a:rPr lang="en-US" sz="1800" dirty="0"/>
              <a:t>the HDF use case, </a:t>
            </a:r>
            <a:r>
              <a:rPr lang="en-US" sz="1800" dirty="0" err="1"/>
              <a:t>NiFi</a:t>
            </a:r>
            <a:r>
              <a:rPr lang="en-US" sz="1800" dirty="0"/>
              <a:t> ingests all data from the </a:t>
            </a:r>
            <a:r>
              <a:rPr lang="en-US" sz="1800" dirty="0" smtClean="0"/>
              <a:t>edge </a:t>
            </a:r>
            <a:r>
              <a:rPr lang="en-US" sz="1800" dirty="0"/>
              <a:t>devices and separates the data into two </a:t>
            </a:r>
            <a:r>
              <a:rPr lang="en-US" sz="1800" dirty="0" err="1"/>
              <a:t>dataflows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09150" y="136434"/>
            <a:ext cx="806205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/>
              <a:t>Centralised</a:t>
            </a:r>
            <a:r>
              <a:rPr lang="en-US" dirty="0"/>
              <a:t> Data Processing</a:t>
            </a: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6017538" y="413475"/>
            <a:ext cx="260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126053" y="4241182"/>
            <a:ext cx="31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Fig1: Input embeddings for BERT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7" y="532734"/>
            <a:ext cx="7969751" cy="4306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855300" y="615525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Edge Data Processing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6017538" y="413475"/>
            <a:ext cx="260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9" y="1213875"/>
            <a:ext cx="8188956" cy="3429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Potential Challenges </a:t>
            </a:r>
            <a:endParaRPr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855300" y="1525402"/>
            <a:ext cx="7466897" cy="389747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Barlow"/>
                <a:ea typeface="Barlow"/>
                <a:cs typeface="Barlow"/>
                <a:sym typeface="Barlow"/>
              </a:rPr>
              <a:t>1.       </a:t>
            </a:r>
            <a:r>
              <a:rPr lang="en" dirty="0" smtClean="0">
                <a:latin typeface="Barlow"/>
                <a:ea typeface="Barlow"/>
                <a:cs typeface="Barlow"/>
                <a:sym typeface="Barlow"/>
              </a:rPr>
              <a:t>Computation and resource constraints.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Barlow"/>
                <a:ea typeface="Barlow"/>
                <a:cs typeface="Barlow"/>
                <a:sym typeface="Barlow"/>
              </a:rPr>
              <a:t>2.      </a:t>
            </a:r>
            <a:r>
              <a:rPr lang="en" dirty="0" smtClean="0">
                <a:latin typeface="Barlow"/>
                <a:ea typeface="Barlow"/>
                <a:cs typeface="Barlow"/>
                <a:sym typeface="Barlow"/>
              </a:rPr>
              <a:t>Data backup.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Barlow"/>
                <a:ea typeface="Barlow"/>
                <a:cs typeface="Barlow"/>
                <a:sym typeface="Barlow"/>
              </a:rPr>
              <a:t>3.      </a:t>
            </a:r>
            <a:r>
              <a:rPr lang="en" dirty="0" smtClean="0">
                <a:latin typeface="Barlow"/>
                <a:ea typeface="Barlow"/>
                <a:cs typeface="Barlow"/>
                <a:sym typeface="Barlow"/>
              </a:rPr>
              <a:t>Remote and resource management.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Barlow"/>
                <a:ea typeface="Barlow"/>
                <a:cs typeface="Barlow"/>
                <a:sym typeface="Barlow"/>
              </a:rPr>
              <a:t>4.      </a:t>
            </a:r>
            <a:r>
              <a:rPr lang="en" dirty="0" smtClean="0">
                <a:latin typeface="Barlow"/>
                <a:ea typeface="Barlow"/>
                <a:cs typeface="Barlow"/>
                <a:sym typeface="Barlow"/>
              </a:rPr>
              <a:t>Linguistic Privacy, cyber and physical security.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smtClean="0">
                <a:latin typeface="Barlow"/>
                <a:ea typeface="Barlow"/>
                <a:cs typeface="Barlow"/>
                <a:sym typeface="Barlow"/>
              </a:rPr>
              <a:t>5.      Trust and authentication concerns.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6.      Reliability and fault tolerance.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7.      Scheduling and load balancing.</a:t>
            </a:r>
          </a:p>
          <a:p>
            <a:pPr lvl="0" indent="-457200" algn="l" rtl="0">
              <a:spcBef>
                <a:spcPts val="1200"/>
              </a:spcBef>
              <a:spcAft>
                <a:spcPts val="0"/>
              </a:spcAft>
              <a:buAutoNum type="arabicPeriod" startAt="5"/>
            </a:pPr>
            <a:endParaRPr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12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7466700" cy="255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  <a:buFont typeface="Barlow"/>
              <a:buChar char="╸"/>
            </a:pPr>
            <a:r>
              <a:rPr lang="en-US" dirty="0"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lang="en-US" dirty="0" smtClean="0">
                <a:latin typeface="Barlow"/>
                <a:ea typeface="Barlow"/>
                <a:cs typeface="Barlow"/>
                <a:sym typeface="Barlow"/>
              </a:rPr>
              <a:t>educes the need of </a:t>
            </a:r>
            <a:r>
              <a:rPr lang="en-US" dirty="0">
                <a:latin typeface="Barlow"/>
                <a:ea typeface="Barlow"/>
                <a:cs typeface="Barlow"/>
                <a:sym typeface="Barlow"/>
              </a:rPr>
              <a:t>centralized </a:t>
            </a:r>
            <a:r>
              <a:rPr lang="en-US" dirty="0" smtClean="0">
                <a:latin typeface="Barlow"/>
                <a:ea typeface="Barlow"/>
                <a:cs typeface="Barlow"/>
                <a:sym typeface="Barlow"/>
              </a:rPr>
              <a:t>data processing.</a:t>
            </a:r>
            <a:endParaRPr lang="en-US" dirty="0">
              <a:latin typeface="Barlow"/>
              <a:ea typeface="Barlow"/>
              <a:cs typeface="Barlow"/>
              <a:sym typeface="Barlow"/>
            </a:endParaRPr>
          </a:p>
          <a:p>
            <a:pPr lvl="0">
              <a:lnSpc>
                <a:spcPct val="150000"/>
              </a:lnSpc>
              <a:buFont typeface="Barlow"/>
              <a:buChar char="╸"/>
            </a:pPr>
            <a:r>
              <a:rPr lang="en-US" dirty="0" smtClean="0">
                <a:latin typeface="Barlow"/>
                <a:ea typeface="Barlow"/>
                <a:cs typeface="Barlow"/>
                <a:sym typeface="Barlow"/>
              </a:rPr>
              <a:t>Reduces data transmission cost by up to 98%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r>
              <a:rPr lang="en" dirty="0" smtClean="0">
                <a:latin typeface="Barlow" panose="020B0604020202020204" charset="0"/>
                <a:ea typeface="Barlow"/>
                <a:cs typeface="Barlow"/>
                <a:sym typeface="Barlow"/>
              </a:rPr>
              <a:t> Ensure the </a:t>
            </a:r>
            <a:r>
              <a:rPr lang="en-US" dirty="0" smtClean="0">
                <a:latin typeface="Barlow" panose="020B0604020202020204" charset="0"/>
              </a:rPr>
              <a:t>utilization of machine-learning mechanisms</a:t>
            </a:r>
            <a:endParaRPr dirty="0">
              <a:latin typeface="Barlow" panose="020B0604020202020204" charset="0"/>
              <a:ea typeface="Barlow"/>
              <a:cs typeface="Barlow"/>
              <a:sym typeface="Barlow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466950" y="1367175"/>
            <a:ext cx="8210100" cy="324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23850">
              <a:buSzPts val="1500"/>
              <a:buFont typeface="Barlow"/>
              <a:buAutoNum type="arabicPeriod"/>
            </a:pPr>
            <a:r>
              <a:rPr lang="en-US" sz="1500" dirty="0" smtClean="0">
                <a:latin typeface="Barlow"/>
                <a:ea typeface="Barlow"/>
                <a:cs typeface="Barlow"/>
                <a:sym typeface="Barlow"/>
              </a:rPr>
              <a:t>Y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. Nakamura, H. </a:t>
            </a:r>
            <a:r>
              <a:rPr lang="en-US" sz="1500" dirty="0" err="1">
                <a:latin typeface="Barlow"/>
                <a:ea typeface="Barlow"/>
                <a:cs typeface="Barlow"/>
                <a:sym typeface="Barlow"/>
              </a:rPr>
              <a:t>Suwa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, Y. Arakawa, H. Yamaguchi and </a:t>
            </a:r>
            <a:r>
              <a:rPr lang="en-US" sz="1500" dirty="0" smtClean="0">
                <a:latin typeface="Barlow"/>
                <a:ea typeface="Barlow"/>
                <a:cs typeface="Barlow"/>
                <a:sym typeface="Barlow"/>
              </a:rPr>
              <a:t>K. </a:t>
            </a:r>
            <a:r>
              <a:rPr lang="en-US" sz="1500" dirty="0" err="1" smtClean="0">
                <a:latin typeface="Barlow"/>
                <a:ea typeface="Barlow"/>
                <a:cs typeface="Barlow"/>
                <a:sym typeface="Barlow"/>
              </a:rPr>
              <a:t>Yasumoto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, "Middleware for Proximity Distributed </a:t>
            </a:r>
            <a:r>
              <a:rPr lang="en-US" sz="1500" dirty="0" smtClean="0">
                <a:latin typeface="Barlow"/>
                <a:ea typeface="Barlow"/>
                <a:cs typeface="Barlow"/>
                <a:sym typeface="Barlow"/>
              </a:rPr>
              <a:t>Real-Time Processing 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of </a:t>
            </a:r>
            <a:r>
              <a:rPr lang="en-US" sz="1500" dirty="0" err="1">
                <a:latin typeface="Barlow"/>
                <a:ea typeface="Barlow"/>
                <a:cs typeface="Barlow"/>
                <a:sym typeface="Barlow"/>
              </a:rPr>
              <a:t>IoT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 Data Flows," 2016 IEEE 36th </a:t>
            </a:r>
            <a:r>
              <a:rPr lang="en-US" sz="1500" dirty="0" smtClean="0">
                <a:latin typeface="Barlow"/>
                <a:ea typeface="Barlow"/>
                <a:cs typeface="Barlow"/>
                <a:sym typeface="Barlow"/>
              </a:rPr>
              <a:t>International Conference 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on Distributed Computing Systems (ICDCS), Nara, </a:t>
            </a:r>
            <a:r>
              <a:rPr lang="en-US" sz="1500" dirty="0" smtClean="0">
                <a:latin typeface="Barlow"/>
                <a:ea typeface="Barlow"/>
                <a:cs typeface="Barlow"/>
                <a:sym typeface="Barlow"/>
              </a:rPr>
              <a:t>2016, pp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-US" sz="1500" dirty="0" smtClean="0">
                <a:latin typeface="Barlow"/>
                <a:ea typeface="Barlow"/>
                <a:cs typeface="Barlow"/>
                <a:sym typeface="Barlow"/>
              </a:rPr>
              <a:t>771-772.</a:t>
            </a:r>
          </a:p>
          <a:p>
            <a:pPr lvl="0" indent="-323850">
              <a:buSzPts val="1500"/>
              <a:buFont typeface="Barlow"/>
              <a:buAutoNum type="arabicPeriod"/>
            </a:pP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C. </a:t>
            </a:r>
            <a:r>
              <a:rPr lang="en-US" sz="1500" dirty="0" err="1">
                <a:latin typeface="Barlow"/>
                <a:ea typeface="Barlow"/>
                <a:cs typeface="Barlow"/>
                <a:sym typeface="Barlow"/>
              </a:rPr>
              <a:t>Barbieru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 and F. Pop, "Soft Real-Time Hadoop Scheduler for Big Data Processing in Smart Cities," 2016 IEEE 30th </a:t>
            </a:r>
            <a:r>
              <a:rPr lang="en-US" sz="1500" dirty="0" smtClean="0">
                <a:latin typeface="Barlow"/>
                <a:ea typeface="Barlow"/>
                <a:cs typeface="Barlow"/>
                <a:sym typeface="Barlow"/>
              </a:rPr>
              <a:t>International Conference 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on Advanced Information Networking and Applications (AINA), </a:t>
            </a:r>
            <a:r>
              <a:rPr lang="en-US" sz="1500" dirty="0" err="1">
                <a:latin typeface="Barlow"/>
                <a:ea typeface="Barlow"/>
                <a:cs typeface="Barlow"/>
                <a:sym typeface="Barlow"/>
              </a:rPr>
              <a:t>Crans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-Montana, 2016, pp. </a:t>
            </a:r>
            <a:r>
              <a:rPr lang="en-US" sz="1500" dirty="0" smtClean="0">
                <a:latin typeface="Barlow"/>
                <a:ea typeface="Barlow"/>
                <a:cs typeface="Barlow"/>
                <a:sym typeface="Barlow"/>
              </a:rPr>
              <a:t>863-870.</a:t>
            </a:r>
          </a:p>
          <a:p>
            <a:pPr lvl="0" indent="-323850">
              <a:buSzPts val="1500"/>
              <a:buFont typeface="Barlow"/>
              <a:buAutoNum type="arabicPeriod"/>
            </a:pP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A. </a:t>
            </a:r>
            <a:r>
              <a:rPr lang="en-US" sz="1500" dirty="0" err="1">
                <a:latin typeface="Barlow"/>
                <a:ea typeface="Barlow"/>
                <a:cs typeface="Barlow"/>
                <a:sym typeface="Barlow"/>
              </a:rPr>
              <a:t>Papageorgiou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, B. Cheng and E. Kovacs, "Real-time data reduction at the network edge of Internet-of-Things systems," 2015 </a:t>
            </a:r>
            <a:r>
              <a:rPr lang="en-US" sz="1500" dirty="0" smtClean="0">
                <a:latin typeface="Barlow"/>
                <a:ea typeface="Barlow"/>
                <a:cs typeface="Barlow"/>
                <a:sym typeface="Barlow"/>
              </a:rPr>
              <a:t>11</a:t>
            </a:r>
            <a:r>
              <a:rPr lang="en-US" sz="1500" baseline="30000" dirty="0" smtClean="0">
                <a:latin typeface="Barlow"/>
                <a:ea typeface="Barlow"/>
                <a:cs typeface="Barlow"/>
                <a:sym typeface="Barlow"/>
              </a:rPr>
              <a:t>th</a:t>
            </a:r>
            <a:r>
              <a:rPr lang="en-US" sz="1500" dirty="0" smtClean="0">
                <a:latin typeface="Barlow"/>
                <a:ea typeface="Barlow"/>
                <a:cs typeface="Barlow"/>
                <a:sym typeface="Barlow"/>
              </a:rPr>
              <a:t> International 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Conference on Network and Service Management (CNSM), Barcelona, 2015, pp. </a:t>
            </a:r>
            <a:r>
              <a:rPr lang="en-US" sz="1500" dirty="0" smtClean="0">
                <a:latin typeface="Barlow"/>
                <a:ea typeface="Barlow"/>
                <a:cs typeface="Barlow"/>
                <a:sym typeface="Barlow"/>
              </a:rPr>
              <a:t>284-291.</a:t>
            </a:r>
          </a:p>
          <a:p>
            <a:pPr lvl="0" indent="-323850">
              <a:buSzPts val="1500"/>
              <a:buFont typeface="Barlow"/>
              <a:buAutoNum type="arabicPeriod"/>
            </a:pP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I. </a:t>
            </a:r>
            <a:r>
              <a:rPr lang="en-US" sz="1500" dirty="0" err="1">
                <a:latin typeface="Barlow"/>
                <a:ea typeface="Barlow"/>
                <a:cs typeface="Barlow"/>
                <a:sym typeface="Barlow"/>
              </a:rPr>
              <a:t>Taleb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, R. </a:t>
            </a:r>
            <a:r>
              <a:rPr lang="en-US" sz="1500" dirty="0" err="1">
                <a:latin typeface="Barlow"/>
                <a:ea typeface="Barlow"/>
                <a:cs typeface="Barlow"/>
                <a:sym typeface="Barlow"/>
              </a:rPr>
              <a:t>Dssouli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 and M. A. </a:t>
            </a:r>
            <a:r>
              <a:rPr lang="en-US" sz="1500" dirty="0" err="1">
                <a:latin typeface="Barlow"/>
                <a:ea typeface="Barlow"/>
                <a:cs typeface="Barlow"/>
                <a:sym typeface="Barlow"/>
              </a:rPr>
              <a:t>Serhani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, "Big Data Pre-processing: A Quality Framework," 2015 IEEE International Congress on Big </a:t>
            </a:r>
            <a:r>
              <a:rPr lang="en-US" sz="1500" dirty="0" smtClean="0">
                <a:latin typeface="Barlow"/>
                <a:ea typeface="Barlow"/>
                <a:cs typeface="Barlow"/>
                <a:sym typeface="Barlow"/>
              </a:rPr>
              <a:t>Data, New </a:t>
            </a:r>
            <a:r>
              <a:rPr lang="en-US" sz="1500" dirty="0">
                <a:latin typeface="Barlow"/>
                <a:ea typeface="Barlow"/>
                <a:cs typeface="Barlow"/>
                <a:sym typeface="Barlow"/>
              </a:rPr>
              <a:t>York, NY, 2015, pp. 191-198.</a:t>
            </a:r>
            <a:endParaRPr lang="en-US" sz="1500" dirty="0" smtClean="0">
              <a:latin typeface="Barlow"/>
              <a:ea typeface="Barlow"/>
              <a:cs typeface="Barlow"/>
              <a:sym typeface="Barlow"/>
            </a:endParaRPr>
          </a:p>
          <a:p>
            <a:pPr lvl="0" indent="-323850">
              <a:buSzPts val="1500"/>
              <a:buFont typeface="Barlow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Barlow" panose="020B0604020202020204" charset="0"/>
                <a:ea typeface="Arial"/>
                <a:cs typeface="Arial"/>
                <a:sym typeface="Arial"/>
              </a:rPr>
              <a:t>"eclipse.org/</a:t>
            </a:r>
            <a:r>
              <a:rPr lang="en-US" sz="1500" dirty="0" err="1">
                <a:solidFill>
                  <a:srgbClr val="000000"/>
                </a:solidFill>
                <a:latin typeface="Barlow" panose="020B0604020202020204" charset="0"/>
                <a:ea typeface="Arial"/>
                <a:cs typeface="Arial"/>
                <a:sym typeface="Arial"/>
              </a:rPr>
              <a:t>krikkit</a:t>
            </a:r>
            <a:r>
              <a:rPr lang="en-US" sz="1500" dirty="0">
                <a:solidFill>
                  <a:srgbClr val="000000"/>
                </a:solidFill>
                <a:latin typeface="Barlow" panose="020B0604020202020204" charset="0"/>
                <a:ea typeface="Arial"/>
                <a:cs typeface="Arial"/>
                <a:sym typeface="Arial"/>
              </a:rPr>
              <a:t>/," Eclipse, [Online]. Available: https://eclipse.org/krikkit/. [Accessed 03 February 2017</a:t>
            </a:r>
            <a:r>
              <a:rPr lang="en-US" sz="1500" dirty="0" smtClean="0">
                <a:solidFill>
                  <a:srgbClr val="000000"/>
                </a:solidFill>
                <a:latin typeface="Barlow" panose="020B0604020202020204" charset="0"/>
                <a:ea typeface="Arial"/>
                <a:cs typeface="Arial"/>
                <a:sym typeface="Arial"/>
              </a:rPr>
              <a:t>].</a:t>
            </a:r>
          </a:p>
          <a:p>
            <a:pPr lvl="0" indent="-323850">
              <a:buSzPts val="1500"/>
              <a:buFont typeface="Barlow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Barlow" panose="020B0604020202020204" charset="0"/>
                <a:ea typeface="Arial"/>
                <a:cs typeface="Arial"/>
                <a:sym typeface="Arial"/>
              </a:rPr>
              <a:t>G. </a:t>
            </a:r>
            <a:r>
              <a:rPr lang="en-US" sz="1500" dirty="0" err="1">
                <a:solidFill>
                  <a:srgbClr val="000000"/>
                </a:solidFill>
                <a:latin typeface="Barlow" panose="020B0604020202020204" charset="0"/>
                <a:ea typeface="Arial"/>
                <a:cs typeface="Arial"/>
                <a:sym typeface="Arial"/>
              </a:rPr>
              <a:t>Vetticaden</a:t>
            </a:r>
            <a:r>
              <a:rPr lang="en-US" sz="1500" dirty="0">
                <a:solidFill>
                  <a:srgbClr val="000000"/>
                </a:solidFill>
                <a:latin typeface="Barlow" panose="020B0604020202020204" charset="0"/>
                <a:ea typeface="Arial"/>
                <a:cs typeface="Arial"/>
                <a:sym typeface="Arial"/>
              </a:rPr>
              <a:t>, "github.com/</a:t>
            </a:r>
            <a:r>
              <a:rPr lang="en-US" sz="1500" dirty="0" err="1">
                <a:solidFill>
                  <a:srgbClr val="000000"/>
                </a:solidFill>
                <a:latin typeface="Barlow" panose="020B0604020202020204" charset="0"/>
                <a:ea typeface="Arial"/>
                <a:cs typeface="Arial"/>
                <a:sym typeface="Arial"/>
              </a:rPr>
              <a:t>georgevetticaden</a:t>
            </a:r>
            <a:r>
              <a:rPr lang="en-US" sz="1500" dirty="0">
                <a:solidFill>
                  <a:srgbClr val="000000"/>
                </a:solidFill>
                <a:latin typeface="Barlow" panose="020B0604020202020204" charset="0"/>
                <a:ea typeface="Arial"/>
                <a:cs typeface="Arial"/>
                <a:sym typeface="Arial"/>
              </a:rPr>
              <a:t>/</a:t>
            </a:r>
            <a:r>
              <a:rPr lang="en-US" sz="1500" dirty="0" err="1">
                <a:solidFill>
                  <a:srgbClr val="000000"/>
                </a:solidFill>
                <a:latin typeface="Barlow" panose="020B0604020202020204" charset="0"/>
                <a:ea typeface="Arial"/>
                <a:cs typeface="Arial"/>
                <a:sym typeface="Arial"/>
              </a:rPr>
              <a:t>hdp</a:t>
            </a:r>
            <a:r>
              <a:rPr lang="en-US" sz="1500" dirty="0">
                <a:solidFill>
                  <a:srgbClr val="000000"/>
                </a:solidFill>
                <a:latin typeface="Barlow" panose="020B0604020202020204" charset="0"/>
                <a:ea typeface="Arial"/>
                <a:cs typeface="Arial"/>
                <a:sym typeface="Arial"/>
              </a:rPr>
              <a:t>," 10 December 2016. [Online]. Available:</a:t>
            </a:r>
          </a:p>
          <a:p>
            <a:pPr marL="133350" lvl="0" indent="0">
              <a:buSzPts val="1500"/>
              <a:buNone/>
            </a:pPr>
            <a:r>
              <a:rPr lang="en-US" sz="1500" dirty="0" smtClean="0">
                <a:solidFill>
                  <a:srgbClr val="000000"/>
                </a:solidFill>
                <a:latin typeface="Barlow" panose="020B0604020202020204" charset="0"/>
                <a:ea typeface="Arial"/>
                <a:cs typeface="Arial"/>
                <a:sym typeface="Arial"/>
              </a:rPr>
              <a:t>         https</a:t>
            </a:r>
            <a:r>
              <a:rPr lang="en-US" sz="1500" dirty="0">
                <a:solidFill>
                  <a:srgbClr val="000000"/>
                </a:solidFill>
                <a:latin typeface="Barlow" panose="020B0604020202020204" charset="0"/>
                <a:ea typeface="Arial"/>
                <a:cs typeface="Arial"/>
                <a:sym typeface="Arial"/>
              </a:rPr>
              <a:t>://github.com/georgevetticaden/hdp/tree/master/referenceapps/iot-trucking-app.</a:t>
            </a:r>
            <a:endParaRPr sz="1500" dirty="0" smtClean="0">
              <a:solidFill>
                <a:srgbClr val="000000"/>
              </a:solidFill>
              <a:latin typeface="Barlow" panose="020B0604020202020204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1692</TotalTime>
  <Words>492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Barlow Light</vt:lpstr>
      <vt:lpstr>Barlow Medium</vt:lpstr>
      <vt:lpstr>Barlow</vt:lpstr>
      <vt:lpstr>Montserrat</vt:lpstr>
      <vt:lpstr>Tw Cen MT Condensed</vt:lpstr>
      <vt:lpstr>Wingdings 3</vt:lpstr>
      <vt:lpstr>Tw Cen MT</vt:lpstr>
      <vt:lpstr>Arial</vt:lpstr>
      <vt:lpstr>Times New Roman</vt:lpstr>
      <vt:lpstr>Integral</vt:lpstr>
      <vt:lpstr>A Computing Architecture for IOT (Internet of Things) Applications and devices</vt:lpstr>
      <vt:lpstr>INTRODUCTION</vt:lpstr>
      <vt:lpstr>Literature Survey</vt:lpstr>
      <vt:lpstr>ARCHITECTURAL IMPLEMENTATIONS</vt:lpstr>
      <vt:lpstr>Centralised Data Processing</vt:lpstr>
      <vt:lpstr>Edge Data Processing</vt:lpstr>
      <vt:lpstr>Potential Challenges </vt:lpstr>
      <vt:lpstr>Conclusion </vt:lpstr>
      <vt:lpstr>Bibliography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HATE SPEECH IN BANGLA LANGUAGE IN SOCIAL MEDIA USING BERT </dc:title>
  <cp:lastModifiedBy>Windows User</cp:lastModifiedBy>
  <cp:revision>26</cp:revision>
  <dcterms:modified xsi:type="dcterms:W3CDTF">2021-05-17T10:50:08Z</dcterms:modified>
</cp:coreProperties>
</file>