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6" r:id="rId5"/>
    <p:sldId id="339" r:id="rId6"/>
    <p:sldId id="341" r:id="rId7"/>
    <p:sldId id="343" r:id="rId8"/>
    <p:sldId id="345" r:id="rId9"/>
    <p:sldId id="347" r:id="rId10"/>
    <p:sldId id="346" r:id="rId11"/>
    <p:sldId id="344" r:id="rId12"/>
    <p:sldId id="34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5E6167"/>
    <a:srgbClr val="D1D4D3"/>
    <a:srgbClr val="AA272F"/>
    <a:srgbClr val="F89828"/>
    <a:srgbClr val="899F99"/>
    <a:srgbClr val="4B4D4D"/>
    <a:srgbClr val="5C7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21" autoAdjust="0"/>
    <p:restoredTop sz="94660"/>
  </p:normalViewPr>
  <p:slideViewPr>
    <p:cSldViewPr>
      <p:cViewPr varScale="1">
        <p:scale>
          <a:sx n="94" d="100"/>
          <a:sy n="9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6737AEC0-3506-6E4E-926E-2026EAFFD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284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4846117-D7D4-9E40-A937-DB343D31E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479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3EB87-CB4B-2D48-9767-D32D5CB50A7C}" type="slidenum">
              <a:rPr lang="en-US" smtClean="0">
                <a:latin typeface="Arial" pitchFamily="-84" charset="0"/>
              </a:rPr>
              <a:pPr/>
              <a:t>1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-84" charset="0"/>
              <a:ea typeface="MS PGothic" charset="0"/>
            </a:endParaRPr>
          </a:p>
        </p:txBody>
      </p:sp>
      <p:sp>
        <p:nvSpPr>
          <p:cNvPr id="1741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711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6117-D7D4-9E40-A937-DB343D31E1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leSlideImag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-4763"/>
            <a:ext cx="9145588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895600"/>
            <a:ext cx="57912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505200"/>
            <a:ext cx="5791200" cy="838200"/>
          </a:xfrm>
        </p:spPr>
        <p:txBody>
          <a:bodyPr/>
          <a:lstStyle>
            <a:lvl1pPr marL="0" indent="0">
              <a:buFont typeface="Times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1828800"/>
            <a:ext cx="77724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4AB42-C5D1-144A-9817-593B8A39031C}" type="slidenum">
              <a:rPr lang="en-US"/>
              <a:pPr>
                <a:defRPr/>
              </a:pPr>
              <a:t>‹#›</a:t>
            </a:fld>
            <a:endParaRPr lang="en-US" sz="1000">
              <a:latin typeface="Arial Bold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eaLnBrk="0" hangingPunct="0">
              <a:defRPr/>
            </a:pPr>
            <a:endParaRPr lang="en-US" sz="10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684213" indent="-227013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buFont typeface="Arial" pitchFamily="34" charset="0"/>
              <a:buChar char="–"/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E00C74F9-2EC4-4247-ACEA-7778EA81028E}" type="slidenum">
              <a:rPr lang="en-US"/>
              <a:pPr>
                <a:defRPr/>
              </a:pPr>
              <a:t>‹#›</a:t>
            </a:fld>
            <a:endParaRPr lang="en-US" dirty="0">
              <a:latin typeface="Arial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9D67E-C11A-B949-B72D-0564A2088FF6}" type="slidenum">
              <a:rPr lang="en-US"/>
              <a:pPr>
                <a:defRPr/>
              </a:pPr>
              <a:t>‹#›</a:t>
            </a:fld>
            <a:endParaRPr lang="en-US" sz="1000">
              <a:latin typeface="Arial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724400"/>
          </a:xfrm>
        </p:spPr>
        <p:txBody>
          <a:bodyPr/>
          <a:lstStyle>
            <a:lvl1pPr>
              <a:defRPr sz="2000"/>
            </a:lvl1pPr>
            <a:lvl2pPr marL="684213" indent="-227013">
              <a:defRPr sz="2000"/>
            </a:lvl2pPr>
            <a:lvl3pPr marL="1030288" indent="-115888"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724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FF7900"/>
              </a:buClr>
              <a:defRPr lang="en-US" sz="2000" dirty="0" smtClean="0">
                <a:solidFill>
                  <a:srgbClr val="4B4D4D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684213" indent="-227013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FF7900"/>
              </a:buClr>
              <a:defRPr lang="en-US" sz="2000" dirty="0" smtClean="0">
                <a:solidFill>
                  <a:srgbClr val="4B4D4D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030288" indent="-115888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FF7900"/>
              </a:buClr>
              <a:defRPr lang="en-US" sz="1800" dirty="0" smtClean="0">
                <a:solidFill>
                  <a:srgbClr val="4B4D4D"/>
                </a:solidFill>
                <a:latin typeface="+mn-lt"/>
                <a:ea typeface="MS PGothic" pitchFamily="34" charset="-128"/>
                <a:cs typeface="+mn-cs"/>
              </a:defRPr>
            </a:lvl3pPr>
            <a:lvl4pPr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FF7900"/>
              </a:buClr>
              <a:defRPr lang="en-US" sz="1600" dirty="0" smtClean="0">
                <a:solidFill>
                  <a:srgbClr val="4B4D4D"/>
                </a:solidFill>
                <a:latin typeface="+mn-lt"/>
                <a:ea typeface="MS PGothic" pitchFamily="34" charset="-128"/>
                <a:cs typeface="+mn-cs"/>
              </a:defRPr>
            </a:lvl4pPr>
            <a:lvl5pPr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rgbClr val="FF7900"/>
              </a:buClr>
              <a:defRPr lang="en-US" sz="1400" dirty="0">
                <a:solidFill>
                  <a:srgbClr val="4B4D4D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8828-AC4C-5D4A-A6E1-733FB83AE899}" type="slidenum">
              <a:rPr lang="en-US"/>
              <a:pPr>
                <a:defRPr/>
              </a:pPr>
              <a:t>‹#›</a:t>
            </a:fld>
            <a:endParaRPr lang="en-US" sz="1000">
              <a:latin typeface="Arial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73355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373312"/>
            <a:ext cx="4040188" cy="3951288"/>
          </a:xfrm>
        </p:spPr>
        <p:txBody>
          <a:bodyPr/>
          <a:lstStyle>
            <a:lvl1pPr>
              <a:defRPr sz="2000"/>
            </a:lvl1pPr>
            <a:lvl2pPr marL="684213" indent="-227013">
              <a:buFont typeface="Arial" pitchFamily="34" charset="0"/>
              <a:buChar char="–"/>
              <a:defRPr sz="2000"/>
            </a:lvl2pPr>
            <a:lvl3pPr>
              <a:defRPr sz="1800"/>
            </a:lvl3pPr>
            <a:lvl4pPr>
              <a:buFont typeface="Arial" pitchFamily="34" charset="0"/>
              <a:buChar char="–"/>
              <a:defRPr sz="1600"/>
            </a:lvl4pPr>
            <a:lvl5pPr>
              <a:defRPr sz="1400"/>
            </a:lvl5pPr>
            <a:lvl6pPr>
              <a:buFont typeface="Arial" pitchFamily="34" charset="0"/>
              <a:buChar char="–"/>
              <a:defRPr sz="12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173355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9825" y="2373312"/>
            <a:ext cx="4041775" cy="3951288"/>
          </a:xfrm>
        </p:spPr>
        <p:txBody>
          <a:bodyPr/>
          <a:lstStyle>
            <a:lvl1pPr>
              <a:defRPr sz="2000"/>
            </a:lvl1pPr>
            <a:lvl2pPr marL="684213" indent="-227013">
              <a:buFont typeface="Arial" pitchFamily="34" charset="0"/>
              <a:buChar char="–"/>
              <a:defRPr sz="2000"/>
            </a:lvl2pPr>
            <a:lvl3pPr>
              <a:defRPr sz="1800"/>
            </a:lvl3pPr>
            <a:lvl4pPr>
              <a:buFont typeface="Arial" pitchFamily="34" charset="0"/>
              <a:buChar char="–"/>
              <a:defRPr sz="1600"/>
            </a:lvl4pPr>
            <a:lvl5pPr>
              <a:defRPr sz="1400"/>
            </a:lvl5pPr>
            <a:lvl6pPr>
              <a:buFont typeface="Arial" pitchFamily="34" charset="0"/>
              <a:buChar char="–"/>
              <a:defRPr sz="1200" baseline="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0484-A90A-7342-8573-0FE3298157C5}" type="slidenum">
              <a:rPr lang="en-US"/>
              <a:pPr>
                <a:defRPr/>
              </a:pPr>
              <a:t>‹#›</a:t>
            </a:fld>
            <a:endParaRPr lang="en-US" sz="1000" dirty="0">
              <a:latin typeface="Arial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5C4E8-7C1A-AE48-A01B-E7E83F968D81}" type="slidenum">
              <a:rPr lang="en-US"/>
              <a:pPr>
                <a:defRPr/>
              </a:pPr>
              <a:t>‹#›</a:t>
            </a:fld>
            <a:endParaRPr lang="en-US" sz="1000" dirty="0">
              <a:latin typeface="Arial Bold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BF8A5-F92A-254F-8806-39B998B2CDC1}" type="slidenum">
              <a:rPr lang="en-US"/>
              <a:pPr>
                <a:defRPr/>
              </a:pPr>
              <a:t>‹#›</a:t>
            </a:fld>
            <a:endParaRPr lang="en-US" sz="1000">
              <a:latin typeface="Arial Bold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05000"/>
            <a:ext cx="5187950" cy="4221163"/>
          </a:xfrm>
        </p:spPr>
        <p:txBody>
          <a:bodyPr/>
          <a:lstStyle>
            <a:lvl1pPr>
              <a:defRPr sz="2000" baseline="0"/>
            </a:lvl1pPr>
            <a:lvl2pPr marL="684213" indent="-227013">
              <a:defRPr sz="200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/>
            </a:lvl5pPr>
            <a:lvl6pPr>
              <a:buFont typeface="Arial" pitchFamily="34" charset="0"/>
              <a:buChar char="–"/>
              <a:defRPr sz="1200" baseline="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1905000"/>
            <a:ext cx="27035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87557-5C14-4C4B-A1EE-C28B5EB111AC}" type="slidenum">
              <a:rPr lang="en-US"/>
              <a:pPr>
                <a:defRPr/>
              </a:pPr>
              <a:t>‹#›</a:t>
            </a:fld>
            <a:endParaRPr lang="en-US" sz="1000">
              <a:latin typeface="Arial Bold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990600" y="762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kern="0" smtClean="0">
                <a:latin typeface="+mj-lt"/>
                <a:ea typeface="MS PGothic" pitchFamily="34" charset="-128"/>
                <a:cs typeface="+mj-cs"/>
              </a:rPr>
              <a:t>Click to Edit Master Title Style</a:t>
            </a:r>
            <a:endParaRPr lang="en-US" kern="0" dirty="0"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057399"/>
            <a:ext cx="5486400" cy="267017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51502-60F7-2940-A5AA-E3447FCC6367}" type="slidenum">
              <a:rPr lang="en-US"/>
              <a:pPr>
                <a:defRPr/>
              </a:pPr>
              <a:t>‹#›</a:t>
            </a:fld>
            <a:endParaRPr lang="en-US" sz="1000">
              <a:latin typeface="Arial Bold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MasterSlideImage_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5588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681788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6AA3AF96-A1EE-3E40-BEBD-C5B7CB3EF37B}" type="slidenum">
              <a:rPr lang="en-US"/>
              <a:pPr>
                <a:defRPr/>
              </a:pPr>
              <a:t>‹#›</a:t>
            </a:fld>
            <a:endParaRPr lang="en-US" dirty="0">
              <a:latin typeface="Arial Bold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85838" y="6681788"/>
            <a:ext cx="3200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700" dirty="0">
                <a:ea typeface="MS PGothic" charset="0"/>
                <a:cs typeface="MS PGothic" charset="0"/>
              </a:rPr>
              <a:t>© </a:t>
            </a:r>
            <a:r>
              <a:rPr lang="en-US" sz="700" dirty="0" smtClean="0">
                <a:ea typeface="MS PGothic" charset="0"/>
                <a:cs typeface="MS PGothic" charset="0"/>
              </a:rPr>
              <a:t>2015 </a:t>
            </a:r>
            <a:r>
              <a:rPr lang="en-US" sz="700" dirty="0">
                <a:ea typeface="MS PGothic" charset="0"/>
                <a:cs typeface="MS PGothic" charset="0"/>
              </a:rPr>
              <a:t>ShoreTel, Inc. All rights reserved worldwide.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572000" y="67056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hangingPunct="0">
              <a:defRPr/>
            </a:pPr>
            <a:fld id="{C8273A71-5757-4B29-A919-5EA1575D8DF6}" type="datetime1">
              <a:rPr lang="en-US" sz="800" smtClean="0">
                <a:latin typeface="Arial" pitchFamily="34" charset="0"/>
                <a:ea typeface="MS PGothic" pitchFamily="34" charset="-128"/>
              </a:rPr>
              <a:pPr algn="ctr" eaLnBrk="0" hangingPunct="0">
                <a:defRPr/>
              </a:pPr>
              <a:t>11/13/2017</a:t>
            </a:fld>
            <a:endParaRPr lang="en-US" sz="800" dirty="0">
              <a:latin typeface="Arial Bold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7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charset="0"/>
          <a:ea typeface="ＭＳ Ｐゴシック" charset="-128"/>
          <a:cs typeface="ＭＳ Ｐゴシック" charset="-128"/>
        </a:defRPr>
      </a:lvl9pPr>
    </p:titleStyle>
    <p:bodyStyle>
      <a:lvl1pPr marL="223838" indent="-223838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Times" pitchFamily="-84" charset="0"/>
        <a:buChar char="•"/>
        <a:defRPr sz="2000" b="1">
          <a:solidFill>
            <a:srgbClr val="4B4D4D"/>
          </a:solidFill>
          <a:latin typeface="+mn-lt"/>
          <a:ea typeface="MS PGothic" pitchFamily="34" charset="-128"/>
          <a:cs typeface="+mn-cs"/>
        </a:defRPr>
      </a:lvl1pPr>
      <a:lvl2pPr marL="630238" indent="-173038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Arial" pitchFamily="-84" charset="0"/>
        <a:buChar char="–"/>
        <a:defRPr sz="2000">
          <a:solidFill>
            <a:srgbClr val="4B4D4D"/>
          </a:solidFill>
          <a:latin typeface="+mn-lt"/>
          <a:ea typeface="MS PGothic" pitchFamily="34" charset="-128"/>
        </a:defRPr>
      </a:lvl2pPr>
      <a:lvl3pPr marL="1087438" indent="-173038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Times" pitchFamily="-84" charset="0"/>
        <a:buChar char="•"/>
        <a:defRPr sz="2000">
          <a:solidFill>
            <a:srgbClr val="4B4D4D"/>
          </a:solidFill>
          <a:latin typeface="+mn-lt"/>
          <a:ea typeface="MS PGothic" pitchFamily="34" charset="-128"/>
        </a:defRPr>
      </a:lvl3pPr>
      <a:lvl4pPr marL="1598613" indent="-227013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Arial" pitchFamily="-84" charset="0"/>
        <a:buChar char="–"/>
        <a:tabLst>
          <a:tab pos="1598613" algn="l"/>
        </a:tabLst>
        <a:defRPr sz="2000">
          <a:solidFill>
            <a:srgbClr val="4B4D4D"/>
          </a:solidFill>
          <a:latin typeface="+mn-lt"/>
          <a:ea typeface="MS PGothic" pitchFamily="34" charset="-128"/>
        </a:defRPr>
      </a:lvl4pPr>
      <a:lvl5pPr marL="1943100" indent="-174625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Times" pitchFamily="-84" charset="0"/>
        <a:buChar char="•"/>
        <a:defRPr sz="2000">
          <a:solidFill>
            <a:srgbClr val="4B4D4D"/>
          </a:solidFill>
          <a:latin typeface="+mn-lt"/>
          <a:ea typeface="MS PGothic" pitchFamily="34" charset="-128"/>
        </a:defRPr>
      </a:lvl5pPr>
      <a:lvl6pPr marL="2400300" indent="-174625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Times" charset="0"/>
        <a:buChar char="•"/>
        <a:defRPr sz="1200">
          <a:solidFill>
            <a:srgbClr val="4B4D4D"/>
          </a:solidFill>
          <a:latin typeface="+mn-lt"/>
          <a:ea typeface="+mn-ea"/>
        </a:defRPr>
      </a:lvl6pPr>
      <a:lvl7pPr marL="2857500" indent="-174625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Times" charset="0"/>
        <a:buChar char="•"/>
        <a:defRPr sz="1200">
          <a:solidFill>
            <a:srgbClr val="4B4D4D"/>
          </a:solidFill>
          <a:latin typeface="+mn-lt"/>
          <a:ea typeface="+mn-ea"/>
        </a:defRPr>
      </a:lvl7pPr>
      <a:lvl8pPr marL="3314700" indent="-174625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Times" charset="0"/>
        <a:buChar char="•"/>
        <a:defRPr sz="1200">
          <a:solidFill>
            <a:srgbClr val="4B4D4D"/>
          </a:solidFill>
          <a:latin typeface="+mn-lt"/>
          <a:ea typeface="+mn-ea"/>
        </a:defRPr>
      </a:lvl8pPr>
      <a:lvl9pPr marL="3771900" indent="-174625" algn="l" rtl="0" eaLnBrk="1" fontAlgn="base" hangingPunct="1">
        <a:spcBef>
          <a:spcPct val="45000"/>
        </a:spcBef>
        <a:spcAft>
          <a:spcPct val="0"/>
        </a:spcAft>
        <a:buClr>
          <a:srgbClr val="FF7900"/>
        </a:buClr>
        <a:buFont typeface="Times" charset="0"/>
        <a:buChar char="•"/>
        <a:defRPr sz="1200">
          <a:solidFill>
            <a:srgbClr val="4B4D4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nosq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guru.com/cpp/cpp/algorithms/using-c-with-docker-engine.html" TargetMode="External"/><Relationship Id="rId3" Type="http://schemas.openxmlformats.org/officeDocument/2006/relationships/hyperlink" Target="https://aws.amazon.com/premiumsupport/knowledge-center/create-and-activate-aws-account/" TargetMode="External"/><Relationship Id="rId7" Type="http://schemas.openxmlformats.org/officeDocument/2006/relationships/hyperlink" Target="http://docs.aws.amazon.com/AmazonECS/latest/developerguide/docker-basic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ws.amazon.com/AWSEC2/latest/UserGuide/get-set-up-for-amazon-ec2.html#sign-up-for-aws" TargetMode="External"/><Relationship Id="rId5" Type="http://schemas.openxmlformats.org/officeDocument/2006/relationships/hyperlink" Target="http://docs.aws.amazon.com/AWSEC2/latest/UserGuide/concepts.html" TargetMode="External"/><Relationship Id="rId4" Type="http://schemas.openxmlformats.org/officeDocument/2006/relationships/hyperlink" Target="https://aws.amazon.com/documentation/" TargetMode="External"/><Relationship Id="rId9" Type="http://schemas.openxmlformats.org/officeDocument/2006/relationships/hyperlink" Target="http://docs.aws.amazon.com/cli/latest/userguide/installing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856" y="2819400"/>
            <a:ext cx="6096000" cy="685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MS PGothic" charset="0"/>
              </a:rPr>
              <a:t/>
            </a:r>
            <a:br>
              <a:rPr lang="en-US" sz="2800" dirty="0" smtClean="0">
                <a:ea typeface="MS PGothic" charset="0"/>
              </a:rPr>
            </a:br>
            <a:r>
              <a:rPr lang="en-US" sz="2800" dirty="0" smtClean="0">
                <a:ea typeface="MS PGothic" charset="0"/>
              </a:rPr>
              <a:t>Amazon </a:t>
            </a:r>
            <a:r>
              <a:rPr lang="en-US" sz="2800" dirty="0" err="1" smtClean="0">
                <a:ea typeface="MS PGothic" charset="0"/>
              </a:rPr>
              <a:t>webservice</a:t>
            </a:r>
            <a:r>
              <a:rPr lang="en-US" sz="2800" dirty="0" smtClean="0">
                <a:ea typeface="MS PGothic" charset="0"/>
              </a:rPr>
              <a:t> TOI</a:t>
            </a:r>
            <a:r>
              <a:rPr lang="en-US" dirty="0" smtClean="0">
                <a:ea typeface="MS PGothic" charset="0"/>
              </a:rPr>
              <a:t/>
            </a:r>
            <a:br>
              <a:rPr lang="en-US" dirty="0" smtClean="0">
                <a:ea typeface="MS PGothic" charset="0"/>
              </a:rPr>
            </a:br>
            <a:endParaRPr lang="en-US" dirty="0" smtClean="0">
              <a:ea typeface="MS PGothic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ea typeface="MS PGothic" charset="0"/>
              </a:rPr>
              <a:t>aws</a:t>
            </a:r>
            <a:r>
              <a:rPr lang="en-US" dirty="0" smtClean="0">
                <a:ea typeface="MS PGothic" charset="0"/>
              </a:rPr>
              <a:t> </a:t>
            </a:r>
            <a:r>
              <a:rPr lang="en-US" dirty="0" smtClean="0">
                <a:ea typeface="MS PGothic" charset="0"/>
              </a:rPr>
              <a:t>APIs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352800" y="6156325"/>
            <a:ext cx="2895600" cy="26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sz="1000" smtClean="0">
                <a:solidFill>
                  <a:srgbClr val="F89828"/>
                </a:solidFill>
                <a:latin typeface="Arial Bold" pitchFamily="-84" charset="0"/>
                <a:ea typeface="MS PGothic" charset="0"/>
                <a:cs typeface="MS PGothic" charset="0"/>
              </a:rPr>
              <a:t>Tarini Pattanaik</a:t>
            </a:r>
            <a:endParaRPr lang="en-US" sz="1000" dirty="0">
              <a:solidFill>
                <a:srgbClr val="FF7900"/>
              </a:solidFill>
              <a:latin typeface="Arial Bold" pitchFamily="-84" charset="0"/>
              <a:ea typeface="MS PGothic" charset="0"/>
              <a:cs typeface="MS PGothic" charset="0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7086600" y="6384925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000" dirty="0" smtClean="0">
                <a:ea typeface="MS PGothic" charset="0"/>
                <a:cs typeface="MS PGothic" charset="0"/>
              </a:rPr>
              <a:t>Nov</a:t>
            </a:r>
            <a:r>
              <a:rPr lang="en-US" sz="1000" dirty="0" smtClean="0">
                <a:ea typeface="MS PGothic" charset="0"/>
                <a:cs typeface="MS PGothic" charset="0"/>
              </a:rPr>
              <a:t> </a:t>
            </a:r>
            <a:r>
              <a:rPr lang="en-US" sz="1000" dirty="0" smtClean="0">
                <a:ea typeface="MS PGothic" charset="0"/>
                <a:cs typeface="MS PGothic" charset="0"/>
              </a:rPr>
              <a:t>13</a:t>
            </a:r>
            <a:r>
              <a:rPr lang="en-US" sz="1000" dirty="0" smtClean="0">
                <a:ea typeface="MS PGothic" charset="0"/>
                <a:cs typeface="MS PGothic" charset="0"/>
              </a:rPr>
              <a:t>, </a:t>
            </a:r>
            <a:r>
              <a:rPr lang="en-US" sz="1000" dirty="0" smtClean="0">
                <a:ea typeface="MS PGothic" charset="0"/>
                <a:cs typeface="MS PGothic" charset="0"/>
              </a:rPr>
              <a:t>2017</a:t>
            </a:r>
            <a:endParaRPr lang="en-US" sz="1000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Agenda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/>
              <a:t>Go over different services (EC2, S3 Storage, database (Aurora, MySQL, </a:t>
            </a:r>
            <a:r>
              <a:rPr lang="en-US" sz="1600" dirty="0" err="1"/>
              <a:t>postgress</a:t>
            </a:r>
            <a:r>
              <a:rPr lang="en-US" sz="1600" dirty="0"/>
              <a:t>, Oracle, Dynamo </a:t>
            </a:r>
            <a:r>
              <a:rPr lang="en-US" sz="1600" dirty="0" err="1"/>
              <a:t>etc</a:t>
            </a:r>
            <a:r>
              <a:rPr lang="en-US" sz="1600" dirty="0"/>
              <a:t> ), mem cache DB </a:t>
            </a:r>
            <a:r>
              <a:rPr lang="en-US" sz="1600" dirty="0" err="1"/>
              <a:t>etc</a:t>
            </a:r>
            <a:r>
              <a:rPr lang="en-US" sz="1600" dirty="0"/>
              <a:t>) provided by </a:t>
            </a:r>
            <a:r>
              <a:rPr lang="en-US" sz="1600" dirty="0" err="1"/>
              <a:t>aws</a:t>
            </a:r>
            <a:endParaRPr lang="en-US" sz="1600" dirty="0"/>
          </a:p>
          <a:p>
            <a:pPr lvl="0"/>
            <a:r>
              <a:rPr lang="en-US" sz="1600" dirty="0"/>
              <a:t>Create a EC2 VM from </a:t>
            </a:r>
            <a:r>
              <a:rPr lang="en-US" sz="1600" dirty="0" err="1"/>
              <a:t>aws</a:t>
            </a:r>
            <a:r>
              <a:rPr lang="en-US" sz="1600" dirty="0"/>
              <a:t> console</a:t>
            </a:r>
          </a:p>
          <a:p>
            <a:pPr lvl="0"/>
            <a:r>
              <a:rPr lang="en-US" sz="1600" dirty="0"/>
              <a:t>From local </a:t>
            </a:r>
            <a:r>
              <a:rPr lang="en-US" sz="1600" dirty="0" err="1"/>
              <a:t>linux</a:t>
            </a:r>
            <a:r>
              <a:rPr lang="en-US" sz="1600" dirty="0"/>
              <a:t> box, </a:t>
            </a:r>
            <a:r>
              <a:rPr lang="en-US" sz="1600" dirty="0" err="1"/>
              <a:t>Ssh</a:t>
            </a:r>
            <a:r>
              <a:rPr lang="en-US" sz="1600" dirty="0"/>
              <a:t> to EC2 VM</a:t>
            </a:r>
          </a:p>
          <a:p>
            <a:pPr lvl="0"/>
            <a:r>
              <a:rPr lang="en-US" sz="1600" dirty="0"/>
              <a:t>Deploy a </a:t>
            </a:r>
            <a:r>
              <a:rPr lang="en-US" sz="1600" dirty="0" err="1"/>
              <a:t>docker</a:t>
            </a:r>
            <a:r>
              <a:rPr lang="en-US" sz="1600" dirty="0"/>
              <a:t> (C++ program) in the EC2 VM</a:t>
            </a:r>
          </a:p>
          <a:p>
            <a:pPr marL="0" indent="0">
              <a:buNone/>
            </a:pPr>
            <a:endParaRPr lang="en-US" dirty="0" smtClean="0">
              <a:solidFill>
                <a:srgbClr val="5E6167"/>
              </a:solidFill>
              <a:ea typeface="MS PGothic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F5984C-E808-BF42-B671-6F470EB0CB57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2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6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Amazon web services (Compute and Storage)</a:t>
            </a:r>
            <a:endParaRPr lang="en-US" dirty="0">
              <a:ea typeface="MS PGothic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>
              <a:solidFill>
                <a:srgbClr val="5E6167"/>
              </a:solidFill>
              <a:ea typeface="MS PGothic" charset="0"/>
            </a:endParaRPr>
          </a:p>
          <a:p>
            <a:r>
              <a:rPr lang="en-US" b="0" dirty="0" smtClean="0"/>
              <a:t>EC2: Amazon </a:t>
            </a:r>
            <a:r>
              <a:rPr lang="en-US" b="0" dirty="0"/>
              <a:t>Elastic Compute Cloud (Amazon EC2) is a web service that provides </a:t>
            </a:r>
            <a:r>
              <a:rPr lang="en-US" b="0" dirty="0" err="1"/>
              <a:t>resizeable</a:t>
            </a:r>
            <a:r>
              <a:rPr lang="en-US" b="0" dirty="0"/>
              <a:t> computing capacity—literally, servers in Amazon's data centers—that you use to build and host your software systems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Lambda: </a:t>
            </a:r>
            <a:r>
              <a:rPr lang="en-US" b="0" dirty="0"/>
              <a:t> run code without provisioning or managing </a:t>
            </a:r>
            <a:r>
              <a:rPr lang="en-US" b="0" dirty="0" smtClean="0"/>
              <a:t>servers. Lambda supports Node.js</a:t>
            </a:r>
            <a:r>
              <a:rPr lang="en-US" b="0" dirty="0"/>
              <a:t>, Java, C# and </a:t>
            </a:r>
            <a:r>
              <a:rPr lang="en-US" b="0" dirty="0" smtClean="0"/>
              <a:t>Python </a:t>
            </a:r>
          </a:p>
          <a:p>
            <a:r>
              <a:rPr lang="en-US" b="0" dirty="0" smtClean="0"/>
              <a:t>ELB: </a:t>
            </a:r>
            <a:r>
              <a:rPr lang="en-US" b="0" dirty="0"/>
              <a:t>Elastic Load Balancing automatically distributes your incoming application traffic across multiple targets, such as EC2 </a:t>
            </a:r>
            <a:r>
              <a:rPr lang="en-US" b="0" dirty="0" smtClean="0"/>
              <a:t>instances. ELB supports </a:t>
            </a:r>
            <a:r>
              <a:rPr lang="en-US" b="0" dirty="0"/>
              <a:t>Application Load Balancers, Network Load Balancers, and Classic Load </a:t>
            </a:r>
            <a:r>
              <a:rPr lang="en-US" b="0" dirty="0" smtClean="0"/>
              <a:t>Balancers.</a:t>
            </a:r>
          </a:p>
          <a:p>
            <a:r>
              <a:rPr lang="en-US" b="0" dirty="0" smtClean="0"/>
              <a:t>S3: </a:t>
            </a:r>
            <a:r>
              <a:rPr lang="en-US" b="0" dirty="0"/>
              <a:t> is storage for the </a:t>
            </a:r>
            <a:r>
              <a:rPr lang="en-US" b="0" dirty="0" smtClean="0"/>
              <a:t>Internet</a:t>
            </a:r>
          </a:p>
          <a:p>
            <a:r>
              <a:rPr lang="en-US" b="0" dirty="0" err="1" smtClean="0"/>
              <a:t>SnowBall</a:t>
            </a:r>
            <a:r>
              <a:rPr lang="en-US" b="0" dirty="0" smtClean="0"/>
              <a:t>: </a:t>
            </a:r>
            <a:r>
              <a:rPr lang="en-US" b="0" dirty="0"/>
              <a:t>AWS Snowball is a service for customers who want to transport terabytes or petabytes of data to and from AWS</a:t>
            </a:r>
            <a:endParaRPr lang="en-US" b="0" dirty="0" smtClean="0"/>
          </a:p>
          <a:p>
            <a:endParaRPr lang="en-US" b="0" dirty="0"/>
          </a:p>
          <a:p>
            <a:endParaRPr lang="en-US" dirty="0" smtClean="0">
              <a:solidFill>
                <a:srgbClr val="5E6167"/>
              </a:solidFill>
              <a:ea typeface="MS PGothic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F5984C-E808-BF42-B671-6F470EB0CB57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3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Amazon web services (database)</a:t>
            </a:r>
            <a:endParaRPr lang="en-US" dirty="0">
              <a:ea typeface="MS PGothic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E6167"/>
                </a:solidFill>
                <a:ea typeface="MS PGothic" charset="0"/>
              </a:rPr>
              <a:t>RDS: </a:t>
            </a:r>
            <a:r>
              <a:rPr lang="en-US" b="0" dirty="0"/>
              <a:t>Relational Database Service (Amazon RDS) is a web service that makes it easier to set up, operate, and scale a relational </a:t>
            </a:r>
            <a:r>
              <a:rPr lang="en-US" b="0" dirty="0" smtClean="0"/>
              <a:t>database. RDS supports MySQL</a:t>
            </a:r>
            <a:r>
              <a:rPr lang="en-US" b="0" dirty="0"/>
              <a:t>, </a:t>
            </a:r>
            <a:r>
              <a:rPr lang="en-US" b="0" dirty="0" err="1"/>
              <a:t>MariaDB</a:t>
            </a:r>
            <a:r>
              <a:rPr lang="en-US" b="0" dirty="0"/>
              <a:t>, PostgreSQL, Microsoft SQL Server, Oracle, or Amazon Aurora database server</a:t>
            </a:r>
            <a:r>
              <a:rPr lang="en-US" b="0" dirty="0" smtClean="0"/>
              <a:t>.</a:t>
            </a:r>
          </a:p>
          <a:p>
            <a:r>
              <a:rPr lang="en-US" b="0" dirty="0" err="1"/>
              <a:t>DynamoDB</a:t>
            </a:r>
            <a:r>
              <a:rPr lang="en-US" b="0" dirty="0"/>
              <a:t> is a fully managed </a:t>
            </a:r>
            <a:r>
              <a:rPr lang="en-US" b="0" dirty="0">
                <a:hlinkClick r:id="rId3"/>
              </a:rPr>
              <a:t>NoSQL database</a:t>
            </a:r>
            <a:r>
              <a:rPr lang="en-US" b="0" dirty="0"/>
              <a:t> service </a:t>
            </a:r>
            <a:endParaRPr lang="en-US" b="0" dirty="0" smtClean="0"/>
          </a:p>
          <a:p>
            <a:r>
              <a:rPr lang="en-US" b="0" dirty="0" err="1" smtClean="0"/>
              <a:t>ElastiCache</a:t>
            </a:r>
            <a:r>
              <a:rPr lang="en-US" b="0" dirty="0" smtClean="0"/>
              <a:t>: </a:t>
            </a:r>
            <a:r>
              <a:rPr lang="en-US" b="0" dirty="0"/>
              <a:t>Existing applications that use </a:t>
            </a:r>
            <a:r>
              <a:rPr lang="en-US" b="0" dirty="0" err="1"/>
              <a:t>Memcached</a:t>
            </a:r>
            <a:r>
              <a:rPr lang="en-US" b="0" dirty="0"/>
              <a:t> or </a:t>
            </a:r>
            <a:r>
              <a:rPr lang="en-US" b="0" dirty="0" err="1"/>
              <a:t>Redis</a:t>
            </a:r>
            <a:r>
              <a:rPr lang="en-US" b="0" dirty="0"/>
              <a:t> can use </a:t>
            </a:r>
            <a:r>
              <a:rPr lang="en-US" b="0" dirty="0" err="1"/>
              <a:t>ElastiCache</a:t>
            </a:r>
            <a:r>
              <a:rPr lang="en-US" b="0" dirty="0"/>
              <a:t> with almost no </a:t>
            </a:r>
            <a:r>
              <a:rPr lang="en-US" b="0" dirty="0" smtClean="0"/>
              <a:t>modification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dirty="0" smtClean="0">
              <a:solidFill>
                <a:srgbClr val="5E6167"/>
              </a:solidFill>
              <a:ea typeface="MS PGothic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F5984C-E808-BF42-B671-6F470EB0CB57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4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7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Create a EC2 instance and </a:t>
            </a:r>
            <a:r>
              <a:rPr lang="en-US" dirty="0" err="1" smtClean="0">
                <a:ea typeface="MS PGothic" charset="0"/>
              </a:rPr>
              <a:t>ssh</a:t>
            </a:r>
            <a:r>
              <a:rPr lang="en-US" dirty="0" smtClean="0">
                <a:ea typeface="MS PGothic" charset="0"/>
              </a:rPr>
              <a:t> to it</a:t>
            </a:r>
            <a:endParaRPr lang="en-US" dirty="0">
              <a:ea typeface="MS PGothic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 smtClean="0"/>
          </a:p>
          <a:p>
            <a:endParaRPr lang="en-US" dirty="0" smtClean="0">
              <a:solidFill>
                <a:srgbClr val="5E6167"/>
              </a:solidFill>
              <a:ea typeface="MS PGothic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F5984C-E808-BF42-B671-6F470EB0CB57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5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828836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tarininewec2key.pem ec2-user@ec2-54-166-35-44.compute-1.amazonaws.com</a:t>
            </a:r>
          </a:p>
        </p:txBody>
      </p:sp>
    </p:spTree>
    <p:extLst>
      <p:ext uri="{BB962C8B-B14F-4D97-AF65-F5344CB8AC3E}">
        <p14:creationId xmlns:p14="http://schemas.microsoft.com/office/powerpoint/2010/main" val="243947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What is </a:t>
            </a:r>
            <a:r>
              <a:rPr lang="en-US" dirty="0" err="1" smtClean="0">
                <a:ea typeface="MS PGothic" charset="0"/>
              </a:rPr>
              <a:t>docker</a:t>
            </a:r>
            <a:r>
              <a:rPr lang="en-US" dirty="0" smtClean="0">
                <a:ea typeface="MS PGothic" charset="0"/>
              </a:rPr>
              <a:t>?</a:t>
            </a:r>
            <a:endParaRPr lang="en-US" dirty="0">
              <a:ea typeface="MS PGothic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container image is a lightweight, stand-alone, executable package of a piece of software that includes everything needed to run it: code, runtime, system </a:t>
            </a:r>
            <a:r>
              <a:rPr lang="en-US" b="0" dirty="0" smtClean="0"/>
              <a:t>tools/libraries</a:t>
            </a:r>
            <a:r>
              <a:rPr lang="en-US" b="0" dirty="0"/>
              <a:t>, settings.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 smtClean="0"/>
              <a:t>Available </a:t>
            </a:r>
            <a:r>
              <a:rPr lang="en-US" b="0" dirty="0"/>
              <a:t>for both Linux and Windows based apps, containerized software will always run the same, regardless of the environment. Containers isolate software from its </a:t>
            </a:r>
            <a:r>
              <a:rPr lang="en-US" b="0" dirty="0" smtClean="0"/>
              <a:t>surroundings</a:t>
            </a:r>
            <a:endParaRPr lang="en-US" b="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F5984C-E808-BF42-B671-6F470EB0CB57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6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1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Deploying </a:t>
            </a:r>
            <a:r>
              <a:rPr lang="en-US" dirty="0" err="1" smtClean="0">
                <a:ea typeface="MS PGothic" charset="0"/>
              </a:rPr>
              <a:t>docker</a:t>
            </a:r>
            <a:r>
              <a:rPr lang="en-US" dirty="0" smtClean="0">
                <a:ea typeface="MS PGothic" charset="0"/>
              </a:rPr>
              <a:t> in EC2</a:t>
            </a:r>
            <a:endParaRPr lang="en-US" dirty="0">
              <a:ea typeface="MS PGothic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5E6167"/>
              </a:solidFill>
              <a:ea typeface="MS PGothic" charset="0"/>
            </a:endParaRPr>
          </a:p>
          <a:p>
            <a:r>
              <a:rPr lang="en-US" dirty="0" err="1"/>
              <a:t>sudo</a:t>
            </a:r>
            <a:r>
              <a:rPr lang="en-US" dirty="0"/>
              <a:t> yum update </a:t>
            </a:r>
            <a:r>
              <a:rPr lang="en-US" dirty="0" smtClean="0"/>
              <a:t>–y</a:t>
            </a:r>
          </a:p>
          <a:p>
            <a:r>
              <a:rPr lang="en-US" dirty="0" err="1"/>
              <a:t>sudo</a:t>
            </a:r>
            <a:r>
              <a:rPr lang="en-US" dirty="0"/>
              <a:t> yum install -y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</a:t>
            </a:r>
            <a:r>
              <a:rPr lang="en-US" dirty="0"/>
              <a:t>-a</a:t>
            </a:r>
            <a:r>
              <a:rPr lang="en-US" dirty="0"/>
              <a:t> -G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ec2-user</a:t>
            </a:r>
          </a:p>
          <a:p>
            <a:endParaRPr lang="en-US" b="0" dirty="0"/>
          </a:p>
          <a:p>
            <a:r>
              <a:rPr lang="en-US" b="0" dirty="0" smtClean="0"/>
              <a:t>Reboot the EC2 instance</a:t>
            </a:r>
          </a:p>
          <a:p>
            <a:endParaRPr lang="en-US" b="0" dirty="0"/>
          </a:p>
          <a:p>
            <a:r>
              <a:rPr lang="en-US" b="0" dirty="0" err="1"/>
              <a:t>docker</a:t>
            </a:r>
            <a:r>
              <a:rPr lang="en-US" b="0" dirty="0"/>
              <a:t> build -t  helloworld:v1 </a:t>
            </a:r>
            <a:r>
              <a:rPr lang="en-US" b="0" dirty="0" smtClean="0"/>
              <a:t>.</a:t>
            </a:r>
          </a:p>
          <a:p>
            <a:r>
              <a:rPr lang="en-US" b="0" dirty="0" err="1"/>
              <a:t>docker</a:t>
            </a:r>
            <a:r>
              <a:rPr lang="en-US" b="0" dirty="0"/>
              <a:t> run -it helloworld:v1</a:t>
            </a:r>
            <a:endParaRPr lang="en-US" b="0" dirty="0" smtClean="0"/>
          </a:p>
          <a:p>
            <a:endParaRPr lang="en-US" dirty="0" smtClean="0">
              <a:solidFill>
                <a:srgbClr val="5E6167"/>
              </a:solidFill>
              <a:ea typeface="MS PGothic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F5984C-E808-BF42-B671-6F470EB0CB57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7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9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Reference</a:t>
            </a:r>
            <a:endParaRPr lang="en-US" dirty="0">
              <a:ea typeface="MS PGothic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://aws.amazon.com/premiumsupport/knowledge-center/create-and-activate-aws-account/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://aws.amazon.com/documentation/</a:t>
            </a:r>
            <a:endParaRPr lang="en-US" dirty="0"/>
          </a:p>
          <a:p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://docs.aws.amazon.com/AWSEC2/latest/UserGuide/concepts.html</a:t>
            </a:r>
            <a:endParaRPr lang="en-US" dirty="0"/>
          </a:p>
          <a:p>
            <a:r>
              <a:rPr lang="en-US" u="sng" dirty="0" smtClean="0">
                <a:hlinkClick r:id="rId6"/>
              </a:rPr>
              <a:t>http</a:t>
            </a:r>
            <a:r>
              <a:rPr lang="en-US" u="sng" dirty="0">
                <a:hlinkClick r:id="rId6"/>
              </a:rPr>
              <a:t>://docs.aws.amazon.com/AWSEC2/latest/UserGuide/get-set-up-for-amazon-ec2.html#sign-up-for-aws</a:t>
            </a:r>
            <a:endParaRPr lang="en-US" dirty="0"/>
          </a:p>
          <a:p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://docs.aws.amazon.com/AmazonECS/latest/developerguide/docker-basics.html</a:t>
            </a:r>
            <a:endParaRPr lang="en-US" dirty="0"/>
          </a:p>
          <a:p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://www.codeguru.com/cpp/cpp/algorithms/using-c-with-docker-engine.html</a:t>
            </a:r>
            <a:endParaRPr lang="en-US" dirty="0"/>
          </a:p>
          <a:p>
            <a:r>
              <a:rPr lang="en-US" u="sng" dirty="0" smtClean="0">
                <a:hlinkClick r:id="rId9"/>
              </a:rPr>
              <a:t>http</a:t>
            </a:r>
            <a:r>
              <a:rPr lang="en-US" u="sng" dirty="0">
                <a:hlinkClick r:id="rId9"/>
              </a:rPr>
              <a:t>://docs.aws.amazon.com/cli/latest/userguide/installing.html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 smtClean="0">
              <a:solidFill>
                <a:srgbClr val="5E6167"/>
              </a:solidFill>
              <a:ea typeface="MS PGothic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F5984C-E808-BF42-B671-6F470EB0CB57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8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3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Q/A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>
              <a:solidFill>
                <a:srgbClr val="5E6167"/>
              </a:solidFill>
              <a:ea typeface="MS PGothic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6B7BE9-F8BE-6445-95C0-90D041B1F2AA}" type="slidenum">
              <a:rPr lang="en-US" smtClean="0">
                <a:latin typeface="Arial" pitchFamily="-84" charset="0"/>
                <a:ea typeface="MS PGothic" charset="0"/>
                <a:cs typeface="MS PGothic" charset="0"/>
              </a:rPr>
              <a:pPr/>
              <a:t>9</a:t>
            </a:fld>
            <a:endParaRPr lang="en-US" sz="1000" smtClean="0">
              <a:latin typeface="Arial Bold" pitchFamily="-84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37351"/>
      </p:ext>
    </p:extLst>
  </p:cSld>
  <p:clrMapOvr>
    <a:masterClrMapping/>
  </p:clrMapOvr>
</p:sld>
</file>

<file path=ppt/theme/theme1.xml><?xml version="1.0" encoding="utf-8"?>
<a:theme xmlns:a="http://schemas.openxmlformats.org/drawingml/2006/main" name="ShoreTel PPT Template 2014">
  <a:themeElements>
    <a:clrScheme name="Blank Presentation 1">
      <a:dk1>
        <a:srgbClr val="000000"/>
      </a:dk1>
      <a:lt1>
        <a:srgbClr val="FFFFFF"/>
      </a:lt1>
      <a:dk2>
        <a:srgbClr val="CECCA0"/>
      </a:dk2>
      <a:lt2>
        <a:srgbClr val="D1DFD6"/>
      </a:lt2>
      <a:accent1>
        <a:srgbClr val="FADD80"/>
      </a:accent1>
      <a:accent2>
        <a:srgbClr val="F2AF00"/>
      </a:accent2>
      <a:accent3>
        <a:srgbClr val="FFFFFF"/>
      </a:accent3>
      <a:accent4>
        <a:srgbClr val="000000"/>
      </a:accent4>
      <a:accent5>
        <a:srgbClr val="FCEBC0"/>
      </a:accent5>
      <a:accent6>
        <a:srgbClr val="DB9E00"/>
      </a:accent6>
      <a:hlink>
        <a:srgbClr val="5C7F92"/>
      </a:hlink>
      <a:folHlink>
        <a:srgbClr val="899F99"/>
      </a:folHlink>
    </a:clrScheme>
    <a:fontScheme name="Blank Presentation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CECCA0"/>
        </a:dk2>
        <a:lt2>
          <a:srgbClr val="D1DFD6"/>
        </a:lt2>
        <a:accent1>
          <a:srgbClr val="FADD80"/>
        </a:accent1>
        <a:accent2>
          <a:srgbClr val="F2AF00"/>
        </a:accent2>
        <a:accent3>
          <a:srgbClr val="FFFFFF"/>
        </a:accent3>
        <a:accent4>
          <a:srgbClr val="000000"/>
        </a:accent4>
        <a:accent5>
          <a:srgbClr val="FCEBC0"/>
        </a:accent5>
        <a:accent6>
          <a:srgbClr val="DB9E00"/>
        </a:accent6>
        <a:hlink>
          <a:srgbClr val="5C7F92"/>
        </a:hlink>
        <a:folHlink>
          <a:srgbClr val="899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A20B0D8BF0942A155AA90A21C5704" ma:contentTypeVersion="3" ma:contentTypeDescription="Create a new document." ma:contentTypeScope="" ma:versionID="946e7164d2de2af68d6800294aee2f37">
  <xsd:schema xmlns:xsd="http://www.w3.org/2001/XMLSchema" xmlns:p="http://schemas.microsoft.com/office/2006/metadata/properties" targetNamespace="http://schemas.microsoft.com/office/2006/metadata/properties" ma:root="true" ma:fieldsID="6ac0679bb23ecbf4a36cde5eb34198f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C26C1A3-59BF-42FF-A7E7-53C4AD1F64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5482F4-09B5-4386-A151-043AE24EE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DFAE60-971D-4F6D-91DB-57AB5EC41C08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ShoreTel PPT Template 2014</Template>
  <TotalTime>1284</TotalTime>
  <Words>336</Words>
  <Application>Microsoft Office PowerPoint</Application>
  <PresentationFormat>On-screen Show (4:3)</PresentationFormat>
  <Paragraphs>66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ShoreTel PPT Template 2014</vt:lpstr>
      <vt:lpstr> Amazon webservice TOI </vt:lpstr>
      <vt:lpstr>Agenda</vt:lpstr>
      <vt:lpstr>Amazon web services (Compute and Storage)</vt:lpstr>
      <vt:lpstr>Amazon web services (database)</vt:lpstr>
      <vt:lpstr>Create a EC2 instance and ssh to it</vt:lpstr>
      <vt:lpstr>What is docker?</vt:lpstr>
      <vt:lpstr>Deploying docker in EC2</vt:lpstr>
      <vt:lpstr>Reference</vt:lpstr>
      <vt:lpstr>Q/A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PBX VMail and Conf Debugging</dc:title>
  <dc:creator>Sophia Antipas</dc:creator>
  <cp:lastModifiedBy>Tarini Pattanaik</cp:lastModifiedBy>
  <cp:revision>120</cp:revision>
  <dcterms:created xsi:type="dcterms:W3CDTF">2015-01-06T16:34:02Z</dcterms:created>
  <dcterms:modified xsi:type="dcterms:W3CDTF">2017-11-13T23:59:00Z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0x010100651A20B0D8BF0942A155AA90A21C5704</vt:lpwstr>
  </property>
</Properties>
</file>