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CBC6-6764-4A2A-8E63-A1AFE9503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47986-9F7C-473C-9D95-7721FEDA0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0193-6904-4EB1-B287-BD2B5B70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B867-1963-4E48-8548-B47E480F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2E06-84E5-4B7F-845F-96DF5A7B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1B7D-717E-4305-9000-4B50BBA2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9D121-DBEA-4968-9850-EE4444AA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8853-AF5D-4110-9FDE-215AA621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BD67-3B07-4201-A5B5-04D9276F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3524-7361-4CD4-89ED-4764AF1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7379-7C95-4541-910A-21A27BD5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FD1E4-E92B-468B-B038-187BD2D5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3FC1-8028-4681-B62F-908D4A5A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FB33-1360-4694-BF15-C878A4C5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1C1A-8B8A-434A-A7BA-CF904018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F257-A31B-44C3-962A-BDB7782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E81A-4AF0-49FF-8C12-D18DA0DE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39E8-5FD1-49C5-9C3A-D02C4105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F8A3-D9A3-45D4-8648-E4BAD49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D45A-1500-41D2-A671-51272A16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F722-7A2A-4677-9146-52FFF19C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E98A-61D9-4D34-93DA-52CC1CBB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2B16-A8AE-454A-96F3-94D8F14C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7414-CB3F-4CDD-9DDC-7501E598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644-F77E-44C0-A31E-8545B2AE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1A0C-65BB-47BC-AFA0-624F75F9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3EC4-1240-4EF3-99A6-CE83E8C68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EE28A-2BDD-4E52-B28A-9540D6C5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43B-ACFF-45B7-AAD3-CF14A70C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9540-630D-4771-A553-3C0CC2C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2DC51-17F3-47CB-98B6-2F76B510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E0B7-CE46-4B4C-8353-5F3AC953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D1E5-76CA-4521-81FF-3FD4BD7C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55AA9-0977-4E20-90E3-092462A9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33139-7D6B-4211-B7E9-73EAF2C68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85FF1-3F41-4AAA-9279-B7DB85862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AC042-E85E-4D8D-A586-6BCB17FB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D03F1-C4EA-4EF6-B6A4-5AE1FD83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93F79-47E2-4973-93D8-93CC2254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41B4-30AA-4150-9C20-6A4CBD3A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80829-C566-404D-8B43-38FC05EA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4C595-DD72-4D73-8D3C-CF321509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60618-1B1B-4CC4-8B42-42C35913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39F05-CC1A-4603-A9B1-63B66628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516DE-1FB5-4722-991B-820F9F2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394D-F279-4BB9-A64B-F187765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E48-0DC4-40AC-B4F3-B735A59D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BFF2-26DF-4A6D-8AA8-805E20BA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632D-DA45-435B-A2EE-E24C0FBE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AE8C-D958-44FE-BB03-584F6DC1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A271-0664-41C8-86EE-EAE5E577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B3AF-CBB2-468C-8243-C1397BE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0ED0-5229-41C2-BC59-66F0DED5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36345-3D9C-4E10-8976-990D65E5D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6011-2167-4EC3-96A0-FE9C19A5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C904-14D4-407B-ACB0-975852A4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72F1D-10E3-429A-BCB9-AEF739E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9FB-30A6-454C-9544-410DBC24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0F7A8-7C2B-4C70-A4FA-F4AE88B7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E3A0-D80D-46E2-A669-4CFC2A1E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CAE7-0AC0-4F0D-A7C6-CE65A6E7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3DEB-AD83-4DA5-BE86-2AB6CF22071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54FC-C7E2-4C76-9AF6-173E7149B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47EE-C1D9-4593-AE31-A0247B62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7DB2-6031-4686-89D3-D4FA38E3C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3581400"/>
          </a:xfrm>
        </p:spPr>
        <p:txBody>
          <a:bodyPr>
            <a:normAutofit/>
          </a:bodyPr>
          <a:lstStyle/>
          <a:p>
            <a:r>
              <a:rPr lang="es-ES" dirty="0"/>
              <a:t>A Machine Learning </a:t>
            </a:r>
            <a:r>
              <a:rPr lang="es-ES" dirty="0" err="1"/>
              <a:t>Approach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Football</a:t>
            </a:r>
            <a:r>
              <a:rPr lang="es-ES" dirty="0"/>
              <a:t> Match </a:t>
            </a:r>
            <a:r>
              <a:rPr lang="es-ES" dirty="0" err="1"/>
              <a:t>Outcomes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B21-CAF6-4F81-8A8E-13F2357A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9800"/>
            <a:ext cx="9144000" cy="508000"/>
          </a:xfrm>
        </p:spPr>
        <p:txBody>
          <a:bodyPr/>
          <a:lstStyle/>
          <a:p>
            <a:r>
              <a:rPr lang="es-ES" dirty="0"/>
              <a:t>Adrián Tarín Martínez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2146300"/>
          </a:xfrm>
        </p:spPr>
        <p:txBody>
          <a:bodyPr>
            <a:normAutofit/>
          </a:bodyPr>
          <a:lstStyle/>
          <a:p>
            <a:r>
              <a:rPr lang="es-ES" dirty="0"/>
              <a:t>LITERATURE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B21-CAF6-4F81-8A8E-13F2357A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185" y="3190775"/>
            <a:ext cx="7783629" cy="1651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Review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Related</a:t>
            </a:r>
            <a:r>
              <a:rPr lang="es-ES" sz="2800" dirty="0"/>
              <a:t> </a:t>
            </a:r>
            <a:r>
              <a:rPr lang="es-ES" sz="2800" dirty="0" err="1"/>
              <a:t>Work</a:t>
            </a:r>
            <a:endParaRPr lang="es-E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Overview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ML </a:t>
            </a:r>
            <a:r>
              <a:rPr lang="es-ES" sz="2800" dirty="0" err="1"/>
              <a:t>applications</a:t>
            </a:r>
            <a:r>
              <a:rPr lang="es-ES" sz="2800" dirty="0"/>
              <a:t> in </a:t>
            </a:r>
            <a:r>
              <a:rPr lang="es-ES" sz="2800" dirty="0" err="1"/>
              <a:t>football</a:t>
            </a:r>
            <a:r>
              <a:rPr lang="es-ES" sz="2800" dirty="0"/>
              <a:t> </a:t>
            </a:r>
            <a:r>
              <a:rPr lang="es-ES" sz="2800" dirty="0" err="1"/>
              <a:t>analytics</a:t>
            </a:r>
            <a:endParaRPr lang="es-E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dirty="0"/>
              <a:t>Key Insights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conduct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research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5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1651000"/>
          </a:xfrm>
        </p:spPr>
        <p:txBody>
          <a:bodyPr>
            <a:normAutofit/>
          </a:bodyPr>
          <a:lstStyle/>
          <a:p>
            <a:r>
              <a:rPr lang="es-ES" dirty="0"/>
              <a:t>DATA SOURCING AND HANDLING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B21-CAF6-4F81-8A8E-13F2357A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846" y="2616200"/>
            <a:ext cx="11242308" cy="35433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/>
              <a:t>DATASET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Source</a:t>
            </a:r>
            <a:r>
              <a:rPr lang="es-ES" sz="2800" dirty="0"/>
              <a:t>: football-data.co.uk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/>
              <a:t>CSV files </a:t>
            </a:r>
            <a:r>
              <a:rPr lang="es-ES" sz="2800" dirty="0" err="1"/>
              <a:t>covering</a:t>
            </a:r>
            <a:r>
              <a:rPr lang="es-ES" sz="2800" dirty="0"/>
              <a:t> </a:t>
            </a:r>
            <a:r>
              <a:rPr lang="es-ES" sz="2800" dirty="0" err="1"/>
              <a:t>seasons</a:t>
            </a:r>
            <a:r>
              <a:rPr lang="es-ES" sz="2800" dirty="0"/>
              <a:t> </a:t>
            </a:r>
            <a:r>
              <a:rPr lang="es-ES" sz="2800" dirty="0" err="1"/>
              <a:t>from</a:t>
            </a:r>
            <a:r>
              <a:rPr lang="es-ES" sz="2800" dirty="0"/>
              <a:t> 2018/2019 </a:t>
            </a:r>
            <a:r>
              <a:rPr lang="es-ES" sz="2800" dirty="0" err="1"/>
              <a:t>to</a:t>
            </a:r>
            <a:r>
              <a:rPr lang="es-ES" sz="2800" dirty="0"/>
              <a:t> 2023/2024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/>
              <a:t>Premier Ligue, La Liga, Serie A, Bundesliga, Ligue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/>
              <a:t>DATA PREPROCESSING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Feature</a:t>
            </a:r>
            <a:r>
              <a:rPr lang="es-ES" sz="2800" dirty="0"/>
              <a:t> </a:t>
            </a:r>
            <a:r>
              <a:rPr lang="es-ES" sz="2800" dirty="0" err="1"/>
              <a:t>Selection</a:t>
            </a:r>
            <a:endParaRPr lang="es-E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Handling</a:t>
            </a:r>
            <a:r>
              <a:rPr lang="es-ES" sz="2800" dirty="0"/>
              <a:t> </a:t>
            </a:r>
            <a:r>
              <a:rPr lang="es-ES" sz="2800" dirty="0" err="1"/>
              <a:t>Missing</a:t>
            </a:r>
            <a:r>
              <a:rPr lang="es-ES" sz="2800" dirty="0"/>
              <a:t>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Feature</a:t>
            </a:r>
            <a:r>
              <a:rPr lang="es-ES" sz="2800" dirty="0"/>
              <a:t> </a:t>
            </a:r>
            <a:r>
              <a:rPr lang="es-ES" sz="2800" dirty="0" err="1"/>
              <a:t>Engineering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55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774700"/>
          </a:xfrm>
        </p:spPr>
        <p:txBody>
          <a:bodyPr>
            <a:normAutofit fontScale="90000"/>
          </a:bodyPr>
          <a:lstStyle/>
          <a:p>
            <a:r>
              <a:rPr lang="es-ES" dirty="0"/>
              <a:t>EXPLORATORY DATA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33FDC-6C82-4267-9E9D-CF56DB2E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4487045" cy="34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5899A-3329-495D-8AD5-4CF3F57B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28" y="965200"/>
            <a:ext cx="5307372" cy="3468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3354A-34D6-425D-8322-2B39DF487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91" y="4284133"/>
            <a:ext cx="4116042" cy="2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1651000"/>
          </a:xfrm>
        </p:spPr>
        <p:txBody>
          <a:bodyPr>
            <a:normAutofit/>
          </a:bodyPr>
          <a:lstStyle/>
          <a:p>
            <a:r>
              <a:rPr lang="es-ES" dirty="0"/>
              <a:t>PROOF OF CONCEPT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B21-CAF6-4F81-8A8E-13F2357A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00" y="2540000"/>
            <a:ext cx="11393371" cy="4318000"/>
          </a:xfrm>
        </p:spPr>
        <p:txBody>
          <a:bodyPr>
            <a:normAutofit/>
          </a:bodyPr>
          <a:lstStyle/>
          <a:p>
            <a:pPr lvl="1" algn="l"/>
            <a:endParaRPr lang="es-E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/>
              <a:t>CHOICE OF METHODS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Logistic</a:t>
            </a:r>
            <a:r>
              <a:rPr lang="es-ES" sz="2800" dirty="0"/>
              <a:t> </a:t>
            </a:r>
            <a:r>
              <a:rPr lang="es-ES" sz="2800" dirty="0" err="1"/>
              <a:t>Regression</a:t>
            </a:r>
            <a:endParaRPr lang="es-E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Random</a:t>
            </a:r>
            <a:r>
              <a:rPr lang="es-ES" sz="2800" dirty="0"/>
              <a:t> Forest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800" dirty="0" err="1"/>
              <a:t>Support</a:t>
            </a:r>
            <a:r>
              <a:rPr lang="es-ES" sz="2800" dirty="0"/>
              <a:t>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448F-6E2B-4082-95C1-47F74BC8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29" y="3057511"/>
            <a:ext cx="6954971" cy="18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1651000"/>
          </a:xfrm>
        </p:spPr>
        <p:txBody>
          <a:bodyPr>
            <a:normAutofit/>
          </a:bodyPr>
          <a:lstStyle/>
          <a:p>
            <a:r>
              <a:rPr lang="es-ES" dirty="0"/>
              <a:t>POTENTIAL IMPROVEMENTS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B21-CAF6-4F81-8A8E-13F2357A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175" y="2565400"/>
            <a:ext cx="7326730" cy="45339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 err="1"/>
              <a:t>Profitability</a:t>
            </a:r>
            <a:r>
              <a:rPr lang="es-ES" sz="2800" b="1" dirty="0"/>
              <a:t> </a:t>
            </a:r>
            <a:r>
              <a:rPr lang="es-ES" sz="2800" b="1" dirty="0" err="1"/>
              <a:t>validation</a:t>
            </a:r>
            <a:r>
              <a:rPr lang="es-ES" sz="2800" b="1" dirty="0"/>
              <a:t> (ROI) </a:t>
            </a:r>
            <a:r>
              <a:rPr lang="es-ES" sz="2800" b="1" dirty="0" err="1"/>
              <a:t>against</a:t>
            </a:r>
            <a:r>
              <a:rPr lang="es-ES" sz="2800" b="1" dirty="0"/>
              <a:t> </a:t>
            </a:r>
            <a:r>
              <a:rPr lang="es-ES" sz="2800" b="1" dirty="0" err="1"/>
              <a:t>market</a:t>
            </a:r>
            <a:endParaRPr lang="es-ES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/>
              <a:t>League </a:t>
            </a:r>
            <a:r>
              <a:rPr lang="es-ES" sz="2800" b="1" dirty="0" err="1"/>
              <a:t>Specific</a:t>
            </a:r>
            <a:r>
              <a:rPr lang="es-ES" sz="2800" b="1" dirty="0"/>
              <a:t> </a:t>
            </a:r>
            <a:r>
              <a:rPr lang="es-ES" sz="2800" b="1" dirty="0" err="1"/>
              <a:t>modelling</a:t>
            </a:r>
            <a:endParaRPr lang="es-ES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 err="1"/>
              <a:t>Feature</a:t>
            </a:r>
            <a:r>
              <a:rPr lang="es-ES" sz="2800" b="1" dirty="0"/>
              <a:t> </a:t>
            </a:r>
            <a:r>
              <a:rPr lang="es-ES" sz="2800" b="1" dirty="0" err="1"/>
              <a:t>Engineer</a:t>
            </a:r>
            <a:r>
              <a:rPr lang="es-ES" sz="2800" b="1" dirty="0"/>
              <a:t> </a:t>
            </a:r>
            <a:r>
              <a:rPr lang="es-ES" sz="2800" b="1" dirty="0" err="1"/>
              <a:t>team</a:t>
            </a:r>
            <a:r>
              <a:rPr lang="es-ES" sz="2800" b="1" dirty="0"/>
              <a:t> </a:t>
            </a:r>
            <a:r>
              <a:rPr lang="es-ES" sz="2800" b="1" dirty="0" err="1"/>
              <a:t>form</a:t>
            </a:r>
            <a:r>
              <a:rPr lang="es-ES" sz="2800" b="1" dirty="0"/>
              <a:t> </a:t>
            </a:r>
            <a:r>
              <a:rPr lang="es-ES" sz="2800" b="1" dirty="0" err="1"/>
              <a:t>metrics</a:t>
            </a:r>
            <a:endParaRPr lang="es-ES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b="1" dirty="0"/>
              <a:t>PCA </a:t>
            </a:r>
            <a:r>
              <a:rPr lang="es-ES" sz="2800" b="1" dirty="0" err="1"/>
              <a:t>to</a:t>
            </a:r>
            <a:r>
              <a:rPr lang="es-ES" sz="2800" b="1" dirty="0"/>
              <a:t> </a:t>
            </a:r>
            <a:r>
              <a:rPr lang="es-ES" sz="2800" b="1" dirty="0" err="1"/>
              <a:t>improve</a:t>
            </a:r>
            <a:r>
              <a:rPr lang="es-ES" sz="2800" b="1" dirty="0"/>
              <a:t> </a:t>
            </a:r>
            <a:r>
              <a:rPr lang="es-ES" sz="2800" b="1" dirty="0" err="1"/>
              <a:t>feature</a:t>
            </a:r>
            <a:r>
              <a:rPr lang="es-ES" sz="2800" b="1" dirty="0"/>
              <a:t> </a:t>
            </a:r>
            <a:r>
              <a:rPr lang="es-ES" sz="2800" b="1" dirty="0" err="1"/>
              <a:t>selection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08652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6E7-4CD6-4A27-8D4E-CD730025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90500"/>
            <a:ext cx="11480800" cy="1651000"/>
          </a:xfrm>
        </p:spPr>
        <p:txBody>
          <a:bodyPr>
            <a:normAutofit/>
          </a:bodyPr>
          <a:lstStyle/>
          <a:p>
            <a:r>
              <a:rPr lang="es-ES" dirty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B21-CAF6-4F81-8A8E-13F2357A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50" y="2070100"/>
            <a:ext cx="9410700" cy="245110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While the current models show limitations, the evaluation framework identifies actionable improvement areas.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combination of accuracy, F1-Score, and RMSE analysis provides a comprehensive assessment that balances theoretical correctness with practical betting applicability.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These results set the stage for targeted refinements that could bridge the gap between academic prediction models and profitable betting systems.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991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Machine Learning Approach for Predicting Football Match Outcomes</vt:lpstr>
      <vt:lpstr>LITERATURE REVIEW</vt:lpstr>
      <vt:lpstr>DATA SOURCING AND HANDLING</vt:lpstr>
      <vt:lpstr>EXPLORATORY DATA ANALYSIS</vt:lpstr>
      <vt:lpstr>PROOF OF CONCEPT</vt:lpstr>
      <vt:lpstr>POTENTIAL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Predicting Football Match Outcomes</dc:title>
  <dc:creator>Adrian Tarin Martinez</dc:creator>
  <cp:lastModifiedBy>Adrian Tarin Martinez</cp:lastModifiedBy>
  <cp:revision>8</cp:revision>
  <dcterms:created xsi:type="dcterms:W3CDTF">2025-04-13T20:11:23Z</dcterms:created>
  <dcterms:modified xsi:type="dcterms:W3CDTF">2025-07-28T21:41:12Z</dcterms:modified>
</cp:coreProperties>
</file>