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83" r:id="rId10"/>
    <p:sldId id="284" r:id="rId11"/>
    <p:sldId id="287" r:id="rId12"/>
    <p:sldId id="288" r:id="rId13"/>
    <p:sldId id="272" r:id="rId14"/>
    <p:sldId id="273" r:id="rId15"/>
    <p:sldId id="276" r:id="rId16"/>
    <p:sldId id="285" r:id="rId17"/>
    <p:sldId id="286" r:id="rId18"/>
    <p:sldId id="289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427E1-6083-4113-B8EE-7CDD9EC480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7BD66C-CCB2-49CF-A8EC-EED8AD0E4683}">
      <dgm:prSet/>
      <dgm:spPr/>
      <dgm:t>
        <a:bodyPr/>
        <a:lstStyle/>
        <a:p>
          <a:r>
            <a:rPr lang="en-US" b="1" dirty="0"/>
            <a:t>Summary of the Workflow:</a:t>
          </a:r>
          <a:endParaRPr lang="en-US" dirty="0"/>
        </a:p>
      </dgm:t>
    </dgm:pt>
    <dgm:pt modelId="{A38FD084-9393-4D60-9EB9-0FE1B3C0704D}" type="parTrans" cxnId="{71136AB4-427D-46BE-8F0F-20B5174D2F2B}">
      <dgm:prSet/>
      <dgm:spPr/>
      <dgm:t>
        <a:bodyPr/>
        <a:lstStyle/>
        <a:p>
          <a:endParaRPr lang="en-US"/>
        </a:p>
      </dgm:t>
    </dgm:pt>
    <dgm:pt modelId="{FED6FC73-81DC-474B-B023-0F2D0C4A3D88}" type="sibTrans" cxnId="{71136AB4-427D-46BE-8F0F-20B5174D2F2B}">
      <dgm:prSet/>
      <dgm:spPr/>
      <dgm:t>
        <a:bodyPr/>
        <a:lstStyle/>
        <a:p>
          <a:endParaRPr lang="en-US"/>
        </a:p>
      </dgm:t>
    </dgm:pt>
    <dgm:pt modelId="{61407B3A-2261-4B12-8D66-4ECAE634AFEE}">
      <dgm:prSet/>
      <dgm:spPr/>
      <dgm:t>
        <a:bodyPr/>
        <a:lstStyle/>
        <a:p>
          <a:r>
            <a:rPr lang="en-US" b="1" dirty="0"/>
            <a:t>Set Up Environment</a:t>
          </a:r>
          <a:r>
            <a:rPr lang="en-US" dirty="0"/>
            <a:t>: Install tools and libraries.</a:t>
          </a:r>
        </a:p>
      </dgm:t>
    </dgm:pt>
    <dgm:pt modelId="{2FC83669-4CCF-414F-ADB2-0C5AA6B44450}" type="parTrans" cxnId="{31BE93E9-EB22-4FFA-A3AE-83A1358B25F1}">
      <dgm:prSet/>
      <dgm:spPr/>
      <dgm:t>
        <a:bodyPr/>
        <a:lstStyle/>
        <a:p>
          <a:endParaRPr lang="en-US"/>
        </a:p>
      </dgm:t>
    </dgm:pt>
    <dgm:pt modelId="{1F33EE59-3213-4011-AA3C-14947C93C526}" type="sibTrans" cxnId="{31BE93E9-EB22-4FFA-A3AE-83A1358B25F1}">
      <dgm:prSet/>
      <dgm:spPr/>
      <dgm:t>
        <a:bodyPr/>
        <a:lstStyle/>
        <a:p>
          <a:endParaRPr lang="en-US"/>
        </a:p>
      </dgm:t>
    </dgm:pt>
    <dgm:pt modelId="{6844778F-489B-428C-B764-82D4376B5514}">
      <dgm:prSet/>
      <dgm:spPr/>
      <dgm:t>
        <a:bodyPr/>
        <a:lstStyle/>
        <a:p>
          <a:r>
            <a:rPr lang="en-US" b="1"/>
            <a:t>Extract Data</a:t>
          </a:r>
          <a:r>
            <a:rPr lang="en-US"/>
            <a:t>: Parse the PDF into structured elements.</a:t>
          </a:r>
        </a:p>
      </dgm:t>
    </dgm:pt>
    <dgm:pt modelId="{54A7CC3C-9A07-4985-BC55-59F379B985A4}" type="parTrans" cxnId="{F7C590A0-E621-4DB3-A7B7-87DDE64C17F7}">
      <dgm:prSet/>
      <dgm:spPr/>
      <dgm:t>
        <a:bodyPr/>
        <a:lstStyle/>
        <a:p>
          <a:endParaRPr lang="en-US"/>
        </a:p>
      </dgm:t>
    </dgm:pt>
    <dgm:pt modelId="{885C3E9D-1F0D-4231-B965-E9966B56CDC0}" type="sibTrans" cxnId="{F7C590A0-E621-4DB3-A7B7-87DDE64C17F7}">
      <dgm:prSet/>
      <dgm:spPr/>
      <dgm:t>
        <a:bodyPr/>
        <a:lstStyle/>
        <a:p>
          <a:endParaRPr lang="en-US"/>
        </a:p>
      </dgm:t>
    </dgm:pt>
    <dgm:pt modelId="{FE08961F-9980-42D8-B4B0-0C910AD1B73B}">
      <dgm:prSet/>
      <dgm:spPr/>
      <dgm:t>
        <a:bodyPr/>
        <a:lstStyle/>
        <a:p>
          <a:r>
            <a:rPr lang="en-US" b="1"/>
            <a:t>Inspect Data</a:t>
          </a:r>
          <a:r>
            <a:rPr lang="en-US"/>
            <a:t>: Understand the extracted content types.</a:t>
          </a:r>
        </a:p>
      </dgm:t>
    </dgm:pt>
    <dgm:pt modelId="{D635CD73-0C88-4FBF-8901-172678E00D4C}" type="parTrans" cxnId="{5E68DDD6-C3D2-4BAE-9D09-09D76EDAF4DE}">
      <dgm:prSet/>
      <dgm:spPr/>
      <dgm:t>
        <a:bodyPr/>
        <a:lstStyle/>
        <a:p>
          <a:endParaRPr lang="en-US"/>
        </a:p>
      </dgm:t>
    </dgm:pt>
    <dgm:pt modelId="{FA61CA0C-3A64-4275-9CEA-01BF53A01F6D}" type="sibTrans" cxnId="{5E68DDD6-C3D2-4BAE-9D09-09D76EDAF4DE}">
      <dgm:prSet/>
      <dgm:spPr/>
      <dgm:t>
        <a:bodyPr/>
        <a:lstStyle/>
        <a:p>
          <a:endParaRPr lang="en-US"/>
        </a:p>
      </dgm:t>
    </dgm:pt>
    <dgm:pt modelId="{91A16093-C593-43F4-8A5F-5F8ABE44AFC0}">
      <dgm:prSet/>
      <dgm:spPr/>
      <dgm:t>
        <a:bodyPr/>
        <a:lstStyle/>
        <a:p>
          <a:r>
            <a:rPr lang="en-US" b="1"/>
            <a:t>Process Tables</a:t>
          </a:r>
          <a:r>
            <a:rPr lang="en-US"/>
            <a:t>: Focus on and manipulate table data.</a:t>
          </a:r>
        </a:p>
      </dgm:t>
    </dgm:pt>
    <dgm:pt modelId="{7D30A95D-E569-48E9-B326-99B5A305A1D5}" type="parTrans" cxnId="{D4D53286-8307-4265-B916-096D532162DF}">
      <dgm:prSet/>
      <dgm:spPr/>
      <dgm:t>
        <a:bodyPr/>
        <a:lstStyle/>
        <a:p>
          <a:endParaRPr lang="en-US"/>
        </a:p>
      </dgm:t>
    </dgm:pt>
    <dgm:pt modelId="{1A3BB1E5-FCA7-4312-8619-FECFA1848F50}" type="sibTrans" cxnId="{D4D53286-8307-4265-B916-096D532162DF}">
      <dgm:prSet/>
      <dgm:spPr/>
      <dgm:t>
        <a:bodyPr/>
        <a:lstStyle/>
        <a:p>
          <a:endParaRPr lang="en-US"/>
        </a:p>
      </dgm:t>
    </dgm:pt>
    <dgm:pt modelId="{B90279E5-D3B9-466F-9B66-4EBBE0FF3A64}">
      <dgm:prSet/>
      <dgm:spPr/>
      <dgm:t>
        <a:bodyPr/>
        <a:lstStyle/>
        <a:p>
          <a:r>
            <a:rPr lang="en-US" b="1"/>
            <a:t>Summarize Data</a:t>
          </a:r>
          <a:r>
            <a:rPr lang="en-US"/>
            <a:t>: Generate human-readable summaries using AI models.</a:t>
          </a:r>
        </a:p>
      </dgm:t>
    </dgm:pt>
    <dgm:pt modelId="{AC669902-7DCF-45C1-9990-E8FBF1DDC866}" type="parTrans" cxnId="{ED1D5AE6-B6B0-47AB-93F3-BA0602DB9580}">
      <dgm:prSet/>
      <dgm:spPr/>
      <dgm:t>
        <a:bodyPr/>
        <a:lstStyle/>
        <a:p>
          <a:endParaRPr lang="en-US"/>
        </a:p>
      </dgm:t>
    </dgm:pt>
    <dgm:pt modelId="{B54C1792-12E1-4175-A09F-9C2691DD5249}" type="sibTrans" cxnId="{ED1D5AE6-B6B0-47AB-93F3-BA0602DB9580}">
      <dgm:prSet/>
      <dgm:spPr/>
      <dgm:t>
        <a:bodyPr/>
        <a:lstStyle/>
        <a:p>
          <a:endParaRPr lang="en-US"/>
        </a:p>
      </dgm:t>
    </dgm:pt>
    <dgm:pt modelId="{F0D70C64-2AFD-45FA-B57D-40082695ED61}">
      <dgm:prSet/>
      <dgm:spPr/>
      <dgm:t>
        <a:bodyPr/>
        <a:lstStyle/>
        <a:p>
          <a:r>
            <a:rPr lang="en-US" b="1"/>
            <a:t>Finalize</a:t>
          </a:r>
          <a:r>
            <a:rPr lang="en-US"/>
            <a:t>: Review outputs and prepare them for reporting.</a:t>
          </a:r>
        </a:p>
      </dgm:t>
    </dgm:pt>
    <dgm:pt modelId="{43287C2D-5232-4024-99A0-2A7CD9D3F37E}" type="parTrans" cxnId="{CAB1A27C-7B07-4D6F-A523-AC001B1F4A4E}">
      <dgm:prSet/>
      <dgm:spPr/>
      <dgm:t>
        <a:bodyPr/>
        <a:lstStyle/>
        <a:p>
          <a:endParaRPr lang="en-US"/>
        </a:p>
      </dgm:t>
    </dgm:pt>
    <dgm:pt modelId="{C7E22623-8685-49B4-9933-7B0C23B1E8A5}" type="sibTrans" cxnId="{CAB1A27C-7B07-4D6F-A523-AC001B1F4A4E}">
      <dgm:prSet/>
      <dgm:spPr/>
      <dgm:t>
        <a:bodyPr/>
        <a:lstStyle/>
        <a:p>
          <a:endParaRPr lang="en-US"/>
        </a:p>
      </dgm:t>
    </dgm:pt>
    <dgm:pt modelId="{AB83781E-18EB-43AD-992A-59466127DD2E}" type="pres">
      <dgm:prSet presAssocID="{C6D427E1-6083-4113-B8EE-7CDD9EC48087}" presName="vert0" presStyleCnt="0">
        <dgm:presLayoutVars>
          <dgm:dir/>
          <dgm:animOne val="branch"/>
          <dgm:animLvl val="lvl"/>
        </dgm:presLayoutVars>
      </dgm:prSet>
      <dgm:spPr/>
    </dgm:pt>
    <dgm:pt modelId="{58EFABF6-6F81-4BB5-B2E6-7DBC25945E9E}" type="pres">
      <dgm:prSet presAssocID="{907BD66C-CCB2-49CF-A8EC-EED8AD0E4683}" presName="thickLine" presStyleLbl="alignNode1" presStyleIdx="0" presStyleCnt="7"/>
      <dgm:spPr/>
    </dgm:pt>
    <dgm:pt modelId="{4E48F41A-BA9B-4B1A-80FC-99107A3BA7D3}" type="pres">
      <dgm:prSet presAssocID="{907BD66C-CCB2-49CF-A8EC-EED8AD0E4683}" presName="horz1" presStyleCnt="0"/>
      <dgm:spPr/>
    </dgm:pt>
    <dgm:pt modelId="{904E80ED-28B1-469C-962B-CC8E8C2EB4CF}" type="pres">
      <dgm:prSet presAssocID="{907BD66C-CCB2-49CF-A8EC-EED8AD0E4683}" presName="tx1" presStyleLbl="revTx" presStyleIdx="0" presStyleCnt="7"/>
      <dgm:spPr/>
    </dgm:pt>
    <dgm:pt modelId="{84B45994-5AE4-49A8-8F44-4828EC340CAC}" type="pres">
      <dgm:prSet presAssocID="{907BD66C-CCB2-49CF-A8EC-EED8AD0E4683}" presName="vert1" presStyleCnt="0"/>
      <dgm:spPr/>
    </dgm:pt>
    <dgm:pt modelId="{1957F961-A4DB-497D-A8BD-40586622E895}" type="pres">
      <dgm:prSet presAssocID="{61407B3A-2261-4B12-8D66-4ECAE634AFEE}" presName="thickLine" presStyleLbl="alignNode1" presStyleIdx="1" presStyleCnt="7"/>
      <dgm:spPr/>
    </dgm:pt>
    <dgm:pt modelId="{D0FB98F9-6111-480D-A433-6E5ECEA8F729}" type="pres">
      <dgm:prSet presAssocID="{61407B3A-2261-4B12-8D66-4ECAE634AFEE}" presName="horz1" presStyleCnt="0"/>
      <dgm:spPr/>
    </dgm:pt>
    <dgm:pt modelId="{BBBD91EF-5BB4-426E-B0FE-7C96283DB63C}" type="pres">
      <dgm:prSet presAssocID="{61407B3A-2261-4B12-8D66-4ECAE634AFEE}" presName="tx1" presStyleLbl="revTx" presStyleIdx="1" presStyleCnt="7"/>
      <dgm:spPr/>
    </dgm:pt>
    <dgm:pt modelId="{B45AE14D-8053-47DB-B655-F8224EDF12A3}" type="pres">
      <dgm:prSet presAssocID="{61407B3A-2261-4B12-8D66-4ECAE634AFEE}" presName="vert1" presStyleCnt="0"/>
      <dgm:spPr/>
    </dgm:pt>
    <dgm:pt modelId="{E430FECC-8528-45D2-AA51-69F25147CD37}" type="pres">
      <dgm:prSet presAssocID="{6844778F-489B-428C-B764-82D4376B5514}" presName="thickLine" presStyleLbl="alignNode1" presStyleIdx="2" presStyleCnt="7"/>
      <dgm:spPr/>
    </dgm:pt>
    <dgm:pt modelId="{9DFF5269-8ED4-41D8-8A5F-936763341BE5}" type="pres">
      <dgm:prSet presAssocID="{6844778F-489B-428C-B764-82D4376B5514}" presName="horz1" presStyleCnt="0"/>
      <dgm:spPr/>
    </dgm:pt>
    <dgm:pt modelId="{5A815FE1-7C73-4FA3-8229-E6804B04A7D6}" type="pres">
      <dgm:prSet presAssocID="{6844778F-489B-428C-B764-82D4376B5514}" presName="tx1" presStyleLbl="revTx" presStyleIdx="2" presStyleCnt="7"/>
      <dgm:spPr/>
    </dgm:pt>
    <dgm:pt modelId="{599EFB72-82A8-40F4-AB5A-DD501563BD66}" type="pres">
      <dgm:prSet presAssocID="{6844778F-489B-428C-B764-82D4376B5514}" presName="vert1" presStyleCnt="0"/>
      <dgm:spPr/>
    </dgm:pt>
    <dgm:pt modelId="{EB2E6229-1702-4A43-B1FF-BC1BACB9BB2D}" type="pres">
      <dgm:prSet presAssocID="{FE08961F-9980-42D8-B4B0-0C910AD1B73B}" presName="thickLine" presStyleLbl="alignNode1" presStyleIdx="3" presStyleCnt="7"/>
      <dgm:spPr/>
    </dgm:pt>
    <dgm:pt modelId="{305D7A65-C236-44E7-A5AF-34EE2F699B92}" type="pres">
      <dgm:prSet presAssocID="{FE08961F-9980-42D8-B4B0-0C910AD1B73B}" presName="horz1" presStyleCnt="0"/>
      <dgm:spPr/>
    </dgm:pt>
    <dgm:pt modelId="{1A608C48-B217-4DC1-87C6-E967DFEFC956}" type="pres">
      <dgm:prSet presAssocID="{FE08961F-9980-42D8-B4B0-0C910AD1B73B}" presName="tx1" presStyleLbl="revTx" presStyleIdx="3" presStyleCnt="7"/>
      <dgm:spPr/>
    </dgm:pt>
    <dgm:pt modelId="{5B891ED0-B9E2-44E1-A6F3-76015BC03850}" type="pres">
      <dgm:prSet presAssocID="{FE08961F-9980-42D8-B4B0-0C910AD1B73B}" presName="vert1" presStyleCnt="0"/>
      <dgm:spPr/>
    </dgm:pt>
    <dgm:pt modelId="{8B85A6C2-C0BB-44B1-883D-DBDEEDFF9E35}" type="pres">
      <dgm:prSet presAssocID="{91A16093-C593-43F4-8A5F-5F8ABE44AFC0}" presName="thickLine" presStyleLbl="alignNode1" presStyleIdx="4" presStyleCnt="7"/>
      <dgm:spPr/>
    </dgm:pt>
    <dgm:pt modelId="{BC83191B-E61B-4E64-9DBF-7A6963E671E6}" type="pres">
      <dgm:prSet presAssocID="{91A16093-C593-43F4-8A5F-5F8ABE44AFC0}" presName="horz1" presStyleCnt="0"/>
      <dgm:spPr/>
    </dgm:pt>
    <dgm:pt modelId="{6368B3E2-31F6-4A42-B398-D6352251C406}" type="pres">
      <dgm:prSet presAssocID="{91A16093-C593-43F4-8A5F-5F8ABE44AFC0}" presName="tx1" presStyleLbl="revTx" presStyleIdx="4" presStyleCnt="7"/>
      <dgm:spPr/>
    </dgm:pt>
    <dgm:pt modelId="{49ABCD33-5951-4CFD-ACB9-6453CF2EA922}" type="pres">
      <dgm:prSet presAssocID="{91A16093-C593-43F4-8A5F-5F8ABE44AFC0}" presName="vert1" presStyleCnt="0"/>
      <dgm:spPr/>
    </dgm:pt>
    <dgm:pt modelId="{5B08A8F2-662E-4D6D-8C0B-8BA5CD0E6B44}" type="pres">
      <dgm:prSet presAssocID="{B90279E5-D3B9-466F-9B66-4EBBE0FF3A64}" presName="thickLine" presStyleLbl="alignNode1" presStyleIdx="5" presStyleCnt="7"/>
      <dgm:spPr/>
    </dgm:pt>
    <dgm:pt modelId="{94B507A5-763B-448F-9646-085EADCC5E44}" type="pres">
      <dgm:prSet presAssocID="{B90279E5-D3B9-466F-9B66-4EBBE0FF3A64}" presName="horz1" presStyleCnt="0"/>
      <dgm:spPr/>
    </dgm:pt>
    <dgm:pt modelId="{2ED018BC-F0C0-4FA1-AEFB-8C6C7738DF9E}" type="pres">
      <dgm:prSet presAssocID="{B90279E5-D3B9-466F-9B66-4EBBE0FF3A64}" presName="tx1" presStyleLbl="revTx" presStyleIdx="5" presStyleCnt="7"/>
      <dgm:spPr/>
    </dgm:pt>
    <dgm:pt modelId="{4E565217-E1A6-46F4-92A9-91756F13132D}" type="pres">
      <dgm:prSet presAssocID="{B90279E5-D3B9-466F-9B66-4EBBE0FF3A64}" presName="vert1" presStyleCnt="0"/>
      <dgm:spPr/>
    </dgm:pt>
    <dgm:pt modelId="{3923A2D9-AFCF-4469-9311-5D86A71F9956}" type="pres">
      <dgm:prSet presAssocID="{F0D70C64-2AFD-45FA-B57D-40082695ED61}" presName="thickLine" presStyleLbl="alignNode1" presStyleIdx="6" presStyleCnt="7"/>
      <dgm:spPr/>
    </dgm:pt>
    <dgm:pt modelId="{74CDF3DC-3ED9-4106-8B46-DD63DD39410E}" type="pres">
      <dgm:prSet presAssocID="{F0D70C64-2AFD-45FA-B57D-40082695ED61}" presName="horz1" presStyleCnt="0"/>
      <dgm:spPr/>
    </dgm:pt>
    <dgm:pt modelId="{6C871DA5-FA79-4942-A50A-FD3FC0C8A2B4}" type="pres">
      <dgm:prSet presAssocID="{F0D70C64-2AFD-45FA-B57D-40082695ED61}" presName="tx1" presStyleLbl="revTx" presStyleIdx="6" presStyleCnt="7"/>
      <dgm:spPr/>
    </dgm:pt>
    <dgm:pt modelId="{EBB33A6F-92AE-453C-AE7D-0EC83A6B86B5}" type="pres">
      <dgm:prSet presAssocID="{F0D70C64-2AFD-45FA-B57D-40082695ED61}" presName="vert1" presStyleCnt="0"/>
      <dgm:spPr/>
    </dgm:pt>
  </dgm:ptLst>
  <dgm:cxnLst>
    <dgm:cxn modelId="{5DDBD703-F553-4D86-8796-76A0472D1BF6}" type="presOf" srcId="{F0D70C64-2AFD-45FA-B57D-40082695ED61}" destId="{6C871DA5-FA79-4942-A50A-FD3FC0C8A2B4}" srcOrd="0" destOrd="0" presId="urn:microsoft.com/office/officeart/2008/layout/LinedList"/>
    <dgm:cxn modelId="{B100FC0B-6B71-4085-985F-0A8B2D999EB4}" type="presOf" srcId="{61407B3A-2261-4B12-8D66-4ECAE634AFEE}" destId="{BBBD91EF-5BB4-426E-B0FE-7C96283DB63C}" srcOrd="0" destOrd="0" presId="urn:microsoft.com/office/officeart/2008/layout/LinedList"/>
    <dgm:cxn modelId="{88E33321-345C-4EA0-8875-50BFCADAAC77}" type="presOf" srcId="{B90279E5-D3B9-466F-9B66-4EBBE0FF3A64}" destId="{2ED018BC-F0C0-4FA1-AEFB-8C6C7738DF9E}" srcOrd="0" destOrd="0" presId="urn:microsoft.com/office/officeart/2008/layout/LinedList"/>
    <dgm:cxn modelId="{B4D7E121-D031-4B1C-B176-69E96E08522F}" type="presOf" srcId="{FE08961F-9980-42D8-B4B0-0C910AD1B73B}" destId="{1A608C48-B217-4DC1-87C6-E967DFEFC956}" srcOrd="0" destOrd="0" presId="urn:microsoft.com/office/officeart/2008/layout/LinedList"/>
    <dgm:cxn modelId="{392F973A-C71C-4EE0-BE57-9803449CCCB3}" type="presOf" srcId="{C6D427E1-6083-4113-B8EE-7CDD9EC48087}" destId="{AB83781E-18EB-43AD-992A-59466127DD2E}" srcOrd="0" destOrd="0" presId="urn:microsoft.com/office/officeart/2008/layout/LinedList"/>
    <dgm:cxn modelId="{CAB1A27C-7B07-4D6F-A523-AC001B1F4A4E}" srcId="{C6D427E1-6083-4113-B8EE-7CDD9EC48087}" destId="{F0D70C64-2AFD-45FA-B57D-40082695ED61}" srcOrd="6" destOrd="0" parTransId="{43287C2D-5232-4024-99A0-2A7CD9D3F37E}" sibTransId="{C7E22623-8685-49B4-9933-7B0C23B1E8A5}"/>
    <dgm:cxn modelId="{2EC4C585-7165-41FB-8E6F-BD3C9B3324F8}" type="presOf" srcId="{907BD66C-CCB2-49CF-A8EC-EED8AD0E4683}" destId="{904E80ED-28B1-469C-962B-CC8E8C2EB4CF}" srcOrd="0" destOrd="0" presId="urn:microsoft.com/office/officeart/2008/layout/LinedList"/>
    <dgm:cxn modelId="{D4D53286-8307-4265-B916-096D532162DF}" srcId="{C6D427E1-6083-4113-B8EE-7CDD9EC48087}" destId="{91A16093-C593-43F4-8A5F-5F8ABE44AFC0}" srcOrd="4" destOrd="0" parTransId="{7D30A95D-E569-48E9-B326-99B5A305A1D5}" sibTransId="{1A3BB1E5-FCA7-4312-8619-FECFA1848F50}"/>
    <dgm:cxn modelId="{862D5193-55CB-4097-AC64-895CB5E747A2}" type="presOf" srcId="{91A16093-C593-43F4-8A5F-5F8ABE44AFC0}" destId="{6368B3E2-31F6-4A42-B398-D6352251C406}" srcOrd="0" destOrd="0" presId="urn:microsoft.com/office/officeart/2008/layout/LinedList"/>
    <dgm:cxn modelId="{F7C590A0-E621-4DB3-A7B7-87DDE64C17F7}" srcId="{C6D427E1-6083-4113-B8EE-7CDD9EC48087}" destId="{6844778F-489B-428C-B764-82D4376B5514}" srcOrd="2" destOrd="0" parTransId="{54A7CC3C-9A07-4985-BC55-59F379B985A4}" sibTransId="{885C3E9D-1F0D-4231-B965-E9966B56CDC0}"/>
    <dgm:cxn modelId="{71136AB4-427D-46BE-8F0F-20B5174D2F2B}" srcId="{C6D427E1-6083-4113-B8EE-7CDD9EC48087}" destId="{907BD66C-CCB2-49CF-A8EC-EED8AD0E4683}" srcOrd="0" destOrd="0" parTransId="{A38FD084-9393-4D60-9EB9-0FE1B3C0704D}" sibTransId="{FED6FC73-81DC-474B-B023-0F2D0C4A3D88}"/>
    <dgm:cxn modelId="{0153A4C3-BCAE-44CA-9BD6-DFEF560667AC}" type="presOf" srcId="{6844778F-489B-428C-B764-82D4376B5514}" destId="{5A815FE1-7C73-4FA3-8229-E6804B04A7D6}" srcOrd="0" destOrd="0" presId="urn:microsoft.com/office/officeart/2008/layout/LinedList"/>
    <dgm:cxn modelId="{5E68DDD6-C3D2-4BAE-9D09-09D76EDAF4DE}" srcId="{C6D427E1-6083-4113-B8EE-7CDD9EC48087}" destId="{FE08961F-9980-42D8-B4B0-0C910AD1B73B}" srcOrd="3" destOrd="0" parTransId="{D635CD73-0C88-4FBF-8901-172678E00D4C}" sibTransId="{FA61CA0C-3A64-4275-9CEA-01BF53A01F6D}"/>
    <dgm:cxn modelId="{ED1D5AE6-B6B0-47AB-93F3-BA0602DB9580}" srcId="{C6D427E1-6083-4113-B8EE-7CDD9EC48087}" destId="{B90279E5-D3B9-466F-9B66-4EBBE0FF3A64}" srcOrd="5" destOrd="0" parTransId="{AC669902-7DCF-45C1-9990-E8FBF1DDC866}" sibTransId="{B54C1792-12E1-4175-A09F-9C2691DD5249}"/>
    <dgm:cxn modelId="{31BE93E9-EB22-4FFA-A3AE-83A1358B25F1}" srcId="{C6D427E1-6083-4113-B8EE-7CDD9EC48087}" destId="{61407B3A-2261-4B12-8D66-4ECAE634AFEE}" srcOrd="1" destOrd="0" parTransId="{2FC83669-4CCF-414F-ADB2-0C5AA6B44450}" sibTransId="{1F33EE59-3213-4011-AA3C-14947C93C526}"/>
    <dgm:cxn modelId="{C159A7BC-BC48-44C7-842E-8A31C32D5661}" type="presParOf" srcId="{AB83781E-18EB-43AD-992A-59466127DD2E}" destId="{58EFABF6-6F81-4BB5-B2E6-7DBC25945E9E}" srcOrd="0" destOrd="0" presId="urn:microsoft.com/office/officeart/2008/layout/LinedList"/>
    <dgm:cxn modelId="{12317F92-2874-4AC0-884F-36F59F837C51}" type="presParOf" srcId="{AB83781E-18EB-43AD-992A-59466127DD2E}" destId="{4E48F41A-BA9B-4B1A-80FC-99107A3BA7D3}" srcOrd="1" destOrd="0" presId="urn:microsoft.com/office/officeart/2008/layout/LinedList"/>
    <dgm:cxn modelId="{20424E91-5A89-4DD4-8D96-9D7DFD7206AB}" type="presParOf" srcId="{4E48F41A-BA9B-4B1A-80FC-99107A3BA7D3}" destId="{904E80ED-28B1-469C-962B-CC8E8C2EB4CF}" srcOrd="0" destOrd="0" presId="urn:microsoft.com/office/officeart/2008/layout/LinedList"/>
    <dgm:cxn modelId="{468E5D51-F254-4D37-B896-2A560E4EBAF6}" type="presParOf" srcId="{4E48F41A-BA9B-4B1A-80FC-99107A3BA7D3}" destId="{84B45994-5AE4-49A8-8F44-4828EC340CAC}" srcOrd="1" destOrd="0" presId="urn:microsoft.com/office/officeart/2008/layout/LinedList"/>
    <dgm:cxn modelId="{AD8ACDB6-3BAF-49AF-ABD1-BF3403664D46}" type="presParOf" srcId="{AB83781E-18EB-43AD-992A-59466127DD2E}" destId="{1957F961-A4DB-497D-A8BD-40586622E895}" srcOrd="2" destOrd="0" presId="urn:microsoft.com/office/officeart/2008/layout/LinedList"/>
    <dgm:cxn modelId="{03417C58-53AE-4FC1-BAE5-DEDFB69B8259}" type="presParOf" srcId="{AB83781E-18EB-43AD-992A-59466127DD2E}" destId="{D0FB98F9-6111-480D-A433-6E5ECEA8F729}" srcOrd="3" destOrd="0" presId="urn:microsoft.com/office/officeart/2008/layout/LinedList"/>
    <dgm:cxn modelId="{59F3F5ED-74AB-4594-9CC2-8C8D3B7F7F75}" type="presParOf" srcId="{D0FB98F9-6111-480D-A433-6E5ECEA8F729}" destId="{BBBD91EF-5BB4-426E-B0FE-7C96283DB63C}" srcOrd="0" destOrd="0" presId="urn:microsoft.com/office/officeart/2008/layout/LinedList"/>
    <dgm:cxn modelId="{D1B7C0F0-7777-44BA-8464-4BC751175C14}" type="presParOf" srcId="{D0FB98F9-6111-480D-A433-6E5ECEA8F729}" destId="{B45AE14D-8053-47DB-B655-F8224EDF12A3}" srcOrd="1" destOrd="0" presId="urn:microsoft.com/office/officeart/2008/layout/LinedList"/>
    <dgm:cxn modelId="{58D8395A-3BE7-426F-9EBA-E3141CAB62DC}" type="presParOf" srcId="{AB83781E-18EB-43AD-992A-59466127DD2E}" destId="{E430FECC-8528-45D2-AA51-69F25147CD37}" srcOrd="4" destOrd="0" presId="urn:microsoft.com/office/officeart/2008/layout/LinedList"/>
    <dgm:cxn modelId="{241E3ED2-F7CF-4C3B-B890-5B2B15B7A6C8}" type="presParOf" srcId="{AB83781E-18EB-43AD-992A-59466127DD2E}" destId="{9DFF5269-8ED4-41D8-8A5F-936763341BE5}" srcOrd="5" destOrd="0" presId="urn:microsoft.com/office/officeart/2008/layout/LinedList"/>
    <dgm:cxn modelId="{8778CFFA-1D48-41EC-A065-A1C731E95265}" type="presParOf" srcId="{9DFF5269-8ED4-41D8-8A5F-936763341BE5}" destId="{5A815FE1-7C73-4FA3-8229-E6804B04A7D6}" srcOrd="0" destOrd="0" presId="urn:microsoft.com/office/officeart/2008/layout/LinedList"/>
    <dgm:cxn modelId="{09F11032-33FD-4881-A15A-B43A2859C3DB}" type="presParOf" srcId="{9DFF5269-8ED4-41D8-8A5F-936763341BE5}" destId="{599EFB72-82A8-40F4-AB5A-DD501563BD66}" srcOrd="1" destOrd="0" presId="urn:microsoft.com/office/officeart/2008/layout/LinedList"/>
    <dgm:cxn modelId="{023079E0-25D3-4530-A234-7BD460E42B60}" type="presParOf" srcId="{AB83781E-18EB-43AD-992A-59466127DD2E}" destId="{EB2E6229-1702-4A43-B1FF-BC1BACB9BB2D}" srcOrd="6" destOrd="0" presId="urn:microsoft.com/office/officeart/2008/layout/LinedList"/>
    <dgm:cxn modelId="{2B2DA54D-1C56-434B-A5F3-9D7DF64A7807}" type="presParOf" srcId="{AB83781E-18EB-43AD-992A-59466127DD2E}" destId="{305D7A65-C236-44E7-A5AF-34EE2F699B92}" srcOrd="7" destOrd="0" presId="urn:microsoft.com/office/officeart/2008/layout/LinedList"/>
    <dgm:cxn modelId="{A12A487B-D335-4867-AB94-ED709C659D5B}" type="presParOf" srcId="{305D7A65-C236-44E7-A5AF-34EE2F699B92}" destId="{1A608C48-B217-4DC1-87C6-E967DFEFC956}" srcOrd="0" destOrd="0" presId="urn:microsoft.com/office/officeart/2008/layout/LinedList"/>
    <dgm:cxn modelId="{A1A388FC-B0A7-4191-B9FA-B3386ADF7C93}" type="presParOf" srcId="{305D7A65-C236-44E7-A5AF-34EE2F699B92}" destId="{5B891ED0-B9E2-44E1-A6F3-76015BC03850}" srcOrd="1" destOrd="0" presId="urn:microsoft.com/office/officeart/2008/layout/LinedList"/>
    <dgm:cxn modelId="{DCEBD86B-890F-4165-8E36-135C48092B6F}" type="presParOf" srcId="{AB83781E-18EB-43AD-992A-59466127DD2E}" destId="{8B85A6C2-C0BB-44B1-883D-DBDEEDFF9E35}" srcOrd="8" destOrd="0" presId="urn:microsoft.com/office/officeart/2008/layout/LinedList"/>
    <dgm:cxn modelId="{EC132868-2181-47AC-AF47-2E8BB36ADF70}" type="presParOf" srcId="{AB83781E-18EB-43AD-992A-59466127DD2E}" destId="{BC83191B-E61B-4E64-9DBF-7A6963E671E6}" srcOrd="9" destOrd="0" presId="urn:microsoft.com/office/officeart/2008/layout/LinedList"/>
    <dgm:cxn modelId="{13E39818-B287-4FA5-9256-E69C7F9203E8}" type="presParOf" srcId="{BC83191B-E61B-4E64-9DBF-7A6963E671E6}" destId="{6368B3E2-31F6-4A42-B398-D6352251C406}" srcOrd="0" destOrd="0" presId="urn:microsoft.com/office/officeart/2008/layout/LinedList"/>
    <dgm:cxn modelId="{760B6A81-9C29-4BBB-B895-0C75EF41FA53}" type="presParOf" srcId="{BC83191B-E61B-4E64-9DBF-7A6963E671E6}" destId="{49ABCD33-5951-4CFD-ACB9-6453CF2EA922}" srcOrd="1" destOrd="0" presId="urn:microsoft.com/office/officeart/2008/layout/LinedList"/>
    <dgm:cxn modelId="{2CCED10F-9961-4F78-B04D-27FF0567E3DC}" type="presParOf" srcId="{AB83781E-18EB-43AD-992A-59466127DD2E}" destId="{5B08A8F2-662E-4D6D-8C0B-8BA5CD0E6B44}" srcOrd="10" destOrd="0" presId="urn:microsoft.com/office/officeart/2008/layout/LinedList"/>
    <dgm:cxn modelId="{D71F565A-C6EA-4C4B-8B27-04387A660699}" type="presParOf" srcId="{AB83781E-18EB-43AD-992A-59466127DD2E}" destId="{94B507A5-763B-448F-9646-085EADCC5E44}" srcOrd="11" destOrd="0" presId="urn:microsoft.com/office/officeart/2008/layout/LinedList"/>
    <dgm:cxn modelId="{81A7B1EE-3840-42A1-A272-05F308B01B41}" type="presParOf" srcId="{94B507A5-763B-448F-9646-085EADCC5E44}" destId="{2ED018BC-F0C0-4FA1-AEFB-8C6C7738DF9E}" srcOrd="0" destOrd="0" presId="urn:microsoft.com/office/officeart/2008/layout/LinedList"/>
    <dgm:cxn modelId="{3FF1ACEC-4F5A-4AAF-B366-E29E5E0FFE30}" type="presParOf" srcId="{94B507A5-763B-448F-9646-085EADCC5E44}" destId="{4E565217-E1A6-46F4-92A9-91756F13132D}" srcOrd="1" destOrd="0" presId="urn:microsoft.com/office/officeart/2008/layout/LinedList"/>
    <dgm:cxn modelId="{46592A12-843E-4AEE-99FC-9450317BFAE7}" type="presParOf" srcId="{AB83781E-18EB-43AD-992A-59466127DD2E}" destId="{3923A2D9-AFCF-4469-9311-5D86A71F9956}" srcOrd="12" destOrd="0" presId="urn:microsoft.com/office/officeart/2008/layout/LinedList"/>
    <dgm:cxn modelId="{F8AB55D7-6DCE-400E-ABAF-6EAA25571F34}" type="presParOf" srcId="{AB83781E-18EB-43AD-992A-59466127DD2E}" destId="{74CDF3DC-3ED9-4106-8B46-DD63DD39410E}" srcOrd="13" destOrd="0" presId="urn:microsoft.com/office/officeart/2008/layout/LinedList"/>
    <dgm:cxn modelId="{C1A1CBC0-8C63-4843-B892-82966605B511}" type="presParOf" srcId="{74CDF3DC-3ED9-4106-8B46-DD63DD39410E}" destId="{6C871DA5-FA79-4942-A50A-FD3FC0C8A2B4}" srcOrd="0" destOrd="0" presId="urn:microsoft.com/office/officeart/2008/layout/LinedList"/>
    <dgm:cxn modelId="{8273F55D-CE50-4436-A6AB-049A11060E4E}" type="presParOf" srcId="{74CDF3DC-3ED9-4106-8B46-DD63DD39410E}" destId="{EBB33A6F-92AE-453C-AE7D-0EC83A6B86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FABF6-6F81-4BB5-B2E6-7DBC25945E9E}">
      <dsp:nvSpPr>
        <dsp:cNvPr id="0" name=""/>
        <dsp:cNvSpPr/>
      </dsp:nvSpPr>
      <dsp:spPr>
        <a:xfrm>
          <a:off x="0" y="566"/>
          <a:ext cx="10893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E80ED-28B1-469C-962B-CC8E8C2EB4CF}">
      <dsp:nvSpPr>
        <dsp:cNvPr id="0" name=""/>
        <dsp:cNvSpPr/>
      </dsp:nvSpPr>
      <dsp:spPr>
        <a:xfrm>
          <a:off x="0" y="566"/>
          <a:ext cx="10893950" cy="66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Summary of the Workflow:</a:t>
          </a:r>
          <a:endParaRPr lang="en-US" sz="2300" kern="1200" dirty="0"/>
        </a:p>
      </dsp:txBody>
      <dsp:txXfrm>
        <a:off x="0" y="566"/>
        <a:ext cx="10893950" cy="662506"/>
      </dsp:txXfrm>
    </dsp:sp>
    <dsp:sp modelId="{1957F961-A4DB-497D-A8BD-40586622E895}">
      <dsp:nvSpPr>
        <dsp:cNvPr id="0" name=""/>
        <dsp:cNvSpPr/>
      </dsp:nvSpPr>
      <dsp:spPr>
        <a:xfrm>
          <a:off x="0" y="663072"/>
          <a:ext cx="10893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D91EF-5BB4-426E-B0FE-7C96283DB63C}">
      <dsp:nvSpPr>
        <dsp:cNvPr id="0" name=""/>
        <dsp:cNvSpPr/>
      </dsp:nvSpPr>
      <dsp:spPr>
        <a:xfrm>
          <a:off x="0" y="663072"/>
          <a:ext cx="10893950" cy="66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Set Up Environment</a:t>
          </a:r>
          <a:r>
            <a:rPr lang="en-US" sz="2300" kern="1200" dirty="0"/>
            <a:t>: Install tools and libraries.</a:t>
          </a:r>
        </a:p>
      </dsp:txBody>
      <dsp:txXfrm>
        <a:off x="0" y="663072"/>
        <a:ext cx="10893950" cy="662506"/>
      </dsp:txXfrm>
    </dsp:sp>
    <dsp:sp modelId="{E430FECC-8528-45D2-AA51-69F25147CD37}">
      <dsp:nvSpPr>
        <dsp:cNvPr id="0" name=""/>
        <dsp:cNvSpPr/>
      </dsp:nvSpPr>
      <dsp:spPr>
        <a:xfrm>
          <a:off x="0" y="1325578"/>
          <a:ext cx="10893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15FE1-7C73-4FA3-8229-E6804B04A7D6}">
      <dsp:nvSpPr>
        <dsp:cNvPr id="0" name=""/>
        <dsp:cNvSpPr/>
      </dsp:nvSpPr>
      <dsp:spPr>
        <a:xfrm>
          <a:off x="0" y="1325578"/>
          <a:ext cx="10893950" cy="66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Extract Data</a:t>
          </a:r>
          <a:r>
            <a:rPr lang="en-US" sz="2300" kern="1200"/>
            <a:t>: Parse the PDF into structured elements.</a:t>
          </a:r>
        </a:p>
      </dsp:txBody>
      <dsp:txXfrm>
        <a:off x="0" y="1325578"/>
        <a:ext cx="10893950" cy="662506"/>
      </dsp:txXfrm>
    </dsp:sp>
    <dsp:sp modelId="{EB2E6229-1702-4A43-B1FF-BC1BACB9BB2D}">
      <dsp:nvSpPr>
        <dsp:cNvPr id="0" name=""/>
        <dsp:cNvSpPr/>
      </dsp:nvSpPr>
      <dsp:spPr>
        <a:xfrm>
          <a:off x="0" y="1988084"/>
          <a:ext cx="10893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08C48-B217-4DC1-87C6-E967DFEFC956}">
      <dsp:nvSpPr>
        <dsp:cNvPr id="0" name=""/>
        <dsp:cNvSpPr/>
      </dsp:nvSpPr>
      <dsp:spPr>
        <a:xfrm>
          <a:off x="0" y="1988084"/>
          <a:ext cx="10893950" cy="66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Inspect Data</a:t>
          </a:r>
          <a:r>
            <a:rPr lang="en-US" sz="2300" kern="1200"/>
            <a:t>: Understand the extracted content types.</a:t>
          </a:r>
        </a:p>
      </dsp:txBody>
      <dsp:txXfrm>
        <a:off x="0" y="1988084"/>
        <a:ext cx="10893950" cy="662506"/>
      </dsp:txXfrm>
    </dsp:sp>
    <dsp:sp modelId="{8B85A6C2-C0BB-44B1-883D-DBDEEDFF9E35}">
      <dsp:nvSpPr>
        <dsp:cNvPr id="0" name=""/>
        <dsp:cNvSpPr/>
      </dsp:nvSpPr>
      <dsp:spPr>
        <a:xfrm>
          <a:off x="0" y="2650590"/>
          <a:ext cx="10893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8B3E2-31F6-4A42-B398-D6352251C406}">
      <dsp:nvSpPr>
        <dsp:cNvPr id="0" name=""/>
        <dsp:cNvSpPr/>
      </dsp:nvSpPr>
      <dsp:spPr>
        <a:xfrm>
          <a:off x="0" y="2650590"/>
          <a:ext cx="10893950" cy="66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Process Tables</a:t>
          </a:r>
          <a:r>
            <a:rPr lang="en-US" sz="2300" kern="1200"/>
            <a:t>: Focus on and manipulate table data.</a:t>
          </a:r>
        </a:p>
      </dsp:txBody>
      <dsp:txXfrm>
        <a:off x="0" y="2650590"/>
        <a:ext cx="10893950" cy="662506"/>
      </dsp:txXfrm>
    </dsp:sp>
    <dsp:sp modelId="{5B08A8F2-662E-4D6D-8C0B-8BA5CD0E6B44}">
      <dsp:nvSpPr>
        <dsp:cNvPr id="0" name=""/>
        <dsp:cNvSpPr/>
      </dsp:nvSpPr>
      <dsp:spPr>
        <a:xfrm>
          <a:off x="0" y="3313096"/>
          <a:ext cx="10893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018BC-F0C0-4FA1-AEFB-8C6C7738DF9E}">
      <dsp:nvSpPr>
        <dsp:cNvPr id="0" name=""/>
        <dsp:cNvSpPr/>
      </dsp:nvSpPr>
      <dsp:spPr>
        <a:xfrm>
          <a:off x="0" y="3313096"/>
          <a:ext cx="10893950" cy="66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Summarize Data</a:t>
          </a:r>
          <a:r>
            <a:rPr lang="en-US" sz="2300" kern="1200"/>
            <a:t>: Generate human-readable summaries using AI models.</a:t>
          </a:r>
        </a:p>
      </dsp:txBody>
      <dsp:txXfrm>
        <a:off x="0" y="3313096"/>
        <a:ext cx="10893950" cy="662506"/>
      </dsp:txXfrm>
    </dsp:sp>
    <dsp:sp modelId="{3923A2D9-AFCF-4469-9311-5D86A71F9956}">
      <dsp:nvSpPr>
        <dsp:cNvPr id="0" name=""/>
        <dsp:cNvSpPr/>
      </dsp:nvSpPr>
      <dsp:spPr>
        <a:xfrm>
          <a:off x="0" y="3975602"/>
          <a:ext cx="10893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71DA5-FA79-4942-A50A-FD3FC0C8A2B4}">
      <dsp:nvSpPr>
        <dsp:cNvPr id="0" name=""/>
        <dsp:cNvSpPr/>
      </dsp:nvSpPr>
      <dsp:spPr>
        <a:xfrm>
          <a:off x="0" y="3975602"/>
          <a:ext cx="10893950" cy="66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Finalize</a:t>
          </a:r>
          <a:r>
            <a:rPr lang="en-US" sz="2300" kern="1200"/>
            <a:t>: Review outputs and prepare them for reporting.</a:t>
          </a:r>
        </a:p>
      </dsp:txBody>
      <dsp:txXfrm>
        <a:off x="0" y="3975602"/>
        <a:ext cx="10893950" cy="662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54CD6-488E-4D64-926A-343F2017757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957C9-7117-4DF1-BBAD-DE24D219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957C9-7117-4DF1-BBAD-DE24D2192D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6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957C9-7117-4DF1-BBAD-DE24D2192D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64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2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886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39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4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27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6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0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4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4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9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B8E0-C4E9-47C7-AD04-0F84F23C8201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B2828C-692E-442F-9602-00830AEC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D421-B4CD-3810-0647-0276C31FC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Analyze Income Statement and Balance Sheet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1DE78-9A9E-31B6-399C-62A6058AA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Infosys  Spring Board Internship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10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10EB-E519-81E2-8FB5-AB757192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471" y="688085"/>
            <a:ext cx="9603275" cy="5758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LLM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55D7-B99F-34EB-C2FA-7943AD13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0" y="1601704"/>
            <a:ext cx="11572567" cy="5397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Understanding the Technical Backbone of Large Language Models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Key Components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Input Layer:</a:t>
            </a:r>
            <a:r>
              <a:rPr lang="en-US" dirty="0"/>
              <a:t> Processes raw text input and tokenizes it into smaller units (tokens).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Embedding Layer:</a:t>
            </a:r>
            <a:r>
              <a:rPr lang="en-US" dirty="0"/>
              <a:t> Converts tokens into dense vector representations for better context understanding.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Transformer Architecture: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Self-Attention Mechanism:</a:t>
            </a:r>
            <a:r>
              <a:rPr lang="en-US" dirty="0"/>
              <a:t> Identifies relationships between tokens for context awareness.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Feedforward Layers:</a:t>
            </a:r>
            <a:r>
              <a:rPr lang="en-US" dirty="0"/>
              <a:t> Processes and refines token information for output generation.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Output Layer:</a:t>
            </a:r>
            <a:r>
              <a:rPr lang="en-US" dirty="0"/>
              <a:t> Generates predictions, including text completion, answers, or other outputs.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Training Process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Uses </a:t>
            </a:r>
            <a:r>
              <a:rPr lang="en-US" b="1" dirty="0"/>
              <a:t>large datasets</a:t>
            </a:r>
            <a:r>
              <a:rPr lang="en-US" dirty="0"/>
              <a:t> for pretraining and fine-tuning.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Optimizes parameters through techniques like </a:t>
            </a:r>
            <a:r>
              <a:rPr lang="en-US" b="1" dirty="0"/>
              <a:t>gradient descent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Relies on </a:t>
            </a:r>
            <a:r>
              <a:rPr lang="en-US" b="1" dirty="0"/>
              <a:t>distributed computing</a:t>
            </a:r>
            <a:r>
              <a:rPr lang="en-US" dirty="0"/>
              <a:t> (GPUs/TPUs) to handle billions of parameters efficiently.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Applications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Chatbots, content generation, translation,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9850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BD87-7BB0-F373-8684-115CD5D1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473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Transformers and Self-Attention Mechanism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D989-4FD4-9471-845F-ABCEE826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60" y="2231255"/>
            <a:ext cx="8915400" cy="3777622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Transformers</a:t>
            </a:r>
            <a:r>
              <a:rPr lang="en-US" dirty="0"/>
              <a:t> are advanced neural network architectures designed for natural language processing (NLP) tasks such as summarization, translation, and text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have revolutionized AI by enabling models to process entire input sequences simultaneously, unlike RNNs and LSTMs which process sequentially.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Self-Attention Mechanism</a:t>
            </a:r>
            <a:r>
              <a:rPr lang="en-US" dirty="0"/>
              <a:t> is the core component of transformers that allows the model to weigh the importance of different words in a sequence, regardless of their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Advantages: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Parallel Processing:</a:t>
            </a:r>
            <a:r>
              <a:rPr lang="en-US" dirty="0"/>
              <a:t> Faster and more efficient, reducing training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Long-Range Dependencies:</a:t>
            </a:r>
            <a:r>
              <a:rPr lang="en-US" dirty="0"/>
              <a:t> Captures relationships between distant words in the input.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27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A7E-CAAC-6BF9-BEE1-AC79D785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595" y="632988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/>
              <a:t>How Self-Attention Powers Transformers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6F5F-D278-4ABD-281F-AA7627CE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95" y="2133600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The input text is divided into tokens, and each token is assigned a score representing its relevance to other tokens in the sequence.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r>
              <a:rPr lang="en-US" dirty="0"/>
              <a:t> Tokens that are more relevant to the current task receive higher attention scores, allowing the model to focus on key parts of the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3:</a:t>
            </a:r>
            <a:r>
              <a:rPr lang="en-US" dirty="0"/>
              <a:t> The self-attention mechanism generates context-aware representations by aggregating these weighted scores, enabling the model to understand the full context of the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Benefits in Financial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Highlights Key Metrics:</a:t>
            </a:r>
            <a:r>
              <a:rPr lang="en-US" dirty="0"/>
              <a:t> Focuses on essential figures such as revenue, profit, and expenses.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Summarizes Long Documents:</a:t>
            </a:r>
            <a:r>
              <a:rPr lang="en-US" dirty="0"/>
              <a:t> Processes and condenses lengthy financial reports, reducing manual review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00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4819-9785-7CBD-500C-62664F77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934" y="53866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Introduction to the Mistral Model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35D1-BC8E-48F1-FEE9-D967E5E3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01" y="2092514"/>
            <a:ext cx="9827342" cy="3902162"/>
          </a:xfrm>
        </p:spPr>
        <p:txBody>
          <a:bodyPr>
            <a:normAutofit/>
          </a:bodyPr>
          <a:lstStyle/>
          <a:p>
            <a:r>
              <a:rPr lang="en-GB" b="1" dirty="0"/>
              <a:t>What is the Mistral Model?</a:t>
            </a:r>
            <a:r>
              <a:rPr lang="en-IN" b="1" dirty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state-of-the-art language model developed to handle diverse natural language processing (NLP)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Based on a transformer architecture, it features billions of parameters for advanced text understanding and generation</a:t>
            </a:r>
            <a:endParaRPr lang="en-IN" b="1" dirty="0"/>
          </a:p>
          <a:p>
            <a:r>
              <a:rPr lang="en-IN" b="1" dirty="0"/>
              <a:t>Key Characteristics:</a:t>
            </a:r>
          </a:p>
          <a:p>
            <a:pPr lvl="1"/>
            <a:r>
              <a:rPr lang="en-GB" dirty="0"/>
              <a:t>Scalability: Designed to perform efficiently across different domains.</a:t>
            </a:r>
          </a:p>
          <a:p>
            <a:pPr lvl="1"/>
            <a:r>
              <a:rPr lang="en-GB" dirty="0"/>
              <a:t>Instruction-Following: Tailored to respond to user prompts effectively.</a:t>
            </a:r>
          </a:p>
          <a:p>
            <a:pPr lvl="1"/>
            <a:r>
              <a:rPr lang="en-GB" dirty="0"/>
              <a:t>Optimized for Deployment: Supports techniques like quantization for efficient execution.</a:t>
            </a:r>
          </a:p>
          <a:p>
            <a:pPr marL="457200" lvl="1" indent="0">
              <a:buNone/>
            </a:pPr>
            <a:endParaRPr lang="en-IN" b="1" dirty="0"/>
          </a:p>
          <a:p>
            <a:endParaRPr lang="en-IN" dirty="0"/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08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116A-E949-30B0-E4CD-4601FFA4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754" y="606354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/>
              <a:t>Why Mistral is Used in the Code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E7D-F290-47FF-03A1-93643731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754" y="2083827"/>
            <a:ext cx="10131425" cy="3649133"/>
          </a:xfrm>
        </p:spPr>
        <p:txBody>
          <a:bodyPr>
            <a:normAutofit fontScale="55000" lnSpcReduction="20000"/>
          </a:bodyPr>
          <a:lstStyle/>
          <a:p>
            <a:r>
              <a:rPr lang="en-GB" sz="3600" b="1" dirty="0"/>
              <a:t>Purpose:</a:t>
            </a:r>
          </a:p>
          <a:p>
            <a:endParaRPr lang="en-GB" dirty="0"/>
          </a:p>
          <a:p>
            <a:pPr lvl="1"/>
            <a:r>
              <a:rPr lang="en-GB" sz="2900" dirty="0">
                <a:latin typeface="Aptos" panose="020B0004020202020204" pitchFamily="34" charset="0"/>
              </a:rPr>
              <a:t>To leverage the model’s advanced text generation capabilities for real-world applications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sz="3400" b="1" dirty="0"/>
              <a:t>Reasons for Choice:</a:t>
            </a:r>
          </a:p>
          <a:p>
            <a:endParaRPr lang="en-GB" dirty="0"/>
          </a:p>
          <a:p>
            <a:pPr lvl="1"/>
            <a:r>
              <a:rPr lang="en-GB" sz="2500" dirty="0">
                <a:latin typeface="Aptos" panose="020B0004020202020204" pitchFamily="34" charset="0"/>
              </a:rPr>
              <a:t>Performance: Delivers high-quality, coherent, and contextually relevant text outputs.</a:t>
            </a:r>
          </a:p>
          <a:p>
            <a:pPr lvl="1"/>
            <a:endParaRPr lang="en-GB" sz="2500" dirty="0">
              <a:latin typeface="Aptos" panose="020B0004020202020204" pitchFamily="34" charset="0"/>
            </a:endParaRPr>
          </a:p>
          <a:p>
            <a:pPr lvl="1"/>
            <a:r>
              <a:rPr lang="en-GB" sz="2500" dirty="0">
                <a:latin typeface="Aptos" panose="020B0004020202020204" pitchFamily="34" charset="0"/>
              </a:rPr>
              <a:t>Adaptability: Can be fine-tuned or used as-is for diverse applications like content generation, summarization, and more.</a:t>
            </a:r>
          </a:p>
          <a:p>
            <a:pPr lvl="1"/>
            <a:endParaRPr lang="en-GB" sz="2500" dirty="0">
              <a:latin typeface="Aptos" panose="020B0004020202020204" pitchFamily="34" charset="0"/>
            </a:endParaRPr>
          </a:p>
          <a:p>
            <a:pPr lvl="1"/>
            <a:r>
              <a:rPr lang="en-GB" sz="2500" dirty="0">
                <a:latin typeface="Aptos" panose="020B0004020202020204" pitchFamily="34" charset="0"/>
              </a:rPr>
              <a:t>Efficiency: Supports quantization methods (e.g., 8-bit), reducing memory usage and inference latency.</a:t>
            </a:r>
          </a:p>
          <a:p>
            <a:endParaRPr lang="en-GB" sz="2900" dirty="0"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31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5E33-46A5-00DB-05F0-1A69EB64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66" y="837174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/>
              <a:t>Why Mistral is Ideal for this Code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09CB-BBC2-70D9-CA4C-48A7F424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766" y="2226348"/>
            <a:ext cx="10131425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Suitability for the Task: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code aims to deploy Mistral efficiently for text generation by leveraging GPU resources and quantization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Efficiency Gains: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model’s compatibility with 8-bit quantization minimizes memory usage while maintaining high-quality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in Real-World Scenarios: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Provides fast and resource-efficient inference, making it suitable for dynamic and large-scale applications like real-time chatbots, summarization tools,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12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0300-9DE4-4181-BDDE-296277DE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415" y="669626"/>
            <a:ext cx="10397231" cy="63539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Key Technologies in Financial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8C78-8AAE-2963-E78F-7E1B8B7DD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5057" y="2005811"/>
            <a:ext cx="5181600" cy="4811968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kern="1200" dirty="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Azure OpenAI</a:t>
            </a:r>
          </a:p>
          <a:p>
            <a:pPr algn="just"/>
            <a:r>
              <a:rPr lang="en-US" sz="1800" dirty="0"/>
              <a:t>Offers robust APIs for advanced natural language processing (NLP), enabling seamless integration of AI into applications. It supports fine-tuning for domain-specific tasks and delivers accurate and context-aware results.</a:t>
            </a:r>
          </a:p>
          <a:p>
            <a:r>
              <a:rPr lang="en-US" sz="1800" b="1" dirty="0"/>
              <a:t>Usage in This Project: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Extracts and processes structured and unstructured financial data from income statements and balance sheets.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Enhances understanding of financial context to provide actionable insights and summaries.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Facilitates scalability to analyze large volumes of data efficiently.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Automates the identification of financial metrics, including revenue, expenses, assets, and liabilities, streamlining the analysis process.</a:t>
            </a: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38EB-4046-86E7-1556-5FC43916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1617" y="2015624"/>
            <a:ext cx="5181600" cy="5065918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err="1"/>
              <a:t>LangChain</a:t>
            </a:r>
            <a:endParaRPr lang="en-US" sz="2800" b="1" dirty="0"/>
          </a:p>
          <a:p>
            <a:pPr algn="just"/>
            <a:r>
              <a:rPr lang="en-US" sz="1800" dirty="0" err="1"/>
              <a:t>LangChain</a:t>
            </a:r>
            <a:r>
              <a:rPr lang="en-US" sz="1800" dirty="0"/>
              <a:t> is a robust framework designed to manage interactions with large language models (LLMs). It supports chaining multiple AI-driven tasks for handling complex workflows efficiently.</a:t>
            </a:r>
          </a:p>
          <a:p>
            <a:r>
              <a:rPr lang="en-US" sz="1800" b="1" dirty="0"/>
              <a:t>Usage in the Project: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Breaks down voluminous reports into manageable and analyzable segments.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Coordinates tasks like data categorization and context-aware analysis for streamlined workflows.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Acts as a bridge between document processing and AI-driven insight generation, enhancing overall efficiency.</a:t>
            </a:r>
          </a:p>
          <a:p>
            <a:pPr algn="just"/>
            <a:r>
              <a:rPr lang="en-US" sz="1800" dirty="0"/>
              <a:t>Facilitates the ingestion and parsing of financial documents, ensuring structured extraction of data.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850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ABCA9-A1CA-E43C-4BE6-46BB96150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15AA-9CC5-D7C6-560B-6A57C512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441" y="642853"/>
            <a:ext cx="10673918" cy="83971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Key Technologies in Financial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79C0-CD31-7CF8-EC3C-CDF32B539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840" y="1929734"/>
            <a:ext cx="5181600" cy="4928266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Llama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n-US" sz="1800" dirty="0"/>
              <a:t>Llama is a cutting-edge language model designed for efficiency and accuracy in natural language processing (NLP). It excels in understanding and generating human-like text.</a:t>
            </a:r>
          </a:p>
          <a:p>
            <a:r>
              <a:rPr lang="en-US" sz="1800" b="1" dirty="0"/>
              <a:t>Usage in This Project: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Performs in-depth analysis of financial data to uncover hidden patterns, trends, and anomalies.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Supports forecasting by comparing historical and current financial metrics.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Enhances decision-making by generating actionable insights, such as profitability ratios and risk assessments.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Facilitates anomaly detection to flag unusual financial activities or inconsistencies</a:t>
            </a: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23CE-9B56-1C04-8A90-A964DD39D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16" y="2045144"/>
            <a:ext cx="5181600" cy="492826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Azure Cloud Platform</a:t>
            </a:r>
          </a:p>
          <a:p>
            <a:pPr algn="just"/>
            <a:r>
              <a:rPr lang="en-US" sz="1900" dirty="0"/>
              <a:t>A robust cloud service providing tools for application development, secure data storage, and high-performance computing.</a:t>
            </a:r>
            <a:endParaRPr lang="en-US" sz="1900" b="1" dirty="0"/>
          </a:p>
          <a:p>
            <a:r>
              <a:rPr lang="en-US" sz="1800" b="1" dirty="0"/>
              <a:t>Usage in the Project: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Hosts the deployed AI system for analyzing financial documents.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Ensures scalability for processing high volumes of data in real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Supports integration with financial platforms for seamless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Maintains compliance with financial data privacy and security standards.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Facilitates automated backups and disaster recovery to ensure reliability.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596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C829-8992-14F3-4513-41FC21F9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Real-Life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BB5A-314D-7ED2-0D62-5B4BB116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86866"/>
            <a:ext cx="8915400" cy="3777622"/>
          </a:xfrm>
        </p:spPr>
        <p:txBody>
          <a:bodyPr>
            <a:normAutofit/>
          </a:bodyPr>
          <a:lstStyle/>
          <a:p>
            <a:r>
              <a:rPr lang="en-GB" dirty="0"/>
              <a:t>1.Financial Analysis for Businesses: Automating the review of income statements and balance sheets to help managers and stakeholders understand company performance.</a:t>
            </a:r>
          </a:p>
          <a:p>
            <a:r>
              <a:rPr lang="en-GB" dirty="0"/>
              <a:t>2. Investor Decision-Making: Providing concise summaries of financial data for investors to make informed decisions.</a:t>
            </a:r>
          </a:p>
          <a:p>
            <a:r>
              <a:rPr lang="en-GB" dirty="0"/>
              <a:t>3. Auditing and Compliance: Streamlining financial document reviews for auditors to identify compliance issues quickly.</a:t>
            </a:r>
          </a:p>
          <a:p>
            <a:r>
              <a:rPr lang="en-GB" dirty="0"/>
              <a:t>4. Banking and Credit Scoring: </a:t>
            </a:r>
            <a:r>
              <a:rPr lang="en-GB" dirty="0" err="1"/>
              <a:t>Analyzing</a:t>
            </a:r>
            <a:r>
              <a:rPr lang="en-GB" dirty="0"/>
              <a:t> financial data to assess creditworthiness and reduce manual underwriting tasks.5. Corporate Strategy: Offering insights into historical trends and future forecasts for 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29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8EA5-E69A-C58C-9F11-3B6A44C8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865"/>
            <a:ext cx="8911687" cy="1280890"/>
          </a:xfrm>
        </p:spPr>
        <p:txBody>
          <a:bodyPr/>
          <a:lstStyle/>
          <a:p>
            <a:r>
              <a:rPr lang="en-GB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B1C1-BE45-6902-1E43-DCA8F469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140" y="2137093"/>
            <a:ext cx="10131425" cy="3649133"/>
          </a:xfrm>
        </p:spPr>
        <p:txBody>
          <a:bodyPr>
            <a:normAutofit/>
          </a:bodyPr>
          <a:lstStyle/>
          <a:p>
            <a:r>
              <a:rPr lang="en-GB" dirty="0"/>
              <a:t>1. Data Privacy: Ensuring sensitive financial data is handled securely and complies with regulations.</a:t>
            </a:r>
          </a:p>
          <a:p>
            <a:r>
              <a:rPr lang="en-GB" dirty="0"/>
              <a:t>2. Document Variability: Managing the diverse formats and terminologies used in financial documents.</a:t>
            </a:r>
          </a:p>
          <a:p>
            <a:r>
              <a:rPr lang="en-GB" dirty="0"/>
              <a:t>3. Accuracy of Insights: Maintaining high accuracy in detecting financial metrics and generating summaries.</a:t>
            </a:r>
          </a:p>
          <a:p>
            <a:r>
              <a:rPr lang="en-GB" dirty="0"/>
              <a:t>4. Scalability: Handling large-scale data processing for extensive financial documents.5. Model Interpretability: Ensuring that AI-generated insights are transparent and explainable to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00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3C89-26E9-F6AF-AC9A-6CC28CDF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99" y="588887"/>
            <a:ext cx="11265310" cy="1385888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Aim:</a:t>
            </a:r>
            <a:br>
              <a:rPr lang="en-US" sz="2000" b="1" dirty="0"/>
            </a:br>
            <a:r>
              <a:rPr lang="en-US" sz="2000" dirty="0"/>
              <a:t>To automate the extraction, analysis, and summarization of financial data from PDF documents, such as income statements and balance sheets, using AI models and Python tools.</a:t>
            </a:r>
            <a:endParaRPr lang="en-IN" sz="2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E4764C-7830-AA9E-CAAF-48AFA6723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32880"/>
              </p:ext>
            </p:extLst>
          </p:nvPr>
        </p:nvGraphicFramePr>
        <p:xfrm>
          <a:off x="1677571" y="2219325"/>
          <a:ext cx="10893950" cy="46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69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8871-85A1-4D67-AF62-3E67AFE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67" y="979216"/>
            <a:ext cx="8911687" cy="1280890"/>
          </a:xfrm>
        </p:spPr>
        <p:txBody>
          <a:bodyPr/>
          <a:lstStyle/>
          <a:p>
            <a:r>
              <a:rPr lang="en-GB" dirty="0"/>
              <a:t>Common Errors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76B4-664A-D39D-DD52-00C36682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854" y="2701771"/>
            <a:ext cx="8915400" cy="3777622"/>
          </a:xfrm>
        </p:spPr>
        <p:txBody>
          <a:bodyPr>
            <a:normAutofit/>
          </a:bodyPr>
          <a:lstStyle/>
          <a:p>
            <a:r>
              <a:rPr lang="en-GB" dirty="0"/>
              <a:t>1. Parsing Errors: Misidentifying or missing key financial terms or metrics during document parsing.</a:t>
            </a:r>
          </a:p>
          <a:p>
            <a:r>
              <a:rPr lang="en-GB" dirty="0"/>
              <a:t>2. Insight Generation Mistakes: Overlooking trends, misinterpreting data patterns, or providing inaccurate forecasts.</a:t>
            </a:r>
          </a:p>
          <a:p>
            <a:r>
              <a:rPr lang="en-GB" dirty="0"/>
              <a:t>3. Integration Issues: Problems with seamless deployment and real-time analysis on financial platforms.</a:t>
            </a:r>
          </a:p>
          <a:p>
            <a:r>
              <a:rPr lang="en-GB" dirty="0"/>
              <a:t>4. Summarization Errors: Generating summaries that are too vague, overly complex, or omit critical information.5. User Adaptability: Creating tools that are not user-friendly or tailored to specific user 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89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E830-0CF6-9642-6715-3351EE2D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20" y="513810"/>
            <a:ext cx="7729728" cy="1188720"/>
          </a:xfrm>
        </p:spPr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Key activities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3312C-C0A7-2A75-EC6C-D7FC2F1E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25" y="1630413"/>
            <a:ext cx="8832559" cy="43941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78949FB-B0F3-C716-8B9E-3FEC9CDB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5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D4335F-6AA5-6954-2AF1-76B43FCA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16" y="1534592"/>
            <a:ext cx="10905066" cy="41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5D1CC9-EC06-B8D3-2C59-54D82E16E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1339061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5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431195-EC80-B2FD-9212-979D7187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42" y="4356468"/>
            <a:ext cx="5609818" cy="243455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856749E-5F3F-5783-B375-9CB19ED2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42" y="1496280"/>
            <a:ext cx="5609818" cy="2434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32B79-7291-0F45-75C6-42724C46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559" y="1496280"/>
            <a:ext cx="5301253" cy="2434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302AA-65B3-5836-5119-002E3CD68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559" y="4423442"/>
            <a:ext cx="5511441" cy="24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4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EFE7A-E43E-3A83-9655-13435368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05" y="2012948"/>
            <a:ext cx="10905066" cy="30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3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7279-FBA5-2268-69C0-DD97B4BF5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132" y="480967"/>
            <a:ext cx="12180919" cy="1012623"/>
          </a:xfrm>
        </p:spPr>
        <p:txBody>
          <a:bodyPr>
            <a:noAutofit/>
          </a:bodyPr>
          <a:lstStyle/>
          <a:p>
            <a:r>
              <a:rPr lang="en-US" sz="4000" b="1" dirty="0"/>
              <a:t>Introduction to LLM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F968F-4857-4D33-32C3-41BC4BF5A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132" y="1802736"/>
            <a:ext cx="9144000" cy="4729943"/>
          </a:xfrm>
        </p:spPr>
        <p:txBody>
          <a:bodyPr>
            <a:normAutofit lnSpcReduction="10000"/>
          </a:bodyPr>
          <a:lstStyle/>
          <a:p>
            <a:pPr algn="l"/>
            <a:br>
              <a:rPr lang="en-US" dirty="0"/>
            </a:br>
            <a:r>
              <a:rPr lang="en-US" dirty="0"/>
              <a:t>Large Language Models (LLMs) are advanced AI systems designed to process and generate human-like text. These models rely on vast datasets and sophisticated algorithms to perform tasks such as natural language understanding, text completion, and conversational AI.</a:t>
            </a:r>
          </a:p>
          <a:p>
            <a:pPr lvl="1" algn="l"/>
            <a:r>
              <a:rPr lang="en-US" dirty="0"/>
              <a:t>Example Definition:</a:t>
            </a:r>
            <a:br>
              <a:rPr lang="en-US" dirty="0"/>
            </a:br>
            <a:r>
              <a:rPr lang="en-US" dirty="0"/>
              <a:t>"LLM architecture refers to the design and components of large-scale machine learning models used for language processing, such as GPT (Generative Pre-trained Transformer) and BERT (Bidirectional Encoder Representations from Transformers)."</a:t>
            </a:r>
          </a:p>
          <a:p>
            <a:pPr algn="l"/>
            <a:r>
              <a:rPr lang="en-US" b="1" dirty="0"/>
              <a:t>Key Components:</a:t>
            </a:r>
          </a:p>
          <a:p>
            <a:pPr algn="l"/>
            <a:endParaRPr lang="en-US" dirty="0"/>
          </a:p>
          <a:p>
            <a:pPr lvl="1" algn="l"/>
            <a:r>
              <a:rPr lang="en-US" b="1" dirty="0"/>
              <a:t>Training Data:</a:t>
            </a:r>
            <a:r>
              <a:rPr lang="en-US" dirty="0"/>
              <a:t> Massive datasets used to train the model.</a:t>
            </a:r>
          </a:p>
          <a:p>
            <a:pPr lvl="1" algn="l"/>
            <a:r>
              <a:rPr lang="en-US" b="1" dirty="0"/>
              <a:t>Architecture:</a:t>
            </a:r>
            <a:r>
              <a:rPr lang="en-US" dirty="0"/>
              <a:t> Neural network structures like transformers.</a:t>
            </a:r>
          </a:p>
          <a:p>
            <a:pPr lvl="1" algn="l"/>
            <a:r>
              <a:rPr lang="en-US" b="1" dirty="0"/>
              <a:t>Processing Power:</a:t>
            </a:r>
            <a:r>
              <a:rPr lang="en-US" dirty="0"/>
              <a:t> High-performance GPUs or TPUs for computation.</a:t>
            </a:r>
          </a:p>
          <a:p>
            <a:pPr lvl="1" algn="l"/>
            <a:r>
              <a:rPr lang="en-US" b="1" dirty="0"/>
              <a:t>Fine-tuning:</a:t>
            </a:r>
            <a:r>
              <a:rPr lang="en-US" dirty="0"/>
              <a:t> Tailoring models for specific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7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CBEAD-C96F-47C7-6E55-2798CE17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4669654"/>
            <a:ext cx="459418" cy="72797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D2DE37D-DC62-37FE-A81E-DD333F64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66" y="322982"/>
            <a:ext cx="9240970" cy="62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120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1469</Words>
  <Application>Microsoft Office PowerPoint</Application>
  <PresentationFormat>Widescreen</PresentationFormat>
  <Paragraphs>133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Arial Rounded MT Bold</vt:lpstr>
      <vt:lpstr>Calibri</vt:lpstr>
      <vt:lpstr>Century Gothic</vt:lpstr>
      <vt:lpstr>Wingdings 3</vt:lpstr>
      <vt:lpstr>Wisp</vt:lpstr>
      <vt:lpstr>Analyze Income Statement and Balance Sheet</vt:lpstr>
      <vt:lpstr>Aim: To automate the extraction, analysis, and summarization of financial data from PDF documents, such as income statements and balance sheets, using AI models and Python tools.</vt:lpstr>
      <vt:lpstr>Key activities </vt:lpstr>
      <vt:lpstr>PowerPoint Presentation</vt:lpstr>
      <vt:lpstr>PowerPoint Presentation</vt:lpstr>
      <vt:lpstr>PowerPoint Presentation</vt:lpstr>
      <vt:lpstr>PowerPoint Presentation</vt:lpstr>
      <vt:lpstr>Introduction to LLM Architecture</vt:lpstr>
      <vt:lpstr>PowerPoint Presentation</vt:lpstr>
      <vt:lpstr>LLM Architecture</vt:lpstr>
      <vt:lpstr>Introduction to Transformers and Self-Attention Mechanism </vt:lpstr>
      <vt:lpstr>How Self-Attention Powers Transformers </vt:lpstr>
      <vt:lpstr>Introduction to the Mistral Model  </vt:lpstr>
      <vt:lpstr>Why Mistral is Used in the Code </vt:lpstr>
      <vt:lpstr>Why Mistral is Ideal for this Code </vt:lpstr>
      <vt:lpstr>Key Technologies in Financial Data Processing</vt:lpstr>
      <vt:lpstr>Key Technologies in Financial Data Processing</vt:lpstr>
      <vt:lpstr>Real-Life Applications</vt:lpstr>
      <vt:lpstr>Challenges</vt:lpstr>
      <vt:lpstr>Common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Padmaja Rokade</dc:creator>
  <cp:lastModifiedBy>RAHUL KUMAR (bca15034.20@bitmesra.ac.in)</cp:lastModifiedBy>
  <cp:revision>18</cp:revision>
  <dcterms:created xsi:type="dcterms:W3CDTF">2025-01-03T11:25:53Z</dcterms:created>
  <dcterms:modified xsi:type="dcterms:W3CDTF">2025-01-05T09:17:47Z</dcterms:modified>
</cp:coreProperties>
</file>