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9" name="Picture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39" name="Picture 2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79" name="Picture 2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80" name="Picture 2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19" name="Picture 31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20" name="Picture 31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5938200" y="3377520"/>
            <a:ext cx="71820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8" name="CustomShape 2"/>
          <p:cNvSpPr/>
          <p:nvPr/>
        </p:nvSpPr>
        <p:spPr>
          <a:xfrm>
            <a:off x="6660000" y="3377520"/>
            <a:ext cx="71820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377520"/>
            <a:ext cx="71820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721440" y="3377520"/>
            <a:ext cx="5213160" cy="9936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356240" y="6755040"/>
            <a:ext cx="89028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8250480" y="6755040"/>
            <a:ext cx="89028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43" name="CustomShape 3"/>
          <p:cNvSpPr/>
          <p:nvPr/>
        </p:nvSpPr>
        <p:spPr>
          <a:xfrm>
            <a:off x="0" y="6755040"/>
            <a:ext cx="89028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44" name="CustomShape 4"/>
          <p:cNvSpPr/>
          <p:nvPr/>
        </p:nvSpPr>
        <p:spPr>
          <a:xfrm>
            <a:off x="893880" y="6755040"/>
            <a:ext cx="6459120" cy="9936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0400" cy="532008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3047760" y="5323680"/>
            <a:ext cx="304416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83" name="CustomShape 3"/>
          <p:cNvSpPr/>
          <p:nvPr/>
        </p:nvSpPr>
        <p:spPr>
          <a:xfrm>
            <a:off x="6096240" y="5323680"/>
            <a:ext cx="304416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84" name="CustomShape 4"/>
          <p:cNvSpPr/>
          <p:nvPr/>
        </p:nvSpPr>
        <p:spPr>
          <a:xfrm>
            <a:off x="0" y="5323680"/>
            <a:ext cx="304416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356240" y="6755040"/>
            <a:ext cx="89028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122" name="CustomShape 2"/>
          <p:cNvSpPr/>
          <p:nvPr/>
        </p:nvSpPr>
        <p:spPr>
          <a:xfrm>
            <a:off x="8250480" y="6755040"/>
            <a:ext cx="89028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123" name="CustomShape 3"/>
          <p:cNvSpPr/>
          <p:nvPr/>
        </p:nvSpPr>
        <p:spPr>
          <a:xfrm>
            <a:off x="0" y="6755040"/>
            <a:ext cx="89028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124" name="CustomShape 4"/>
          <p:cNvSpPr/>
          <p:nvPr/>
        </p:nvSpPr>
        <p:spPr>
          <a:xfrm>
            <a:off x="893880" y="6755040"/>
            <a:ext cx="6459120" cy="9936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356240" y="6755040"/>
            <a:ext cx="89028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162" name="CustomShape 2"/>
          <p:cNvSpPr/>
          <p:nvPr/>
        </p:nvSpPr>
        <p:spPr>
          <a:xfrm>
            <a:off x="8250480" y="6755040"/>
            <a:ext cx="89028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163" name="CustomShape 3"/>
          <p:cNvSpPr/>
          <p:nvPr/>
        </p:nvSpPr>
        <p:spPr>
          <a:xfrm>
            <a:off x="0" y="6755040"/>
            <a:ext cx="89028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164" name="CustomShape 4"/>
          <p:cNvSpPr/>
          <p:nvPr/>
        </p:nvSpPr>
        <p:spPr>
          <a:xfrm>
            <a:off x="893880" y="6755040"/>
            <a:ext cx="6459120" cy="9936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16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356240" y="6755040"/>
            <a:ext cx="89028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202" name="CustomShape 2"/>
          <p:cNvSpPr/>
          <p:nvPr/>
        </p:nvSpPr>
        <p:spPr>
          <a:xfrm>
            <a:off x="8250480" y="6755040"/>
            <a:ext cx="89028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203" name="CustomShape 3"/>
          <p:cNvSpPr/>
          <p:nvPr/>
        </p:nvSpPr>
        <p:spPr>
          <a:xfrm>
            <a:off x="0" y="6755040"/>
            <a:ext cx="89028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204" name="CustomShape 4"/>
          <p:cNvSpPr/>
          <p:nvPr/>
        </p:nvSpPr>
        <p:spPr>
          <a:xfrm>
            <a:off x="893880" y="6755040"/>
            <a:ext cx="6459120" cy="9936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20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356240" y="6755040"/>
            <a:ext cx="89028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242" name="CustomShape 2"/>
          <p:cNvSpPr/>
          <p:nvPr/>
        </p:nvSpPr>
        <p:spPr>
          <a:xfrm>
            <a:off x="8250480" y="6755040"/>
            <a:ext cx="89028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243" name="CustomShape 3"/>
          <p:cNvSpPr/>
          <p:nvPr/>
        </p:nvSpPr>
        <p:spPr>
          <a:xfrm>
            <a:off x="0" y="6755040"/>
            <a:ext cx="89028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244" name="CustomShape 4"/>
          <p:cNvSpPr/>
          <p:nvPr/>
        </p:nvSpPr>
        <p:spPr>
          <a:xfrm>
            <a:off x="893880" y="6755040"/>
            <a:ext cx="6459120" cy="99360"/>
          </a:xfrm>
          <a:prstGeom prst="rect">
            <a:avLst/>
          </a:prstGeom>
          <a:solidFill>
            <a:srgbClr val="2185C5"/>
          </a:solidFill>
          <a:ln>
            <a:noFill/>
          </a:ln>
        </p:spPr>
      </p:sp>
      <p:sp>
        <p:nvSpPr>
          <p:cNvPr id="2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8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356240" y="6755040"/>
            <a:ext cx="890280" cy="99360"/>
          </a:xfrm>
          <a:prstGeom prst="rect">
            <a:avLst/>
          </a:prstGeom>
          <a:solidFill>
            <a:srgbClr val="FF9715"/>
          </a:solidFill>
          <a:ln>
            <a:noFill/>
          </a:ln>
        </p:spPr>
      </p:sp>
      <p:sp>
        <p:nvSpPr>
          <p:cNvPr id="282" name="CustomShape 2"/>
          <p:cNvSpPr/>
          <p:nvPr/>
        </p:nvSpPr>
        <p:spPr>
          <a:xfrm>
            <a:off x="8250480" y="6755040"/>
            <a:ext cx="890280" cy="99360"/>
          </a:xfrm>
          <a:prstGeom prst="rect">
            <a:avLst/>
          </a:prstGeom>
          <a:solidFill>
            <a:srgbClr val="F20253"/>
          </a:solidFill>
          <a:ln>
            <a:noFill/>
          </a:ln>
        </p:spPr>
      </p:sp>
      <p:sp>
        <p:nvSpPr>
          <p:cNvPr id="283" name="CustomShape 3"/>
          <p:cNvSpPr/>
          <p:nvPr/>
        </p:nvSpPr>
        <p:spPr>
          <a:xfrm>
            <a:off x="0" y="6755040"/>
            <a:ext cx="890280" cy="9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4" name="CustomShape 4"/>
          <p:cNvSpPr/>
          <p:nvPr/>
        </p:nvSpPr>
        <p:spPr>
          <a:xfrm>
            <a:off x="893880" y="6755040"/>
            <a:ext cx="6459120" cy="99360"/>
          </a:xfrm>
          <a:prstGeom prst="rect">
            <a:avLst/>
          </a:prstGeom>
          <a:solidFill>
            <a:srgbClr val="7ECEFD"/>
          </a:solidFill>
          <a:ln>
            <a:noFill/>
          </a:ln>
        </p:spPr>
      </p:sp>
      <p:sp>
        <p:nvSpPr>
          <p:cNvPr id="28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82880" y="3757320"/>
            <a:ext cx="6580440" cy="3006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r>
              <a:rPr lang="en-US" sz="4800">
                <a:solidFill>
                  <a:srgbClr val="0084D1"/>
                </a:solidFill>
                <a:latin typeface="Raleway"/>
                <a:ea typeface="Raleway"/>
              </a:rPr>
              <a:t>Active Virtual Circuit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5409127" y="5303520"/>
            <a:ext cx="3460553" cy="365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185C5"/>
                </a:solidFill>
                <a:latin typeface="Raleway"/>
                <a:ea typeface="Raleway"/>
              </a:rPr>
              <a:t>  </a:t>
            </a:r>
            <a:r>
              <a:rPr lang="en-US" sz="2600" b="1" dirty="0">
                <a:solidFill>
                  <a:srgbClr val="2185C5"/>
                </a:solidFill>
                <a:latin typeface="Raleway"/>
                <a:ea typeface="Raleway"/>
              </a:rPr>
              <a:t>Tariq</a:t>
            </a:r>
            <a:r>
              <a:rPr lang="en-US" sz="2400" b="1" dirty="0">
                <a:solidFill>
                  <a:srgbClr val="2185C5"/>
                </a:solidFill>
                <a:latin typeface="Raleway"/>
                <a:ea typeface="Raleway"/>
              </a:rPr>
              <a:t> Issa </a:t>
            </a:r>
            <a:r>
              <a:rPr lang="en-US" sz="2400" b="1" dirty="0" err="1">
                <a:solidFill>
                  <a:srgbClr val="2185C5"/>
                </a:solidFill>
                <a:latin typeface="Raleway"/>
                <a:ea typeface="Raleway"/>
              </a:rPr>
              <a:t>Hamayel</a:t>
            </a:r>
            <a:r>
              <a:rPr lang="en-US" sz="2400" b="1" dirty="0">
                <a:solidFill>
                  <a:srgbClr val="2185C5"/>
                </a:solidFill>
                <a:latin typeface="Raleway"/>
                <a:ea typeface="Raleway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74320" y="182880"/>
            <a:ext cx="3656520" cy="82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600" b="1">
                <a:solidFill>
                  <a:srgbClr val="6666FF"/>
                </a:solidFill>
                <a:latin typeface="Arial"/>
                <a:ea typeface="DejaVu Sans"/>
              </a:rPr>
              <a:t>Flows Process </a:t>
            </a:r>
            <a:r>
              <a:rPr lang="en-US" sz="2000" b="1">
                <a:solidFill>
                  <a:srgbClr val="6666FF"/>
                </a:solidFill>
                <a:latin typeface="Arial"/>
                <a:ea typeface="DejaVu Sans"/>
              </a:rPr>
              <a:t>Example</a:t>
            </a:r>
            <a:r>
              <a:rPr lang="en-US" sz="2000">
                <a:solidFill>
                  <a:srgbClr val="6666FF"/>
                </a:solidFill>
                <a:latin typeface="Arial"/>
                <a:ea typeface="DejaVu Sans"/>
              </a:rPr>
              <a:t> :</a:t>
            </a:r>
            <a:endParaRPr/>
          </a:p>
          <a:p>
            <a:r>
              <a:rPr lang="en-US" sz="2000">
                <a:solidFill>
                  <a:srgbClr val="6666FF"/>
                </a:solidFill>
                <a:latin typeface="Arial"/>
                <a:ea typeface="DejaVu Sans"/>
              </a:rPr>
              <a:t>-----------------------------------------</a:t>
            </a:r>
            <a:endParaRPr/>
          </a:p>
        </p:txBody>
      </p:sp>
      <p:pic>
        <p:nvPicPr>
          <p:cNvPr id="346" name="Picture 34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731520"/>
            <a:ext cx="8685720" cy="58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65760" y="2936880"/>
            <a:ext cx="7768800" cy="1542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rgbClr val="7ECEFD"/>
                </a:solidFill>
                <a:latin typeface="Raleway"/>
                <a:ea typeface="Raleway"/>
              </a:rPr>
              <a:t>Results and Future 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65760" y="182880"/>
            <a:ext cx="6854760" cy="638280"/>
          </a:xfrm>
          <a:prstGeom prst="rect">
            <a:avLst/>
          </a:prstGeom>
          <a:noFill/>
          <a:ln>
            <a:noFill/>
          </a:ln>
        </p:spPr>
      </p:sp>
      <p:pic>
        <p:nvPicPr>
          <p:cNvPr id="349" name="Picture 348"/>
          <p:cNvPicPr/>
          <p:nvPr/>
        </p:nvPicPr>
        <p:blipFill>
          <a:blip r:embed="rId2"/>
          <a:stretch>
            <a:fillRect/>
          </a:stretch>
        </p:blipFill>
        <p:spPr>
          <a:xfrm>
            <a:off x="931680" y="914400"/>
            <a:ext cx="7314120" cy="463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54760" y="1633680"/>
            <a:ext cx="7770240" cy="210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1- more than one virtual circuit</a:t>
            </a:r>
            <a:endParaRPr/>
          </a:p>
          <a:p>
            <a:endParaRPr/>
          </a:p>
          <a:p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2- find path using more than one link         between two adjacent switches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365760" y="182880"/>
            <a:ext cx="6854760" cy="6382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669999"/>
                </a:solidFill>
                <a:latin typeface="Raleway"/>
                <a:ea typeface="Raleway"/>
              </a:rPr>
              <a:t>Future 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916200" y="968040"/>
            <a:ext cx="5557680" cy="1542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7ECEFD"/>
                </a:solidFill>
                <a:latin typeface="Raleway"/>
                <a:ea typeface="Raleway"/>
              </a:rPr>
              <a:t>Thanks!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916200" y="2338920"/>
            <a:ext cx="5557680" cy="104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Raleway"/>
                <a:ea typeface="Raleway"/>
              </a:rPr>
              <a:t>Any questions?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916200" y="3678840"/>
            <a:ext cx="5557680" cy="2657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48640" y="1097280"/>
            <a:ext cx="6583320" cy="41144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1- Introduction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SDN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OpenFlow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Floodlight, Mininet, REST APIs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2- Working principle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3- Results and future work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365760" y="182880"/>
            <a:ext cx="6854760" cy="6382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669999"/>
                </a:solidFill>
                <a:latin typeface="Raleway"/>
                <a:ea typeface="Raleway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65760" y="2651760"/>
            <a:ext cx="7768800" cy="1542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rgbClr val="7ECEFD"/>
                </a:solidFill>
                <a:latin typeface="Raleway"/>
                <a:ea typeface="Raleway"/>
              </a:rPr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893880" y="1305000"/>
            <a:ext cx="3091320" cy="8708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97ABBC"/>
                </a:solidFill>
                <a:latin typeface="Raleway"/>
                <a:ea typeface="Raleway"/>
              </a:rPr>
              <a:t>Software Defined Network (SDN)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182880" y="2386800"/>
            <a:ext cx="4111560" cy="2181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Arial"/>
              </a:rPr>
              <a:t> &gt; Separation of traffic forwarding from control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Arial"/>
              </a:rPr>
              <a:t> &gt; Logically centralized control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Arial"/>
              </a:rPr>
              <a:t> &gt; Programmability of network services</a:t>
            </a:r>
            <a:endParaRPr/>
          </a:p>
        </p:txBody>
      </p:sp>
      <p:pic>
        <p:nvPicPr>
          <p:cNvPr id="328" name="Picture 2"/>
          <p:cNvPicPr/>
          <p:nvPr/>
        </p:nvPicPr>
        <p:blipFill>
          <a:blip r:embed="rId2"/>
          <a:stretch>
            <a:fillRect/>
          </a:stretch>
        </p:blipFill>
        <p:spPr>
          <a:xfrm rot="36600">
            <a:off x="4259880" y="185400"/>
            <a:ext cx="4843440" cy="642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05840" y="131760"/>
            <a:ext cx="3091320" cy="8708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7ABBC"/>
                </a:solidFill>
                <a:latin typeface="Raleway"/>
                <a:ea typeface="Raleway"/>
              </a:rPr>
              <a:t>OpenFlow</a:t>
            </a:r>
            <a:r>
              <a:rPr lang="en-US" sz="2800">
                <a:solidFill>
                  <a:srgbClr val="97ABBC"/>
                </a:solidFill>
                <a:latin typeface="Raleway"/>
                <a:ea typeface="Raleway"/>
              </a:rPr>
              <a:t>  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91440" y="914400"/>
            <a:ext cx="4385880" cy="1825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r>
              <a:rPr lang="en-US" sz="2400">
                <a:solidFill>
                  <a:srgbClr val="000000"/>
                </a:solidFill>
                <a:latin typeface="Century Gothic"/>
                <a:ea typeface="DejaVu Sans"/>
              </a:rPr>
              <a:t>&gt; Is a communication protocol.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entury Gothic"/>
                <a:ea typeface="DejaVu Sans"/>
              </a:rPr>
              <a:t>&gt; Introduced OpenFlow Switch.</a:t>
            </a:r>
            <a:endParaRPr/>
          </a:p>
          <a:p>
            <a:endParaRPr/>
          </a:p>
        </p:txBody>
      </p:sp>
      <p:pic>
        <p:nvPicPr>
          <p:cNvPr id="331" name="Picture 33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82880"/>
            <a:ext cx="4477320" cy="5208840"/>
          </a:xfrm>
          <a:prstGeom prst="rect">
            <a:avLst/>
          </a:prstGeom>
          <a:ln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4297680" y="4389120"/>
            <a:ext cx="4385880" cy="1825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33" name="Picture 332"/>
          <p:cNvPicPr/>
          <p:nvPr/>
        </p:nvPicPr>
        <p:blipFill>
          <a:blip r:embed="rId3"/>
          <a:stretch>
            <a:fillRect/>
          </a:stretch>
        </p:blipFill>
        <p:spPr>
          <a:xfrm>
            <a:off x="1149120" y="5591520"/>
            <a:ext cx="6711480" cy="806040"/>
          </a:xfrm>
          <a:prstGeom prst="rect">
            <a:avLst/>
          </a:prstGeom>
          <a:ln>
            <a:noFill/>
          </a:ln>
        </p:spPr>
      </p:pic>
      <p:sp>
        <p:nvSpPr>
          <p:cNvPr id="334" name="CustomShape 4"/>
          <p:cNvSpPr/>
          <p:nvPr/>
        </p:nvSpPr>
        <p:spPr>
          <a:xfrm>
            <a:off x="91440" y="914400"/>
            <a:ext cx="4385880" cy="1825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r>
              <a:rPr lang="en-US" sz="2400">
                <a:solidFill>
                  <a:srgbClr val="000000"/>
                </a:solidFill>
                <a:latin typeface="Century Gothic"/>
                <a:ea typeface="DejaVu Sans"/>
              </a:rPr>
              <a:t>&gt; Is a communication protocol.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entury Gothic"/>
                <a:ea typeface="DejaVu Sans"/>
              </a:rPr>
              <a:t>&gt; Introduced OpenFlow Switch.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93880" y="579600"/>
            <a:ext cx="6459120" cy="1139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US" sz="3600">
                <a:solidFill>
                  <a:srgbClr val="97ABBC"/>
                </a:solidFill>
                <a:latin typeface="Raleway"/>
                <a:ea typeface="Raleway"/>
              </a:rPr>
              <a:t>Floodlight, Mininet and 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97ABBC"/>
                </a:solidFill>
                <a:latin typeface="Raleway"/>
                <a:ea typeface="Raleway"/>
              </a:rPr>
              <a:t>REST APIs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274320" y="2782440"/>
            <a:ext cx="2895840" cy="18802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677480"/>
                </a:solidFill>
                <a:latin typeface="Lato"/>
                <a:ea typeface="Lato"/>
              </a:rPr>
              <a:t>FloodLight controller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77480"/>
                </a:solidFill>
                <a:latin typeface="Lato"/>
                <a:ea typeface="Lato"/>
              </a:rPr>
              <a:t>Is a software that acts as networks OS, it controls multiple OF switches.</a:t>
            </a: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3386520" y="2133720"/>
            <a:ext cx="2367720" cy="184968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CustomShape 4"/>
          <p:cNvSpPr/>
          <p:nvPr/>
        </p:nvSpPr>
        <p:spPr>
          <a:xfrm>
            <a:off x="5943600" y="2744640"/>
            <a:ext cx="2741040" cy="10036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677480"/>
                </a:solidFill>
                <a:latin typeface="Lato"/>
                <a:ea typeface="Lato"/>
              </a:rPr>
              <a:t>REST API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77480"/>
                </a:solidFill>
                <a:latin typeface="Lato"/>
                <a:ea typeface="Lato"/>
              </a:rPr>
              <a:t>Is the northbound API of the controller 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9" name="CustomShape 5"/>
          <p:cNvSpPr/>
          <p:nvPr/>
        </p:nvSpPr>
        <p:spPr>
          <a:xfrm>
            <a:off x="3018960" y="2837160"/>
            <a:ext cx="2649600" cy="1918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677480"/>
                </a:solidFill>
                <a:latin typeface="Lato"/>
                <a:ea typeface="Lato"/>
              </a:rPr>
              <a:t>Mininet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77480"/>
                </a:solidFill>
                <a:latin typeface="Lato"/>
                <a:ea typeface="Lato"/>
              </a:rPr>
              <a:t>Is a network emulator that creates virtual network topology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65760" y="2936880"/>
            <a:ext cx="7768800" cy="1542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rgbClr val="7ECEFD"/>
                </a:solidFill>
                <a:latin typeface="Raleway"/>
                <a:ea typeface="Raleway"/>
              </a:rPr>
              <a:t>Working principle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21320" y="91440"/>
            <a:ext cx="6459120" cy="1139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666666"/>
                </a:solidFill>
                <a:latin typeface="Raleway"/>
                <a:ea typeface="Raleway"/>
              </a:rPr>
              <a:t>Network Topology</a:t>
            </a:r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1371600"/>
            <a:ext cx="7953840" cy="502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74320" y="1189800"/>
            <a:ext cx="8684640" cy="4021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- Represent the t</a:t>
            </a:r>
            <a:r>
              <a:rPr lang="en-US" sz="3200" i="1">
                <a:solidFill>
                  <a:srgbClr val="333333"/>
                </a:solidFill>
                <a:latin typeface="Lato"/>
                <a:ea typeface="Lato"/>
              </a:rPr>
              <a:t>opology</a:t>
            </a:r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 as a graph.</a:t>
            </a:r>
            <a:endParaRPr/>
          </a:p>
          <a:p>
            <a:endParaRPr/>
          </a:p>
          <a:p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- Use Dijkstra shortest path algorithm where   the chosen edges equal or greater than        the bandwidth desired  </a:t>
            </a:r>
            <a:endParaRPr/>
          </a:p>
          <a:p>
            <a:endParaRPr/>
          </a:p>
          <a:p>
            <a:r>
              <a:rPr lang="en-US" sz="3000" i="1">
                <a:solidFill>
                  <a:srgbClr val="333333"/>
                </a:solidFill>
                <a:latin typeface="Lato"/>
                <a:ea typeface="Lato"/>
              </a:rPr>
              <a:t>- Install flow entries on the switches got          from Dijkstra algorithm .</a:t>
            </a:r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365760" y="182880"/>
            <a:ext cx="6854760" cy="6382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669999"/>
                </a:solidFill>
                <a:latin typeface="Raleway"/>
                <a:ea typeface="Raleway"/>
              </a:rPr>
              <a:t>The alogrithm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Century Gothic</vt:lpstr>
      <vt:lpstr>Lato</vt:lpstr>
      <vt:lpstr>Raleway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Tariq Issa</cp:lastModifiedBy>
  <cp:revision>2</cp:revision>
  <dcterms:modified xsi:type="dcterms:W3CDTF">2018-12-13T17:44:52Z</dcterms:modified>
</cp:coreProperties>
</file>