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21"/>
  </p:notesMasterIdLst>
  <p:sldIdLst>
    <p:sldId id="256" r:id="rId2"/>
    <p:sldId id="276" r:id="rId3"/>
    <p:sldId id="270" r:id="rId4"/>
    <p:sldId id="259" r:id="rId5"/>
    <p:sldId id="258" r:id="rId6"/>
    <p:sldId id="261" r:id="rId7"/>
    <p:sldId id="262" r:id="rId8"/>
    <p:sldId id="263" r:id="rId9"/>
    <p:sldId id="264" r:id="rId10"/>
    <p:sldId id="265" r:id="rId11"/>
    <p:sldId id="266" r:id="rId12"/>
    <p:sldId id="267" r:id="rId13"/>
    <p:sldId id="268" r:id="rId14"/>
    <p:sldId id="271" r:id="rId15"/>
    <p:sldId id="272" r:id="rId16"/>
    <p:sldId id="273" r:id="rId17"/>
    <p:sldId id="274" r:id="rId18"/>
    <p:sldId id="275"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97368E-F3DA-491D-8816-08AF7FBBC281}" type="doc">
      <dgm:prSet loTypeId="urn:microsoft.com/office/officeart/2005/8/layout/vList2" loCatId="list" qsTypeId="urn:microsoft.com/office/officeart/2005/8/quickstyle/simple2" qsCatId="simple" csTypeId="urn:microsoft.com/office/officeart/2005/8/colors/accent0_1" csCatId="mainScheme" phldr="1"/>
      <dgm:spPr/>
      <dgm:t>
        <a:bodyPr/>
        <a:lstStyle/>
        <a:p>
          <a:endParaRPr lang="en-AU"/>
        </a:p>
      </dgm:t>
    </dgm:pt>
    <dgm:pt modelId="{874B59E9-1744-45E6-8927-15C413A94514}">
      <dgm:prSet/>
      <dgm:spPr/>
      <dgm:t>
        <a:bodyPr/>
        <a:lstStyle/>
        <a:p>
          <a:r>
            <a:rPr lang="en-US" dirty="0" err="1"/>
            <a:t>Atliq</a:t>
          </a:r>
          <a:r>
            <a:rPr lang="en-US" dirty="0"/>
            <a:t> Mart is a leading retail giant with 50+ supermarkets in southern India</a:t>
          </a:r>
          <a:endParaRPr lang="en-AU" dirty="0"/>
        </a:p>
      </dgm:t>
    </dgm:pt>
    <dgm:pt modelId="{DFC34014-0C84-4F91-90A4-E4A7347D028D}" type="parTrans" cxnId="{EB0D7A2A-4001-4173-8C83-4FDD4B6F45CC}">
      <dgm:prSet/>
      <dgm:spPr/>
      <dgm:t>
        <a:bodyPr/>
        <a:lstStyle/>
        <a:p>
          <a:endParaRPr lang="en-AU"/>
        </a:p>
      </dgm:t>
    </dgm:pt>
    <dgm:pt modelId="{BA6C6E1F-48A0-43C9-9BE3-5E80590606DD}" type="sibTrans" cxnId="{EB0D7A2A-4001-4173-8C83-4FDD4B6F45CC}">
      <dgm:prSet/>
      <dgm:spPr/>
      <dgm:t>
        <a:bodyPr/>
        <a:lstStyle/>
        <a:p>
          <a:endParaRPr lang="en-AU"/>
        </a:p>
      </dgm:t>
    </dgm:pt>
    <dgm:pt modelId="{9FB5EB46-F0C7-47F2-B5A3-349A893D635B}">
      <dgm:prSet/>
      <dgm:spPr/>
      <dgm:t>
        <a:bodyPr/>
        <a:lstStyle/>
        <a:p>
          <a:r>
            <a:rPr lang="en-US" dirty="0"/>
            <a:t>All 50 stores conducted extensive promotions during Diwali 2023 and Sankranti 2024.</a:t>
          </a:r>
          <a:endParaRPr lang="en-AU" dirty="0"/>
        </a:p>
      </dgm:t>
    </dgm:pt>
    <dgm:pt modelId="{3B806E0B-A660-4592-9E45-3A935317DD0B}" type="parTrans" cxnId="{7B222AEB-7DA0-4AAA-A2FA-3FF1441E9CA1}">
      <dgm:prSet/>
      <dgm:spPr/>
      <dgm:t>
        <a:bodyPr/>
        <a:lstStyle/>
        <a:p>
          <a:endParaRPr lang="en-AU"/>
        </a:p>
      </dgm:t>
    </dgm:pt>
    <dgm:pt modelId="{2B3C8D14-3C08-4B77-AC0C-5DD8BD791FF3}" type="sibTrans" cxnId="{7B222AEB-7DA0-4AAA-A2FA-3FF1441E9CA1}">
      <dgm:prSet/>
      <dgm:spPr/>
      <dgm:t>
        <a:bodyPr/>
        <a:lstStyle/>
        <a:p>
          <a:endParaRPr lang="en-AU"/>
        </a:p>
      </dgm:t>
    </dgm:pt>
    <dgm:pt modelId="{3E5ADD10-AB5E-417C-B018-1A0F1AB5C3E4}">
      <dgm:prSet/>
      <dgm:spPr/>
      <dgm:t>
        <a:bodyPr/>
        <a:lstStyle/>
        <a:p>
          <a:r>
            <a:rPr lang="en-US" dirty="0"/>
            <a:t>Sales Director Bruce </a:t>
          </a:r>
          <a:r>
            <a:rPr lang="en-US" dirty="0" err="1"/>
            <a:t>Haryali</a:t>
          </a:r>
          <a:r>
            <a:rPr lang="en-US" dirty="0"/>
            <a:t> seeks insights into promotion performance for informed decisions</a:t>
          </a:r>
          <a:endParaRPr lang="en-AU" dirty="0"/>
        </a:p>
      </dgm:t>
    </dgm:pt>
    <dgm:pt modelId="{DFE8FA92-A5D5-453A-83BE-63967454E178}" type="parTrans" cxnId="{18CB3F40-C63D-4C64-988B-560D2E23FF65}">
      <dgm:prSet/>
      <dgm:spPr/>
      <dgm:t>
        <a:bodyPr/>
        <a:lstStyle/>
        <a:p>
          <a:endParaRPr lang="en-AU"/>
        </a:p>
      </dgm:t>
    </dgm:pt>
    <dgm:pt modelId="{09017733-D6D8-4E3A-A96D-C0E714EF0F9E}" type="sibTrans" cxnId="{18CB3F40-C63D-4C64-988B-560D2E23FF65}">
      <dgm:prSet/>
      <dgm:spPr/>
      <dgm:t>
        <a:bodyPr/>
        <a:lstStyle/>
        <a:p>
          <a:endParaRPr lang="en-AU"/>
        </a:p>
      </dgm:t>
    </dgm:pt>
    <dgm:pt modelId="{DDCC3E07-64D7-40E7-B9BB-61D3E39C4A5E}">
      <dgm:prSet/>
      <dgm:spPr/>
      <dgm:t>
        <a:bodyPr/>
        <a:lstStyle/>
        <a:p>
          <a:r>
            <a:rPr lang="en-US"/>
            <a:t>The primary objective is to identify the promotions that performed well and those that did not, enabling informed decision-making strategies for next promotional period.</a:t>
          </a:r>
          <a:endParaRPr lang="en-AU"/>
        </a:p>
      </dgm:t>
    </dgm:pt>
    <dgm:pt modelId="{7878A5A4-5D5E-469C-87BB-18F1439A4CC2}" type="parTrans" cxnId="{665F3989-4587-4CC6-B7C7-96072E685B25}">
      <dgm:prSet/>
      <dgm:spPr/>
      <dgm:t>
        <a:bodyPr/>
        <a:lstStyle/>
        <a:p>
          <a:endParaRPr lang="en-AU"/>
        </a:p>
      </dgm:t>
    </dgm:pt>
    <dgm:pt modelId="{12140A00-0692-40D6-9CD1-06656D462B73}" type="sibTrans" cxnId="{665F3989-4587-4CC6-B7C7-96072E685B25}">
      <dgm:prSet/>
      <dgm:spPr/>
      <dgm:t>
        <a:bodyPr/>
        <a:lstStyle/>
        <a:p>
          <a:endParaRPr lang="en-AU"/>
        </a:p>
      </dgm:t>
    </dgm:pt>
    <dgm:pt modelId="{B2A505F6-F45E-4637-9AF5-E27C002EE6F0}">
      <dgm:prSet/>
      <dgm:spPr/>
      <dgm:t>
        <a:bodyPr/>
        <a:lstStyle/>
        <a:p>
          <a:r>
            <a:rPr lang="en-US"/>
            <a:t>Identify factors contributing to the effectiveness of each promotion</a:t>
          </a:r>
          <a:endParaRPr lang="en-AU"/>
        </a:p>
      </dgm:t>
    </dgm:pt>
    <dgm:pt modelId="{B8D867FC-25E1-4702-AC6D-63D344AC914E}" type="parTrans" cxnId="{06627E80-B6E7-46E3-9647-EC293C7F4167}">
      <dgm:prSet/>
      <dgm:spPr/>
      <dgm:t>
        <a:bodyPr/>
        <a:lstStyle/>
        <a:p>
          <a:endParaRPr lang="en-AU"/>
        </a:p>
      </dgm:t>
    </dgm:pt>
    <dgm:pt modelId="{9A7922DB-F351-4E7C-BCAB-FE367D55AFBB}" type="sibTrans" cxnId="{06627E80-B6E7-46E3-9647-EC293C7F4167}">
      <dgm:prSet/>
      <dgm:spPr/>
      <dgm:t>
        <a:bodyPr/>
        <a:lstStyle/>
        <a:p>
          <a:endParaRPr lang="en-AU"/>
        </a:p>
      </dgm:t>
    </dgm:pt>
    <dgm:pt modelId="{C0F4011E-C929-4718-9DF8-D269FA54FFB7}" type="pres">
      <dgm:prSet presAssocID="{5597368E-F3DA-491D-8816-08AF7FBBC281}" presName="linear" presStyleCnt="0">
        <dgm:presLayoutVars>
          <dgm:animLvl val="lvl"/>
          <dgm:resizeHandles val="exact"/>
        </dgm:presLayoutVars>
      </dgm:prSet>
      <dgm:spPr/>
    </dgm:pt>
    <dgm:pt modelId="{DF1A3E40-8A5C-4331-99C9-3E48E6292001}" type="pres">
      <dgm:prSet presAssocID="{874B59E9-1744-45E6-8927-15C413A94514}" presName="parentText" presStyleLbl="node1" presStyleIdx="0" presStyleCnt="5">
        <dgm:presLayoutVars>
          <dgm:chMax val="0"/>
          <dgm:bulletEnabled val="1"/>
        </dgm:presLayoutVars>
      </dgm:prSet>
      <dgm:spPr/>
    </dgm:pt>
    <dgm:pt modelId="{9F03F48C-86ED-423B-966C-2DE398912834}" type="pres">
      <dgm:prSet presAssocID="{BA6C6E1F-48A0-43C9-9BE3-5E80590606DD}" presName="spacer" presStyleCnt="0"/>
      <dgm:spPr/>
    </dgm:pt>
    <dgm:pt modelId="{B812F375-7FCA-4283-AE95-849DAC27BF84}" type="pres">
      <dgm:prSet presAssocID="{9FB5EB46-F0C7-47F2-B5A3-349A893D635B}" presName="parentText" presStyleLbl="node1" presStyleIdx="1" presStyleCnt="5">
        <dgm:presLayoutVars>
          <dgm:chMax val="0"/>
          <dgm:bulletEnabled val="1"/>
        </dgm:presLayoutVars>
      </dgm:prSet>
      <dgm:spPr/>
    </dgm:pt>
    <dgm:pt modelId="{D3AD8D84-DC65-4FC8-876D-031B72A035D0}" type="pres">
      <dgm:prSet presAssocID="{2B3C8D14-3C08-4B77-AC0C-5DD8BD791FF3}" presName="spacer" presStyleCnt="0"/>
      <dgm:spPr/>
    </dgm:pt>
    <dgm:pt modelId="{73526831-A359-4297-8ED7-17C30C68698A}" type="pres">
      <dgm:prSet presAssocID="{3E5ADD10-AB5E-417C-B018-1A0F1AB5C3E4}" presName="parentText" presStyleLbl="node1" presStyleIdx="2" presStyleCnt="5">
        <dgm:presLayoutVars>
          <dgm:chMax val="0"/>
          <dgm:bulletEnabled val="1"/>
        </dgm:presLayoutVars>
      </dgm:prSet>
      <dgm:spPr/>
    </dgm:pt>
    <dgm:pt modelId="{BF97EDB4-12FE-4043-9134-08E934E882DD}" type="pres">
      <dgm:prSet presAssocID="{09017733-D6D8-4E3A-A96D-C0E714EF0F9E}" presName="spacer" presStyleCnt="0"/>
      <dgm:spPr/>
    </dgm:pt>
    <dgm:pt modelId="{D69E921E-2E80-4D20-9E56-852DB2BC575A}" type="pres">
      <dgm:prSet presAssocID="{DDCC3E07-64D7-40E7-B9BB-61D3E39C4A5E}" presName="parentText" presStyleLbl="node1" presStyleIdx="3" presStyleCnt="5">
        <dgm:presLayoutVars>
          <dgm:chMax val="0"/>
          <dgm:bulletEnabled val="1"/>
        </dgm:presLayoutVars>
      </dgm:prSet>
      <dgm:spPr/>
    </dgm:pt>
    <dgm:pt modelId="{2F2734D9-1C9E-44C4-9818-5C6B50D4337F}" type="pres">
      <dgm:prSet presAssocID="{12140A00-0692-40D6-9CD1-06656D462B73}" presName="spacer" presStyleCnt="0"/>
      <dgm:spPr/>
    </dgm:pt>
    <dgm:pt modelId="{0EB6E20E-7495-4783-9FD7-4C9801961DF7}" type="pres">
      <dgm:prSet presAssocID="{B2A505F6-F45E-4637-9AF5-E27C002EE6F0}" presName="parentText" presStyleLbl="node1" presStyleIdx="4" presStyleCnt="5">
        <dgm:presLayoutVars>
          <dgm:chMax val="0"/>
          <dgm:bulletEnabled val="1"/>
        </dgm:presLayoutVars>
      </dgm:prSet>
      <dgm:spPr/>
    </dgm:pt>
  </dgm:ptLst>
  <dgm:cxnLst>
    <dgm:cxn modelId="{0991AD07-3437-4391-80FA-628ECE1DA31D}" type="presOf" srcId="{B2A505F6-F45E-4637-9AF5-E27C002EE6F0}" destId="{0EB6E20E-7495-4783-9FD7-4C9801961DF7}" srcOrd="0" destOrd="0" presId="urn:microsoft.com/office/officeart/2005/8/layout/vList2"/>
    <dgm:cxn modelId="{EB0D7A2A-4001-4173-8C83-4FDD4B6F45CC}" srcId="{5597368E-F3DA-491D-8816-08AF7FBBC281}" destId="{874B59E9-1744-45E6-8927-15C413A94514}" srcOrd="0" destOrd="0" parTransId="{DFC34014-0C84-4F91-90A4-E4A7347D028D}" sibTransId="{BA6C6E1F-48A0-43C9-9BE3-5E80590606DD}"/>
    <dgm:cxn modelId="{18CB3F40-C63D-4C64-988B-560D2E23FF65}" srcId="{5597368E-F3DA-491D-8816-08AF7FBBC281}" destId="{3E5ADD10-AB5E-417C-B018-1A0F1AB5C3E4}" srcOrd="2" destOrd="0" parTransId="{DFE8FA92-A5D5-453A-83BE-63967454E178}" sibTransId="{09017733-D6D8-4E3A-A96D-C0E714EF0F9E}"/>
    <dgm:cxn modelId="{06627E80-B6E7-46E3-9647-EC293C7F4167}" srcId="{5597368E-F3DA-491D-8816-08AF7FBBC281}" destId="{B2A505F6-F45E-4637-9AF5-E27C002EE6F0}" srcOrd="4" destOrd="0" parTransId="{B8D867FC-25E1-4702-AC6D-63D344AC914E}" sibTransId="{9A7922DB-F351-4E7C-BCAB-FE367D55AFBB}"/>
    <dgm:cxn modelId="{9A925882-6DCE-4048-8F61-AFCEBFC532C3}" type="presOf" srcId="{874B59E9-1744-45E6-8927-15C413A94514}" destId="{DF1A3E40-8A5C-4331-99C9-3E48E6292001}" srcOrd="0" destOrd="0" presId="urn:microsoft.com/office/officeart/2005/8/layout/vList2"/>
    <dgm:cxn modelId="{665F3989-4587-4CC6-B7C7-96072E685B25}" srcId="{5597368E-F3DA-491D-8816-08AF7FBBC281}" destId="{DDCC3E07-64D7-40E7-B9BB-61D3E39C4A5E}" srcOrd="3" destOrd="0" parTransId="{7878A5A4-5D5E-469C-87BB-18F1439A4CC2}" sibTransId="{12140A00-0692-40D6-9CD1-06656D462B73}"/>
    <dgm:cxn modelId="{B561F2B0-047F-4FBF-906D-B876BE85F9B0}" type="presOf" srcId="{9FB5EB46-F0C7-47F2-B5A3-349A893D635B}" destId="{B812F375-7FCA-4283-AE95-849DAC27BF84}" srcOrd="0" destOrd="0" presId="urn:microsoft.com/office/officeart/2005/8/layout/vList2"/>
    <dgm:cxn modelId="{A743C0B5-A991-48F5-A2E8-E6C6AEBD1196}" type="presOf" srcId="{DDCC3E07-64D7-40E7-B9BB-61D3E39C4A5E}" destId="{D69E921E-2E80-4D20-9E56-852DB2BC575A}" srcOrd="0" destOrd="0" presId="urn:microsoft.com/office/officeart/2005/8/layout/vList2"/>
    <dgm:cxn modelId="{424EDDB8-DDC3-475E-8787-CBD7D9DC884B}" type="presOf" srcId="{5597368E-F3DA-491D-8816-08AF7FBBC281}" destId="{C0F4011E-C929-4718-9DF8-D269FA54FFB7}" srcOrd="0" destOrd="0" presId="urn:microsoft.com/office/officeart/2005/8/layout/vList2"/>
    <dgm:cxn modelId="{7B222AEB-7DA0-4AAA-A2FA-3FF1441E9CA1}" srcId="{5597368E-F3DA-491D-8816-08AF7FBBC281}" destId="{9FB5EB46-F0C7-47F2-B5A3-349A893D635B}" srcOrd="1" destOrd="0" parTransId="{3B806E0B-A660-4592-9E45-3A935317DD0B}" sibTransId="{2B3C8D14-3C08-4B77-AC0C-5DD8BD791FF3}"/>
    <dgm:cxn modelId="{BECDD9EB-94A8-418F-AE71-0CF2A9C95B67}" type="presOf" srcId="{3E5ADD10-AB5E-417C-B018-1A0F1AB5C3E4}" destId="{73526831-A359-4297-8ED7-17C30C68698A}" srcOrd="0" destOrd="0" presId="urn:microsoft.com/office/officeart/2005/8/layout/vList2"/>
    <dgm:cxn modelId="{36439442-2269-411A-B5E4-B0C9A16A5E91}" type="presParOf" srcId="{C0F4011E-C929-4718-9DF8-D269FA54FFB7}" destId="{DF1A3E40-8A5C-4331-99C9-3E48E6292001}" srcOrd="0" destOrd="0" presId="urn:microsoft.com/office/officeart/2005/8/layout/vList2"/>
    <dgm:cxn modelId="{BD7BE1F0-158B-4D2E-A180-7F94ABDBF47E}" type="presParOf" srcId="{C0F4011E-C929-4718-9DF8-D269FA54FFB7}" destId="{9F03F48C-86ED-423B-966C-2DE398912834}" srcOrd="1" destOrd="0" presId="urn:microsoft.com/office/officeart/2005/8/layout/vList2"/>
    <dgm:cxn modelId="{317F6AC2-14B5-4E9D-A236-0B0A26DEA71B}" type="presParOf" srcId="{C0F4011E-C929-4718-9DF8-D269FA54FFB7}" destId="{B812F375-7FCA-4283-AE95-849DAC27BF84}" srcOrd="2" destOrd="0" presId="urn:microsoft.com/office/officeart/2005/8/layout/vList2"/>
    <dgm:cxn modelId="{79FE48A3-BD27-464C-9B39-4BB178E7032E}" type="presParOf" srcId="{C0F4011E-C929-4718-9DF8-D269FA54FFB7}" destId="{D3AD8D84-DC65-4FC8-876D-031B72A035D0}" srcOrd="3" destOrd="0" presId="urn:microsoft.com/office/officeart/2005/8/layout/vList2"/>
    <dgm:cxn modelId="{2E3596AB-4751-4EF5-8735-E4FF6A8FDDA8}" type="presParOf" srcId="{C0F4011E-C929-4718-9DF8-D269FA54FFB7}" destId="{73526831-A359-4297-8ED7-17C30C68698A}" srcOrd="4" destOrd="0" presId="urn:microsoft.com/office/officeart/2005/8/layout/vList2"/>
    <dgm:cxn modelId="{FE047FC4-66C4-4D92-A90B-27E95F04C46A}" type="presParOf" srcId="{C0F4011E-C929-4718-9DF8-D269FA54FFB7}" destId="{BF97EDB4-12FE-4043-9134-08E934E882DD}" srcOrd="5" destOrd="0" presId="urn:microsoft.com/office/officeart/2005/8/layout/vList2"/>
    <dgm:cxn modelId="{E26EB1CE-1BA0-40A4-9BB5-D9A0A726B4A4}" type="presParOf" srcId="{C0F4011E-C929-4718-9DF8-D269FA54FFB7}" destId="{D69E921E-2E80-4D20-9E56-852DB2BC575A}" srcOrd="6" destOrd="0" presId="urn:microsoft.com/office/officeart/2005/8/layout/vList2"/>
    <dgm:cxn modelId="{5A3CE6FF-D2E3-451A-AB95-72D12C632E04}" type="presParOf" srcId="{C0F4011E-C929-4718-9DF8-D269FA54FFB7}" destId="{2F2734D9-1C9E-44C4-9818-5C6B50D4337F}" srcOrd="7" destOrd="0" presId="urn:microsoft.com/office/officeart/2005/8/layout/vList2"/>
    <dgm:cxn modelId="{36DEC0A9-30C7-492E-9F2B-E656A0439E3C}" type="presParOf" srcId="{C0F4011E-C929-4718-9DF8-D269FA54FFB7}" destId="{0EB6E20E-7495-4783-9FD7-4C9801961DF7}"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9DED52-F555-4400-BA6D-358EDFE913E4}" type="doc">
      <dgm:prSet loTypeId="urn:microsoft.com/office/officeart/2005/8/layout/target3" loCatId="list" qsTypeId="urn:microsoft.com/office/officeart/2005/8/quickstyle/simple5" qsCatId="simple" csTypeId="urn:microsoft.com/office/officeart/2005/8/colors/accent1_2" csCatId="accent1" phldr="1"/>
      <dgm:spPr/>
      <dgm:t>
        <a:bodyPr/>
        <a:lstStyle/>
        <a:p>
          <a:endParaRPr lang="en-AU"/>
        </a:p>
      </dgm:t>
    </dgm:pt>
    <dgm:pt modelId="{E9716FA6-32AF-4C66-8E94-8EE2FE2FF523}">
      <dgm:prSet/>
      <dgm:spPr/>
      <dgm:t>
        <a:bodyPr/>
        <a:lstStyle/>
        <a:p>
          <a:r>
            <a:rPr lang="en-AU" b="1" i="0" dirty="0"/>
            <a:t>Store Performance Analysis: </a:t>
          </a:r>
          <a:r>
            <a:rPr lang="en-US" b="0" i="0" dirty="0"/>
            <a:t>This analysis is about the city &amp; store performance analysis for different stores of </a:t>
          </a:r>
          <a:r>
            <a:rPr lang="en-US" b="0" i="0" dirty="0" err="1"/>
            <a:t>Atliq</a:t>
          </a:r>
          <a:r>
            <a:rPr lang="en-US" b="0" i="0" dirty="0"/>
            <a:t> Mart in different cities. This view helps giving important insights &amp; performance impact on stores due to different campaign of promotions.</a:t>
          </a:r>
          <a:endParaRPr lang="en-AU" dirty="0"/>
        </a:p>
      </dgm:t>
    </dgm:pt>
    <dgm:pt modelId="{7FBFA3C9-FC69-4E48-92D0-C07D7EB7DE03}" type="parTrans" cxnId="{107EAD04-4915-4FF9-A7F7-424B45F79415}">
      <dgm:prSet/>
      <dgm:spPr/>
      <dgm:t>
        <a:bodyPr/>
        <a:lstStyle/>
        <a:p>
          <a:endParaRPr lang="en-AU"/>
        </a:p>
      </dgm:t>
    </dgm:pt>
    <dgm:pt modelId="{9D10BD3D-C5D3-40B0-91D1-21AED9CF6ADD}" type="sibTrans" cxnId="{107EAD04-4915-4FF9-A7F7-424B45F79415}">
      <dgm:prSet/>
      <dgm:spPr/>
      <dgm:t>
        <a:bodyPr/>
        <a:lstStyle/>
        <a:p>
          <a:endParaRPr lang="en-AU"/>
        </a:p>
      </dgm:t>
    </dgm:pt>
    <dgm:pt modelId="{466F0ECB-9741-48BC-9BFE-71077D364297}">
      <dgm:prSet/>
      <dgm:spPr/>
      <dgm:t>
        <a:bodyPr/>
        <a:lstStyle/>
        <a:p>
          <a:r>
            <a:rPr lang="en-AU" b="1" i="0" dirty="0"/>
            <a:t>Promotion Type Analysis: </a:t>
          </a:r>
          <a:r>
            <a:rPr lang="en-US" b="0" i="0" dirty="0"/>
            <a:t>This View is all about the impact of promotion offers on various categories, city, products, campaigns. It will help to </a:t>
          </a:r>
          <a:r>
            <a:rPr lang="en-US" dirty="0"/>
            <a:t>Identify factors contributing to the effectiveness of each promotion.</a:t>
          </a:r>
          <a:r>
            <a:rPr lang="en-US" b="0" i="0" dirty="0"/>
            <a:t> overall gives us the idea about the customer responses on different promotion schemes.</a:t>
          </a:r>
          <a:endParaRPr lang="en-AU" dirty="0"/>
        </a:p>
      </dgm:t>
    </dgm:pt>
    <dgm:pt modelId="{BC27B639-3E1C-4ED3-A4CD-62D2E1266A8F}" type="parTrans" cxnId="{51554CAB-9A6F-4AB7-9416-7E4AEA028626}">
      <dgm:prSet/>
      <dgm:spPr/>
      <dgm:t>
        <a:bodyPr/>
        <a:lstStyle/>
        <a:p>
          <a:endParaRPr lang="en-AU"/>
        </a:p>
      </dgm:t>
    </dgm:pt>
    <dgm:pt modelId="{A7883349-4469-49D6-9AA3-1BB482694250}" type="sibTrans" cxnId="{51554CAB-9A6F-4AB7-9416-7E4AEA028626}">
      <dgm:prSet/>
      <dgm:spPr/>
      <dgm:t>
        <a:bodyPr/>
        <a:lstStyle/>
        <a:p>
          <a:endParaRPr lang="en-AU"/>
        </a:p>
      </dgm:t>
    </dgm:pt>
    <dgm:pt modelId="{251DE8B5-AE6B-4DC6-9D1E-D0F065D154E7}">
      <dgm:prSet/>
      <dgm:spPr/>
      <dgm:t>
        <a:bodyPr/>
        <a:lstStyle/>
        <a:p>
          <a:r>
            <a:rPr lang="en-AU" b="1" i="0"/>
            <a:t>Product and Category Analysis: </a:t>
          </a:r>
          <a:r>
            <a:rPr lang="en-US" b="0" i="0"/>
            <a:t>This analysis p</a:t>
          </a:r>
          <a:r>
            <a:rPr lang="en-US"/>
            <a:t>rovides insights for informed decision-making </a:t>
          </a:r>
          <a:r>
            <a:rPr lang="en-US" b="0" i="0"/>
            <a:t>about the distribution of promotion revenue by category , sales and revenue </a:t>
          </a:r>
          <a:r>
            <a:rPr lang="en-US"/>
            <a:t>in future promotional planning </a:t>
          </a:r>
          <a:endParaRPr lang="en-AU"/>
        </a:p>
      </dgm:t>
    </dgm:pt>
    <dgm:pt modelId="{64F69AA0-991A-4B77-BFB5-2282124C2358}" type="parTrans" cxnId="{3B01F6A7-37FF-450A-B10A-533C9DDA707D}">
      <dgm:prSet/>
      <dgm:spPr/>
      <dgm:t>
        <a:bodyPr/>
        <a:lstStyle/>
        <a:p>
          <a:endParaRPr lang="en-AU"/>
        </a:p>
      </dgm:t>
    </dgm:pt>
    <dgm:pt modelId="{8B689245-A605-479C-AF37-6CD36CD93E66}" type="sibTrans" cxnId="{3B01F6A7-37FF-450A-B10A-533C9DDA707D}">
      <dgm:prSet/>
      <dgm:spPr/>
      <dgm:t>
        <a:bodyPr/>
        <a:lstStyle/>
        <a:p>
          <a:endParaRPr lang="en-AU"/>
        </a:p>
      </dgm:t>
    </dgm:pt>
    <dgm:pt modelId="{4730977B-4A6B-426A-B0CE-6CF8FBBD9597}" type="pres">
      <dgm:prSet presAssocID="{1D9DED52-F555-4400-BA6D-358EDFE913E4}" presName="Name0" presStyleCnt="0">
        <dgm:presLayoutVars>
          <dgm:chMax val="7"/>
          <dgm:dir/>
          <dgm:animLvl val="lvl"/>
          <dgm:resizeHandles val="exact"/>
        </dgm:presLayoutVars>
      </dgm:prSet>
      <dgm:spPr/>
    </dgm:pt>
    <dgm:pt modelId="{0AC40DAA-EC57-400C-9702-6E86AC9CA23E}" type="pres">
      <dgm:prSet presAssocID="{E9716FA6-32AF-4C66-8E94-8EE2FE2FF523}" presName="circle1" presStyleLbl="node1" presStyleIdx="0" presStyleCnt="3"/>
      <dgm:spPr/>
    </dgm:pt>
    <dgm:pt modelId="{C43F8C3A-C5DD-47AC-819A-805368EE7981}" type="pres">
      <dgm:prSet presAssocID="{E9716FA6-32AF-4C66-8E94-8EE2FE2FF523}" presName="space" presStyleCnt="0"/>
      <dgm:spPr/>
    </dgm:pt>
    <dgm:pt modelId="{5974F093-C544-4F12-990B-8E2BE6B12F88}" type="pres">
      <dgm:prSet presAssocID="{E9716FA6-32AF-4C66-8E94-8EE2FE2FF523}" presName="rect1" presStyleLbl="alignAcc1" presStyleIdx="0" presStyleCnt="3"/>
      <dgm:spPr/>
    </dgm:pt>
    <dgm:pt modelId="{BD0A586E-A8F1-46F9-8B6E-FFD13C326A98}" type="pres">
      <dgm:prSet presAssocID="{466F0ECB-9741-48BC-9BFE-71077D364297}" presName="vertSpace2" presStyleLbl="node1" presStyleIdx="0" presStyleCnt="3"/>
      <dgm:spPr/>
    </dgm:pt>
    <dgm:pt modelId="{A4B3E619-3CB5-4AE9-B55A-D7DF95782D90}" type="pres">
      <dgm:prSet presAssocID="{466F0ECB-9741-48BC-9BFE-71077D364297}" presName="circle2" presStyleLbl="node1" presStyleIdx="1" presStyleCnt="3" custLinFactNeighborX="-1881" custLinFactNeighborY="-1983"/>
      <dgm:spPr/>
    </dgm:pt>
    <dgm:pt modelId="{232A9A72-7932-4FC9-BB84-C46A4F3082D1}" type="pres">
      <dgm:prSet presAssocID="{466F0ECB-9741-48BC-9BFE-71077D364297}" presName="rect2" presStyleLbl="alignAcc1" presStyleIdx="1" presStyleCnt="3"/>
      <dgm:spPr/>
    </dgm:pt>
    <dgm:pt modelId="{10A8450C-65A5-4F5D-B3B7-23782BF1EBAB}" type="pres">
      <dgm:prSet presAssocID="{251DE8B5-AE6B-4DC6-9D1E-D0F065D154E7}" presName="vertSpace3" presStyleLbl="node1" presStyleIdx="1" presStyleCnt="3"/>
      <dgm:spPr/>
    </dgm:pt>
    <dgm:pt modelId="{76139D37-1B79-443D-83C9-01320F4CF30A}" type="pres">
      <dgm:prSet presAssocID="{251DE8B5-AE6B-4DC6-9D1E-D0F065D154E7}" presName="circle3" presStyleLbl="node1" presStyleIdx="2" presStyleCnt="3"/>
      <dgm:spPr/>
    </dgm:pt>
    <dgm:pt modelId="{12F6B08A-08F9-4873-A4FD-0045719FA551}" type="pres">
      <dgm:prSet presAssocID="{251DE8B5-AE6B-4DC6-9D1E-D0F065D154E7}" presName="rect3" presStyleLbl="alignAcc1" presStyleIdx="2" presStyleCnt="3"/>
      <dgm:spPr/>
    </dgm:pt>
    <dgm:pt modelId="{A3E74CB6-3B99-49EF-8E1D-512CC645E004}" type="pres">
      <dgm:prSet presAssocID="{E9716FA6-32AF-4C66-8E94-8EE2FE2FF523}" presName="rect1ParTxNoCh" presStyleLbl="alignAcc1" presStyleIdx="2" presStyleCnt="3">
        <dgm:presLayoutVars>
          <dgm:chMax val="1"/>
          <dgm:bulletEnabled val="1"/>
        </dgm:presLayoutVars>
      </dgm:prSet>
      <dgm:spPr/>
    </dgm:pt>
    <dgm:pt modelId="{B494746A-7AC0-403D-B1F3-5F6F065348E9}" type="pres">
      <dgm:prSet presAssocID="{466F0ECB-9741-48BC-9BFE-71077D364297}" presName="rect2ParTxNoCh" presStyleLbl="alignAcc1" presStyleIdx="2" presStyleCnt="3">
        <dgm:presLayoutVars>
          <dgm:chMax val="1"/>
          <dgm:bulletEnabled val="1"/>
        </dgm:presLayoutVars>
      </dgm:prSet>
      <dgm:spPr/>
    </dgm:pt>
    <dgm:pt modelId="{6A055AD1-6674-4DCF-B8F2-B781B86944AB}" type="pres">
      <dgm:prSet presAssocID="{251DE8B5-AE6B-4DC6-9D1E-D0F065D154E7}" presName="rect3ParTxNoCh" presStyleLbl="alignAcc1" presStyleIdx="2" presStyleCnt="3">
        <dgm:presLayoutVars>
          <dgm:chMax val="1"/>
          <dgm:bulletEnabled val="1"/>
        </dgm:presLayoutVars>
      </dgm:prSet>
      <dgm:spPr/>
    </dgm:pt>
  </dgm:ptLst>
  <dgm:cxnLst>
    <dgm:cxn modelId="{EB0D6600-B281-4A82-90E3-720E0F7BDA2F}" type="presOf" srcId="{E9716FA6-32AF-4C66-8E94-8EE2FE2FF523}" destId="{A3E74CB6-3B99-49EF-8E1D-512CC645E004}" srcOrd="1" destOrd="0" presId="urn:microsoft.com/office/officeart/2005/8/layout/target3"/>
    <dgm:cxn modelId="{107EAD04-4915-4FF9-A7F7-424B45F79415}" srcId="{1D9DED52-F555-4400-BA6D-358EDFE913E4}" destId="{E9716FA6-32AF-4C66-8E94-8EE2FE2FF523}" srcOrd="0" destOrd="0" parTransId="{7FBFA3C9-FC69-4E48-92D0-C07D7EB7DE03}" sibTransId="{9D10BD3D-C5D3-40B0-91D1-21AED9CF6ADD}"/>
    <dgm:cxn modelId="{D861893D-BC72-4D38-A572-3F15E9281CCD}" type="presOf" srcId="{466F0ECB-9741-48BC-9BFE-71077D364297}" destId="{B494746A-7AC0-403D-B1F3-5F6F065348E9}" srcOrd="1" destOrd="0" presId="urn:microsoft.com/office/officeart/2005/8/layout/target3"/>
    <dgm:cxn modelId="{DC096F43-E5DF-4BFA-9715-7E0CD5E38AB5}" type="presOf" srcId="{1D9DED52-F555-4400-BA6D-358EDFE913E4}" destId="{4730977B-4A6B-426A-B0CE-6CF8FBBD9597}" srcOrd="0" destOrd="0" presId="urn:microsoft.com/office/officeart/2005/8/layout/target3"/>
    <dgm:cxn modelId="{0CC74350-160B-44EF-B916-E9A663BF1EAB}" type="presOf" srcId="{466F0ECB-9741-48BC-9BFE-71077D364297}" destId="{232A9A72-7932-4FC9-BB84-C46A4F3082D1}" srcOrd="0" destOrd="0" presId="urn:microsoft.com/office/officeart/2005/8/layout/target3"/>
    <dgm:cxn modelId="{A8321255-5BE3-49C9-874C-7D7414DCFFA9}" type="presOf" srcId="{251DE8B5-AE6B-4DC6-9D1E-D0F065D154E7}" destId="{6A055AD1-6674-4DCF-B8F2-B781B86944AB}" srcOrd="1" destOrd="0" presId="urn:microsoft.com/office/officeart/2005/8/layout/target3"/>
    <dgm:cxn modelId="{3B01F6A7-37FF-450A-B10A-533C9DDA707D}" srcId="{1D9DED52-F555-4400-BA6D-358EDFE913E4}" destId="{251DE8B5-AE6B-4DC6-9D1E-D0F065D154E7}" srcOrd="2" destOrd="0" parTransId="{64F69AA0-991A-4B77-BFB5-2282124C2358}" sibTransId="{8B689245-A605-479C-AF37-6CD36CD93E66}"/>
    <dgm:cxn modelId="{51554CAB-9A6F-4AB7-9416-7E4AEA028626}" srcId="{1D9DED52-F555-4400-BA6D-358EDFE913E4}" destId="{466F0ECB-9741-48BC-9BFE-71077D364297}" srcOrd="1" destOrd="0" parTransId="{BC27B639-3E1C-4ED3-A4CD-62D2E1266A8F}" sibTransId="{A7883349-4469-49D6-9AA3-1BB482694250}"/>
    <dgm:cxn modelId="{57319ABD-D0B4-45DA-BD85-CC9BCCCF63E0}" type="presOf" srcId="{251DE8B5-AE6B-4DC6-9D1E-D0F065D154E7}" destId="{12F6B08A-08F9-4873-A4FD-0045719FA551}" srcOrd="0" destOrd="0" presId="urn:microsoft.com/office/officeart/2005/8/layout/target3"/>
    <dgm:cxn modelId="{9D42F4CC-5A1B-4860-99A7-AAE0E5637020}" type="presOf" srcId="{E9716FA6-32AF-4C66-8E94-8EE2FE2FF523}" destId="{5974F093-C544-4F12-990B-8E2BE6B12F88}" srcOrd="0" destOrd="0" presId="urn:microsoft.com/office/officeart/2005/8/layout/target3"/>
    <dgm:cxn modelId="{6E902D80-2662-4A23-B0A6-5932E6D88048}" type="presParOf" srcId="{4730977B-4A6B-426A-B0CE-6CF8FBBD9597}" destId="{0AC40DAA-EC57-400C-9702-6E86AC9CA23E}" srcOrd="0" destOrd="0" presId="urn:microsoft.com/office/officeart/2005/8/layout/target3"/>
    <dgm:cxn modelId="{EBB5FE8F-426A-41B5-8BEF-A406789D9EA2}" type="presParOf" srcId="{4730977B-4A6B-426A-B0CE-6CF8FBBD9597}" destId="{C43F8C3A-C5DD-47AC-819A-805368EE7981}" srcOrd="1" destOrd="0" presId="urn:microsoft.com/office/officeart/2005/8/layout/target3"/>
    <dgm:cxn modelId="{02B79D4E-4E71-4522-A049-51B3D76973D8}" type="presParOf" srcId="{4730977B-4A6B-426A-B0CE-6CF8FBBD9597}" destId="{5974F093-C544-4F12-990B-8E2BE6B12F88}" srcOrd="2" destOrd="0" presId="urn:microsoft.com/office/officeart/2005/8/layout/target3"/>
    <dgm:cxn modelId="{EA59EE1E-DFBE-45D9-A1D0-3EA93DED33BB}" type="presParOf" srcId="{4730977B-4A6B-426A-B0CE-6CF8FBBD9597}" destId="{BD0A586E-A8F1-46F9-8B6E-FFD13C326A98}" srcOrd="3" destOrd="0" presId="urn:microsoft.com/office/officeart/2005/8/layout/target3"/>
    <dgm:cxn modelId="{CEE07499-2B86-4F65-B230-39DEBDF8E3E5}" type="presParOf" srcId="{4730977B-4A6B-426A-B0CE-6CF8FBBD9597}" destId="{A4B3E619-3CB5-4AE9-B55A-D7DF95782D90}" srcOrd="4" destOrd="0" presId="urn:microsoft.com/office/officeart/2005/8/layout/target3"/>
    <dgm:cxn modelId="{10970D48-CAD4-4DD9-B09D-769FF8365D70}" type="presParOf" srcId="{4730977B-4A6B-426A-B0CE-6CF8FBBD9597}" destId="{232A9A72-7932-4FC9-BB84-C46A4F3082D1}" srcOrd="5" destOrd="0" presId="urn:microsoft.com/office/officeart/2005/8/layout/target3"/>
    <dgm:cxn modelId="{55884F18-EA23-4340-A91D-A065833D942D}" type="presParOf" srcId="{4730977B-4A6B-426A-B0CE-6CF8FBBD9597}" destId="{10A8450C-65A5-4F5D-B3B7-23782BF1EBAB}" srcOrd="6" destOrd="0" presId="urn:microsoft.com/office/officeart/2005/8/layout/target3"/>
    <dgm:cxn modelId="{86B41D97-E6BB-4EC2-AAB1-7D95165DD502}" type="presParOf" srcId="{4730977B-4A6B-426A-B0CE-6CF8FBBD9597}" destId="{76139D37-1B79-443D-83C9-01320F4CF30A}" srcOrd="7" destOrd="0" presId="urn:microsoft.com/office/officeart/2005/8/layout/target3"/>
    <dgm:cxn modelId="{65D3AA3F-9FFE-4A67-AB44-1A3AE8C2ABDA}" type="presParOf" srcId="{4730977B-4A6B-426A-B0CE-6CF8FBBD9597}" destId="{12F6B08A-08F9-4873-A4FD-0045719FA551}" srcOrd="8" destOrd="0" presId="urn:microsoft.com/office/officeart/2005/8/layout/target3"/>
    <dgm:cxn modelId="{4B6E6053-EC54-4029-BAB2-B7D4A42BB3BD}" type="presParOf" srcId="{4730977B-4A6B-426A-B0CE-6CF8FBBD9597}" destId="{A3E74CB6-3B99-49EF-8E1D-512CC645E004}" srcOrd="9" destOrd="0" presId="urn:microsoft.com/office/officeart/2005/8/layout/target3"/>
    <dgm:cxn modelId="{AF103D3C-7DE6-4573-9536-F1B63499B78E}" type="presParOf" srcId="{4730977B-4A6B-426A-B0CE-6CF8FBBD9597}" destId="{B494746A-7AC0-403D-B1F3-5F6F065348E9}" srcOrd="10" destOrd="0" presId="urn:microsoft.com/office/officeart/2005/8/layout/target3"/>
    <dgm:cxn modelId="{0A5FFBEB-79F7-47B5-B0F5-5D5BE8539625}" type="presParOf" srcId="{4730977B-4A6B-426A-B0CE-6CF8FBBD9597}" destId="{6A055AD1-6674-4DCF-B8F2-B781B86944AB}" srcOrd="11" destOrd="0" presId="urn:microsoft.com/office/officeart/2005/8/layout/targe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54217B-618D-4F58-8B5C-5C388BB67056}"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en-AU"/>
        </a:p>
      </dgm:t>
    </dgm:pt>
    <dgm:pt modelId="{209D9572-E7B8-4D79-8024-50EB7771931F}">
      <dgm:prSet/>
      <dgm:spPr/>
      <dgm:t>
        <a:bodyPr/>
        <a:lstStyle/>
        <a:p>
          <a:r>
            <a:rPr lang="en-US" dirty="0"/>
            <a:t>Focus on the customer engagement and retention strategies to boost the sale and revenue. Further, pricing need to be adjusted and marketing strategies need to be tailored for </a:t>
          </a:r>
          <a:r>
            <a:rPr lang="en-AU" dirty="0"/>
            <a:t>responsive product categories.</a:t>
          </a:r>
        </a:p>
      </dgm:t>
    </dgm:pt>
    <dgm:pt modelId="{14D40199-DEFF-4E5D-8DA1-2FA8624A121B}" type="parTrans" cxnId="{9C6ECCE0-0FA9-44A4-B0BB-39B4F14948F7}">
      <dgm:prSet/>
      <dgm:spPr/>
      <dgm:t>
        <a:bodyPr/>
        <a:lstStyle/>
        <a:p>
          <a:endParaRPr lang="en-AU"/>
        </a:p>
      </dgm:t>
    </dgm:pt>
    <dgm:pt modelId="{278D4766-6233-42BE-A60A-774A144A5826}" type="sibTrans" cxnId="{9C6ECCE0-0FA9-44A4-B0BB-39B4F14948F7}">
      <dgm:prSet/>
      <dgm:spPr/>
      <dgm:t>
        <a:bodyPr/>
        <a:lstStyle/>
        <a:p>
          <a:endParaRPr lang="en-AU"/>
        </a:p>
      </dgm:t>
    </dgm:pt>
    <dgm:pt modelId="{9CC97877-3468-4E60-B64C-46996103B475}">
      <dgm:prSet/>
      <dgm:spPr/>
      <dgm:t>
        <a:bodyPr/>
        <a:lstStyle/>
        <a:p>
          <a:r>
            <a:rPr lang="en-US"/>
            <a:t>According to the store performance in Bengaluru, Chennai and Hyderabad, Increase the number of stores in other cities, especially in cities like Vijayawada and Trivandrum </a:t>
          </a:r>
          <a:endParaRPr lang="en-AU"/>
        </a:p>
      </dgm:t>
    </dgm:pt>
    <dgm:pt modelId="{691E4256-9B91-4E46-844E-BF5573F798BD}" type="parTrans" cxnId="{02CD7A9E-EB44-451C-B6FF-442DC1F4D834}">
      <dgm:prSet/>
      <dgm:spPr/>
      <dgm:t>
        <a:bodyPr/>
        <a:lstStyle/>
        <a:p>
          <a:endParaRPr lang="en-AU"/>
        </a:p>
      </dgm:t>
    </dgm:pt>
    <dgm:pt modelId="{0E31D0E7-96F8-4F66-AA3F-77633FDE6743}" type="sibTrans" cxnId="{02CD7A9E-EB44-451C-B6FF-442DC1F4D834}">
      <dgm:prSet/>
      <dgm:spPr/>
      <dgm:t>
        <a:bodyPr/>
        <a:lstStyle/>
        <a:p>
          <a:endParaRPr lang="en-AU"/>
        </a:p>
      </dgm:t>
    </dgm:pt>
    <dgm:pt modelId="{ADA3EA7B-DDAE-4772-963E-5A9B1E91A515}">
      <dgm:prSet/>
      <dgm:spPr/>
      <dgm:t>
        <a:bodyPr/>
        <a:lstStyle/>
        <a:p>
          <a:r>
            <a:rPr lang="en-US" dirty="0"/>
            <a:t>Mysore city has the one store with the maximum revenue generation but also has three stores in the list of 10 bottom stores in terms of ISU. So need to implement the customer engagement and common characteristics</a:t>
          </a:r>
          <a:endParaRPr lang="en-AU" dirty="0"/>
        </a:p>
      </dgm:t>
    </dgm:pt>
    <dgm:pt modelId="{955DE7C3-B07E-4449-9EEB-DA7359F20EF2}" type="parTrans" cxnId="{C3EFFB7E-268F-474A-8585-7D31DC5FF1DF}">
      <dgm:prSet/>
      <dgm:spPr/>
      <dgm:t>
        <a:bodyPr/>
        <a:lstStyle/>
        <a:p>
          <a:endParaRPr lang="en-AU"/>
        </a:p>
      </dgm:t>
    </dgm:pt>
    <dgm:pt modelId="{95FDCD9B-71DA-4BD1-B3AF-B56437321C55}" type="sibTrans" cxnId="{C3EFFB7E-268F-474A-8585-7D31DC5FF1DF}">
      <dgm:prSet/>
      <dgm:spPr/>
      <dgm:t>
        <a:bodyPr/>
        <a:lstStyle/>
        <a:p>
          <a:endParaRPr lang="en-AU"/>
        </a:p>
      </dgm:t>
    </dgm:pt>
    <dgm:pt modelId="{D034D51F-2362-4D7B-9BB3-2416EB05C668}">
      <dgm:prSet/>
      <dgm:spPr/>
      <dgm:t>
        <a:bodyPr/>
        <a:lstStyle/>
        <a:p>
          <a:r>
            <a:rPr lang="en-US"/>
            <a:t>Ensure the extra stock of top performing products in stores and priorities them in upcoming promotional season</a:t>
          </a:r>
          <a:endParaRPr lang="en-AU"/>
        </a:p>
      </dgm:t>
    </dgm:pt>
    <dgm:pt modelId="{7A415C18-6010-48BB-9BB2-D1D3CA462F2B}" type="parTrans" cxnId="{D3525893-564F-4812-A1C7-4E7B0E4E3404}">
      <dgm:prSet/>
      <dgm:spPr/>
      <dgm:t>
        <a:bodyPr/>
        <a:lstStyle/>
        <a:p>
          <a:endParaRPr lang="en-AU"/>
        </a:p>
      </dgm:t>
    </dgm:pt>
    <dgm:pt modelId="{2D0F9485-F12B-4EF0-9903-EAA1ABB6ADBA}" type="sibTrans" cxnId="{D3525893-564F-4812-A1C7-4E7B0E4E3404}">
      <dgm:prSet/>
      <dgm:spPr/>
      <dgm:t>
        <a:bodyPr/>
        <a:lstStyle/>
        <a:p>
          <a:endParaRPr lang="en-AU"/>
        </a:p>
      </dgm:t>
    </dgm:pt>
    <dgm:pt modelId="{FCCEAA7C-CAA6-4252-8666-F48BED732776}">
      <dgm:prSet/>
      <dgm:spPr/>
      <dgm:t>
        <a:bodyPr/>
        <a:lstStyle/>
        <a:p>
          <a:r>
            <a:rPr lang="en-US"/>
            <a:t>Introduced the BOGOF and Cashback offers regularly in low performing stores to attract more customers </a:t>
          </a:r>
          <a:endParaRPr lang="en-AU"/>
        </a:p>
      </dgm:t>
    </dgm:pt>
    <dgm:pt modelId="{136AB335-28E5-4800-85E6-586D4E0CECC4}" type="parTrans" cxnId="{CE2EEC44-07F3-471B-9994-6192EC0F8FA4}">
      <dgm:prSet/>
      <dgm:spPr/>
      <dgm:t>
        <a:bodyPr/>
        <a:lstStyle/>
        <a:p>
          <a:endParaRPr lang="en-AU"/>
        </a:p>
      </dgm:t>
    </dgm:pt>
    <dgm:pt modelId="{FF0DF4E1-8AE2-4409-8FF2-24700A9E457F}" type="sibTrans" cxnId="{CE2EEC44-07F3-471B-9994-6192EC0F8FA4}">
      <dgm:prSet/>
      <dgm:spPr/>
      <dgm:t>
        <a:bodyPr/>
        <a:lstStyle/>
        <a:p>
          <a:endParaRPr lang="en-AU"/>
        </a:p>
      </dgm:t>
    </dgm:pt>
    <dgm:pt modelId="{D7FBBE1E-0061-470E-97DE-05F07DFAF4CF}">
      <dgm:prSet/>
      <dgm:spPr/>
      <dgm:t>
        <a:bodyPr/>
        <a:lstStyle/>
        <a:p>
          <a:r>
            <a:rPr lang="en-US" dirty="0"/>
            <a:t>Dedicate a team to do marketing during Diwali duration for Incremental sold units to maximize the revenue in promotional period to attract more customer and sale </a:t>
          </a:r>
          <a:endParaRPr lang="en-AU" dirty="0"/>
        </a:p>
      </dgm:t>
    </dgm:pt>
    <dgm:pt modelId="{520FED0C-D49A-43D9-85B5-C25171CBCAAE}" type="parTrans" cxnId="{A4211305-0876-427B-BA60-8F26279AB834}">
      <dgm:prSet/>
      <dgm:spPr/>
      <dgm:t>
        <a:bodyPr/>
        <a:lstStyle/>
        <a:p>
          <a:endParaRPr lang="en-AU"/>
        </a:p>
      </dgm:t>
    </dgm:pt>
    <dgm:pt modelId="{89DA101A-9A85-43E0-AFDD-9F273552E629}" type="sibTrans" cxnId="{A4211305-0876-427B-BA60-8F26279AB834}">
      <dgm:prSet/>
      <dgm:spPr/>
      <dgm:t>
        <a:bodyPr/>
        <a:lstStyle/>
        <a:p>
          <a:endParaRPr lang="en-AU"/>
        </a:p>
      </dgm:t>
    </dgm:pt>
    <dgm:pt modelId="{1FB342DE-0499-46EB-AE42-B4F7560C9DDF}" type="pres">
      <dgm:prSet presAssocID="{D254217B-618D-4F58-8B5C-5C388BB67056}" presName="Name0" presStyleCnt="0">
        <dgm:presLayoutVars>
          <dgm:chMax val="7"/>
          <dgm:chPref val="7"/>
          <dgm:dir/>
        </dgm:presLayoutVars>
      </dgm:prSet>
      <dgm:spPr/>
    </dgm:pt>
    <dgm:pt modelId="{C71F0651-C90C-4CC6-995A-85D03DCF776B}" type="pres">
      <dgm:prSet presAssocID="{D254217B-618D-4F58-8B5C-5C388BB67056}" presName="Name1" presStyleCnt="0"/>
      <dgm:spPr/>
    </dgm:pt>
    <dgm:pt modelId="{470CD85E-5929-4BC4-BE4F-4D6773AA1C91}" type="pres">
      <dgm:prSet presAssocID="{D254217B-618D-4F58-8B5C-5C388BB67056}" presName="cycle" presStyleCnt="0"/>
      <dgm:spPr/>
    </dgm:pt>
    <dgm:pt modelId="{5F244671-EEB3-41DA-A43A-80F8425FCD2A}" type="pres">
      <dgm:prSet presAssocID="{D254217B-618D-4F58-8B5C-5C388BB67056}" presName="srcNode" presStyleLbl="node1" presStyleIdx="0" presStyleCnt="6"/>
      <dgm:spPr/>
    </dgm:pt>
    <dgm:pt modelId="{0EA24DFD-56B8-46CA-87F7-3137AD09C43D}" type="pres">
      <dgm:prSet presAssocID="{D254217B-618D-4F58-8B5C-5C388BB67056}" presName="conn" presStyleLbl="parChTrans1D2" presStyleIdx="0" presStyleCnt="1"/>
      <dgm:spPr/>
    </dgm:pt>
    <dgm:pt modelId="{0594DAB6-D695-494B-9A4A-BD3FCBB1626F}" type="pres">
      <dgm:prSet presAssocID="{D254217B-618D-4F58-8B5C-5C388BB67056}" presName="extraNode" presStyleLbl="node1" presStyleIdx="0" presStyleCnt="6"/>
      <dgm:spPr/>
    </dgm:pt>
    <dgm:pt modelId="{2CEDD39D-6EE8-4D07-BCCA-035A46A8770C}" type="pres">
      <dgm:prSet presAssocID="{D254217B-618D-4F58-8B5C-5C388BB67056}" presName="dstNode" presStyleLbl="node1" presStyleIdx="0" presStyleCnt="6"/>
      <dgm:spPr/>
    </dgm:pt>
    <dgm:pt modelId="{805BFA56-B7F6-4058-9A40-279DB03AB908}" type="pres">
      <dgm:prSet presAssocID="{209D9572-E7B8-4D79-8024-50EB7771931F}" presName="text_1" presStyleLbl="node1" presStyleIdx="0" presStyleCnt="6">
        <dgm:presLayoutVars>
          <dgm:bulletEnabled val="1"/>
        </dgm:presLayoutVars>
      </dgm:prSet>
      <dgm:spPr/>
    </dgm:pt>
    <dgm:pt modelId="{5F6A5796-A74B-42FD-980A-AF35FA8F9D0E}" type="pres">
      <dgm:prSet presAssocID="{209D9572-E7B8-4D79-8024-50EB7771931F}" presName="accent_1" presStyleCnt="0"/>
      <dgm:spPr/>
    </dgm:pt>
    <dgm:pt modelId="{FB4B98F1-4DDA-460B-8420-5DFA236A66A4}" type="pres">
      <dgm:prSet presAssocID="{209D9572-E7B8-4D79-8024-50EB7771931F}" presName="accentRepeatNode" presStyleLbl="solidFgAcc1" presStyleIdx="0" presStyleCnt="6"/>
      <dgm:spPr/>
    </dgm:pt>
    <dgm:pt modelId="{2D139A6C-6CB5-4DEC-9387-D7110EF1AD64}" type="pres">
      <dgm:prSet presAssocID="{9CC97877-3468-4E60-B64C-46996103B475}" presName="text_2" presStyleLbl="node1" presStyleIdx="1" presStyleCnt="6">
        <dgm:presLayoutVars>
          <dgm:bulletEnabled val="1"/>
        </dgm:presLayoutVars>
      </dgm:prSet>
      <dgm:spPr/>
    </dgm:pt>
    <dgm:pt modelId="{96BC7522-61D1-47B2-A858-3356670822B6}" type="pres">
      <dgm:prSet presAssocID="{9CC97877-3468-4E60-B64C-46996103B475}" presName="accent_2" presStyleCnt="0"/>
      <dgm:spPr/>
    </dgm:pt>
    <dgm:pt modelId="{DCE1CD05-526A-4924-BA2C-92802C041C88}" type="pres">
      <dgm:prSet presAssocID="{9CC97877-3468-4E60-B64C-46996103B475}" presName="accentRepeatNode" presStyleLbl="solidFgAcc1" presStyleIdx="1" presStyleCnt="6"/>
      <dgm:spPr/>
    </dgm:pt>
    <dgm:pt modelId="{7275C12C-5F86-4027-A29A-A129593200EA}" type="pres">
      <dgm:prSet presAssocID="{ADA3EA7B-DDAE-4772-963E-5A9B1E91A515}" presName="text_3" presStyleLbl="node1" presStyleIdx="2" presStyleCnt="6">
        <dgm:presLayoutVars>
          <dgm:bulletEnabled val="1"/>
        </dgm:presLayoutVars>
      </dgm:prSet>
      <dgm:spPr/>
    </dgm:pt>
    <dgm:pt modelId="{25B67E0A-77A2-43F2-AA71-C5E6CD03AC61}" type="pres">
      <dgm:prSet presAssocID="{ADA3EA7B-DDAE-4772-963E-5A9B1E91A515}" presName="accent_3" presStyleCnt="0"/>
      <dgm:spPr/>
    </dgm:pt>
    <dgm:pt modelId="{3E4E6264-5351-4A06-96D8-E23B4E09FE2E}" type="pres">
      <dgm:prSet presAssocID="{ADA3EA7B-DDAE-4772-963E-5A9B1E91A515}" presName="accentRepeatNode" presStyleLbl="solidFgAcc1" presStyleIdx="2" presStyleCnt="6"/>
      <dgm:spPr/>
    </dgm:pt>
    <dgm:pt modelId="{04839B8B-9C6A-4C26-B6F9-5128D26102B3}" type="pres">
      <dgm:prSet presAssocID="{D034D51F-2362-4D7B-9BB3-2416EB05C668}" presName="text_4" presStyleLbl="node1" presStyleIdx="3" presStyleCnt="6">
        <dgm:presLayoutVars>
          <dgm:bulletEnabled val="1"/>
        </dgm:presLayoutVars>
      </dgm:prSet>
      <dgm:spPr/>
    </dgm:pt>
    <dgm:pt modelId="{D2B0C665-8B8A-45E4-9736-35DA425B2BF9}" type="pres">
      <dgm:prSet presAssocID="{D034D51F-2362-4D7B-9BB3-2416EB05C668}" presName="accent_4" presStyleCnt="0"/>
      <dgm:spPr/>
    </dgm:pt>
    <dgm:pt modelId="{C896DC48-BF58-44F7-8335-13356C021A51}" type="pres">
      <dgm:prSet presAssocID="{D034D51F-2362-4D7B-9BB3-2416EB05C668}" presName="accentRepeatNode" presStyleLbl="solidFgAcc1" presStyleIdx="3" presStyleCnt="6"/>
      <dgm:spPr/>
    </dgm:pt>
    <dgm:pt modelId="{311619E4-2C53-4198-ADAD-D51C1B85E8E8}" type="pres">
      <dgm:prSet presAssocID="{FCCEAA7C-CAA6-4252-8666-F48BED732776}" presName="text_5" presStyleLbl="node1" presStyleIdx="4" presStyleCnt="6">
        <dgm:presLayoutVars>
          <dgm:bulletEnabled val="1"/>
        </dgm:presLayoutVars>
      </dgm:prSet>
      <dgm:spPr/>
    </dgm:pt>
    <dgm:pt modelId="{D034C3B2-3245-4F90-9AF4-04190D6841B3}" type="pres">
      <dgm:prSet presAssocID="{FCCEAA7C-CAA6-4252-8666-F48BED732776}" presName="accent_5" presStyleCnt="0"/>
      <dgm:spPr/>
    </dgm:pt>
    <dgm:pt modelId="{6A659085-91F0-40F3-BFD1-DB20FEAE5659}" type="pres">
      <dgm:prSet presAssocID="{FCCEAA7C-CAA6-4252-8666-F48BED732776}" presName="accentRepeatNode" presStyleLbl="solidFgAcc1" presStyleIdx="4" presStyleCnt="6"/>
      <dgm:spPr/>
    </dgm:pt>
    <dgm:pt modelId="{F89AAEEA-B17C-4369-B1BE-45BED3A86FDB}" type="pres">
      <dgm:prSet presAssocID="{D7FBBE1E-0061-470E-97DE-05F07DFAF4CF}" presName="text_6" presStyleLbl="node1" presStyleIdx="5" presStyleCnt="6">
        <dgm:presLayoutVars>
          <dgm:bulletEnabled val="1"/>
        </dgm:presLayoutVars>
      </dgm:prSet>
      <dgm:spPr/>
    </dgm:pt>
    <dgm:pt modelId="{D0CC14EF-640C-4B42-A4A4-5B1C2D8101D9}" type="pres">
      <dgm:prSet presAssocID="{D7FBBE1E-0061-470E-97DE-05F07DFAF4CF}" presName="accent_6" presStyleCnt="0"/>
      <dgm:spPr/>
    </dgm:pt>
    <dgm:pt modelId="{48B5A710-278B-45BA-A45F-1C950B636FE5}" type="pres">
      <dgm:prSet presAssocID="{D7FBBE1E-0061-470E-97DE-05F07DFAF4CF}" presName="accentRepeatNode" presStyleLbl="solidFgAcc1" presStyleIdx="5" presStyleCnt="6"/>
      <dgm:spPr/>
    </dgm:pt>
  </dgm:ptLst>
  <dgm:cxnLst>
    <dgm:cxn modelId="{A4211305-0876-427B-BA60-8F26279AB834}" srcId="{D254217B-618D-4F58-8B5C-5C388BB67056}" destId="{D7FBBE1E-0061-470E-97DE-05F07DFAF4CF}" srcOrd="5" destOrd="0" parTransId="{520FED0C-D49A-43D9-85B5-C25171CBCAAE}" sibTransId="{89DA101A-9A85-43E0-AFDD-9F273552E629}"/>
    <dgm:cxn modelId="{498CF31B-01A7-48FF-86A8-B3F3FFBCB434}" type="presOf" srcId="{D254217B-618D-4F58-8B5C-5C388BB67056}" destId="{1FB342DE-0499-46EB-AE42-B4F7560C9DDF}" srcOrd="0" destOrd="0" presId="urn:microsoft.com/office/officeart/2008/layout/VerticalCurvedList"/>
    <dgm:cxn modelId="{13A48C5F-D554-45D2-9033-8C193B46A383}" type="presOf" srcId="{D7FBBE1E-0061-470E-97DE-05F07DFAF4CF}" destId="{F89AAEEA-B17C-4369-B1BE-45BED3A86FDB}" srcOrd="0" destOrd="0" presId="urn:microsoft.com/office/officeart/2008/layout/VerticalCurvedList"/>
    <dgm:cxn modelId="{E8A6EF43-F293-4DBF-ADF7-52BDE61E4C26}" type="presOf" srcId="{ADA3EA7B-DDAE-4772-963E-5A9B1E91A515}" destId="{7275C12C-5F86-4027-A29A-A129593200EA}" srcOrd="0" destOrd="0" presId="urn:microsoft.com/office/officeart/2008/layout/VerticalCurvedList"/>
    <dgm:cxn modelId="{CE2EEC44-07F3-471B-9994-6192EC0F8FA4}" srcId="{D254217B-618D-4F58-8B5C-5C388BB67056}" destId="{FCCEAA7C-CAA6-4252-8666-F48BED732776}" srcOrd="4" destOrd="0" parTransId="{136AB335-28E5-4800-85E6-586D4E0CECC4}" sibTransId="{FF0DF4E1-8AE2-4409-8FF2-24700A9E457F}"/>
    <dgm:cxn modelId="{A3F48E47-A587-435E-BEA5-1DD125A13E7D}" type="presOf" srcId="{D034D51F-2362-4D7B-9BB3-2416EB05C668}" destId="{04839B8B-9C6A-4C26-B6F9-5128D26102B3}" srcOrd="0" destOrd="0" presId="urn:microsoft.com/office/officeart/2008/layout/VerticalCurvedList"/>
    <dgm:cxn modelId="{977EEB70-255A-458A-9FB9-72EFE5CE25C9}" type="presOf" srcId="{9CC97877-3468-4E60-B64C-46996103B475}" destId="{2D139A6C-6CB5-4DEC-9387-D7110EF1AD64}" srcOrd="0" destOrd="0" presId="urn:microsoft.com/office/officeart/2008/layout/VerticalCurvedList"/>
    <dgm:cxn modelId="{0EF47559-9DB1-46EC-9B95-DA44EA483844}" type="presOf" srcId="{278D4766-6233-42BE-A60A-774A144A5826}" destId="{0EA24DFD-56B8-46CA-87F7-3137AD09C43D}" srcOrd="0" destOrd="0" presId="urn:microsoft.com/office/officeart/2008/layout/VerticalCurvedList"/>
    <dgm:cxn modelId="{C3EFFB7E-268F-474A-8585-7D31DC5FF1DF}" srcId="{D254217B-618D-4F58-8B5C-5C388BB67056}" destId="{ADA3EA7B-DDAE-4772-963E-5A9B1E91A515}" srcOrd="2" destOrd="0" parTransId="{955DE7C3-B07E-4449-9EEB-DA7359F20EF2}" sibTransId="{95FDCD9B-71DA-4BD1-B3AF-B56437321C55}"/>
    <dgm:cxn modelId="{D3525893-564F-4812-A1C7-4E7B0E4E3404}" srcId="{D254217B-618D-4F58-8B5C-5C388BB67056}" destId="{D034D51F-2362-4D7B-9BB3-2416EB05C668}" srcOrd="3" destOrd="0" parTransId="{7A415C18-6010-48BB-9BB2-D1D3CA462F2B}" sibTransId="{2D0F9485-F12B-4EF0-9903-EAA1ABB6ADBA}"/>
    <dgm:cxn modelId="{02CD7A9E-EB44-451C-B6FF-442DC1F4D834}" srcId="{D254217B-618D-4F58-8B5C-5C388BB67056}" destId="{9CC97877-3468-4E60-B64C-46996103B475}" srcOrd="1" destOrd="0" parTransId="{691E4256-9B91-4E46-844E-BF5573F798BD}" sibTransId="{0E31D0E7-96F8-4F66-AA3F-77633FDE6743}"/>
    <dgm:cxn modelId="{F2D792C8-BCC5-4FCA-87CA-40150CBE1475}" type="presOf" srcId="{209D9572-E7B8-4D79-8024-50EB7771931F}" destId="{805BFA56-B7F6-4058-9A40-279DB03AB908}" srcOrd="0" destOrd="0" presId="urn:microsoft.com/office/officeart/2008/layout/VerticalCurvedList"/>
    <dgm:cxn modelId="{9C6ECCE0-0FA9-44A4-B0BB-39B4F14948F7}" srcId="{D254217B-618D-4F58-8B5C-5C388BB67056}" destId="{209D9572-E7B8-4D79-8024-50EB7771931F}" srcOrd="0" destOrd="0" parTransId="{14D40199-DEFF-4E5D-8DA1-2FA8624A121B}" sibTransId="{278D4766-6233-42BE-A60A-774A144A5826}"/>
    <dgm:cxn modelId="{C35129F2-40FC-43BF-8858-F82E3B1D5915}" type="presOf" srcId="{FCCEAA7C-CAA6-4252-8666-F48BED732776}" destId="{311619E4-2C53-4198-ADAD-D51C1B85E8E8}" srcOrd="0" destOrd="0" presId="urn:microsoft.com/office/officeart/2008/layout/VerticalCurvedList"/>
    <dgm:cxn modelId="{EFAEC32B-C813-47DF-8E2E-2A77F0197FA1}" type="presParOf" srcId="{1FB342DE-0499-46EB-AE42-B4F7560C9DDF}" destId="{C71F0651-C90C-4CC6-995A-85D03DCF776B}" srcOrd="0" destOrd="0" presId="urn:microsoft.com/office/officeart/2008/layout/VerticalCurvedList"/>
    <dgm:cxn modelId="{FF49281B-6DF1-4BB0-AD28-9B017BCE3529}" type="presParOf" srcId="{C71F0651-C90C-4CC6-995A-85D03DCF776B}" destId="{470CD85E-5929-4BC4-BE4F-4D6773AA1C91}" srcOrd="0" destOrd="0" presId="urn:microsoft.com/office/officeart/2008/layout/VerticalCurvedList"/>
    <dgm:cxn modelId="{A5BDE22E-C7DC-4B6E-BBD6-005097C027E2}" type="presParOf" srcId="{470CD85E-5929-4BC4-BE4F-4D6773AA1C91}" destId="{5F244671-EEB3-41DA-A43A-80F8425FCD2A}" srcOrd="0" destOrd="0" presId="urn:microsoft.com/office/officeart/2008/layout/VerticalCurvedList"/>
    <dgm:cxn modelId="{58F7B70A-43C7-4B0B-9C65-BB7882ED5588}" type="presParOf" srcId="{470CD85E-5929-4BC4-BE4F-4D6773AA1C91}" destId="{0EA24DFD-56B8-46CA-87F7-3137AD09C43D}" srcOrd="1" destOrd="0" presId="urn:microsoft.com/office/officeart/2008/layout/VerticalCurvedList"/>
    <dgm:cxn modelId="{F43A6226-DA43-4019-9091-C08B49A3436B}" type="presParOf" srcId="{470CD85E-5929-4BC4-BE4F-4D6773AA1C91}" destId="{0594DAB6-D695-494B-9A4A-BD3FCBB1626F}" srcOrd="2" destOrd="0" presId="urn:microsoft.com/office/officeart/2008/layout/VerticalCurvedList"/>
    <dgm:cxn modelId="{C65DA372-C107-4D1C-A5AB-E597681B492A}" type="presParOf" srcId="{470CD85E-5929-4BC4-BE4F-4D6773AA1C91}" destId="{2CEDD39D-6EE8-4D07-BCCA-035A46A8770C}" srcOrd="3" destOrd="0" presId="urn:microsoft.com/office/officeart/2008/layout/VerticalCurvedList"/>
    <dgm:cxn modelId="{DA3CA0C9-83AA-4465-8DA2-569CFD5E8C36}" type="presParOf" srcId="{C71F0651-C90C-4CC6-995A-85D03DCF776B}" destId="{805BFA56-B7F6-4058-9A40-279DB03AB908}" srcOrd="1" destOrd="0" presId="urn:microsoft.com/office/officeart/2008/layout/VerticalCurvedList"/>
    <dgm:cxn modelId="{0D66C2EE-7A63-42E2-98CD-9C711A002402}" type="presParOf" srcId="{C71F0651-C90C-4CC6-995A-85D03DCF776B}" destId="{5F6A5796-A74B-42FD-980A-AF35FA8F9D0E}" srcOrd="2" destOrd="0" presId="urn:microsoft.com/office/officeart/2008/layout/VerticalCurvedList"/>
    <dgm:cxn modelId="{3581DFA2-B37E-47AE-8FBE-0082594DA6E6}" type="presParOf" srcId="{5F6A5796-A74B-42FD-980A-AF35FA8F9D0E}" destId="{FB4B98F1-4DDA-460B-8420-5DFA236A66A4}" srcOrd="0" destOrd="0" presId="urn:microsoft.com/office/officeart/2008/layout/VerticalCurvedList"/>
    <dgm:cxn modelId="{85179406-2D5D-43C3-A8A3-B2DECC08B877}" type="presParOf" srcId="{C71F0651-C90C-4CC6-995A-85D03DCF776B}" destId="{2D139A6C-6CB5-4DEC-9387-D7110EF1AD64}" srcOrd="3" destOrd="0" presId="urn:microsoft.com/office/officeart/2008/layout/VerticalCurvedList"/>
    <dgm:cxn modelId="{7B663B24-B88C-4CBD-BC9D-75B9137D8F85}" type="presParOf" srcId="{C71F0651-C90C-4CC6-995A-85D03DCF776B}" destId="{96BC7522-61D1-47B2-A858-3356670822B6}" srcOrd="4" destOrd="0" presId="urn:microsoft.com/office/officeart/2008/layout/VerticalCurvedList"/>
    <dgm:cxn modelId="{39A97FF7-F892-432A-B238-1FC25A550854}" type="presParOf" srcId="{96BC7522-61D1-47B2-A858-3356670822B6}" destId="{DCE1CD05-526A-4924-BA2C-92802C041C88}" srcOrd="0" destOrd="0" presId="urn:microsoft.com/office/officeart/2008/layout/VerticalCurvedList"/>
    <dgm:cxn modelId="{ECFEC7C3-26D9-41F4-B190-B7BD6C9D47B8}" type="presParOf" srcId="{C71F0651-C90C-4CC6-995A-85D03DCF776B}" destId="{7275C12C-5F86-4027-A29A-A129593200EA}" srcOrd="5" destOrd="0" presId="urn:microsoft.com/office/officeart/2008/layout/VerticalCurvedList"/>
    <dgm:cxn modelId="{AF599CC4-18EE-4CAC-A4A6-5D314E953DDD}" type="presParOf" srcId="{C71F0651-C90C-4CC6-995A-85D03DCF776B}" destId="{25B67E0A-77A2-43F2-AA71-C5E6CD03AC61}" srcOrd="6" destOrd="0" presId="urn:microsoft.com/office/officeart/2008/layout/VerticalCurvedList"/>
    <dgm:cxn modelId="{7FC8FBC7-E17A-40DC-B678-5435407B686E}" type="presParOf" srcId="{25B67E0A-77A2-43F2-AA71-C5E6CD03AC61}" destId="{3E4E6264-5351-4A06-96D8-E23B4E09FE2E}" srcOrd="0" destOrd="0" presId="urn:microsoft.com/office/officeart/2008/layout/VerticalCurvedList"/>
    <dgm:cxn modelId="{12FD7860-0836-4A4F-8A39-6DF369BA4672}" type="presParOf" srcId="{C71F0651-C90C-4CC6-995A-85D03DCF776B}" destId="{04839B8B-9C6A-4C26-B6F9-5128D26102B3}" srcOrd="7" destOrd="0" presId="urn:microsoft.com/office/officeart/2008/layout/VerticalCurvedList"/>
    <dgm:cxn modelId="{60F701C1-79EC-44F4-8841-5CFC37528445}" type="presParOf" srcId="{C71F0651-C90C-4CC6-995A-85D03DCF776B}" destId="{D2B0C665-8B8A-45E4-9736-35DA425B2BF9}" srcOrd="8" destOrd="0" presId="urn:microsoft.com/office/officeart/2008/layout/VerticalCurvedList"/>
    <dgm:cxn modelId="{9C62DF1B-220E-4763-97FB-09DD7CEC8902}" type="presParOf" srcId="{D2B0C665-8B8A-45E4-9736-35DA425B2BF9}" destId="{C896DC48-BF58-44F7-8335-13356C021A51}" srcOrd="0" destOrd="0" presId="urn:microsoft.com/office/officeart/2008/layout/VerticalCurvedList"/>
    <dgm:cxn modelId="{7C3F8E1E-2EA1-4E75-A6B3-246E57C70CD4}" type="presParOf" srcId="{C71F0651-C90C-4CC6-995A-85D03DCF776B}" destId="{311619E4-2C53-4198-ADAD-D51C1B85E8E8}" srcOrd="9" destOrd="0" presId="urn:microsoft.com/office/officeart/2008/layout/VerticalCurvedList"/>
    <dgm:cxn modelId="{28CFA904-5283-475E-89AE-D6EE3F0C7EC4}" type="presParOf" srcId="{C71F0651-C90C-4CC6-995A-85D03DCF776B}" destId="{D034C3B2-3245-4F90-9AF4-04190D6841B3}" srcOrd="10" destOrd="0" presId="urn:microsoft.com/office/officeart/2008/layout/VerticalCurvedList"/>
    <dgm:cxn modelId="{F2436613-F165-4E57-AB61-F2382E4EA14E}" type="presParOf" srcId="{D034C3B2-3245-4F90-9AF4-04190D6841B3}" destId="{6A659085-91F0-40F3-BFD1-DB20FEAE5659}" srcOrd="0" destOrd="0" presId="urn:microsoft.com/office/officeart/2008/layout/VerticalCurvedList"/>
    <dgm:cxn modelId="{8C2218AC-E210-4708-99FE-B1C9228A68E0}" type="presParOf" srcId="{C71F0651-C90C-4CC6-995A-85D03DCF776B}" destId="{F89AAEEA-B17C-4369-B1BE-45BED3A86FDB}" srcOrd="11" destOrd="0" presId="urn:microsoft.com/office/officeart/2008/layout/VerticalCurvedList"/>
    <dgm:cxn modelId="{45D00BDC-010C-4B73-B0A3-1D9D5C089398}" type="presParOf" srcId="{C71F0651-C90C-4CC6-995A-85D03DCF776B}" destId="{D0CC14EF-640C-4B42-A4A4-5B1C2D8101D9}" srcOrd="12" destOrd="0" presId="urn:microsoft.com/office/officeart/2008/layout/VerticalCurvedList"/>
    <dgm:cxn modelId="{FB043CE7-9278-4666-9232-10A6C2D42FE8}" type="presParOf" srcId="{D0CC14EF-640C-4B42-A4A4-5B1C2D8101D9}" destId="{48B5A710-278B-45BA-A45F-1C950B636FE5}" srcOrd="0" destOrd="0" presId="urn:microsoft.com/office/officeart/2008/layout/VerticalCurv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1A3E40-8A5C-4331-99C9-3E48E6292001}">
      <dsp:nvSpPr>
        <dsp:cNvPr id="0" name=""/>
        <dsp:cNvSpPr/>
      </dsp:nvSpPr>
      <dsp:spPr>
        <a:xfrm>
          <a:off x="0" y="3116"/>
          <a:ext cx="9017876" cy="715052"/>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Atliq</a:t>
          </a:r>
          <a:r>
            <a:rPr lang="en-US" sz="1800" kern="1200" dirty="0"/>
            <a:t> Mart is a leading retail giant with 50+ supermarkets in southern India</a:t>
          </a:r>
          <a:endParaRPr lang="en-AU" sz="1800" kern="1200" dirty="0"/>
        </a:p>
      </dsp:txBody>
      <dsp:txXfrm>
        <a:off x="34906" y="38022"/>
        <a:ext cx="8948064" cy="645240"/>
      </dsp:txXfrm>
    </dsp:sp>
    <dsp:sp modelId="{B812F375-7FCA-4283-AE95-849DAC27BF84}">
      <dsp:nvSpPr>
        <dsp:cNvPr id="0" name=""/>
        <dsp:cNvSpPr/>
      </dsp:nvSpPr>
      <dsp:spPr>
        <a:xfrm>
          <a:off x="0" y="770009"/>
          <a:ext cx="9017876" cy="715052"/>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All 50 stores conducted extensive promotions during Diwali 2023 and Sankranti 2024.</a:t>
          </a:r>
          <a:endParaRPr lang="en-AU" sz="1800" kern="1200" dirty="0"/>
        </a:p>
      </dsp:txBody>
      <dsp:txXfrm>
        <a:off x="34906" y="804915"/>
        <a:ext cx="8948064" cy="645240"/>
      </dsp:txXfrm>
    </dsp:sp>
    <dsp:sp modelId="{73526831-A359-4297-8ED7-17C30C68698A}">
      <dsp:nvSpPr>
        <dsp:cNvPr id="0" name=""/>
        <dsp:cNvSpPr/>
      </dsp:nvSpPr>
      <dsp:spPr>
        <a:xfrm>
          <a:off x="0" y="1536902"/>
          <a:ext cx="9017876" cy="715052"/>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Sales Director Bruce </a:t>
          </a:r>
          <a:r>
            <a:rPr lang="en-US" sz="1800" kern="1200" dirty="0" err="1"/>
            <a:t>Haryali</a:t>
          </a:r>
          <a:r>
            <a:rPr lang="en-US" sz="1800" kern="1200" dirty="0"/>
            <a:t> seeks insights into promotion performance for informed decisions</a:t>
          </a:r>
          <a:endParaRPr lang="en-AU" sz="1800" kern="1200" dirty="0"/>
        </a:p>
      </dsp:txBody>
      <dsp:txXfrm>
        <a:off x="34906" y="1571808"/>
        <a:ext cx="8948064" cy="645240"/>
      </dsp:txXfrm>
    </dsp:sp>
    <dsp:sp modelId="{D69E921E-2E80-4D20-9E56-852DB2BC575A}">
      <dsp:nvSpPr>
        <dsp:cNvPr id="0" name=""/>
        <dsp:cNvSpPr/>
      </dsp:nvSpPr>
      <dsp:spPr>
        <a:xfrm>
          <a:off x="0" y="2303795"/>
          <a:ext cx="9017876" cy="715052"/>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primary objective is to identify the promotions that performed well and those that did not, enabling informed decision-making strategies for next promotional period.</a:t>
          </a:r>
          <a:endParaRPr lang="en-AU" sz="1800" kern="1200"/>
        </a:p>
      </dsp:txBody>
      <dsp:txXfrm>
        <a:off x="34906" y="2338701"/>
        <a:ext cx="8948064" cy="645240"/>
      </dsp:txXfrm>
    </dsp:sp>
    <dsp:sp modelId="{0EB6E20E-7495-4783-9FD7-4C9801961DF7}">
      <dsp:nvSpPr>
        <dsp:cNvPr id="0" name=""/>
        <dsp:cNvSpPr/>
      </dsp:nvSpPr>
      <dsp:spPr>
        <a:xfrm>
          <a:off x="0" y="3070688"/>
          <a:ext cx="9017876" cy="715052"/>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Identify factors contributing to the effectiveness of each promotion</a:t>
          </a:r>
          <a:endParaRPr lang="en-AU" sz="1800" kern="1200"/>
        </a:p>
      </dsp:txBody>
      <dsp:txXfrm>
        <a:off x="34906" y="3105594"/>
        <a:ext cx="8948064" cy="6452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C40DAA-EC57-400C-9702-6E86AC9CA23E}">
      <dsp:nvSpPr>
        <dsp:cNvPr id="0" name=""/>
        <dsp:cNvSpPr/>
      </dsp:nvSpPr>
      <dsp:spPr>
        <a:xfrm>
          <a:off x="0" y="0"/>
          <a:ext cx="4980249" cy="4980249"/>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974F093-C544-4F12-990B-8E2BE6B12F88}">
      <dsp:nvSpPr>
        <dsp:cNvPr id="0" name=""/>
        <dsp:cNvSpPr/>
      </dsp:nvSpPr>
      <dsp:spPr>
        <a:xfrm>
          <a:off x="2490124" y="0"/>
          <a:ext cx="8167364" cy="4980249"/>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b="1" i="0" kern="1200" dirty="0"/>
            <a:t>Store Performance Analysis: </a:t>
          </a:r>
          <a:r>
            <a:rPr lang="en-US" sz="2000" b="0" i="0" kern="1200" dirty="0"/>
            <a:t>This analysis is about the city &amp; store performance analysis for different stores of </a:t>
          </a:r>
          <a:r>
            <a:rPr lang="en-US" sz="2000" b="0" i="0" kern="1200" dirty="0" err="1"/>
            <a:t>Atliq</a:t>
          </a:r>
          <a:r>
            <a:rPr lang="en-US" sz="2000" b="0" i="0" kern="1200" dirty="0"/>
            <a:t> Mart in different cities. This view helps giving important insights &amp; performance impact on stores due to different campaign of promotions.</a:t>
          </a:r>
          <a:endParaRPr lang="en-AU" sz="2000" kern="1200" dirty="0"/>
        </a:p>
      </dsp:txBody>
      <dsp:txXfrm>
        <a:off x="2490124" y="0"/>
        <a:ext cx="8167364" cy="1494077"/>
      </dsp:txXfrm>
    </dsp:sp>
    <dsp:sp modelId="{A4B3E619-3CB5-4AE9-B55A-D7DF95782D90}">
      <dsp:nvSpPr>
        <dsp:cNvPr id="0" name=""/>
        <dsp:cNvSpPr/>
      </dsp:nvSpPr>
      <dsp:spPr>
        <a:xfrm>
          <a:off x="810654" y="1429885"/>
          <a:ext cx="3237158" cy="3237158"/>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32A9A72-7932-4FC9-BB84-C46A4F3082D1}">
      <dsp:nvSpPr>
        <dsp:cNvPr id="0" name=""/>
        <dsp:cNvSpPr/>
      </dsp:nvSpPr>
      <dsp:spPr>
        <a:xfrm>
          <a:off x="2490124" y="1494077"/>
          <a:ext cx="8167364" cy="3237158"/>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b="1" i="0" kern="1200" dirty="0"/>
            <a:t>Promotion Type Analysis: </a:t>
          </a:r>
          <a:r>
            <a:rPr lang="en-US" sz="2000" b="0" i="0" kern="1200" dirty="0"/>
            <a:t>This View is all about the impact of promotion offers on various categories, city, products, campaigns. It will help to </a:t>
          </a:r>
          <a:r>
            <a:rPr lang="en-US" sz="2000" kern="1200" dirty="0"/>
            <a:t>Identify factors contributing to the effectiveness of each promotion.</a:t>
          </a:r>
          <a:r>
            <a:rPr lang="en-US" sz="2000" b="0" i="0" kern="1200" dirty="0"/>
            <a:t> overall gives us the idea about the customer responses on different promotion schemes.</a:t>
          </a:r>
          <a:endParaRPr lang="en-AU" sz="2000" kern="1200" dirty="0"/>
        </a:p>
      </dsp:txBody>
      <dsp:txXfrm>
        <a:off x="2490124" y="1494077"/>
        <a:ext cx="8167364" cy="1494072"/>
      </dsp:txXfrm>
    </dsp:sp>
    <dsp:sp modelId="{76139D37-1B79-443D-83C9-01320F4CF30A}">
      <dsp:nvSpPr>
        <dsp:cNvPr id="0" name=""/>
        <dsp:cNvSpPr/>
      </dsp:nvSpPr>
      <dsp:spPr>
        <a:xfrm>
          <a:off x="1743087" y="2988150"/>
          <a:ext cx="1494073" cy="1494073"/>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F6B08A-08F9-4873-A4FD-0045719FA551}">
      <dsp:nvSpPr>
        <dsp:cNvPr id="0" name=""/>
        <dsp:cNvSpPr/>
      </dsp:nvSpPr>
      <dsp:spPr>
        <a:xfrm>
          <a:off x="2490124" y="2988150"/>
          <a:ext cx="8167364" cy="1494073"/>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b="1" i="0" kern="1200"/>
            <a:t>Product and Category Analysis: </a:t>
          </a:r>
          <a:r>
            <a:rPr lang="en-US" sz="2000" b="0" i="0" kern="1200"/>
            <a:t>This analysis p</a:t>
          </a:r>
          <a:r>
            <a:rPr lang="en-US" sz="2000" kern="1200"/>
            <a:t>rovides insights for informed decision-making </a:t>
          </a:r>
          <a:r>
            <a:rPr lang="en-US" sz="2000" b="0" i="0" kern="1200"/>
            <a:t>about the distribution of promotion revenue by category , sales and revenue </a:t>
          </a:r>
          <a:r>
            <a:rPr lang="en-US" sz="2000" kern="1200"/>
            <a:t>in future promotional planning </a:t>
          </a:r>
          <a:endParaRPr lang="en-AU" sz="2000" kern="1200"/>
        </a:p>
      </dsp:txBody>
      <dsp:txXfrm>
        <a:off x="2490124" y="2988150"/>
        <a:ext cx="8167364" cy="14940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A24DFD-56B8-46CA-87F7-3137AD09C43D}">
      <dsp:nvSpPr>
        <dsp:cNvPr id="0" name=""/>
        <dsp:cNvSpPr/>
      </dsp:nvSpPr>
      <dsp:spPr>
        <a:xfrm>
          <a:off x="-6313172" y="-965716"/>
          <a:ext cx="7514670" cy="7514670"/>
        </a:xfrm>
        <a:prstGeom prst="blockArc">
          <a:avLst>
            <a:gd name="adj1" fmla="val 18900000"/>
            <a:gd name="adj2" fmla="val 2700000"/>
            <a:gd name="adj3" fmla="val 287"/>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5BFA56-B7F6-4058-9A40-279DB03AB908}">
      <dsp:nvSpPr>
        <dsp:cNvPr id="0" name=""/>
        <dsp:cNvSpPr/>
      </dsp:nvSpPr>
      <dsp:spPr>
        <a:xfrm>
          <a:off x="447317" y="294013"/>
          <a:ext cx="10812367" cy="58780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656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Focus on the customer engagement and retention strategies to boost the sale and revenue. Further, pricing need to be adjusted and marketing strategies need to be tailored for </a:t>
          </a:r>
          <a:r>
            <a:rPr lang="en-AU" sz="1600" kern="1200" dirty="0"/>
            <a:t>responsive product categories.</a:t>
          </a:r>
        </a:p>
      </dsp:txBody>
      <dsp:txXfrm>
        <a:off x="447317" y="294013"/>
        <a:ext cx="10812367" cy="587803"/>
      </dsp:txXfrm>
    </dsp:sp>
    <dsp:sp modelId="{FB4B98F1-4DDA-460B-8420-5DFA236A66A4}">
      <dsp:nvSpPr>
        <dsp:cNvPr id="0" name=""/>
        <dsp:cNvSpPr/>
      </dsp:nvSpPr>
      <dsp:spPr>
        <a:xfrm>
          <a:off x="79940" y="220537"/>
          <a:ext cx="734753" cy="73475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139A6C-6CB5-4DEC-9387-D7110EF1AD64}">
      <dsp:nvSpPr>
        <dsp:cNvPr id="0" name=""/>
        <dsp:cNvSpPr/>
      </dsp:nvSpPr>
      <dsp:spPr>
        <a:xfrm>
          <a:off x="930826" y="1175606"/>
          <a:ext cx="10328859" cy="587803"/>
        </a:xfrm>
        <a:prstGeom prst="rect">
          <a:avLst/>
        </a:prstGeom>
        <a:solidFill>
          <a:schemeClr val="accent4">
            <a:hueOff val="-2239550"/>
            <a:satOff val="1052"/>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656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t>According to the store performance in Bengaluru, Chennai and Hyderabad, Increase the number of stores in other cities, especially in cities like Vijayawada and Trivandrum </a:t>
          </a:r>
          <a:endParaRPr lang="en-AU" sz="1600" kern="1200"/>
        </a:p>
      </dsp:txBody>
      <dsp:txXfrm>
        <a:off x="930826" y="1175606"/>
        <a:ext cx="10328859" cy="587803"/>
      </dsp:txXfrm>
    </dsp:sp>
    <dsp:sp modelId="{DCE1CD05-526A-4924-BA2C-92802C041C88}">
      <dsp:nvSpPr>
        <dsp:cNvPr id="0" name=""/>
        <dsp:cNvSpPr/>
      </dsp:nvSpPr>
      <dsp:spPr>
        <a:xfrm>
          <a:off x="563449" y="1102130"/>
          <a:ext cx="734753" cy="734753"/>
        </a:xfrm>
        <a:prstGeom prst="ellipse">
          <a:avLst/>
        </a:prstGeom>
        <a:solidFill>
          <a:schemeClr val="lt1">
            <a:hueOff val="0"/>
            <a:satOff val="0"/>
            <a:lumOff val="0"/>
            <a:alphaOff val="0"/>
          </a:schemeClr>
        </a:solidFill>
        <a:ln w="12700" cap="flat" cmpd="sng" algn="ctr">
          <a:solidFill>
            <a:schemeClr val="accent4">
              <a:hueOff val="-2239550"/>
              <a:satOff val="1052"/>
              <a:lumOff val="392"/>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75C12C-5F86-4027-A29A-A129593200EA}">
      <dsp:nvSpPr>
        <dsp:cNvPr id="0" name=""/>
        <dsp:cNvSpPr/>
      </dsp:nvSpPr>
      <dsp:spPr>
        <a:xfrm>
          <a:off x="1151922" y="2057199"/>
          <a:ext cx="10107763" cy="587803"/>
        </a:xfrm>
        <a:prstGeom prst="rect">
          <a:avLst/>
        </a:prstGeom>
        <a:solidFill>
          <a:schemeClr val="accent4">
            <a:hueOff val="-4479100"/>
            <a:satOff val="210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656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Mysore city has the one store with the maximum revenue generation but also has three stores in the list of 10 bottom stores in terms of ISU. So need to implement the customer engagement and common characteristics</a:t>
          </a:r>
          <a:endParaRPr lang="en-AU" sz="1600" kern="1200" dirty="0"/>
        </a:p>
      </dsp:txBody>
      <dsp:txXfrm>
        <a:off x="1151922" y="2057199"/>
        <a:ext cx="10107763" cy="587803"/>
      </dsp:txXfrm>
    </dsp:sp>
    <dsp:sp modelId="{3E4E6264-5351-4A06-96D8-E23B4E09FE2E}">
      <dsp:nvSpPr>
        <dsp:cNvPr id="0" name=""/>
        <dsp:cNvSpPr/>
      </dsp:nvSpPr>
      <dsp:spPr>
        <a:xfrm>
          <a:off x="784545" y="1983724"/>
          <a:ext cx="734753" cy="734753"/>
        </a:xfrm>
        <a:prstGeom prst="ellipse">
          <a:avLst/>
        </a:prstGeom>
        <a:solidFill>
          <a:schemeClr val="lt1">
            <a:hueOff val="0"/>
            <a:satOff val="0"/>
            <a:lumOff val="0"/>
            <a:alphaOff val="0"/>
          </a:schemeClr>
        </a:solidFill>
        <a:ln w="12700" cap="flat" cmpd="sng" algn="ctr">
          <a:solidFill>
            <a:schemeClr val="accent4">
              <a:hueOff val="-4479100"/>
              <a:satOff val="2104"/>
              <a:lumOff val="7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839B8B-9C6A-4C26-B6F9-5128D26102B3}">
      <dsp:nvSpPr>
        <dsp:cNvPr id="0" name=""/>
        <dsp:cNvSpPr/>
      </dsp:nvSpPr>
      <dsp:spPr>
        <a:xfrm>
          <a:off x="1151922" y="2938234"/>
          <a:ext cx="10107763" cy="587803"/>
        </a:xfrm>
        <a:prstGeom prst="rect">
          <a:avLst/>
        </a:prstGeom>
        <a:solidFill>
          <a:schemeClr val="accent4">
            <a:hueOff val="-6718650"/>
            <a:satOff val="3156"/>
            <a:lumOff val="11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656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t>Ensure the extra stock of top performing products in stores and priorities them in upcoming promotional season</a:t>
          </a:r>
          <a:endParaRPr lang="en-AU" sz="1600" kern="1200"/>
        </a:p>
      </dsp:txBody>
      <dsp:txXfrm>
        <a:off x="1151922" y="2938234"/>
        <a:ext cx="10107763" cy="587803"/>
      </dsp:txXfrm>
    </dsp:sp>
    <dsp:sp modelId="{C896DC48-BF58-44F7-8335-13356C021A51}">
      <dsp:nvSpPr>
        <dsp:cNvPr id="0" name=""/>
        <dsp:cNvSpPr/>
      </dsp:nvSpPr>
      <dsp:spPr>
        <a:xfrm>
          <a:off x="784545" y="2864758"/>
          <a:ext cx="734753" cy="734753"/>
        </a:xfrm>
        <a:prstGeom prst="ellipse">
          <a:avLst/>
        </a:prstGeom>
        <a:solidFill>
          <a:schemeClr val="lt1">
            <a:hueOff val="0"/>
            <a:satOff val="0"/>
            <a:lumOff val="0"/>
            <a:alphaOff val="0"/>
          </a:schemeClr>
        </a:solidFill>
        <a:ln w="12700" cap="flat" cmpd="sng" algn="ctr">
          <a:solidFill>
            <a:schemeClr val="accent4">
              <a:hueOff val="-6718650"/>
              <a:satOff val="3156"/>
              <a:lumOff val="1175"/>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1619E4-2C53-4198-ADAD-D51C1B85E8E8}">
      <dsp:nvSpPr>
        <dsp:cNvPr id="0" name=""/>
        <dsp:cNvSpPr/>
      </dsp:nvSpPr>
      <dsp:spPr>
        <a:xfrm>
          <a:off x="930826" y="3819827"/>
          <a:ext cx="10328859" cy="587803"/>
        </a:xfrm>
        <a:prstGeom prst="rect">
          <a:avLst/>
        </a:prstGeom>
        <a:solidFill>
          <a:schemeClr val="accent4">
            <a:hueOff val="-8958200"/>
            <a:satOff val="4208"/>
            <a:lumOff val="15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656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t>Introduced the BOGOF and Cashback offers regularly in low performing stores to attract more customers </a:t>
          </a:r>
          <a:endParaRPr lang="en-AU" sz="1600" kern="1200"/>
        </a:p>
      </dsp:txBody>
      <dsp:txXfrm>
        <a:off x="930826" y="3819827"/>
        <a:ext cx="10328859" cy="587803"/>
      </dsp:txXfrm>
    </dsp:sp>
    <dsp:sp modelId="{6A659085-91F0-40F3-BFD1-DB20FEAE5659}">
      <dsp:nvSpPr>
        <dsp:cNvPr id="0" name=""/>
        <dsp:cNvSpPr/>
      </dsp:nvSpPr>
      <dsp:spPr>
        <a:xfrm>
          <a:off x="563449" y="3746352"/>
          <a:ext cx="734753" cy="734753"/>
        </a:xfrm>
        <a:prstGeom prst="ellipse">
          <a:avLst/>
        </a:prstGeom>
        <a:solidFill>
          <a:schemeClr val="lt1">
            <a:hueOff val="0"/>
            <a:satOff val="0"/>
            <a:lumOff val="0"/>
            <a:alphaOff val="0"/>
          </a:schemeClr>
        </a:solidFill>
        <a:ln w="12700" cap="flat" cmpd="sng" algn="ctr">
          <a:solidFill>
            <a:schemeClr val="accent4">
              <a:hueOff val="-8958200"/>
              <a:satOff val="4208"/>
              <a:lumOff val="1567"/>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9AAEEA-B17C-4369-B1BE-45BED3A86FDB}">
      <dsp:nvSpPr>
        <dsp:cNvPr id="0" name=""/>
        <dsp:cNvSpPr/>
      </dsp:nvSpPr>
      <dsp:spPr>
        <a:xfrm>
          <a:off x="447317" y="4701420"/>
          <a:ext cx="10812367" cy="587803"/>
        </a:xfrm>
        <a:prstGeom prst="rect">
          <a:avLst/>
        </a:prstGeom>
        <a:solidFill>
          <a:schemeClr val="accent4">
            <a:hueOff val="-11197749"/>
            <a:satOff val="5260"/>
            <a:lumOff val="19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656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Dedicate a team to do marketing during Diwali duration for Incremental sold units to maximize the revenue in promotional period to attract more customer and sale </a:t>
          </a:r>
          <a:endParaRPr lang="en-AU" sz="1600" kern="1200" dirty="0"/>
        </a:p>
      </dsp:txBody>
      <dsp:txXfrm>
        <a:off x="447317" y="4701420"/>
        <a:ext cx="10812367" cy="587803"/>
      </dsp:txXfrm>
    </dsp:sp>
    <dsp:sp modelId="{48B5A710-278B-45BA-A45F-1C950B636FE5}">
      <dsp:nvSpPr>
        <dsp:cNvPr id="0" name=""/>
        <dsp:cNvSpPr/>
      </dsp:nvSpPr>
      <dsp:spPr>
        <a:xfrm>
          <a:off x="79940" y="4627945"/>
          <a:ext cx="734753" cy="734753"/>
        </a:xfrm>
        <a:prstGeom prst="ellipse">
          <a:avLst/>
        </a:prstGeom>
        <a:solidFill>
          <a:schemeClr val="lt1">
            <a:hueOff val="0"/>
            <a:satOff val="0"/>
            <a:lumOff val="0"/>
            <a:alphaOff val="0"/>
          </a:schemeClr>
        </a:solidFill>
        <a:ln w="12700" cap="flat" cmpd="sng" algn="ctr">
          <a:solidFill>
            <a:schemeClr val="accent4">
              <a:hueOff val="-11197749"/>
              <a:satOff val="5260"/>
              <a:lumOff val="1959"/>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D75F4-6A6F-47BB-975E-3706830C6764}" type="datetimeFigureOut">
              <a:rPr lang="en-AU" smtClean="0"/>
              <a:t>6/03/2024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170BCF-6460-42C0-A856-9722F24C2064}" type="slidenum">
              <a:rPr lang="en-AU" smtClean="0"/>
              <a:t>‹#›</a:t>
            </a:fld>
            <a:endParaRPr lang="en-AU"/>
          </a:p>
        </p:txBody>
      </p:sp>
    </p:spTree>
    <p:extLst>
      <p:ext uri="{BB962C8B-B14F-4D97-AF65-F5344CB8AC3E}">
        <p14:creationId xmlns:p14="http://schemas.microsoft.com/office/powerpoint/2010/main" val="1588894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7170BCF-6460-42C0-A856-9722F24C2064}" type="slidenum">
              <a:rPr lang="en-AU" smtClean="0"/>
              <a:t>8</a:t>
            </a:fld>
            <a:endParaRPr lang="en-AU"/>
          </a:p>
        </p:txBody>
      </p:sp>
    </p:spTree>
    <p:extLst>
      <p:ext uri="{BB962C8B-B14F-4D97-AF65-F5344CB8AC3E}">
        <p14:creationId xmlns:p14="http://schemas.microsoft.com/office/powerpoint/2010/main" val="4032538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7170BCF-6460-42C0-A856-9722F24C2064}" type="slidenum">
              <a:rPr lang="en-AU" smtClean="0"/>
              <a:t>17</a:t>
            </a:fld>
            <a:endParaRPr lang="en-AU"/>
          </a:p>
        </p:txBody>
      </p:sp>
    </p:spTree>
    <p:extLst>
      <p:ext uri="{BB962C8B-B14F-4D97-AF65-F5344CB8AC3E}">
        <p14:creationId xmlns:p14="http://schemas.microsoft.com/office/powerpoint/2010/main" val="185650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7170BCF-6460-42C0-A856-9722F24C2064}" type="slidenum">
              <a:rPr lang="en-AU" smtClean="0"/>
              <a:t>18</a:t>
            </a:fld>
            <a:endParaRPr lang="en-AU"/>
          </a:p>
        </p:txBody>
      </p:sp>
    </p:spTree>
    <p:extLst>
      <p:ext uri="{BB962C8B-B14F-4D97-AF65-F5344CB8AC3E}">
        <p14:creationId xmlns:p14="http://schemas.microsoft.com/office/powerpoint/2010/main" val="277418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7170BCF-6460-42C0-A856-9722F24C2064}" type="slidenum">
              <a:rPr lang="en-AU" smtClean="0"/>
              <a:t>19</a:t>
            </a:fld>
            <a:endParaRPr lang="en-AU"/>
          </a:p>
        </p:txBody>
      </p:sp>
    </p:spTree>
    <p:extLst>
      <p:ext uri="{BB962C8B-B14F-4D97-AF65-F5344CB8AC3E}">
        <p14:creationId xmlns:p14="http://schemas.microsoft.com/office/powerpoint/2010/main" val="3031193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7170BCF-6460-42C0-A856-9722F24C2064}" type="slidenum">
              <a:rPr lang="en-AU" smtClean="0"/>
              <a:t>9</a:t>
            </a:fld>
            <a:endParaRPr lang="en-AU"/>
          </a:p>
        </p:txBody>
      </p:sp>
    </p:spTree>
    <p:extLst>
      <p:ext uri="{BB962C8B-B14F-4D97-AF65-F5344CB8AC3E}">
        <p14:creationId xmlns:p14="http://schemas.microsoft.com/office/powerpoint/2010/main" val="1620969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7170BCF-6460-42C0-A856-9722F24C2064}" type="slidenum">
              <a:rPr lang="en-AU" smtClean="0"/>
              <a:t>10</a:t>
            </a:fld>
            <a:endParaRPr lang="en-AU"/>
          </a:p>
        </p:txBody>
      </p:sp>
    </p:spTree>
    <p:extLst>
      <p:ext uri="{BB962C8B-B14F-4D97-AF65-F5344CB8AC3E}">
        <p14:creationId xmlns:p14="http://schemas.microsoft.com/office/powerpoint/2010/main" val="3371507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7170BCF-6460-42C0-A856-9722F24C2064}" type="slidenum">
              <a:rPr lang="en-AU" smtClean="0"/>
              <a:t>11</a:t>
            </a:fld>
            <a:endParaRPr lang="en-AU"/>
          </a:p>
        </p:txBody>
      </p:sp>
    </p:spTree>
    <p:extLst>
      <p:ext uri="{BB962C8B-B14F-4D97-AF65-F5344CB8AC3E}">
        <p14:creationId xmlns:p14="http://schemas.microsoft.com/office/powerpoint/2010/main" val="2076888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7170BCF-6460-42C0-A856-9722F24C2064}" type="slidenum">
              <a:rPr lang="en-AU" smtClean="0"/>
              <a:t>12</a:t>
            </a:fld>
            <a:endParaRPr lang="en-AU"/>
          </a:p>
        </p:txBody>
      </p:sp>
    </p:spTree>
    <p:extLst>
      <p:ext uri="{BB962C8B-B14F-4D97-AF65-F5344CB8AC3E}">
        <p14:creationId xmlns:p14="http://schemas.microsoft.com/office/powerpoint/2010/main" val="3450282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7170BCF-6460-42C0-A856-9722F24C2064}" type="slidenum">
              <a:rPr lang="en-AU" smtClean="0"/>
              <a:t>13</a:t>
            </a:fld>
            <a:endParaRPr lang="en-AU"/>
          </a:p>
        </p:txBody>
      </p:sp>
    </p:spTree>
    <p:extLst>
      <p:ext uri="{BB962C8B-B14F-4D97-AF65-F5344CB8AC3E}">
        <p14:creationId xmlns:p14="http://schemas.microsoft.com/office/powerpoint/2010/main" val="379613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7170BCF-6460-42C0-A856-9722F24C2064}" type="slidenum">
              <a:rPr lang="en-AU" smtClean="0"/>
              <a:t>14</a:t>
            </a:fld>
            <a:endParaRPr lang="en-AU"/>
          </a:p>
        </p:txBody>
      </p:sp>
    </p:spTree>
    <p:extLst>
      <p:ext uri="{BB962C8B-B14F-4D97-AF65-F5344CB8AC3E}">
        <p14:creationId xmlns:p14="http://schemas.microsoft.com/office/powerpoint/2010/main" val="3127135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7170BCF-6460-42C0-A856-9722F24C2064}" type="slidenum">
              <a:rPr lang="en-AU" smtClean="0"/>
              <a:t>15</a:t>
            </a:fld>
            <a:endParaRPr lang="en-AU"/>
          </a:p>
        </p:txBody>
      </p:sp>
    </p:spTree>
    <p:extLst>
      <p:ext uri="{BB962C8B-B14F-4D97-AF65-F5344CB8AC3E}">
        <p14:creationId xmlns:p14="http://schemas.microsoft.com/office/powerpoint/2010/main" val="160994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7170BCF-6460-42C0-A856-9722F24C2064}" type="slidenum">
              <a:rPr lang="en-AU" smtClean="0"/>
              <a:t>16</a:t>
            </a:fld>
            <a:endParaRPr lang="en-AU"/>
          </a:p>
        </p:txBody>
      </p:sp>
    </p:spTree>
    <p:extLst>
      <p:ext uri="{BB962C8B-B14F-4D97-AF65-F5344CB8AC3E}">
        <p14:creationId xmlns:p14="http://schemas.microsoft.com/office/powerpoint/2010/main" val="694702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161423-1F87-47FD-AFD1-16E8FBCBC0C2}" type="datetimeFigureOut">
              <a:rPr lang="en-AU" smtClean="0"/>
              <a:t>6/03/2024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08921C6-A6C2-40F8-80F0-C648EEA4643B}" type="slidenum">
              <a:rPr lang="en-AU" smtClean="0"/>
              <a:t>‹#›</a:t>
            </a:fld>
            <a:endParaRPr lang="en-AU"/>
          </a:p>
        </p:txBody>
      </p:sp>
    </p:spTree>
    <p:extLst>
      <p:ext uri="{BB962C8B-B14F-4D97-AF65-F5344CB8AC3E}">
        <p14:creationId xmlns:p14="http://schemas.microsoft.com/office/powerpoint/2010/main" val="1884287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161423-1F87-47FD-AFD1-16E8FBCBC0C2}" type="datetimeFigureOut">
              <a:rPr lang="en-AU" smtClean="0"/>
              <a:t>6/03/2024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08921C6-A6C2-40F8-80F0-C648EEA4643B}" type="slidenum">
              <a:rPr lang="en-AU" smtClean="0"/>
              <a:t>‹#›</a:t>
            </a:fld>
            <a:endParaRPr lang="en-AU"/>
          </a:p>
        </p:txBody>
      </p:sp>
    </p:spTree>
    <p:extLst>
      <p:ext uri="{BB962C8B-B14F-4D97-AF65-F5344CB8AC3E}">
        <p14:creationId xmlns:p14="http://schemas.microsoft.com/office/powerpoint/2010/main" val="385432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161423-1F87-47FD-AFD1-16E8FBCBC0C2}" type="datetimeFigureOut">
              <a:rPr lang="en-AU" smtClean="0"/>
              <a:t>6/03/2024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08921C6-A6C2-40F8-80F0-C648EEA4643B}" type="slidenum">
              <a:rPr lang="en-AU" smtClean="0"/>
              <a:t>‹#›</a:t>
            </a:fld>
            <a:endParaRPr lang="en-AU"/>
          </a:p>
        </p:txBody>
      </p:sp>
    </p:spTree>
    <p:extLst>
      <p:ext uri="{BB962C8B-B14F-4D97-AF65-F5344CB8AC3E}">
        <p14:creationId xmlns:p14="http://schemas.microsoft.com/office/powerpoint/2010/main" val="873589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161423-1F87-47FD-AFD1-16E8FBCBC0C2}" type="datetimeFigureOut">
              <a:rPr lang="en-AU" smtClean="0"/>
              <a:t>6/03/2024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08921C6-A6C2-40F8-80F0-C648EEA4643B}" type="slidenum">
              <a:rPr lang="en-AU" smtClean="0"/>
              <a:t>‹#›</a:t>
            </a:fld>
            <a:endParaRPr lang="en-AU"/>
          </a:p>
        </p:txBody>
      </p:sp>
    </p:spTree>
    <p:extLst>
      <p:ext uri="{BB962C8B-B14F-4D97-AF65-F5344CB8AC3E}">
        <p14:creationId xmlns:p14="http://schemas.microsoft.com/office/powerpoint/2010/main" val="1411822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161423-1F87-47FD-AFD1-16E8FBCBC0C2}" type="datetimeFigureOut">
              <a:rPr lang="en-AU" smtClean="0"/>
              <a:t>6/03/2024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08921C6-A6C2-40F8-80F0-C648EEA4643B}" type="slidenum">
              <a:rPr lang="en-AU" smtClean="0"/>
              <a:t>‹#›</a:t>
            </a:fld>
            <a:endParaRPr lang="en-AU"/>
          </a:p>
        </p:txBody>
      </p:sp>
    </p:spTree>
    <p:extLst>
      <p:ext uri="{BB962C8B-B14F-4D97-AF65-F5344CB8AC3E}">
        <p14:creationId xmlns:p14="http://schemas.microsoft.com/office/powerpoint/2010/main" val="850295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161423-1F87-47FD-AFD1-16E8FBCBC0C2}" type="datetimeFigureOut">
              <a:rPr lang="en-AU" smtClean="0"/>
              <a:t>6/03/2024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08921C6-A6C2-40F8-80F0-C648EEA4643B}" type="slidenum">
              <a:rPr lang="en-AU" smtClean="0"/>
              <a:t>‹#›</a:t>
            </a:fld>
            <a:endParaRPr lang="en-AU"/>
          </a:p>
        </p:txBody>
      </p:sp>
    </p:spTree>
    <p:extLst>
      <p:ext uri="{BB962C8B-B14F-4D97-AF65-F5344CB8AC3E}">
        <p14:creationId xmlns:p14="http://schemas.microsoft.com/office/powerpoint/2010/main" val="616298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161423-1F87-47FD-AFD1-16E8FBCBC0C2}" type="datetimeFigureOut">
              <a:rPr lang="en-AU" smtClean="0"/>
              <a:t>6/03/2024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08921C6-A6C2-40F8-80F0-C648EEA4643B}" type="slidenum">
              <a:rPr lang="en-AU" smtClean="0"/>
              <a:t>‹#›</a:t>
            </a:fld>
            <a:endParaRPr lang="en-AU"/>
          </a:p>
        </p:txBody>
      </p:sp>
    </p:spTree>
    <p:extLst>
      <p:ext uri="{BB962C8B-B14F-4D97-AF65-F5344CB8AC3E}">
        <p14:creationId xmlns:p14="http://schemas.microsoft.com/office/powerpoint/2010/main" val="2885469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161423-1F87-47FD-AFD1-16E8FBCBC0C2}" type="datetimeFigureOut">
              <a:rPr lang="en-AU" smtClean="0"/>
              <a:t>6/03/2024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08921C6-A6C2-40F8-80F0-C648EEA4643B}" type="slidenum">
              <a:rPr lang="en-AU" smtClean="0"/>
              <a:t>‹#›</a:t>
            </a:fld>
            <a:endParaRPr lang="en-AU"/>
          </a:p>
        </p:txBody>
      </p:sp>
    </p:spTree>
    <p:extLst>
      <p:ext uri="{BB962C8B-B14F-4D97-AF65-F5344CB8AC3E}">
        <p14:creationId xmlns:p14="http://schemas.microsoft.com/office/powerpoint/2010/main" val="2564478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161423-1F87-47FD-AFD1-16E8FBCBC0C2}" type="datetimeFigureOut">
              <a:rPr lang="en-AU" smtClean="0"/>
              <a:t>6/03/2024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508921C6-A6C2-40F8-80F0-C648EEA4643B}" type="slidenum">
              <a:rPr lang="en-AU" smtClean="0"/>
              <a:t>‹#›</a:t>
            </a:fld>
            <a:endParaRPr lang="en-AU"/>
          </a:p>
        </p:txBody>
      </p:sp>
    </p:spTree>
    <p:extLst>
      <p:ext uri="{BB962C8B-B14F-4D97-AF65-F5344CB8AC3E}">
        <p14:creationId xmlns:p14="http://schemas.microsoft.com/office/powerpoint/2010/main" val="1919672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61423-1F87-47FD-AFD1-16E8FBCBC0C2}" type="datetimeFigureOut">
              <a:rPr lang="en-AU" smtClean="0"/>
              <a:t>6/03/2024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08921C6-A6C2-40F8-80F0-C648EEA4643B}" type="slidenum">
              <a:rPr lang="en-AU" smtClean="0"/>
              <a:t>‹#›</a:t>
            </a:fld>
            <a:endParaRPr lang="en-AU"/>
          </a:p>
        </p:txBody>
      </p:sp>
    </p:spTree>
    <p:extLst>
      <p:ext uri="{BB962C8B-B14F-4D97-AF65-F5344CB8AC3E}">
        <p14:creationId xmlns:p14="http://schemas.microsoft.com/office/powerpoint/2010/main" val="230578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61423-1F87-47FD-AFD1-16E8FBCBC0C2}" type="datetimeFigureOut">
              <a:rPr lang="en-AU" smtClean="0"/>
              <a:t>6/03/2024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08921C6-A6C2-40F8-80F0-C648EEA4643B}" type="slidenum">
              <a:rPr lang="en-AU" smtClean="0"/>
              <a:t>‹#›</a:t>
            </a:fld>
            <a:endParaRPr lang="en-AU"/>
          </a:p>
        </p:txBody>
      </p:sp>
    </p:spTree>
    <p:extLst>
      <p:ext uri="{BB962C8B-B14F-4D97-AF65-F5344CB8AC3E}">
        <p14:creationId xmlns:p14="http://schemas.microsoft.com/office/powerpoint/2010/main" val="3205996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161423-1F87-47FD-AFD1-16E8FBCBC0C2}" type="datetimeFigureOut">
              <a:rPr lang="en-AU" smtClean="0"/>
              <a:t>6/03/2024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8921C6-A6C2-40F8-80F0-C648EEA4643B}" type="slidenum">
              <a:rPr lang="en-AU" smtClean="0"/>
              <a:t>‹#›</a:t>
            </a:fld>
            <a:endParaRPr lang="en-AU"/>
          </a:p>
        </p:txBody>
      </p:sp>
    </p:spTree>
    <p:extLst>
      <p:ext uri="{BB962C8B-B14F-4D97-AF65-F5344CB8AC3E}">
        <p14:creationId xmlns:p14="http://schemas.microsoft.com/office/powerpoint/2010/main" val="3716535292"/>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7" Type="http://schemas.openxmlformats.org/officeDocument/2006/relationships/image" Target="../media/image2.png"/><Relationship Id="rId2" Type="http://schemas.openxmlformats.org/officeDocument/2006/relationships/audio" Target="../media/media10.m4a"/><Relationship Id="rId1" Type="http://schemas.microsoft.com/office/2007/relationships/media" Target="../media/media10.m4a"/><Relationship Id="rId6" Type="http://schemas.openxmlformats.org/officeDocument/2006/relationships/image" Target="../media/image11.png"/><Relationship Id="rId5" Type="http://schemas.openxmlformats.org/officeDocument/2006/relationships/image" Target="../media/image1.jpg"/><Relationship Id="rId4"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7" Type="http://schemas.openxmlformats.org/officeDocument/2006/relationships/image" Target="../media/image2.png"/><Relationship Id="rId2" Type="http://schemas.openxmlformats.org/officeDocument/2006/relationships/audio" Target="../media/media11.m4a"/><Relationship Id="rId1" Type="http://schemas.microsoft.com/office/2007/relationships/media" Target="../media/media11.m4a"/><Relationship Id="rId6" Type="http://schemas.openxmlformats.org/officeDocument/2006/relationships/image" Target="../media/image12.png"/><Relationship Id="rId5" Type="http://schemas.openxmlformats.org/officeDocument/2006/relationships/image" Target="../media/image1.jpg"/><Relationship Id="rId4"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7" Type="http://schemas.openxmlformats.org/officeDocument/2006/relationships/image" Target="../media/image2.png"/><Relationship Id="rId2" Type="http://schemas.openxmlformats.org/officeDocument/2006/relationships/audio" Target="../media/media12.m4a"/><Relationship Id="rId1" Type="http://schemas.microsoft.com/office/2007/relationships/media" Target="../media/media12.m4a"/><Relationship Id="rId6" Type="http://schemas.openxmlformats.org/officeDocument/2006/relationships/image" Target="../media/image13.png"/><Relationship Id="rId5" Type="http://schemas.openxmlformats.org/officeDocument/2006/relationships/image" Target="../media/image1.jpg"/><Relationship Id="rId4"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7" Type="http://schemas.openxmlformats.org/officeDocument/2006/relationships/image" Target="../media/image2.png"/><Relationship Id="rId2" Type="http://schemas.openxmlformats.org/officeDocument/2006/relationships/audio" Target="../media/media13.m4a"/><Relationship Id="rId1" Type="http://schemas.microsoft.com/office/2007/relationships/media" Target="../media/media13.m4a"/><Relationship Id="rId6" Type="http://schemas.openxmlformats.org/officeDocument/2006/relationships/image" Target="../media/image14.png"/><Relationship Id="rId5" Type="http://schemas.openxmlformats.org/officeDocument/2006/relationships/image" Target="../media/image1.jpg"/><Relationship Id="rId4"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7" Type="http://schemas.openxmlformats.org/officeDocument/2006/relationships/image" Target="../media/image2.png"/><Relationship Id="rId2" Type="http://schemas.openxmlformats.org/officeDocument/2006/relationships/audio" Target="../media/media14.m4a"/><Relationship Id="rId1" Type="http://schemas.microsoft.com/office/2007/relationships/media" Target="../media/media14.m4a"/><Relationship Id="rId6" Type="http://schemas.openxmlformats.org/officeDocument/2006/relationships/image" Target="../media/image15.png"/><Relationship Id="rId5" Type="http://schemas.openxmlformats.org/officeDocument/2006/relationships/image" Target="../media/image1.jpg"/><Relationship Id="rId4"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7" Type="http://schemas.openxmlformats.org/officeDocument/2006/relationships/image" Target="../media/image2.png"/><Relationship Id="rId2" Type="http://schemas.openxmlformats.org/officeDocument/2006/relationships/audio" Target="../media/media15.m4a"/><Relationship Id="rId1" Type="http://schemas.microsoft.com/office/2007/relationships/media" Target="../media/media15.m4a"/><Relationship Id="rId6" Type="http://schemas.openxmlformats.org/officeDocument/2006/relationships/image" Target="../media/image16.png"/><Relationship Id="rId5" Type="http://schemas.openxmlformats.org/officeDocument/2006/relationships/image" Target="../media/image1.jpg"/><Relationship Id="rId4"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7" Type="http://schemas.openxmlformats.org/officeDocument/2006/relationships/image" Target="../media/image2.png"/><Relationship Id="rId2" Type="http://schemas.openxmlformats.org/officeDocument/2006/relationships/audio" Target="../media/media16.m4a"/><Relationship Id="rId1" Type="http://schemas.microsoft.com/office/2007/relationships/media" Target="../media/media16.m4a"/><Relationship Id="rId6" Type="http://schemas.openxmlformats.org/officeDocument/2006/relationships/image" Target="../media/image17.png"/><Relationship Id="rId5" Type="http://schemas.openxmlformats.org/officeDocument/2006/relationships/image" Target="../media/image1.jpg"/><Relationship Id="rId4"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7" Type="http://schemas.openxmlformats.org/officeDocument/2006/relationships/image" Target="../media/image2.png"/><Relationship Id="rId2" Type="http://schemas.openxmlformats.org/officeDocument/2006/relationships/audio" Target="../media/media17.m4a"/><Relationship Id="rId1" Type="http://schemas.microsoft.com/office/2007/relationships/media" Target="../media/media17.m4a"/><Relationship Id="rId6" Type="http://schemas.openxmlformats.org/officeDocument/2006/relationships/image" Target="../media/image18.png"/><Relationship Id="rId5" Type="http://schemas.openxmlformats.org/officeDocument/2006/relationships/image" Target="../media/image1.jpg"/><Relationship Id="rId4"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7" Type="http://schemas.openxmlformats.org/officeDocument/2006/relationships/image" Target="../media/image2.png"/><Relationship Id="rId2" Type="http://schemas.openxmlformats.org/officeDocument/2006/relationships/audio" Target="../media/media18.m4a"/><Relationship Id="rId1" Type="http://schemas.microsoft.com/office/2007/relationships/media" Target="../media/media18.m4a"/><Relationship Id="rId6" Type="http://schemas.openxmlformats.org/officeDocument/2006/relationships/image" Target="../media/image19.png"/><Relationship Id="rId5" Type="http://schemas.openxmlformats.org/officeDocument/2006/relationships/image" Target="../media/image1.jpg"/><Relationship Id="rId4"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slideLayout" Target="../slideLayouts/slideLayout1.xml"/><Relationship Id="rId7" Type="http://schemas.openxmlformats.org/officeDocument/2006/relationships/diagramLayout" Target="../diagrams/layout3.xml"/><Relationship Id="rId12" Type="http://schemas.openxmlformats.org/officeDocument/2006/relationships/image" Target="../media/image4.png"/><Relationship Id="rId2" Type="http://schemas.openxmlformats.org/officeDocument/2006/relationships/audio" Target="../media/media19.m4a"/><Relationship Id="rId1" Type="http://schemas.microsoft.com/office/2007/relationships/media" Target="../media/media19.m4a"/><Relationship Id="rId6" Type="http://schemas.openxmlformats.org/officeDocument/2006/relationships/diagramData" Target="../diagrams/data3.xml"/><Relationship Id="rId11" Type="http://schemas.openxmlformats.org/officeDocument/2006/relationships/image" Target="../media/image2.png"/><Relationship Id="rId5" Type="http://schemas.openxmlformats.org/officeDocument/2006/relationships/image" Target="../media/image1.jpg"/><Relationship Id="rId10" Type="http://schemas.microsoft.com/office/2007/relationships/diagramDrawing" Target="../diagrams/drawing3.xml"/><Relationship Id="rId4" Type="http://schemas.openxmlformats.org/officeDocument/2006/relationships/notesSlide" Target="../notesSlides/notesSlide12.xml"/><Relationship Id="rId9" Type="http://schemas.openxmlformats.org/officeDocument/2006/relationships/diagramColors" Target="../diagrams/colors3.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1.xml"/><Relationship Id="rId7" Type="http://schemas.openxmlformats.org/officeDocument/2006/relationships/diagramQuickStyle" Target="../diagrams/quickStyle1.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diagramLayout" Target="../diagrams/layout1.xml"/><Relationship Id="rId11" Type="http://schemas.openxmlformats.org/officeDocument/2006/relationships/image" Target="../media/image4.png"/><Relationship Id="rId5" Type="http://schemas.openxmlformats.org/officeDocument/2006/relationships/diagramData" Target="../diagrams/data1.xml"/><Relationship Id="rId10" Type="http://schemas.openxmlformats.org/officeDocument/2006/relationships/image" Target="../media/image2.png"/><Relationship Id="rId4" Type="http://schemas.openxmlformats.org/officeDocument/2006/relationships/image" Target="../media/image1.jp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slideLayout" Target="../slideLayouts/slideLayout1.xml"/><Relationship Id="rId7" Type="http://schemas.openxmlformats.org/officeDocument/2006/relationships/diagramQuickStyle" Target="../diagrams/quickStyle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diagramLayout" Target="../diagrams/layout2.xml"/><Relationship Id="rId11" Type="http://schemas.openxmlformats.org/officeDocument/2006/relationships/image" Target="../media/image4.png"/><Relationship Id="rId5" Type="http://schemas.openxmlformats.org/officeDocument/2006/relationships/diagramData" Target="../diagrams/data2.xml"/><Relationship Id="rId10" Type="http://schemas.openxmlformats.org/officeDocument/2006/relationships/image" Target="../media/image2.png"/><Relationship Id="rId4" Type="http://schemas.openxmlformats.org/officeDocument/2006/relationships/image" Target="../media/image1.jp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png"/><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png"/><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png"/><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7" Type="http://schemas.openxmlformats.org/officeDocument/2006/relationships/image" Target="../media/image2.png"/><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image" Target="../media/image9.png"/><Relationship Id="rId5" Type="http://schemas.openxmlformats.org/officeDocument/2006/relationships/image" Target="../media/image1.jpg"/><Relationship Id="rId4"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7" Type="http://schemas.openxmlformats.org/officeDocument/2006/relationships/image" Target="../media/image2.png"/><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10.png"/><Relationship Id="rId5" Type="http://schemas.openxmlformats.org/officeDocument/2006/relationships/image" Target="../media/image1.jpg"/><Relationship Id="rId4"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9241-8448-4219-9374-62B341551B09}"/>
              </a:ext>
            </a:extLst>
          </p:cNvPr>
          <p:cNvSpPr>
            <a:spLocks noGrp="1"/>
          </p:cNvSpPr>
          <p:nvPr>
            <p:ph type="ctrTitle"/>
          </p:nvPr>
        </p:nvSpPr>
        <p:spPr/>
        <p:txBody>
          <a:bodyPr/>
          <a:lstStyle/>
          <a:p>
            <a:endParaRPr lang="en-AU"/>
          </a:p>
        </p:txBody>
      </p:sp>
      <p:sp>
        <p:nvSpPr>
          <p:cNvPr id="3" name="Subtitle 2">
            <a:extLst>
              <a:ext uri="{FF2B5EF4-FFF2-40B4-BE49-F238E27FC236}">
                <a16:creationId xmlns:a16="http://schemas.microsoft.com/office/drawing/2014/main" id="{0F3AF493-EFFD-4BA1-8DF8-6B1C20F1EDB1}"/>
              </a:ext>
            </a:extLst>
          </p:cNvPr>
          <p:cNvSpPr>
            <a:spLocks noGrp="1"/>
          </p:cNvSpPr>
          <p:nvPr>
            <p:ph type="subTitle" idx="1"/>
          </p:nvPr>
        </p:nvSpPr>
        <p:spPr/>
        <p:txBody>
          <a:bodyPr/>
          <a:lstStyle/>
          <a:p>
            <a:endParaRPr lang="en-AU"/>
          </a:p>
        </p:txBody>
      </p:sp>
      <p:pic>
        <p:nvPicPr>
          <p:cNvPr id="5" name="Picture 4">
            <a:extLst>
              <a:ext uri="{FF2B5EF4-FFF2-40B4-BE49-F238E27FC236}">
                <a16:creationId xmlns:a16="http://schemas.microsoft.com/office/drawing/2014/main" id="{A53E10E3-3C5C-4B27-93D6-F96FF16495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75D371DD-A528-44D8-9C82-B57FA3DB7D27}"/>
              </a:ext>
            </a:extLst>
          </p:cNvPr>
          <p:cNvSpPr txBox="1"/>
          <p:nvPr/>
        </p:nvSpPr>
        <p:spPr>
          <a:xfrm>
            <a:off x="756745" y="1263175"/>
            <a:ext cx="5505752" cy="1685526"/>
          </a:xfrm>
          <a:prstGeom prst="rect">
            <a:avLst/>
          </a:prstGeom>
          <a:noFill/>
        </p:spPr>
        <p:txBody>
          <a:bodyPr wrap="square">
            <a:spAutoFit/>
          </a:bodyPr>
          <a:lstStyle/>
          <a:p>
            <a:pPr>
              <a:lnSpc>
                <a:spcPct val="150000"/>
              </a:lnSpc>
            </a:pPr>
            <a:r>
              <a:rPr lang="en-US" sz="2400" b="1" dirty="0">
                <a:solidFill>
                  <a:srgbClr val="F69643"/>
                </a:solidFill>
                <a:latin typeface="Segoe UI" panose="020B0502040204020203" pitchFamily="34" charset="0"/>
                <a:cs typeface="Segoe UI" panose="020B0502040204020203" pitchFamily="34" charset="0"/>
              </a:rPr>
              <a:t>Analyzing ATLIQ Mart Promotions for Tangible Sales Insights (FMCG Domain) </a:t>
            </a:r>
            <a:endParaRPr lang="en-AU" sz="2400" b="1" dirty="0">
              <a:solidFill>
                <a:schemeClr val="bg1"/>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F7E14E21-CE01-4B8A-B7A5-E4E446FD869B}"/>
              </a:ext>
            </a:extLst>
          </p:cNvPr>
          <p:cNvSpPr txBox="1"/>
          <p:nvPr/>
        </p:nvSpPr>
        <p:spPr>
          <a:xfrm>
            <a:off x="756745" y="4057472"/>
            <a:ext cx="5339255" cy="461665"/>
          </a:xfrm>
          <a:prstGeom prst="rect">
            <a:avLst/>
          </a:prstGeom>
          <a:noFill/>
        </p:spPr>
        <p:txBody>
          <a:bodyPr wrap="square">
            <a:spAutoFit/>
          </a:bodyPr>
          <a:lstStyle/>
          <a:p>
            <a:r>
              <a:rPr lang="en-US" sz="2400" b="1" dirty="0">
                <a:solidFill>
                  <a:srgbClr val="F69643"/>
                </a:solidFill>
                <a:latin typeface="Segoe UI" panose="020B0502040204020203" pitchFamily="34" charset="0"/>
                <a:cs typeface="Segoe UI" panose="020B0502040204020203" pitchFamily="34" charset="0"/>
              </a:rPr>
              <a:t>Presented By: Tariq Abbasi</a:t>
            </a:r>
            <a:endParaRPr lang="en-AU" sz="2400" b="1" dirty="0">
              <a:solidFill>
                <a:schemeClr val="bg1"/>
              </a:solidFill>
              <a:latin typeface="Segoe UI" panose="020B0502040204020203" pitchFamily="34" charset="0"/>
              <a:cs typeface="Segoe UI" panose="020B0502040204020203" pitchFamily="34" charset="0"/>
            </a:endParaRPr>
          </a:p>
        </p:txBody>
      </p:sp>
      <p:pic>
        <p:nvPicPr>
          <p:cNvPr id="16" name="Picture Placeholder 11">
            <a:extLst>
              <a:ext uri="{FF2B5EF4-FFF2-40B4-BE49-F238E27FC236}">
                <a16:creationId xmlns:a16="http://schemas.microsoft.com/office/drawing/2014/main" id="{D7C39688-CF4D-470D-B91E-F3F6005E600A}"/>
              </a:ext>
            </a:extLst>
          </p:cNvPr>
          <p:cNvPicPr>
            <a:picLocks noChangeAspect="1"/>
          </p:cNvPicPr>
          <p:nvPr/>
        </p:nvPicPr>
        <p:blipFill>
          <a:blip r:embed="rId5"/>
          <a:srcRect/>
          <a:stretch/>
        </p:blipFill>
        <p:spPr>
          <a:xfrm>
            <a:off x="570975" y="305422"/>
            <a:ext cx="945931" cy="867104"/>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p:spPr>
      </p:pic>
      <p:pic>
        <p:nvPicPr>
          <p:cNvPr id="29" name="Picture 28">
            <a:extLst>
              <a:ext uri="{FF2B5EF4-FFF2-40B4-BE49-F238E27FC236}">
                <a16:creationId xmlns:a16="http://schemas.microsoft.com/office/drawing/2014/main" id="{8DD6442B-31A1-4C57-8554-34E03F7656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6014" y="1274564"/>
            <a:ext cx="4428442" cy="442844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30" name="Audio 29">
            <a:hlinkClick r:id="" action="ppaction://media"/>
            <a:extLst>
              <a:ext uri="{FF2B5EF4-FFF2-40B4-BE49-F238E27FC236}">
                <a16:creationId xmlns:a16="http://schemas.microsoft.com/office/drawing/2014/main" id="{3A9DB818-BEB7-4DED-A749-9AF1F0607038}"/>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3283415038"/>
      </p:ext>
    </p:extLst>
  </p:cSld>
  <p:clrMapOvr>
    <a:masterClrMapping/>
  </p:clrMapOvr>
  <mc:AlternateContent xmlns:mc="http://schemas.openxmlformats.org/markup-compatibility/2006">
    <mc:Choice xmlns:p14="http://schemas.microsoft.com/office/powerpoint/2010/main" Requires="p14">
      <p:transition spd="slow" p14:dur="2000" advTm="7166"/>
    </mc:Choice>
    <mc:Fallback>
      <p:transition spd="slow" advTm="71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0"/>
                                        </p:tgtEl>
                                      </p:cBhvr>
                                    </p:cmd>
                                  </p:childTnLst>
                                </p:cTn>
                              </p:par>
                              <p:par>
                                <p:cTn id="7" presetID="10"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30"/>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9241-8448-4219-9374-62B341551B09}"/>
              </a:ext>
            </a:extLst>
          </p:cNvPr>
          <p:cNvSpPr>
            <a:spLocks noGrp="1"/>
          </p:cNvSpPr>
          <p:nvPr>
            <p:ph type="ctrTitle"/>
          </p:nvPr>
        </p:nvSpPr>
        <p:spPr/>
        <p:txBody>
          <a:bodyPr/>
          <a:lstStyle/>
          <a:p>
            <a:endParaRPr lang="en-AU"/>
          </a:p>
        </p:txBody>
      </p:sp>
      <p:sp>
        <p:nvSpPr>
          <p:cNvPr id="3" name="Subtitle 2">
            <a:extLst>
              <a:ext uri="{FF2B5EF4-FFF2-40B4-BE49-F238E27FC236}">
                <a16:creationId xmlns:a16="http://schemas.microsoft.com/office/drawing/2014/main" id="{0F3AF493-EFFD-4BA1-8DF8-6B1C20F1EDB1}"/>
              </a:ext>
            </a:extLst>
          </p:cNvPr>
          <p:cNvSpPr>
            <a:spLocks noGrp="1"/>
          </p:cNvSpPr>
          <p:nvPr>
            <p:ph type="subTitle" idx="1"/>
          </p:nvPr>
        </p:nvSpPr>
        <p:spPr/>
        <p:txBody>
          <a:bodyPr/>
          <a:lstStyle/>
          <a:p>
            <a:endParaRPr lang="en-AU"/>
          </a:p>
        </p:txBody>
      </p:sp>
      <p:pic>
        <p:nvPicPr>
          <p:cNvPr id="5" name="Picture 4">
            <a:extLst>
              <a:ext uri="{FF2B5EF4-FFF2-40B4-BE49-F238E27FC236}">
                <a16:creationId xmlns:a16="http://schemas.microsoft.com/office/drawing/2014/main" id="{A53E10E3-3C5C-4B27-93D6-F96FF16495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5765"/>
            <a:ext cx="12192000" cy="6873765"/>
          </a:xfrm>
          <a:prstGeom prst="rect">
            <a:avLst/>
          </a:prstGeom>
        </p:spPr>
      </p:pic>
      <p:sp>
        <p:nvSpPr>
          <p:cNvPr id="10" name="TextBox 9">
            <a:extLst>
              <a:ext uri="{FF2B5EF4-FFF2-40B4-BE49-F238E27FC236}">
                <a16:creationId xmlns:a16="http://schemas.microsoft.com/office/drawing/2014/main" id="{B2F694D0-5A28-4FFF-B0F3-0DBD8C419B3A}"/>
              </a:ext>
            </a:extLst>
          </p:cNvPr>
          <p:cNvSpPr txBox="1"/>
          <p:nvPr/>
        </p:nvSpPr>
        <p:spPr>
          <a:xfrm>
            <a:off x="653439" y="1368021"/>
            <a:ext cx="4959086" cy="503349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dirty="0">
                <a:solidFill>
                  <a:srgbClr val="F69643"/>
                </a:solidFill>
                <a:effectLst/>
              </a:rPr>
              <a:t>BOGOF promotion</a:t>
            </a:r>
            <a:r>
              <a:rPr lang="en-US" sz="1800" dirty="0">
                <a:solidFill>
                  <a:srgbClr val="FFFFFF"/>
                </a:solidFill>
                <a:effectLst/>
              </a:rPr>
              <a:t> type strikes the best balance between Sold Units and Healthy Margin with </a:t>
            </a:r>
            <a:r>
              <a:rPr lang="en-US" sz="1800" dirty="0">
                <a:solidFill>
                  <a:srgbClr val="F69643"/>
                </a:solidFill>
                <a:effectLst/>
              </a:rPr>
              <a:t>41K of Incremental sold units and 69M incremental revenue</a:t>
            </a:r>
            <a:r>
              <a:rPr lang="en-US" sz="1800" dirty="0">
                <a:solidFill>
                  <a:srgbClr val="FFFFFF"/>
                </a:solidFill>
                <a:effectLst/>
              </a:rPr>
              <a:t>.</a:t>
            </a:r>
            <a:endParaRPr lang="en-US" dirty="0">
              <a:effectLst/>
            </a:endParaRPr>
          </a:p>
          <a:p>
            <a:pPr marL="285750" indent="-285750">
              <a:lnSpc>
                <a:spcPct val="150000"/>
              </a:lnSpc>
              <a:buFont typeface="Arial" panose="020B0604020202020204" pitchFamily="34" charset="0"/>
              <a:buChar char="•"/>
            </a:pPr>
            <a:r>
              <a:rPr lang="en-US" sz="1800" dirty="0">
                <a:solidFill>
                  <a:srgbClr val="F69643"/>
                </a:solidFill>
                <a:effectLst/>
              </a:rPr>
              <a:t>The Cashback promotion</a:t>
            </a:r>
            <a:r>
              <a:rPr lang="en-US" sz="1800" dirty="0">
                <a:solidFill>
                  <a:srgbClr val="FFFFFF"/>
                </a:solidFill>
                <a:effectLst/>
              </a:rPr>
              <a:t> type strikes the best balance between Sold Units and Healthy Margin with </a:t>
            </a:r>
            <a:r>
              <a:rPr lang="en-US" sz="1800" dirty="0">
                <a:solidFill>
                  <a:srgbClr val="F69643"/>
                </a:solidFill>
                <a:effectLst/>
              </a:rPr>
              <a:t>157K of Incremental sold units and 123M incremental revenue.</a:t>
            </a:r>
            <a:endParaRPr lang="en-US" dirty="0">
              <a:effectLst/>
            </a:endParaRPr>
          </a:p>
          <a:p>
            <a:pPr marL="285750" indent="-285750">
              <a:lnSpc>
                <a:spcPct val="150000"/>
              </a:lnSpc>
              <a:buFont typeface="Arial" panose="020B0604020202020204" pitchFamily="34" charset="0"/>
              <a:buChar char="•"/>
            </a:pPr>
            <a:r>
              <a:rPr lang="en-US" sz="1800" dirty="0">
                <a:solidFill>
                  <a:srgbClr val="FFFFFF"/>
                </a:solidFill>
                <a:effectLst/>
              </a:rPr>
              <a:t>The 33% discount promotion type strikes the best balance between Sold Units and Healthy Margin with </a:t>
            </a:r>
            <a:r>
              <a:rPr lang="en-US" sz="1800" dirty="0">
                <a:solidFill>
                  <a:srgbClr val="F69643"/>
                </a:solidFill>
                <a:effectLst/>
              </a:rPr>
              <a:t>27K</a:t>
            </a:r>
            <a:r>
              <a:rPr lang="en-US" sz="1800" dirty="0">
                <a:solidFill>
                  <a:srgbClr val="FFFFFF"/>
                </a:solidFill>
                <a:effectLst/>
              </a:rPr>
              <a:t> of Incremental sold units and </a:t>
            </a:r>
            <a:r>
              <a:rPr lang="en-US" sz="1800" dirty="0">
                <a:solidFill>
                  <a:srgbClr val="F69643"/>
                </a:solidFill>
                <a:effectLst/>
              </a:rPr>
              <a:t>16M incremental revenue</a:t>
            </a:r>
            <a:r>
              <a:rPr lang="en-US" sz="1800" dirty="0">
                <a:solidFill>
                  <a:srgbClr val="FFFFFF"/>
                </a:solidFill>
                <a:effectLst/>
              </a:rPr>
              <a:t>.</a:t>
            </a:r>
            <a:endParaRPr lang="en-US" i="0" dirty="0">
              <a:solidFill>
                <a:srgbClr val="252423"/>
              </a:solidFill>
              <a:effectLst/>
              <a:latin typeface="Segoe UI" panose="020B0502040204020203" pitchFamily="34" charset="0"/>
            </a:endParaRPr>
          </a:p>
        </p:txBody>
      </p:sp>
      <p:sp>
        <p:nvSpPr>
          <p:cNvPr id="12" name="TextBox 11">
            <a:extLst>
              <a:ext uri="{FF2B5EF4-FFF2-40B4-BE49-F238E27FC236}">
                <a16:creationId xmlns:a16="http://schemas.microsoft.com/office/drawing/2014/main" id="{B1CC5B6B-6A4D-4181-8F19-807F028EE3B7}"/>
              </a:ext>
            </a:extLst>
          </p:cNvPr>
          <p:cNvSpPr txBox="1"/>
          <p:nvPr/>
        </p:nvSpPr>
        <p:spPr>
          <a:xfrm>
            <a:off x="1516906" y="706864"/>
            <a:ext cx="6299154" cy="830997"/>
          </a:xfrm>
          <a:prstGeom prst="rect">
            <a:avLst/>
          </a:prstGeom>
          <a:noFill/>
        </p:spPr>
        <p:txBody>
          <a:bodyPr wrap="square">
            <a:spAutoFit/>
          </a:bodyPr>
          <a:lstStyle/>
          <a:p>
            <a:r>
              <a:rPr lang="en-AU" sz="2400" b="1" dirty="0">
                <a:solidFill>
                  <a:srgbClr val="F69643"/>
                </a:solidFill>
                <a:latin typeface="Segoe UI" panose="020B0502040204020203" pitchFamily="34" charset="0"/>
                <a:cs typeface="Segoe UI" panose="020B0502040204020203" pitchFamily="34" charset="0"/>
              </a:rPr>
              <a:t>Promotion Type Analysis</a:t>
            </a:r>
            <a:br>
              <a:rPr lang="en-AU" sz="3200" dirty="0">
                <a:effectLst/>
                <a:latin typeface="Segoe UI" panose="020B0502040204020203" pitchFamily="34" charset="0"/>
                <a:cs typeface="Segoe UI" panose="020B0502040204020203" pitchFamily="34" charset="0"/>
              </a:rPr>
            </a:br>
            <a:endParaRPr lang="en-AU" sz="2400"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C648D1DA-E78F-4210-97E4-9C5FB1DC7C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79476" y="2192925"/>
            <a:ext cx="5291392" cy="1966396"/>
          </a:xfrm>
          <a:prstGeom prst="rect">
            <a:avLst/>
          </a:prstGeom>
        </p:spPr>
      </p:pic>
      <p:pic>
        <p:nvPicPr>
          <p:cNvPr id="8" name="Picture Placeholder 11">
            <a:extLst>
              <a:ext uri="{FF2B5EF4-FFF2-40B4-BE49-F238E27FC236}">
                <a16:creationId xmlns:a16="http://schemas.microsoft.com/office/drawing/2014/main" id="{F957B376-DD56-4E42-8777-A1CBBBD7D9C8}"/>
              </a:ext>
            </a:extLst>
          </p:cNvPr>
          <p:cNvPicPr>
            <a:picLocks noChangeAspect="1"/>
          </p:cNvPicPr>
          <p:nvPr/>
        </p:nvPicPr>
        <p:blipFill>
          <a:blip r:embed="rId7"/>
          <a:srcRect/>
          <a:stretch/>
        </p:blipFill>
        <p:spPr>
          <a:xfrm>
            <a:off x="570975" y="305422"/>
            <a:ext cx="945931" cy="867104"/>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p:spPr>
      </p:pic>
      <p:pic>
        <p:nvPicPr>
          <p:cNvPr id="4" name="Audio 3">
            <a:hlinkClick r:id="" action="ppaction://media"/>
            <a:extLst>
              <a:ext uri="{FF2B5EF4-FFF2-40B4-BE49-F238E27FC236}">
                <a16:creationId xmlns:a16="http://schemas.microsoft.com/office/drawing/2014/main" id="{B8690560-B82E-4DFC-9075-B508651631B6}"/>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3135150476"/>
      </p:ext>
    </p:extLst>
  </p:cSld>
  <p:clrMapOvr>
    <a:masterClrMapping/>
  </p:clrMapOvr>
  <mc:AlternateContent xmlns:mc="http://schemas.openxmlformats.org/markup-compatibility/2006">
    <mc:Choice xmlns:p14="http://schemas.microsoft.com/office/powerpoint/2010/main" Requires="p14">
      <p:transition spd="slow" p14:dur="2000" advTm="3005"/>
    </mc:Choice>
    <mc:Fallback>
      <p:transition spd="slow" advTm="300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par>
                                <p:cTn id="7" presetID="10"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9241-8448-4219-9374-62B341551B09}"/>
              </a:ext>
            </a:extLst>
          </p:cNvPr>
          <p:cNvSpPr>
            <a:spLocks noGrp="1"/>
          </p:cNvSpPr>
          <p:nvPr>
            <p:ph type="ctrTitle"/>
          </p:nvPr>
        </p:nvSpPr>
        <p:spPr/>
        <p:txBody>
          <a:bodyPr/>
          <a:lstStyle/>
          <a:p>
            <a:endParaRPr lang="en-AU"/>
          </a:p>
        </p:txBody>
      </p:sp>
      <p:sp>
        <p:nvSpPr>
          <p:cNvPr id="3" name="Subtitle 2">
            <a:extLst>
              <a:ext uri="{FF2B5EF4-FFF2-40B4-BE49-F238E27FC236}">
                <a16:creationId xmlns:a16="http://schemas.microsoft.com/office/drawing/2014/main" id="{0F3AF493-EFFD-4BA1-8DF8-6B1C20F1EDB1}"/>
              </a:ext>
            </a:extLst>
          </p:cNvPr>
          <p:cNvSpPr>
            <a:spLocks noGrp="1"/>
          </p:cNvSpPr>
          <p:nvPr>
            <p:ph type="subTitle" idx="1"/>
          </p:nvPr>
        </p:nvSpPr>
        <p:spPr/>
        <p:txBody>
          <a:bodyPr/>
          <a:lstStyle/>
          <a:p>
            <a:endParaRPr lang="en-AU"/>
          </a:p>
        </p:txBody>
      </p:sp>
      <p:pic>
        <p:nvPicPr>
          <p:cNvPr id="5" name="Picture 4">
            <a:extLst>
              <a:ext uri="{FF2B5EF4-FFF2-40B4-BE49-F238E27FC236}">
                <a16:creationId xmlns:a16="http://schemas.microsoft.com/office/drawing/2014/main" id="{A53E10E3-3C5C-4B27-93D6-F96FF16495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5765"/>
            <a:ext cx="12192000" cy="6873765"/>
          </a:xfrm>
          <a:prstGeom prst="rect">
            <a:avLst/>
          </a:prstGeom>
        </p:spPr>
      </p:pic>
      <p:sp>
        <p:nvSpPr>
          <p:cNvPr id="10" name="TextBox 9">
            <a:extLst>
              <a:ext uri="{FF2B5EF4-FFF2-40B4-BE49-F238E27FC236}">
                <a16:creationId xmlns:a16="http://schemas.microsoft.com/office/drawing/2014/main" id="{B2F694D0-5A28-4FFF-B0F3-0DBD8C419B3A}"/>
              </a:ext>
            </a:extLst>
          </p:cNvPr>
          <p:cNvSpPr txBox="1"/>
          <p:nvPr/>
        </p:nvSpPr>
        <p:spPr>
          <a:xfrm>
            <a:off x="482973" y="1365861"/>
            <a:ext cx="5232354" cy="3780202"/>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sz="1800" i="0" dirty="0">
                <a:solidFill>
                  <a:srgbClr val="F69643"/>
                </a:solidFill>
                <a:effectLst/>
                <a:latin typeface="Segoe UI" panose="020B0502040204020203" pitchFamily="34" charset="0"/>
              </a:rPr>
              <a:t>Home Appliances</a:t>
            </a:r>
            <a:r>
              <a:rPr lang="en-US" sz="1800" i="0" dirty="0">
                <a:solidFill>
                  <a:srgbClr val="FFFFFF"/>
                </a:solidFill>
                <a:effectLst/>
                <a:latin typeface="Segoe UI" panose="020B0502040204020203" pitchFamily="34" charset="0"/>
              </a:rPr>
              <a:t> saw the significant lift in sales after promotion </a:t>
            </a:r>
            <a:r>
              <a:rPr lang="en-US" sz="1800" i="0" dirty="0">
                <a:solidFill>
                  <a:srgbClr val="F69643"/>
                </a:solidFill>
                <a:effectLst/>
                <a:latin typeface="Segoe UI" panose="020B0502040204020203" pitchFamily="34" charset="0"/>
              </a:rPr>
              <a:t>264%</a:t>
            </a:r>
            <a:r>
              <a:rPr lang="en-US" sz="1800" i="0" dirty="0">
                <a:solidFill>
                  <a:srgbClr val="FFFFFF"/>
                </a:solidFill>
                <a:effectLst/>
                <a:latin typeface="Segoe UI" panose="020B0502040204020203" pitchFamily="34" charset="0"/>
              </a:rPr>
              <a:t> with the Incremental Sold unit of 38.k which more than item sold before the promotion. Followed by </a:t>
            </a:r>
            <a:r>
              <a:rPr lang="en-US" sz="1800" i="0" dirty="0">
                <a:solidFill>
                  <a:srgbClr val="F69643"/>
                </a:solidFill>
                <a:effectLst/>
                <a:latin typeface="Segoe UI" panose="020B0502040204020203" pitchFamily="34" charset="0"/>
              </a:rPr>
              <a:t>Combo1 </a:t>
            </a:r>
            <a:r>
              <a:rPr lang="en-US" sz="1800" i="0" dirty="0">
                <a:solidFill>
                  <a:srgbClr val="FFFFFF"/>
                </a:solidFill>
                <a:effectLst/>
                <a:latin typeface="Segoe UI" panose="020B0502040204020203" pitchFamily="34" charset="0"/>
              </a:rPr>
              <a:t>and</a:t>
            </a:r>
            <a:r>
              <a:rPr lang="en-US" sz="1800" i="0" dirty="0">
                <a:solidFill>
                  <a:srgbClr val="F69643"/>
                </a:solidFill>
                <a:effectLst/>
                <a:latin typeface="Segoe UI" panose="020B0502040204020203" pitchFamily="34" charset="0"/>
              </a:rPr>
              <a:t> Home Care with 183.33% </a:t>
            </a:r>
            <a:r>
              <a:rPr lang="en-US" sz="1800" i="0" dirty="0">
                <a:solidFill>
                  <a:srgbClr val="FFFFFF"/>
                </a:solidFill>
                <a:effectLst/>
                <a:latin typeface="Segoe UI" panose="020B0502040204020203" pitchFamily="34" charset="0"/>
              </a:rPr>
              <a:t>and </a:t>
            </a:r>
            <a:r>
              <a:rPr lang="en-US" sz="1800" i="0" dirty="0">
                <a:solidFill>
                  <a:srgbClr val="F69643"/>
                </a:solidFill>
                <a:effectLst/>
                <a:latin typeface="Segoe UI" panose="020B0502040204020203" pitchFamily="34" charset="0"/>
              </a:rPr>
              <a:t>107.60%</a:t>
            </a:r>
            <a:endParaRPr lang="en-US" i="0" dirty="0">
              <a:solidFill>
                <a:srgbClr val="252423"/>
              </a:solidFill>
              <a:effectLst/>
              <a:latin typeface="Segoe UI" panose="020B0502040204020203" pitchFamily="34" charset="0"/>
            </a:endParaRPr>
          </a:p>
          <a:p>
            <a:pPr marL="285750" indent="-285750" algn="l">
              <a:lnSpc>
                <a:spcPct val="150000"/>
              </a:lnSpc>
              <a:buFont typeface="Arial" panose="020B0604020202020204" pitchFamily="34" charset="0"/>
              <a:buChar char="•"/>
            </a:pPr>
            <a:r>
              <a:rPr lang="en-US" sz="1800" i="0" dirty="0">
                <a:solidFill>
                  <a:srgbClr val="F69643"/>
                </a:solidFill>
                <a:effectLst/>
                <a:latin typeface="Segoe UI" panose="020B0502040204020203" pitchFamily="34" charset="0"/>
              </a:rPr>
              <a:t>Grocery and Staples</a:t>
            </a:r>
            <a:r>
              <a:rPr lang="en-US" sz="1800" i="0" dirty="0">
                <a:solidFill>
                  <a:srgbClr val="FFFFFF"/>
                </a:solidFill>
                <a:effectLst/>
                <a:latin typeface="Segoe UI" panose="020B0502040204020203" pitchFamily="34" charset="0"/>
              </a:rPr>
              <a:t> saw the significant lift in sales after promotion on 4th position with the Incremental Sold unit of </a:t>
            </a:r>
            <a:r>
              <a:rPr lang="en-US" sz="1800" i="0" dirty="0">
                <a:solidFill>
                  <a:srgbClr val="F69643"/>
                </a:solidFill>
                <a:effectLst/>
                <a:latin typeface="Segoe UI" panose="020B0502040204020203" pitchFamily="34" charset="0"/>
              </a:rPr>
              <a:t>94.02%</a:t>
            </a:r>
            <a:endParaRPr lang="en-US" i="0" dirty="0">
              <a:solidFill>
                <a:srgbClr val="252423"/>
              </a:solidFill>
              <a:effectLst/>
              <a:latin typeface="Segoe UI" panose="020B0502040204020203" pitchFamily="34" charset="0"/>
            </a:endParaRPr>
          </a:p>
        </p:txBody>
      </p:sp>
      <p:sp>
        <p:nvSpPr>
          <p:cNvPr id="12" name="TextBox 11">
            <a:extLst>
              <a:ext uri="{FF2B5EF4-FFF2-40B4-BE49-F238E27FC236}">
                <a16:creationId xmlns:a16="http://schemas.microsoft.com/office/drawing/2014/main" id="{B1CC5B6B-6A4D-4181-8F19-807F028EE3B7}"/>
              </a:ext>
            </a:extLst>
          </p:cNvPr>
          <p:cNvSpPr txBox="1"/>
          <p:nvPr/>
        </p:nvSpPr>
        <p:spPr>
          <a:xfrm>
            <a:off x="1378652" y="660698"/>
            <a:ext cx="6299154" cy="461665"/>
          </a:xfrm>
          <a:prstGeom prst="rect">
            <a:avLst/>
          </a:prstGeom>
          <a:noFill/>
        </p:spPr>
        <p:txBody>
          <a:bodyPr wrap="square">
            <a:spAutoFit/>
          </a:bodyPr>
          <a:lstStyle/>
          <a:p>
            <a:r>
              <a:rPr lang="en-AU" sz="2400" b="1" dirty="0">
                <a:solidFill>
                  <a:srgbClr val="F69643"/>
                </a:solidFill>
                <a:latin typeface="Segoe UI" panose="020B0502040204020203" pitchFamily="34" charset="0"/>
              </a:rPr>
              <a:t>Product and Category Analysis</a:t>
            </a:r>
          </a:p>
        </p:txBody>
      </p:sp>
      <p:pic>
        <p:nvPicPr>
          <p:cNvPr id="7" name="Picture 6">
            <a:extLst>
              <a:ext uri="{FF2B5EF4-FFF2-40B4-BE49-F238E27FC236}">
                <a16:creationId xmlns:a16="http://schemas.microsoft.com/office/drawing/2014/main" id="{90EDD4AD-D149-483C-902B-8EC684B297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7327" y="1337638"/>
            <a:ext cx="5496791" cy="4033148"/>
          </a:xfrm>
          <a:prstGeom prst="rect">
            <a:avLst/>
          </a:prstGeom>
        </p:spPr>
      </p:pic>
      <p:pic>
        <p:nvPicPr>
          <p:cNvPr id="8" name="Picture Placeholder 11">
            <a:extLst>
              <a:ext uri="{FF2B5EF4-FFF2-40B4-BE49-F238E27FC236}">
                <a16:creationId xmlns:a16="http://schemas.microsoft.com/office/drawing/2014/main" id="{0C43347C-AEFA-4E59-8415-3D285DF9BDDB}"/>
              </a:ext>
            </a:extLst>
          </p:cNvPr>
          <p:cNvPicPr>
            <a:picLocks noChangeAspect="1"/>
          </p:cNvPicPr>
          <p:nvPr/>
        </p:nvPicPr>
        <p:blipFill>
          <a:blip r:embed="rId7"/>
          <a:srcRect/>
          <a:stretch/>
        </p:blipFill>
        <p:spPr>
          <a:xfrm>
            <a:off x="570975" y="305422"/>
            <a:ext cx="945931" cy="867104"/>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p:spPr>
      </p:pic>
      <p:pic>
        <p:nvPicPr>
          <p:cNvPr id="4" name="Audio 3">
            <a:hlinkClick r:id="" action="ppaction://media"/>
            <a:extLst>
              <a:ext uri="{FF2B5EF4-FFF2-40B4-BE49-F238E27FC236}">
                <a16:creationId xmlns:a16="http://schemas.microsoft.com/office/drawing/2014/main" id="{E807D73C-7345-45FF-9D5C-B03D5A0EE213}"/>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3133316372"/>
      </p:ext>
    </p:extLst>
  </p:cSld>
  <p:clrMapOvr>
    <a:masterClrMapping/>
  </p:clrMapOvr>
  <mc:AlternateContent xmlns:mc="http://schemas.openxmlformats.org/markup-compatibility/2006">
    <mc:Choice xmlns:p14="http://schemas.microsoft.com/office/powerpoint/2010/main" Requires="p14">
      <p:transition spd="slow" p14:dur="2000" advTm="2332"/>
    </mc:Choice>
    <mc:Fallback>
      <p:transition spd="slow" advTm="23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par>
                                <p:cTn id="7" presetID="10"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4"/>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9241-8448-4219-9374-62B341551B09}"/>
              </a:ext>
            </a:extLst>
          </p:cNvPr>
          <p:cNvSpPr>
            <a:spLocks noGrp="1"/>
          </p:cNvSpPr>
          <p:nvPr>
            <p:ph type="ctrTitle"/>
          </p:nvPr>
        </p:nvSpPr>
        <p:spPr/>
        <p:txBody>
          <a:bodyPr/>
          <a:lstStyle/>
          <a:p>
            <a:endParaRPr lang="en-AU"/>
          </a:p>
        </p:txBody>
      </p:sp>
      <p:sp>
        <p:nvSpPr>
          <p:cNvPr id="3" name="Subtitle 2">
            <a:extLst>
              <a:ext uri="{FF2B5EF4-FFF2-40B4-BE49-F238E27FC236}">
                <a16:creationId xmlns:a16="http://schemas.microsoft.com/office/drawing/2014/main" id="{0F3AF493-EFFD-4BA1-8DF8-6B1C20F1EDB1}"/>
              </a:ext>
            </a:extLst>
          </p:cNvPr>
          <p:cNvSpPr>
            <a:spLocks noGrp="1"/>
          </p:cNvSpPr>
          <p:nvPr>
            <p:ph type="subTitle" idx="1"/>
          </p:nvPr>
        </p:nvSpPr>
        <p:spPr/>
        <p:txBody>
          <a:bodyPr/>
          <a:lstStyle/>
          <a:p>
            <a:endParaRPr lang="en-AU"/>
          </a:p>
        </p:txBody>
      </p:sp>
      <p:pic>
        <p:nvPicPr>
          <p:cNvPr id="5" name="Picture 4">
            <a:extLst>
              <a:ext uri="{FF2B5EF4-FFF2-40B4-BE49-F238E27FC236}">
                <a16:creationId xmlns:a16="http://schemas.microsoft.com/office/drawing/2014/main" id="{A53E10E3-3C5C-4B27-93D6-F96FF16495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5765"/>
            <a:ext cx="12192000" cy="6873765"/>
          </a:xfrm>
          <a:prstGeom prst="rect">
            <a:avLst/>
          </a:prstGeom>
        </p:spPr>
      </p:pic>
      <p:sp>
        <p:nvSpPr>
          <p:cNvPr id="10" name="TextBox 9">
            <a:extLst>
              <a:ext uri="{FF2B5EF4-FFF2-40B4-BE49-F238E27FC236}">
                <a16:creationId xmlns:a16="http://schemas.microsoft.com/office/drawing/2014/main" id="{B2F694D0-5A28-4FFF-B0F3-0DBD8C419B3A}"/>
              </a:ext>
            </a:extLst>
          </p:cNvPr>
          <p:cNvSpPr txBox="1"/>
          <p:nvPr/>
        </p:nvSpPr>
        <p:spPr>
          <a:xfrm>
            <a:off x="653439" y="1623844"/>
            <a:ext cx="5053678" cy="378020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err="1">
                <a:solidFill>
                  <a:srgbClr val="F69643"/>
                </a:solidFill>
                <a:effectLst/>
              </a:rPr>
              <a:t>Atliq_</a:t>
            </a:r>
            <a:r>
              <a:rPr lang="en-US" sz="1800" dirty="0" err="1">
                <a:solidFill>
                  <a:srgbClr val="F69643"/>
                </a:solidFill>
                <a:effectLst/>
              </a:rPr>
              <a:t>waterproof_immersion_Rod</a:t>
            </a:r>
            <a:r>
              <a:rPr lang="en-US" sz="1800" dirty="0">
                <a:solidFill>
                  <a:srgbClr val="FFFFFF"/>
                </a:solidFill>
                <a:effectLst/>
              </a:rPr>
              <a:t> with base price 1020 and </a:t>
            </a:r>
            <a:r>
              <a:rPr lang="en-US" dirty="0" err="1">
                <a:solidFill>
                  <a:srgbClr val="F69643"/>
                </a:solidFill>
                <a:effectLst/>
              </a:rPr>
              <a:t>Atliq_</a:t>
            </a:r>
            <a:r>
              <a:rPr lang="en-US" sz="1800" dirty="0" err="1">
                <a:solidFill>
                  <a:srgbClr val="F69643"/>
                </a:solidFill>
                <a:effectLst/>
              </a:rPr>
              <a:t>High</a:t>
            </a:r>
            <a:r>
              <a:rPr lang="en-US" sz="1800" dirty="0">
                <a:solidFill>
                  <a:srgbClr val="F69643"/>
                </a:solidFill>
                <a:effectLst/>
              </a:rPr>
              <a:t>_ </a:t>
            </a:r>
            <a:r>
              <a:rPr lang="en-US" sz="1800" dirty="0" err="1">
                <a:solidFill>
                  <a:srgbClr val="F69643"/>
                </a:solidFill>
                <a:effectLst/>
              </a:rPr>
              <a:t>Glo_LED_bulb</a:t>
            </a:r>
            <a:r>
              <a:rPr lang="en-US" sz="1800" dirty="0">
                <a:solidFill>
                  <a:srgbClr val="FFFFFF"/>
                </a:solidFill>
                <a:effectLst/>
              </a:rPr>
              <a:t> with price 350 </a:t>
            </a:r>
            <a:r>
              <a:rPr lang="en-US" dirty="0">
                <a:solidFill>
                  <a:srgbClr val="FFFFFF"/>
                </a:solidFill>
                <a:effectLst/>
              </a:rPr>
              <a:t>performed Exceptionally good with </a:t>
            </a:r>
            <a:r>
              <a:rPr lang="en-US" dirty="0">
                <a:solidFill>
                  <a:srgbClr val="F69643"/>
                </a:solidFill>
                <a:effectLst/>
              </a:rPr>
              <a:t>High Growth</a:t>
            </a:r>
            <a:endParaRPr lang="en-US" dirty="0">
              <a:effectLst/>
            </a:endParaRPr>
          </a:p>
          <a:p>
            <a:pPr marL="285750" indent="-285750">
              <a:lnSpc>
                <a:spcPct val="150000"/>
              </a:lnSpc>
              <a:buFont typeface="Arial" panose="020B0604020202020204" pitchFamily="34" charset="0"/>
              <a:buChar char="•"/>
            </a:pPr>
            <a:r>
              <a:rPr lang="en-US" sz="1800" dirty="0">
                <a:solidFill>
                  <a:srgbClr val="FFFFFF"/>
                </a:solidFill>
                <a:effectLst/>
              </a:rPr>
              <a:t>on the other side,</a:t>
            </a:r>
            <a:r>
              <a:rPr lang="en-US" sz="1800" dirty="0">
                <a:solidFill>
                  <a:srgbClr val="F69643"/>
                </a:solidFill>
                <a:effectLst/>
              </a:rPr>
              <a:t> Atliq_Fusion_container_set_3 </a:t>
            </a:r>
            <a:r>
              <a:rPr lang="en-US" sz="1800" dirty="0">
                <a:solidFill>
                  <a:srgbClr val="FFFFFF"/>
                </a:solidFill>
                <a:effectLst/>
              </a:rPr>
              <a:t>and </a:t>
            </a:r>
            <a:r>
              <a:rPr lang="en-US" sz="1800" dirty="0" err="1">
                <a:solidFill>
                  <a:srgbClr val="F69643"/>
                </a:solidFill>
                <a:effectLst/>
              </a:rPr>
              <a:t>Atliq_Scrub_Sponge_For_Dishwash</a:t>
            </a:r>
            <a:r>
              <a:rPr lang="en-US" sz="1800" dirty="0">
                <a:solidFill>
                  <a:srgbClr val="F69643"/>
                </a:solidFill>
                <a:effectLst/>
              </a:rPr>
              <a:t> </a:t>
            </a:r>
            <a:r>
              <a:rPr lang="en-US" sz="1800" dirty="0">
                <a:solidFill>
                  <a:srgbClr val="FFFFFF"/>
                </a:solidFill>
                <a:effectLst/>
              </a:rPr>
              <a:t>performed Exceptionally poor with </a:t>
            </a:r>
            <a:r>
              <a:rPr lang="en-US" sz="1800" dirty="0">
                <a:solidFill>
                  <a:srgbClr val="F69643"/>
                </a:solidFill>
                <a:effectLst/>
              </a:rPr>
              <a:t>negative Growth</a:t>
            </a:r>
            <a:br>
              <a:rPr lang="en-US" dirty="0">
                <a:effectLst/>
              </a:rPr>
            </a:br>
            <a:endParaRPr lang="en-US" i="0" dirty="0">
              <a:solidFill>
                <a:srgbClr val="252423"/>
              </a:solidFill>
              <a:effectLst/>
              <a:latin typeface="Segoe UI" panose="020B0502040204020203" pitchFamily="34" charset="0"/>
            </a:endParaRPr>
          </a:p>
        </p:txBody>
      </p:sp>
      <p:sp>
        <p:nvSpPr>
          <p:cNvPr id="12" name="TextBox 11">
            <a:extLst>
              <a:ext uri="{FF2B5EF4-FFF2-40B4-BE49-F238E27FC236}">
                <a16:creationId xmlns:a16="http://schemas.microsoft.com/office/drawing/2014/main" id="{B1CC5B6B-6A4D-4181-8F19-807F028EE3B7}"/>
              </a:ext>
            </a:extLst>
          </p:cNvPr>
          <p:cNvSpPr txBox="1"/>
          <p:nvPr/>
        </p:nvSpPr>
        <p:spPr>
          <a:xfrm>
            <a:off x="1524000" y="705688"/>
            <a:ext cx="6299154" cy="461665"/>
          </a:xfrm>
          <a:prstGeom prst="rect">
            <a:avLst/>
          </a:prstGeom>
          <a:noFill/>
        </p:spPr>
        <p:txBody>
          <a:bodyPr wrap="square">
            <a:spAutoFit/>
          </a:bodyPr>
          <a:lstStyle/>
          <a:p>
            <a:r>
              <a:rPr lang="en-AU" sz="2400" b="1" dirty="0">
                <a:solidFill>
                  <a:srgbClr val="F69643"/>
                </a:solidFill>
                <a:latin typeface="Segoe UI" panose="020B0502040204020203" pitchFamily="34" charset="0"/>
              </a:rPr>
              <a:t>Product and Category Analysis</a:t>
            </a:r>
          </a:p>
        </p:txBody>
      </p:sp>
      <p:pic>
        <p:nvPicPr>
          <p:cNvPr id="9" name="Picture 8">
            <a:extLst>
              <a:ext uri="{FF2B5EF4-FFF2-40B4-BE49-F238E27FC236}">
                <a16:creationId xmlns:a16="http://schemas.microsoft.com/office/drawing/2014/main" id="{B3D6738A-6CCF-40D8-90F7-6AD839ABF8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1600198"/>
            <a:ext cx="5850485" cy="3514947"/>
          </a:xfrm>
          <a:prstGeom prst="rect">
            <a:avLst/>
          </a:prstGeom>
        </p:spPr>
      </p:pic>
      <p:pic>
        <p:nvPicPr>
          <p:cNvPr id="8" name="Picture Placeholder 11">
            <a:extLst>
              <a:ext uri="{FF2B5EF4-FFF2-40B4-BE49-F238E27FC236}">
                <a16:creationId xmlns:a16="http://schemas.microsoft.com/office/drawing/2014/main" id="{4900231B-C72A-40AB-BB17-76501F314707}"/>
              </a:ext>
            </a:extLst>
          </p:cNvPr>
          <p:cNvPicPr>
            <a:picLocks noChangeAspect="1"/>
          </p:cNvPicPr>
          <p:nvPr/>
        </p:nvPicPr>
        <p:blipFill>
          <a:blip r:embed="rId7"/>
          <a:srcRect/>
          <a:stretch/>
        </p:blipFill>
        <p:spPr>
          <a:xfrm>
            <a:off x="570975" y="305422"/>
            <a:ext cx="945931" cy="867104"/>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p:spPr>
      </p:pic>
      <p:pic>
        <p:nvPicPr>
          <p:cNvPr id="4" name="Audio 3">
            <a:hlinkClick r:id="" action="ppaction://media"/>
            <a:extLst>
              <a:ext uri="{FF2B5EF4-FFF2-40B4-BE49-F238E27FC236}">
                <a16:creationId xmlns:a16="http://schemas.microsoft.com/office/drawing/2014/main" id="{25617E05-A4CF-4A9F-AD2D-FC4DD19E4928}"/>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1423785483"/>
      </p:ext>
    </p:extLst>
  </p:cSld>
  <p:clrMapOvr>
    <a:masterClrMapping/>
  </p:clrMapOvr>
  <mc:AlternateContent xmlns:mc="http://schemas.openxmlformats.org/markup-compatibility/2006">
    <mc:Choice xmlns:p14="http://schemas.microsoft.com/office/powerpoint/2010/main" Requires="p14">
      <p:transition spd="slow" p14:dur="2000" advTm="1821"/>
    </mc:Choice>
    <mc:Fallback>
      <p:transition spd="slow" advTm="182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par>
                                <p:cTn id="7" presetID="10"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4"/>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9241-8448-4219-9374-62B341551B09}"/>
              </a:ext>
            </a:extLst>
          </p:cNvPr>
          <p:cNvSpPr>
            <a:spLocks noGrp="1"/>
          </p:cNvSpPr>
          <p:nvPr>
            <p:ph type="ctrTitle"/>
          </p:nvPr>
        </p:nvSpPr>
        <p:spPr/>
        <p:txBody>
          <a:bodyPr/>
          <a:lstStyle/>
          <a:p>
            <a:endParaRPr lang="en-AU"/>
          </a:p>
        </p:txBody>
      </p:sp>
      <p:sp>
        <p:nvSpPr>
          <p:cNvPr id="3" name="Subtitle 2">
            <a:extLst>
              <a:ext uri="{FF2B5EF4-FFF2-40B4-BE49-F238E27FC236}">
                <a16:creationId xmlns:a16="http://schemas.microsoft.com/office/drawing/2014/main" id="{0F3AF493-EFFD-4BA1-8DF8-6B1C20F1EDB1}"/>
              </a:ext>
            </a:extLst>
          </p:cNvPr>
          <p:cNvSpPr>
            <a:spLocks noGrp="1"/>
          </p:cNvSpPr>
          <p:nvPr>
            <p:ph type="subTitle" idx="1"/>
          </p:nvPr>
        </p:nvSpPr>
        <p:spPr/>
        <p:txBody>
          <a:bodyPr/>
          <a:lstStyle/>
          <a:p>
            <a:endParaRPr lang="en-AU"/>
          </a:p>
        </p:txBody>
      </p:sp>
      <p:pic>
        <p:nvPicPr>
          <p:cNvPr id="5" name="Picture 4">
            <a:extLst>
              <a:ext uri="{FF2B5EF4-FFF2-40B4-BE49-F238E27FC236}">
                <a16:creationId xmlns:a16="http://schemas.microsoft.com/office/drawing/2014/main" id="{A53E10E3-3C5C-4B27-93D6-F96FF16495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78827"/>
            <a:ext cx="12192000" cy="6873765"/>
          </a:xfrm>
          <a:prstGeom prst="rect">
            <a:avLst/>
          </a:prstGeom>
        </p:spPr>
      </p:pic>
      <p:sp>
        <p:nvSpPr>
          <p:cNvPr id="10" name="TextBox 9">
            <a:extLst>
              <a:ext uri="{FF2B5EF4-FFF2-40B4-BE49-F238E27FC236}">
                <a16:creationId xmlns:a16="http://schemas.microsoft.com/office/drawing/2014/main" id="{B2F694D0-5A28-4FFF-B0F3-0DBD8C419B3A}"/>
              </a:ext>
            </a:extLst>
          </p:cNvPr>
          <p:cNvSpPr txBox="1"/>
          <p:nvPr/>
        </p:nvSpPr>
        <p:spPr>
          <a:xfrm>
            <a:off x="590377" y="1632659"/>
            <a:ext cx="5790230" cy="4775221"/>
          </a:xfrm>
          <a:prstGeom prst="rect">
            <a:avLst/>
          </a:prstGeom>
          <a:noFill/>
        </p:spPr>
        <p:txBody>
          <a:bodyPr wrap="square">
            <a:spAutoFit/>
          </a:bodyPr>
          <a:lstStyle/>
          <a:p>
            <a:pPr>
              <a:lnSpc>
                <a:spcPct val="150000"/>
              </a:lnSpc>
            </a:pPr>
            <a:r>
              <a:rPr lang="en-US" dirty="0">
                <a:solidFill>
                  <a:srgbClr val="F69643"/>
                </a:solidFill>
              </a:rPr>
              <a:t>Correlation is a statistical measure that express how two variables are dependent or related to performance each other.</a:t>
            </a:r>
          </a:p>
          <a:p>
            <a:pPr>
              <a:lnSpc>
                <a:spcPct val="150000"/>
              </a:lnSpc>
            </a:pPr>
            <a:r>
              <a:rPr lang="en-US" sz="1800" dirty="0">
                <a:solidFill>
                  <a:srgbClr val="FFFFFF"/>
                </a:solidFill>
                <a:effectLst/>
              </a:rPr>
              <a:t>The correlation between the product category and promotion type effectiveness shows that categories paired with promotion type of "</a:t>
            </a:r>
            <a:r>
              <a:rPr lang="en-US" sz="1800" dirty="0">
                <a:solidFill>
                  <a:srgbClr val="F69643"/>
                </a:solidFill>
                <a:effectLst/>
              </a:rPr>
              <a:t>BOGOF" and "Cashback"</a:t>
            </a:r>
            <a:r>
              <a:rPr lang="en-US" sz="1800" dirty="0">
                <a:solidFill>
                  <a:srgbClr val="FFFFFF"/>
                </a:solidFill>
                <a:effectLst/>
              </a:rPr>
              <a:t> performed well in terms of Incremental revenue and Incremental Sold Units both as compared to other promotion types. It means categories related with specific promotion types increased the</a:t>
            </a:r>
            <a:r>
              <a:rPr lang="en-US" sz="1800" dirty="0">
                <a:solidFill>
                  <a:srgbClr val="F69643"/>
                </a:solidFill>
                <a:effectLst/>
              </a:rPr>
              <a:t> effectiveness in IR and ISU. </a:t>
            </a:r>
            <a:br>
              <a:rPr lang="en-US" dirty="0">
                <a:effectLst/>
              </a:rPr>
            </a:br>
            <a:endParaRPr lang="en-US" i="0" dirty="0">
              <a:solidFill>
                <a:srgbClr val="252423"/>
              </a:solidFill>
              <a:effectLst/>
              <a:latin typeface="Segoe UI" panose="020B0502040204020203" pitchFamily="34" charset="0"/>
            </a:endParaRPr>
          </a:p>
        </p:txBody>
      </p:sp>
      <p:sp>
        <p:nvSpPr>
          <p:cNvPr id="12" name="TextBox 11">
            <a:extLst>
              <a:ext uri="{FF2B5EF4-FFF2-40B4-BE49-F238E27FC236}">
                <a16:creationId xmlns:a16="http://schemas.microsoft.com/office/drawing/2014/main" id="{B1CC5B6B-6A4D-4181-8F19-807F028EE3B7}"/>
              </a:ext>
            </a:extLst>
          </p:cNvPr>
          <p:cNvSpPr txBox="1"/>
          <p:nvPr/>
        </p:nvSpPr>
        <p:spPr>
          <a:xfrm>
            <a:off x="1516906" y="669384"/>
            <a:ext cx="6299154" cy="461665"/>
          </a:xfrm>
          <a:prstGeom prst="rect">
            <a:avLst/>
          </a:prstGeom>
          <a:noFill/>
        </p:spPr>
        <p:txBody>
          <a:bodyPr wrap="square">
            <a:spAutoFit/>
          </a:bodyPr>
          <a:lstStyle/>
          <a:p>
            <a:r>
              <a:rPr lang="en-AU" sz="2400" b="1" dirty="0">
                <a:solidFill>
                  <a:srgbClr val="F69643"/>
                </a:solidFill>
                <a:latin typeface="Segoe UI" panose="020B0502040204020203" pitchFamily="34" charset="0"/>
              </a:rPr>
              <a:t>Product and Category Analysis</a:t>
            </a:r>
          </a:p>
        </p:txBody>
      </p:sp>
      <p:pic>
        <p:nvPicPr>
          <p:cNvPr id="6" name="Picture 5">
            <a:extLst>
              <a:ext uri="{FF2B5EF4-FFF2-40B4-BE49-F238E27FC236}">
                <a16:creationId xmlns:a16="http://schemas.microsoft.com/office/drawing/2014/main" id="{243A93EC-426F-4D3B-BD8F-7C28FE9193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42607" y="1632659"/>
            <a:ext cx="4287393" cy="3759147"/>
          </a:xfrm>
          <a:prstGeom prst="rect">
            <a:avLst/>
          </a:prstGeom>
        </p:spPr>
      </p:pic>
      <p:pic>
        <p:nvPicPr>
          <p:cNvPr id="8" name="Picture Placeholder 11">
            <a:extLst>
              <a:ext uri="{FF2B5EF4-FFF2-40B4-BE49-F238E27FC236}">
                <a16:creationId xmlns:a16="http://schemas.microsoft.com/office/drawing/2014/main" id="{816E0A21-19A8-4637-B523-CA4CDF595464}"/>
              </a:ext>
            </a:extLst>
          </p:cNvPr>
          <p:cNvPicPr>
            <a:picLocks noChangeAspect="1"/>
          </p:cNvPicPr>
          <p:nvPr/>
        </p:nvPicPr>
        <p:blipFill>
          <a:blip r:embed="rId7"/>
          <a:srcRect/>
          <a:stretch/>
        </p:blipFill>
        <p:spPr>
          <a:xfrm>
            <a:off x="570975" y="305422"/>
            <a:ext cx="945931" cy="867104"/>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p:spPr>
      </p:pic>
      <p:pic>
        <p:nvPicPr>
          <p:cNvPr id="4" name="Audio 3">
            <a:hlinkClick r:id="" action="ppaction://media"/>
            <a:extLst>
              <a:ext uri="{FF2B5EF4-FFF2-40B4-BE49-F238E27FC236}">
                <a16:creationId xmlns:a16="http://schemas.microsoft.com/office/drawing/2014/main" id="{992274B1-E9F4-4AE5-983B-FA1AA93A5489}"/>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3259396922"/>
      </p:ext>
    </p:extLst>
  </p:cSld>
  <p:clrMapOvr>
    <a:masterClrMapping/>
  </p:clrMapOvr>
  <mc:AlternateContent xmlns:mc="http://schemas.openxmlformats.org/markup-compatibility/2006">
    <mc:Choice xmlns:p14="http://schemas.microsoft.com/office/powerpoint/2010/main" Requires="p14">
      <p:transition spd="slow" p14:dur="2000" advTm="1751"/>
    </mc:Choice>
    <mc:Fallback>
      <p:transition spd="slow" advTm="175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par>
                                <p:cTn id="7" presetID="10"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4"/>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0A8F3D8-FCEE-4DB6-B731-1B6614D7198A}"/>
              </a:ext>
            </a:extLst>
          </p:cNvPr>
          <p:cNvSpPr>
            <a:spLocks noGrp="1"/>
          </p:cNvSpPr>
          <p:nvPr>
            <p:ph type="ctrTitle"/>
          </p:nvPr>
        </p:nvSpPr>
        <p:spPr>
          <a:xfrm>
            <a:off x="1524000" y="1122363"/>
            <a:ext cx="9144000" cy="2387600"/>
          </a:xfrm>
        </p:spPr>
        <p:txBody>
          <a:bodyPr/>
          <a:lstStyle/>
          <a:p>
            <a:endParaRPr lang="en-AU"/>
          </a:p>
        </p:txBody>
      </p:sp>
      <p:sp>
        <p:nvSpPr>
          <p:cNvPr id="15" name="Subtitle 2">
            <a:extLst>
              <a:ext uri="{FF2B5EF4-FFF2-40B4-BE49-F238E27FC236}">
                <a16:creationId xmlns:a16="http://schemas.microsoft.com/office/drawing/2014/main" id="{430D2B06-7623-4BD0-BBD8-538C33267827}"/>
              </a:ext>
            </a:extLst>
          </p:cNvPr>
          <p:cNvSpPr>
            <a:spLocks noGrp="1"/>
          </p:cNvSpPr>
          <p:nvPr>
            <p:ph type="subTitle" idx="1"/>
          </p:nvPr>
        </p:nvSpPr>
        <p:spPr>
          <a:xfrm>
            <a:off x="1524000" y="3602038"/>
            <a:ext cx="9144000" cy="1655762"/>
          </a:xfrm>
        </p:spPr>
        <p:txBody>
          <a:bodyPr/>
          <a:lstStyle/>
          <a:p>
            <a:endParaRPr lang="en-AU"/>
          </a:p>
        </p:txBody>
      </p:sp>
      <p:pic>
        <p:nvPicPr>
          <p:cNvPr id="16" name="Picture 15">
            <a:extLst>
              <a:ext uri="{FF2B5EF4-FFF2-40B4-BE49-F238E27FC236}">
                <a16:creationId xmlns:a16="http://schemas.microsoft.com/office/drawing/2014/main" id="{A0373E61-29EF-4864-8571-605BE42F98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TextBox 16">
            <a:extLst>
              <a:ext uri="{FF2B5EF4-FFF2-40B4-BE49-F238E27FC236}">
                <a16:creationId xmlns:a16="http://schemas.microsoft.com/office/drawing/2014/main" id="{DB3BCA7E-70F0-46EE-AF8A-53FCAF92EF04}"/>
              </a:ext>
            </a:extLst>
          </p:cNvPr>
          <p:cNvSpPr txBox="1"/>
          <p:nvPr/>
        </p:nvSpPr>
        <p:spPr>
          <a:xfrm>
            <a:off x="704196" y="1366326"/>
            <a:ext cx="4351280" cy="3520984"/>
          </a:xfrm>
          <a:prstGeom prst="rect">
            <a:avLst/>
          </a:prstGeom>
          <a:noFill/>
        </p:spPr>
        <p:txBody>
          <a:bodyPr wrap="square">
            <a:spAutoFit/>
          </a:bodyPr>
          <a:lstStyle/>
          <a:p>
            <a:pPr>
              <a:lnSpc>
                <a:spcPct val="107000"/>
              </a:lnSpc>
              <a:spcBef>
                <a:spcPts val="1200"/>
              </a:spcBef>
            </a:pPr>
            <a:r>
              <a:rPr lang="en-AU" sz="2800" b="1" u="sng" kern="0" dirty="0">
                <a:solidFill>
                  <a:schemeClr val="accent2">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Business question 1</a:t>
            </a:r>
            <a:endParaRPr lang="en-AU" sz="2800" b="1" kern="0" dirty="0">
              <a:solidFill>
                <a:schemeClr val="accent2">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AU" sz="1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select distinct(</a:t>
            </a:r>
            <a:r>
              <a:rPr lang="en-AU" sz="18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p.product_name</a:t>
            </a:r>
            <a:r>
              <a:rPr lang="en-AU" sz="1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AU" sz="18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f.product_code</a:t>
            </a:r>
            <a:r>
              <a:rPr lang="en-AU" sz="1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AU" sz="18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f.base_price</a:t>
            </a:r>
            <a:r>
              <a:rPr lang="en-AU" sz="1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AU" sz="18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f.promo_type</a:t>
            </a:r>
            <a:endParaRPr lang="en-AU" sz="1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from </a:t>
            </a:r>
            <a:r>
              <a:rPr lang="en-AU" sz="18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dim_products</a:t>
            </a:r>
            <a:r>
              <a:rPr lang="en-AU" sz="1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as p</a:t>
            </a:r>
          </a:p>
          <a:p>
            <a:pPr>
              <a:lnSpc>
                <a:spcPct val="107000"/>
              </a:lnSpc>
              <a:spcAft>
                <a:spcPts val="800"/>
              </a:spcAft>
            </a:pPr>
            <a:r>
              <a:rPr lang="en-AU" b="1" u="sng" kern="0" dirty="0">
                <a:solidFill>
                  <a:schemeClr val="accent2">
                    <a:lumMod val="75000"/>
                  </a:schemeClr>
                </a:solidFill>
                <a:latin typeface="Calibri Light" panose="020F0302020204030204" pitchFamily="34" charset="0"/>
                <a:cs typeface="Times New Roman" panose="02020603050405020304" pitchFamily="18" charset="0"/>
              </a:rPr>
              <a:t>inner join </a:t>
            </a:r>
            <a:r>
              <a:rPr lang="en-AU" sz="18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fact_events</a:t>
            </a:r>
            <a:r>
              <a:rPr lang="en-AU" sz="1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as f</a:t>
            </a:r>
          </a:p>
          <a:p>
            <a:pPr>
              <a:lnSpc>
                <a:spcPct val="107000"/>
              </a:lnSpc>
              <a:spcAft>
                <a:spcPts val="800"/>
              </a:spcAft>
            </a:pPr>
            <a:r>
              <a:rPr lang="en-AU" b="1" u="sng" kern="0" dirty="0">
                <a:solidFill>
                  <a:schemeClr val="accent2">
                    <a:lumMod val="75000"/>
                  </a:schemeClr>
                </a:solidFill>
                <a:latin typeface="Calibri Light" panose="020F0302020204030204" pitchFamily="34" charset="0"/>
                <a:cs typeface="Times New Roman" panose="02020603050405020304" pitchFamily="18" charset="0"/>
              </a:rPr>
              <a:t>on</a:t>
            </a:r>
            <a:r>
              <a:rPr lang="en-AU" sz="1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AU" sz="18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p.product_code</a:t>
            </a:r>
            <a:r>
              <a:rPr lang="en-AU" sz="1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a:t>
            </a:r>
            <a:r>
              <a:rPr lang="en-AU" sz="18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f.product_code</a:t>
            </a:r>
            <a:endParaRPr lang="en-AU" sz="1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where </a:t>
            </a:r>
            <a:r>
              <a:rPr lang="en-AU" sz="18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base_price</a:t>
            </a:r>
            <a:r>
              <a:rPr lang="en-AU" sz="1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&gt; 500 &amp;&amp; </a:t>
            </a:r>
            <a:r>
              <a:rPr lang="en-AU" sz="18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promo_type</a:t>
            </a:r>
            <a:r>
              <a:rPr lang="en-AU" sz="1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'BOGOF'</a:t>
            </a:r>
          </a:p>
          <a:p>
            <a:pPr>
              <a:lnSpc>
                <a:spcPct val="107000"/>
              </a:lnSpc>
              <a:spcAft>
                <a:spcPts val="800"/>
              </a:spcAft>
            </a:pPr>
            <a:r>
              <a:rPr lang="en-AU" b="1" u="sng" kern="0" dirty="0">
                <a:solidFill>
                  <a:schemeClr val="accent2">
                    <a:lumMod val="75000"/>
                  </a:schemeClr>
                </a:solidFill>
                <a:latin typeface="Calibri Light" panose="020F0302020204030204" pitchFamily="34" charset="0"/>
                <a:cs typeface="Times New Roman" panose="02020603050405020304" pitchFamily="18" charset="0"/>
              </a:rPr>
              <a:t>order by </a:t>
            </a:r>
            <a:r>
              <a:rPr lang="en-AU" sz="18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product_name</a:t>
            </a:r>
            <a:r>
              <a:rPr lang="en-AU" sz="1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18" name="Picture 17">
            <a:extLst>
              <a:ext uri="{FF2B5EF4-FFF2-40B4-BE49-F238E27FC236}">
                <a16:creationId xmlns:a16="http://schemas.microsoft.com/office/drawing/2014/main" id="{2672C80C-9390-4073-A4D1-28A50E858733}"/>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6190593" y="1398539"/>
            <a:ext cx="5817257" cy="4171944"/>
          </a:xfrm>
          <a:prstGeom prst="rect">
            <a:avLst/>
          </a:prstGeom>
          <a:noFill/>
          <a:ln>
            <a:noFill/>
          </a:ln>
        </p:spPr>
      </p:pic>
      <p:sp>
        <p:nvSpPr>
          <p:cNvPr id="19" name="TextBox 18">
            <a:extLst>
              <a:ext uri="{FF2B5EF4-FFF2-40B4-BE49-F238E27FC236}">
                <a16:creationId xmlns:a16="http://schemas.microsoft.com/office/drawing/2014/main" id="{5D020EB3-A1E3-4B97-BB8F-290AEB856088}"/>
              </a:ext>
            </a:extLst>
          </p:cNvPr>
          <p:cNvSpPr txBox="1"/>
          <p:nvPr/>
        </p:nvSpPr>
        <p:spPr>
          <a:xfrm>
            <a:off x="1282265" y="514275"/>
            <a:ext cx="9312164" cy="470000"/>
          </a:xfrm>
          <a:prstGeom prst="rect">
            <a:avLst/>
          </a:prstGeom>
          <a:noFill/>
        </p:spPr>
        <p:txBody>
          <a:bodyPr wrap="square">
            <a:spAutoFit/>
          </a:bodyPr>
          <a:lstStyle/>
          <a:p>
            <a:pPr>
              <a:lnSpc>
                <a:spcPct val="107000"/>
              </a:lnSpc>
              <a:spcBef>
                <a:spcPts val="1200"/>
              </a:spcBef>
            </a:pPr>
            <a:r>
              <a:rPr lang="en-AU" sz="2400" b="1" kern="0" dirty="0">
                <a:solidFill>
                  <a:schemeClr val="accent2">
                    <a:lumMod val="75000"/>
                  </a:schemeClr>
                </a:solidFill>
                <a:effectLst/>
                <a:latin typeface="Segoe UI" panose="020B0502040204020203" pitchFamily="34" charset="0"/>
                <a:ea typeface="Times New Roman" panose="02020603050405020304" pitchFamily="18" charset="0"/>
                <a:cs typeface="Segoe UI" panose="020B0502040204020203" pitchFamily="34" charset="0"/>
              </a:rPr>
              <a:t>Ad-hoc Business Requests </a:t>
            </a:r>
          </a:p>
        </p:txBody>
      </p:sp>
      <p:pic>
        <p:nvPicPr>
          <p:cNvPr id="20" name="Picture Placeholder 11">
            <a:extLst>
              <a:ext uri="{FF2B5EF4-FFF2-40B4-BE49-F238E27FC236}">
                <a16:creationId xmlns:a16="http://schemas.microsoft.com/office/drawing/2014/main" id="{B32C6932-E502-44BA-96F5-222E9A9D9B66}"/>
              </a:ext>
            </a:extLst>
          </p:cNvPr>
          <p:cNvPicPr>
            <a:picLocks noChangeAspect="1"/>
          </p:cNvPicPr>
          <p:nvPr/>
        </p:nvPicPr>
        <p:blipFill>
          <a:blip r:embed="rId7"/>
          <a:srcRect/>
          <a:stretch/>
        </p:blipFill>
        <p:spPr>
          <a:xfrm>
            <a:off x="168167" y="255259"/>
            <a:ext cx="945931" cy="867104"/>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p:spPr>
      </p:pic>
      <p:pic>
        <p:nvPicPr>
          <p:cNvPr id="4" name="Audio 3">
            <a:hlinkClick r:id="" action="ppaction://media"/>
            <a:extLst>
              <a:ext uri="{FF2B5EF4-FFF2-40B4-BE49-F238E27FC236}">
                <a16:creationId xmlns:a16="http://schemas.microsoft.com/office/drawing/2014/main" id="{EAF77E84-56FB-418F-9C2E-3A6C9D1BA5FB}"/>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2340989860"/>
      </p:ext>
    </p:extLst>
  </p:cSld>
  <p:clrMapOvr>
    <a:masterClrMapping/>
  </p:clrMapOvr>
  <mc:AlternateContent xmlns:mc="http://schemas.openxmlformats.org/markup-compatibility/2006">
    <mc:Choice xmlns:p14="http://schemas.microsoft.com/office/powerpoint/2010/main" Requires="p14">
      <p:transition spd="slow" p14:dur="2000" advTm="2285"/>
    </mc:Choice>
    <mc:Fallback>
      <p:transition spd="slow" advTm="228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par>
                                <p:cTn id="7" presetID="10"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animEffect transition="in" filter="fade">
                                      <p:cBhvr>
                                        <p:cTn id="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4"/>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A38E0E1-2C1C-447B-881C-4BAB866E3680}"/>
              </a:ext>
            </a:extLst>
          </p:cNvPr>
          <p:cNvSpPr>
            <a:spLocks noGrp="1"/>
          </p:cNvSpPr>
          <p:nvPr>
            <p:ph type="ctrTitle"/>
          </p:nvPr>
        </p:nvSpPr>
        <p:spPr>
          <a:xfrm>
            <a:off x="1524000" y="1122363"/>
            <a:ext cx="9144000" cy="2387600"/>
          </a:xfrm>
        </p:spPr>
        <p:txBody>
          <a:bodyPr/>
          <a:lstStyle/>
          <a:p>
            <a:endParaRPr lang="en-AU"/>
          </a:p>
        </p:txBody>
      </p:sp>
      <p:sp>
        <p:nvSpPr>
          <p:cNvPr id="9" name="Subtitle 2">
            <a:extLst>
              <a:ext uri="{FF2B5EF4-FFF2-40B4-BE49-F238E27FC236}">
                <a16:creationId xmlns:a16="http://schemas.microsoft.com/office/drawing/2014/main" id="{5780B010-33B1-436C-A97D-73C1CFDC836F}"/>
              </a:ext>
            </a:extLst>
          </p:cNvPr>
          <p:cNvSpPr>
            <a:spLocks noGrp="1"/>
          </p:cNvSpPr>
          <p:nvPr>
            <p:ph type="subTitle" idx="1"/>
          </p:nvPr>
        </p:nvSpPr>
        <p:spPr>
          <a:xfrm>
            <a:off x="1524000" y="3602038"/>
            <a:ext cx="9144000" cy="1655762"/>
          </a:xfrm>
        </p:spPr>
        <p:txBody>
          <a:bodyPr/>
          <a:lstStyle/>
          <a:p>
            <a:endParaRPr lang="en-AU"/>
          </a:p>
        </p:txBody>
      </p:sp>
      <p:pic>
        <p:nvPicPr>
          <p:cNvPr id="10" name="Picture 9">
            <a:extLst>
              <a:ext uri="{FF2B5EF4-FFF2-40B4-BE49-F238E27FC236}">
                <a16:creationId xmlns:a16="http://schemas.microsoft.com/office/drawing/2014/main" id="{F0C78D8B-1B4A-405E-BFF1-3B00352AC9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a:extLst>
              <a:ext uri="{FF2B5EF4-FFF2-40B4-BE49-F238E27FC236}">
                <a16:creationId xmlns:a16="http://schemas.microsoft.com/office/drawing/2014/main" id="{D146F4DA-974E-4EF6-9EB1-2BC06A7699D4}"/>
              </a:ext>
            </a:extLst>
          </p:cNvPr>
          <p:cNvSpPr txBox="1"/>
          <p:nvPr/>
        </p:nvSpPr>
        <p:spPr>
          <a:xfrm>
            <a:off x="493987" y="1600200"/>
            <a:ext cx="3825766" cy="2648354"/>
          </a:xfrm>
          <a:prstGeom prst="rect">
            <a:avLst/>
          </a:prstGeom>
          <a:noFill/>
        </p:spPr>
        <p:txBody>
          <a:bodyPr wrap="square">
            <a:spAutoFit/>
          </a:bodyPr>
          <a:lstStyle/>
          <a:p>
            <a:pPr>
              <a:lnSpc>
                <a:spcPct val="107000"/>
              </a:lnSpc>
              <a:spcBef>
                <a:spcPts val="1200"/>
              </a:spcBef>
            </a:pPr>
            <a:r>
              <a:rPr lang="en-AU" sz="2800" b="1" u="sng" kern="0" dirty="0">
                <a:solidFill>
                  <a:schemeClr val="accent2">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Business question 2</a:t>
            </a:r>
          </a:p>
          <a:p>
            <a:pPr>
              <a:lnSpc>
                <a:spcPct val="107000"/>
              </a:lnSpc>
              <a:spcBef>
                <a:spcPts val="1200"/>
              </a:spcBef>
            </a:pPr>
            <a:endParaRPr lang="en-AU" sz="2800" b="1" kern="0" dirty="0">
              <a:solidFill>
                <a:schemeClr val="accent2">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AU"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select distinct(city), count(</a:t>
            </a:r>
            <a:r>
              <a:rPr lang="en-AU"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store_id</a:t>
            </a:r>
            <a:r>
              <a:rPr lang="en-AU"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AU"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from </a:t>
            </a:r>
            <a:r>
              <a:rPr lang="en-AU"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dim_stores</a:t>
            </a:r>
            <a:endParaRPr lang="en-AU"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b="1" u="sng" kern="0" dirty="0">
                <a:solidFill>
                  <a:schemeClr val="accent2">
                    <a:lumMod val="75000"/>
                  </a:schemeClr>
                </a:solidFill>
                <a:latin typeface="Calibri Light" panose="020F0302020204030204" pitchFamily="34" charset="0"/>
                <a:cs typeface="Times New Roman" panose="02020603050405020304" pitchFamily="18" charset="0"/>
              </a:rPr>
              <a:t>group by </a:t>
            </a:r>
            <a:r>
              <a:rPr lang="en-AU"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city</a:t>
            </a:r>
          </a:p>
          <a:p>
            <a:pPr>
              <a:lnSpc>
                <a:spcPct val="107000"/>
              </a:lnSpc>
              <a:spcAft>
                <a:spcPts val="800"/>
              </a:spcAft>
            </a:pPr>
            <a:r>
              <a:rPr lang="en-AU" b="1" u="sng" kern="0" dirty="0">
                <a:solidFill>
                  <a:schemeClr val="accent2">
                    <a:lumMod val="75000"/>
                  </a:schemeClr>
                </a:solidFill>
                <a:latin typeface="Calibri Light" panose="020F0302020204030204" pitchFamily="34" charset="0"/>
                <a:cs typeface="Times New Roman" panose="02020603050405020304" pitchFamily="18" charset="0"/>
              </a:rPr>
              <a:t>order by </a:t>
            </a:r>
            <a:r>
              <a:rPr lang="en-AU"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count(</a:t>
            </a:r>
            <a:r>
              <a:rPr lang="en-AU"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store_id</a:t>
            </a:r>
            <a:r>
              <a:rPr lang="en-AU"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desc;</a:t>
            </a:r>
          </a:p>
        </p:txBody>
      </p:sp>
      <p:pic>
        <p:nvPicPr>
          <p:cNvPr id="12" name="Picture 11">
            <a:extLst>
              <a:ext uri="{FF2B5EF4-FFF2-40B4-BE49-F238E27FC236}">
                <a16:creationId xmlns:a16="http://schemas.microsoft.com/office/drawing/2014/main" id="{117364F6-653E-4B7E-A66B-EEF89B06D41F}"/>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5646135" y="1303391"/>
            <a:ext cx="5536872" cy="4582401"/>
          </a:xfrm>
          <a:prstGeom prst="rect">
            <a:avLst/>
          </a:prstGeom>
          <a:noFill/>
          <a:ln>
            <a:noFill/>
          </a:ln>
        </p:spPr>
      </p:pic>
      <p:sp>
        <p:nvSpPr>
          <p:cNvPr id="13" name="TextBox 12">
            <a:extLst>
              <a:ext uri="{FF2B5EF4-FFF2-40B4-BE49-F238E27FC236}">
                <a16:creationId xmlns:a16="http://schemas.microsoft.com/office/drawing/2014/main" id="{9FD68399-122A-4D3E-B60B-52EFE5FAE328}"/>
              </a:ext>
            </a:extLst>
          </p:cNvPr>
          <p:cNvSpPr txBox="1"/>
          <p:nvPr/>
        </p:nvSpPr>
        <p:spPr>
          <a:xfrm>
            <a:off x="1282265" y="514275"/>
            <a:ext cx="9312164" cy="470000"/>
          </a:xfrm>
          <a:prstGeom prst="rect">
            <a:avLst/>
          </a:prstGeom>
          <a:noFill/>
        </p:spPr>
        <p:txBody>
          <a:bodyPr wrap="square">
            <a:spAutoFit/>
          </a:bodyPr>
          <a:lstStyle/>
          <a:p>
            <a:pPr>
              <a:lnSpc>
                <a:spcPct val="107000"/>
              </a:lnSpc>
              <a:spcBef>
                <a:spcPts val="1200"/>
              </a:spcBef>
            </a:pPr>
            <a:r>
              <a:rPr lang="en-AU" sz="2400" b="1" kern="0" dirty="0">
                <a:solidFill>
                  <a:schemeClr val="accent2">
                    <a:lumMod val="75000"/>
                  </a:schemeClr>
                </a:solidFill>
                <a:effectLst/>
                <a:latin typeface="Segoe UI" panose="020B0502040204020203" pitchFamily="34" charset="0"/>
                <a:ea typeface="Times New Roman" panose="02020603050405020304" pitchFamily="18" charset="0"/>
                <a:cs typeface="Segoe UI" panose="020B0502040204020203" pitchFamily="34" charset="0"/>
              </a:rPr>
              <a:t>Ad-hoc Business Requests </a:t>
            </a:r>
          </a:p>
        </p:txBody>
      </p:sp>
      <p:pic>
        <p:nvPicPr>
          <p:cNvPr id="20" name="Picture Placeholder 11">
            <a:extLst>
              <a:ext uri="{FF2B5EF4-FFF2-40B4-BE49-F238E27FC236}">
                <a16:creationId xmlns:a16="http://schemas.microsoft.com/office/drawing/2014/main" id="{B8DF1131-DC87-4DFC-A670-80A90AC56760}"/>
              </a:ext>
            </a:extLst>
          </p:cNvPr>
          <p:cNvPicPr>
            <a:picLocks noChangeAspect="1"/>
          </p:cNvPicPr>
          <p:nvPr/>
        </p:nvPicPr>
        <p:blipFill>
          <a:blip r:embed="rId7"/>
          <a:srcRect/>
          <a:stretch/>
        </p:blipFill>
        <p:spPr>
          <a:xfrm>
            <a:off x="168167" y="255259"/>
            <a:ext cx="945931" cy="867104"/>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p:spPr>
      </p:pic>
      <p:pic>
        <p:nvPicPr>
          <p:cNvPr id="2" name="Audio 1">
            <a:hlinkClick r:id="" action="ppaction://media"/>
            <a:extLst>
              <a:ext uri="{FF2B5EF4-FFF2-40B4-BE49-F238E27FC236}">
                <a16:creationId xmlns:a16="http://schemas.microsoft.com/office/drawing/2014/main" id="{98A881A7-53CD-44C2-BF43-5CB4F2076C88}"/>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2467689880"/>
      </p:ext>
    </p:extLst>
  </p:cSld>
  <p:clrMapOvr>
    <a:masterClrMapping/>
  </p:clrMapOvr>
  <mc:AlternateContent xmlns:mc="http://schemas.openxmlformats.org/markup-compatibility/2006">
    <mc:Choice xmlns:p14="http://schemas.microsoft.com/office/powerpoint/2010/main" Requires="p14">
      <p:transition spd="slow" p14:dur="2000" advTm="3191"/>
    </mc:Choice>
    <mc:Fallback>
      <p:transition spd="slow" advTm="31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par>
                                <p:cTn id="7" presetID="10"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animEffect transition="in" filter="fade">
                                      <p:cBhvr>
                                        <p:cTn id="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2"/>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44DBE3B-1FCF-4062-914D-74B3DCB601B3}"/>
              </a:ext>
            </a:extLst>
          </p:cNvPr>
          <p:cNvSpPr>
            <a:spLocks noGrp="1"/>
          </p:cNvSpPr>
          <p:nvPr>
            <p:ph type="ctrTitle"/>
          </p:nvPr>
        </p:nvSpPr>
        <p:spPr>
          <a:xfrm>
            <a:off x="1524000" y="1122363"/>
            <a:ext cx="9144000" cy="2387600"/>
          </a:xfrm>
        </p:spPr>
        <p:txBody>
          <a:bodyPr/>
          <a:lstStyle/>
          <a:p>
            <a:endParaRPr lang="en-AU"/>
          </a:p>
        </p:txBody>
      </p:sp>
      <p:sp>
        <p:nvSpPr>
          <p:cNvPr id="13" name="Subtitle 2">
            <a:extLst>
              <a:ext uri="{FF2B5EF4-FFF2-40B4-BE49-F238E27FC236}">
                <a16:creationId xmlns:a16="http://schemas.microsoft.com/office/drawing/2014/main" id="{FC15C8FB-1313-491C-BE0C-9AF394A13353}"/>
              </a:ext>
            </a:extLst>
          </p:cNvPr>
          <p:cNvSpPr>
            <a:spLocks noGrp="1"/>
          </p:cNvSpPr>
          <p:nvPr>
            <p:ph type="subTitle" idx="1"/>
          </p:nvPr>
        </p:nvSpPr>
        <p:spPr>
          <a:xfrm>
            <a:off x="1524000" y="3602038"/>
            <a:ext cx="9144000" cy="1655762"/>
          </a:xfrm>
        </p:spPr>
        <p:txBody>
          <a:bodyPr/>
          <a:lstStyle/>
          <a:p>
            <a:endParaRPr lang="en-AU"/>
          </a:p>
        </p:txBody>
      </p:sp>
      <p:pic>
        <p:nvPicPr>
          <p:cNvPr id="14" name="Picture 13">
            <a:extLst>
              <a:ext uri="{FF2B5EF4-FFF2-40B4-BE49-F238E27FC236}">
                <a16:creationId xmlns:a16="http://schemas.microsoft.com/office/drawing/2014/main" id="{01B1162C-89DD-4AEA-96CE-8477AAD06E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extBox 14">
            <a:extLst>
              <a:ext uri="{FF2B5EF4-FFF2-40B4-BE49-F238E27FC236}">
                <a16:creationId xmlns:a16="http://schemas.microsoft.com/office/drawing/2014/main" id="{761D5F54-BE19-4BB2-BF63-FAF8A4B9C403}"/>
              </a:ext>
            </a:extLst>
          </p:cNvPr>
          <p:cNvSpPr txBox="1"/>
          <p:nvPr/>
        </p:nvSpPr>
        <p:spPr>
          <a:xfrm>
            <a:off x="315311" y="1329526"/>
            <a:ext cx="6117020" cy="3488519"/>
          </a:xfrm>
          <a:prstGeom prst="rect">
            <a:avLst/>
          </a:prstGeom>
          <a:noFill/>
        </p:spPr>
        <p:txBody>
          <a:bodyPr wrap="square">
            <a:spAutoFit/>
          </a:bodyPr>
          <a:lstStyle/>
          <a:p>
            <a:pPr>
              <a:lnSpc>
                <a:spcPct val="107000"/>
              </a:lnSpc>
              <a:spcBef>
                <a:spcPts val="1200"/>
              </a:spcBef>
            </a:pPr>
            <a:r>
              <a:rPr lang="en-AU" sz="2800" b="1" u="sng" kern="0" dirty="0">
                <a:solidFill>
                  <a:schemeClr val="accent2">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Business question 3</a:t>
            </a:r>
            <a:endParaRPr lang="en-AU" sz="2800" b="1" kern="0" dirty="0">
              <a:solidFill>
                <a:schemeClr val="accent2">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AU"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select </a:t>
            </a:r>
            <a:r>
              <a:rPr lang="en-AU"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campaign_name</a:t>
            </a:r>
            <a:r>
              <a:rPr lang="en-AU"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AU"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concat</a:t>
            </a:r>
            <a:r>
              <a:rPr lang="en-AU"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(format(sum(</a:t>
            </a:r>
            <a:r>
              <a:rPr lang="en-AU"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base_price</a:t>
            </a:r>
            <a:r>
              <a:rPr lang="en-AU"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r>
              <a:rPr lang="en-AU"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quantity_sold_before_promo</a:t>
            </a:r>
            <a:r>
              <a:rPr lang="en-AU"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)/1000000,2), 'M')  AS </a:t>
            </a:r>
            <a:r>
              <a:rPr lang="en-AU"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total_revenue_before_promo</a:t>
            </a:r>
            <a:r>
              <a:rPr lang="en-AU"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U"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concat</a:t>
            </a:r>
            <a:r>
              <a:rPr lang="en-AU"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(format(SUM(</a:t>
            </a:r>
            <a:r>
              <a:rPr lang="en-AU"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quantity_sold_before_promo</a:t>
            </a:r>
            <a:r>
              <a:rPr lang="en-AU"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a:t>
            </a:r>
            <a:r>
              <a:rPr lang="en-AU"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base_price</a:t>
            </a:r>
            <a:r>
              <a:rPr lang="en-AU"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1000000, 2), 'M') AS </a:t>
            </a:r>
            <a:r>
              <a:rPr lang="en-AU"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total_revenue_after_promo</a:t>
            </a:r>
            <a:endParaRPr lang="en-AU"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from </a:t>
            </a:r>
            <a:r>
              <a:rPr lang="en-AU"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dim_campaigns</a:t>
            </a:r>
            <a:r>
              <a:rPr lang="en-AU"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as c </a:t>
            </a:r>
            <a:r>
              <a:rPr lang="en-AU" sz="2000" b="1" u="sng" kern="0" dirty="0">
                <a:solidFill>
                  <a:schemeClr val="accent2">
                    <a:lumMod val="75000"/>
                  </a:schemeClr>
                </a:solidFill>
                <a:latin typeface="Calibri Light" panose="020F0302020204030204" pitchFamily="34" charset="0"/>
                <a:cs typeface="Times New Roman" panose="02020603050405020304" pitchFamily="18" charset="0"/>
              </a:rPr>
              <a:t>inner join </a:t>
            </a:r>
            <a:r>
              <a:rPr lang="en-AU"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fact_events</a:t>
            </a:r>
            <a:r>
              <a:rPr lang="en-AU"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as f </a:t>
            </a:r>
            <a:r>
              <a:rPr lang="en-AU" sz="2000" b="1" u="sng" kern="0" dirty="0">
                <a:solidFill>
                  <a:schemeClr val="accent2">
                    <a:lumMod val="75000"/>
                  </a:schemeClr>
                </a:solidFill>
                <a:latin typeface="Calibri Light" panose="020F0302020204030204" pitchFamily="34" charset="0"/>
                <a:cs typeface="Times New Roman" panose="02020603050405020304" pitchFamily="18" charset="0"/>
              </a:rPr>
              <a:t>on </a:t>
            </a:r>
          </a:p>
          <a:p>
            <a:pPr>
              <a:lnSpc>
                <a:spcPct val="107000"/>
              </a:lnSpc>
              <a:spcAft>
                <a:spcPts val="800"/>
              </a:spcAft>
            </a:pPr>
            <a:r>
              <a:rPr lang="en-AU"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c.campaign_id</a:t>
            </a:r>
            <a:r>
              <a:rPr lang="en-AU"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a:t>
            </a:r>
            <a:r>
              <a:rPr lang="en-AU"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f.campaign_id</a:t>
            </a:r>
            <a:endParaRPr lang="en-AU"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2000" b="1" u="sng" kern="0" dirty="0">
                <a:solidFill>
                  <a:schemeClr val="accent2">
                    <a:lumMod val="75000"/>
                  </a:schemeClr>
                </a:solidFill>
                <a:latin typeface="Calibri Light" panose="020F0302020204030204" pitchFamily="34" charset="0"/>
                <a:cs typeface="Times New Roman" panose="02020603050405020304" pitchFamily="18" charset="0"/>
              </a:rPr>
              <a:t>group by </a:t>
            </a:r>
            <a:r>
              <a:rPr lang="en-AU"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campaign_name</a:t>
            </a:r>
            <a:r>
              <a:rPr lang="en-AU"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AU" sz="2000" b="1" u="sng" kern="0" dirty="0">
                <a:solidFill>
                  <a:schemeClr val="accent2">
                    <a:lumMod val="75000"/>
                  </a:schemeClr>
                </a:solidFill>
                <a:latin typeface="Calibri Light" panose="020F0302020204030204" pitchFamily="34" charset="0"/>
                <a:cs typeface="Times New Roman" panose="02020603050405020304" pitchFamily="18" charset="0"/>
              </a:rPr>
              <a:t>order by </a:t>
            </a:r>
            <a:r>
              <a:rPr lang="en-AU"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campaign_name</a:t>
            </a:r>
            <a:r>
              <a:rPr lang="en-AU"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AU" sz="2000" b="1" u="sng" kern="0" dirty="0" err="1">
                <a:solidFill>
                  <a:schemeClr val="accent2">
                    <a:lumMod val="75000"/>
                  </a:schemeClr>
                </a:solidFill>
                <a:latin typeface="Calibri Light" panose="020F0302020204030204" pitchFamily="34" charset="0"/>
                <a:cs typeface="Times New Roman" panose="02020603050405020304" pitchFamily="18" charset="0"/>
              </a:rPr>
              <a:t>asc</a:t>
            </a:r>
            <a:r>
              <a:rPr lang="en-AU"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16" name="Picture 15">
            <a:extLst>
              <a:ext uri="{FF2B5EF4-FFF2-40B4-BE49-F238E27FC236}">
                <a16:creationId xmlns:a16="http://schemas.microsoft.com/office/drawing/2014/main" id="{E9166C31-4362-4993-9487-B6D1173C9F23}"/>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5975133" y="2575034"/>
            <a:ext cx="6117019" cy="3791271"/>
          </a:xfrm>
          <a:prstGeom prst="rect">
            <a:avLst/>
          </a:prstGeom>
          <a:noFill/>
          <a:ln>
            <a:noFill/>
          </a:ln>
        </p:spPr>
      </p:pic>
      <p:sp>
        <p:nvSpPr>
          <p:cNvPr id="18" name="TextBox 17">
            <a:extLst>
              <a:ext uri="{FF2B5EF4-FFF2-40B4-BE49-F238E27FC236}">
                <a16:creationId xmlns:a16="http://schemas.microsoft.com/office/drawing/2014/main" id="{D7F05746-678B-4E56-82B8-0B21D864E215}"/>
              </a:ext>
            </a:extLst>
          </p:cNvPr>
          <p:cNvSpPr txBox="1"/>
          <p:nvPr/>
        </p:nvSpPr>
        <p:spPr>
          <a:xfrm>
            <a:off x="1282265" y="514275"/>
            <a:ext cx="9312164" cy="470000"/>
          </a:xfrm>
          <a:prstGeom prst="rect">
            <a:avLst/>
          </a:prstGeom>
          <a:noFill/>
        </p:spPr>
        <p:txBody>
          <a:bodyPr wrap="square">
            <a:spAutoFit/>
          </a:bodyPr>
          <a:lstStyle/>
          <a:p>
            <a:pPr>
              <a:lnSpc>
                <a:spcPct val="107000"/>
              </a:lnSpc>
              <a:spcBef>
                <a:spcPts val="1200"/>
              </a:spcBef>
            </a:pPr>
            <a:r>
              <a:rPr lang="en-AU" sz="2400" b="1" kern="0" dirty="0">
                <a:solidFill>
                  <a:schemeClr val="accent2">
                    <a:lumMod val="75000"/>
                  </a:schemeClr>
                </a:solidFill>
                <a:effectLst/>
                <a:latin typeface="Segoe UI" panose="020B0502040204020203" pitchFamily="34" charset="0"/>
                <a:ea typeface="Times New Roman" panose="02020603050405020304" pitchFamily="18" charset="0"/>
                <a:cs typeface="Segoe UI" panose="020B0502040204020203" pitchFamily="34" charset="0"/>
              </a:rPr>
              <a:t>Ad-hoc Business Requests </a:t>
            </a:r>
          </a:p>
        </p:txBody>
      </p:sp>
      <p:pic>
        <p:nvPicPr>
          <p:cNvPr id="19" name="Picture Placeholder 11">
            <a:extLst>
              <a:ext uri="{FF2B5EF4-FFF2-40B4-BE49-F238E27FC236}">
                <a16:creationId xmlns:a16="http://schemas.microsoft.com/office/drawing/2014/main" id="{4A6B033D-AE16-4A6B-B777-BF7E60CD33A1}"/>
              </a:ext>
            </a:extLst>
          </p:cNvPr>
          <p:cNvPicPr>
            <a:picLocks noChangeAspect="1"/>
          </p:cNvPicPr>
          <p:nvPr/>
        </p:nvPicPr>
        <p:blipFill>
          <a:blip r:embed="rId7"/>
          <a:srcRect/>
          <a:stretch/>
        </p:blipFill>
        <p:spPr>
          <a:xfrm>
            <a:off x="168167" y="255259"/>
            <a:ext cx="945931" cy="867104"/>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p:spPr>
      </p:pic>
      <p:pic>
        <p:nvPicPr>
          <p:cNvPr id="3" name="Audio 2">
            <a:hlinkClick r:id="" action="ppaction://media"/>
            <a:extLst>
              <a:ext uri="{FF2B5EF4-FFF2-40B4-BE49-F238E27FC236}">
                <a16:creationId xmlns:a16="http://schemas.microsoft.com/office/drawing/2014/main" id="{B1F613B3-E63E-4BD0-98ED-DB798DF2A592}"/>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3933959061"/>
      </p:ext>
    </p:extLst>
  </p:cSld>
  <p:clrMapOvr>
    <a:masterClrMapping/>
  </p:clrMapOvr>
  <mc:AlternateContent xmlns:mc="http://schemas.openxmlformats.org/markup-compatibility/2006">
    <mc:Choice xmlns:p14="http://schemas.microsoft.com/office/powerpoint/2010/main" Requires="p14">
      <p:transition spd="slow" p14:dur="2000" advTm="2239"/>
    </mc:Choice>
    <mc:Fallback>
      <p:transition spd="slow" advTm="223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par>
                                <p:cTn id="7" presetID="10"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animEffect transition="in" filter="fade">
                                      <p:cBhvr>
                                        <p:cTn id="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3"/>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50921A-2699-4254-83C4-3C7C23E907DE}"/>
              </a:ext>
            </a:extLst>
          </p:cNvPr>
          <p:cNvSpPr>
            <a:spLocks noGrp="1"/>
          </p:cNvSpPr>
          <p:nvPr>
            <p:ph type="ctrTitle"/>
          </p:nvPr>
        </p:nvSpPr>
        <p:spPr>
          <a:xfrm>
            <a:off x="1524000" y="1122363"/>
            <a:ext cx="9144000" cy="2387600"/>
          </a:xfrm>
        </p:spPr>
        <p:txBody>
          <a:bodyPr/>
          <a:lstStyle/>
          <a:p>
            <a:endParaRPr lang="en-AU"/>
          </a:p>
        </p:txBody>
      </p:sp>
      <p:sp>
        <p:nvSpPr>
          <p:cNvPr id="12" name="Subtitle 2">
            <a:extLst>
              <a:ext uri="{FF2B5EF4-FFF2-40B4-BE49-F238E27FC236}">
                <a16:creationId xmlns:a16="http://schemas.microsoft.com/office/drawing/2014/main" id="{40BF6072-9842-427B-890C-817DD123D9B9}"/>
              </a:ext>
            </a:extLst>
          </p:cNvPr>
          <p:cNvSpPr>
            <a:spLocks noGrp="1"/>
          </p:cNvSpPr>
          <p:nvPr>
            <p:ph type="subTitle" idx="1"/>
          </p:nvPr>
        </p:nvSpPr>
        <p:spPr>
          <a:xfrm>
            <a:off x="1524000" y="3602038"/>
            <a:ext cx="9144000" cy="1655762"/>
          </a:xfrm>
        </p:spPr>
        <p:txBody>
          <a:bodyPr/>
          <a:lstStyle/>
          <a:p>
            <a:endParaRPr lang="en-AU"/>
          </a:p>
        </p:txBody>
      </p:sp>
      <p:pic>
        <p:nvPicPr>
          <p:cNvPr id="17" name="Picture 16">
            <a:extLst>
              <a:ext uri="{FF2B5EF4-FFF2-40B4-BE49-F238E27FC236}">
                <a16:creationId xmlns:a16="http://schemas.microsoft.com/office/drawing/2014/main" id="{2ABEA01E-9A21-454B-803F-207B7B6BD3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TextBox 17">
            <a:extLst>
              <a:ext uri="{FF2B5EF4-FFF2-40B4-BE49-F238E27FC236}">
                <a16:creationId xmlns:a16="http://schemas.microsoft.com/office/drawing/2014/main" id="{97CA458F-0826-4246-8644-4395C757EB4E}"/>
              </a:ext>
            </a:extLst>
          </p:cNvPr>
          <p:cNvSpPr txBox="1"/>
          <p:nvPr/>
        </p:nvSpPr>
        <p:spPr>
          <a:xfrm>
            <a:off x="168167" y="1214438"/>
            <a:ext cx="10845441" cy="1926618"/>
          </a:xfrm>
          <a:prstGeom prst="rect">
            <a:avLst/>
          </a:prstGeom>
          <a:noFill/>
        </p:spPr>
        <p:txBody>
          <a:bodyPr wrap="square">
            <a:spAutoFit/>
          </a:bodyPr>
          <a:lstStyle/>
          <a:p>
            <a:pPr>
              <a:lnSpc>
                <a:spcPct val="107000"/>
              </a:lnSpc>
              <a:spcBef>
                <a:spcPts val="1200"/>
              </a:spcBef>
            </a:pPr>
            <a:r>
              <a:rPr lang="en-AU" sz="2400" b="1" u="sng" kern="0" dirty="0">
                <a:solidFill>
                  <a:schemeClr val="accent2">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Business question 4</a:t>
            </a:r>
            <a:endParaRPr lang="en-AU" sz="2400" b="1" kern="0" dirty="0">
              <a:solidFill>
                <a:schemeClr val="accent2">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select category, round(((sum((</a:t>
            </a:r>
            <a:r>
              <a:rPr lang="en-AU" sz="16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quantity_sold_after_promo</a:t>
            </a: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sum(</a:t>
            </a:r>
            <a:r>
              <a:rPr lang="en-AU" sz="16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quantity_sold_before_promo</a:t>
            </a: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))/sum(</a:t>
            </a:r>
            <a:r>
              <a:rPr lang="en-AU" sz="16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quantity_sold_before_promo</a:t>
            </a: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))*100), 2)  AS </a:t>
            </a:r>
            <a:r>
              <a:rPr lang="en-AU" sz="16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ISU_Percent,rank</a:t>
            </a: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over (order by((((sum(</a:t>
            </a:r>
            <a:r>
              <a:rPr lang="en-AU" sz="16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quantity_sold_after_promo</a:t>
            </a: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sum(</a:t>
            </a:r>
            <a:r>
              <a:rPr lang="en-AU" sz="16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quantity_sold_</a:t>
            </a:r>
            <a:r>
              <a:rPr lang="en-AU" sz="1600" b="1" u="sng" kern="0" dirty="0" err="1">
                <a:solidFill>
                  <a:schemeClr val="accent2">
                    <a:lumMod val="75000"/>
                  </a:schemeClr>
                </a:solidFill>
                <a:latin typeface="Calibri Light" panose="020F0302020204030204" pitchFamily="34" charset="0"/>
                <a:cs typeface="Times New Roman" panose="02020603050405020304" pitchFamily="18" charset="0"/>
              </a:rPr>
              <a:t>before</a:t>
            </a:r>
            <a:r>
              <a:rPr lang="en-AU" sz="16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_promo</a:t>
            </a: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))/sum(</a:t>
            </a:r>
            <a:r>
              <a:rPr lang="en-AU" sz="16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quantity_sold_before_promo</a:t>
            </a: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))*100)) </a:t>
            </a:r>
            <a:r>
              <a:rPr lang="en-AU" sz="1600" b="1" u="sng" kern="0" dirty="0">
                <a:solidFill>
                  <a:schemeClr val="accent2">
                    <a:lumMod val="75000"/>
                  </a:schemeClr>
                </a:solidFill>
                <a:latin typeface="Calibri Light" panose="020F0302020204030204" pitchFamily="34" charset="0"/>
                <a:cs typeface="Times New Roman" panose="02020603050405020304" pitchFamily="18" charset="0"/>
              </a:rPr>
              <a:t>desc</a:t>
            </a: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as </a:t>
            </a:r>
            <a:r>
              <a:rPr lang="en-AU" sz="1600" b="1" u="sng" kern="0" dirty="0" err="1">
                <a:solidFill>
                  <a:schemeClr val="accent2">
                    <a:lumMod val="75000"/>
                  </a:schemeClr>
                </a:solidFill>
                <a:latin typeface="Calibri Light" panose="020F0302020204030204" pitchFamily="34" charset="0"/>
                <a:cs typeface="Times New Roman" panose="02020603050405020304" pitchFamily="18" charset="0"/>
              </a:rPr>
              <a:t>Rank_order</a:t>
            </a:r>
            <a:r>
              <a:rPr lang="en-AU" sz="1600" b="1" u="sng" kern="0" dirty="0">
                <a:solidFill>
                  <a:schemeClr val="accent2">
                    <a:lumMod val="75000"/>
                  </a:schemeClr>
                </a:solidFill>
                <a:latin typeface="Calibri Light" panose="020F0302020204030204" pitchFamily="34" charset="0"/>
                <a:cs typeface="Times New Roman" panose="02020603050405020304" pitchFamily="18" charset="0"/>
              </a:rPr>
              <a:t>  </a:t>
            </a: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from </a:t>
            </a:r>
            <a:r>
              <a:rPr lang="en-AU" sz="16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dim_products</a:t>
            </a: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as p </a:t>
            </a:r>
            <a:r>
              <a:rPr lang="en-AU" sz="1600" b="1" u="sng" kern="0" dirty="0">
                <a:solidFill>
                  <a:schemeClr val="accent2">
                    <a:lumMod val="75000"/>
                  </a:schemeClr>
                </a:solidFill>
                <a:latin typeface="Calibri Light" panose="020F0302020204030204" pitchFamily="34" charset="0"/>
                <a:cs typeface="Times New Roman" panose="02020603050405020304" pitchFamily="18" charset="0"/>
              </a:rPr>
              <a:t>inner join </a:t>
            </a:r>
            <a:r>
              <a:rPr lang="en-AU" sz="16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fact_events</a:t>
            </a: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as f </a:t>
            </a:r>
            <a:r>
              <a:rPr lang="en-AU" sz="1600" b="1" u="sng" kern="0" dirty="0">
                <a:solidFill>
                  <a:schemeClr val="accent2">
                    <a:lumMod val="75000"/>
                  </a:schemeClr>
                </a:solidFill>
                <a:latin typeface="Calibri Light" panose="020F0302020204030204" pitchFamily="34" charset="0"/>
                <a:cs typeface="Times New Roman" panose="02020603050405020304" pitchFamily="18" charset="0"/>
              </a:rPr>
              <a:t>on</a:t>
            </a: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AU" sz="16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p.product_code</a:t>
            </a: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r>
              <a:rPr lang="en-AU" sz="16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f.product_code</a:t>
            </a: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AU" sz="1600" b="1" u="sng" kern="0" dirty="0">
                <a:solidFill>
                  <a:schemeClr val="accent2">
                    <a:lumMod val="75000"/>
                  </a:schemeClr>
                </a:solidFill>
                <a:latin typeface="Calibri Light" panose="020F0302020204030204" pitchFamily="34" charset="0"/>
                <a:cs typeface="Times New Roman" panose="02020603050405020304" pitchFamily="18" charset="0"/>
              </a:rPr>
              <a:t>group by </a:t>
            </a: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category</a:t>
            </a:r>
          </a:p>
        </p:txBody>
      </p:sp>
      <p:pic>
        <p:nvPicPr>
          <p:cNvPr id="19" name="Picture 18">
            <a:extLst>
              <a:ext uri="{FF2B5EF4-FFF2-40B4-BE49-F238E27FC236}">
                <a16:creationId xmlns:a16="http://schemas.microsoft.com/office/drawing/2014/main" id="{D7EAEC91-CC8C-47B7-A7E9-9C508A690A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3922" y="3429000"/>
            <a:ext cx="9544541" cy="3321221"/>
          </a:xfrm>
          <a:prstGeom prst="rect">
            <a:avLst/>
          </a:prstGeom>
        </p:spPr>
      </p:pic>
      <p:sp>
        <p:nvSpPr>
          <p:cNvPr id="20" name="TextBox 19">
            <a:extLst>
              <a:ext uri="{FF2B5EF4-FFF2-40B4-BE49-F238E27FC236}">
                <a16:creationId xmlns:a16="http://schemas.microsoft.com/office/drawing/2014/main" id="{64F87E80-7FD1-429D-876A-88F610C4955A}"/>
              </a:ext>
            </a:extLst>
          </p:cNvPr>
          <p:cNvSpPr txBox="1"/>
          <p:nvPr/>
        </p:nvSpPr>
        <p:spPr>
          <a:xfrm>
            <a:off x="1282265" y="514275"/>
            <a:ext cx="9312164" cy="470000"/>
          </a:xfrm>
          <a:prstGeom prst="rect">
            <a:avLst/>
          </a:prstGeom>
          <a:noFill/>
        </p:spPr>
        <p:txBody>
          <a:bodyPr wrap="square">
            <a:spAutoFit/>
          </a:bodyPr>
          <a:lstStyle/>
          <a:p>
            <a:pPr>
              <a:lnSpc>
                <a:spcPct val="107000"/>
              </a:lnSpc>
              <a:spcBef>
                <a:spcPts val="1200"/>
              </a:spcBef>
            </a:pPr>
            <a:r>
              <a:rPr lang="en-AU" sz="2400" b="1" kern="0" dirty="0">
                <a:solidFill>
                  <a:schemeClr val="accent2">
                    <a:lumMod val="75000"/>
                  </a:schemeClr>
                </a:solidFill>
                <a:effectLst/>
                <a:latin typeface="Segoe UI" panose="020B0502040204020203" pitchFamily="34" charset="0"/>
                <a:ea typeface="Times New Roman" panose="02020603050405020304" pitchFamily="18" charset="0"/>
                <a:cs typeface="Segoe UI" panose="020B0502040204020203" pitchFamily="34" charset="0"/>
              </a:rPr>
              <a:t>Ad-hoc Business Requests </a:t>
            </a:r>
          </a:p>
        </p:txBody>
      </p:sp>
      <p:pic>
        <p:nvPicPr>
          <p:cNvPr id="21" name="Picture Placeholder 11">
            <a:extLst>
              <a:ext uri="{FF2B5EF4-FFF2-40B4-BE49-F238E27FC236}">
                <a16:creationId xmlns:a16="http://schemas.microsoft.com/office/drawing/2014/main" id="{2AD1BC1B-D184-423D-9A04-0908D7FD6F7A}"/>
              </a:ext>
            </a:extLst>
          </p:cNvPr>
          <p:cNvPicPr>
            <a:picLocks noChangeAspect="1"/>
          </p:cNvPicPr>
          <p:nvPr/>
        </p:nvPicPr>
        <p:blipFill>
          <a:blip r:embed="rId7"/>
          <a:srcRect/>
          <a:stretch/>
        </p:blipFill>
        <p:spPr>
          <a:xfrm>
            <a:off x="168167" y="255259"/>
            <a:ext cx="945931" cy="867104"/>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p:spPr>
      </p:pic>
      <p:pic>
        <p:nvPicPr>
          <p:cNvPr id="2" name="Audio 1">
            <a:hlinkClick r:id="" action="ppaction://media"/>
            <a:extLst>
              <a:ext uri="{FF2B5EF4-FFF2-40B4-BE49-F238E27FC236}">
                <a16:creationId xmlns:a16="http://schemas.microsoft.com/office/drawing/2014/main" id="{A7B3517F-1D58-4CAA-A732-6B9AA38C8AF6}"/>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3666654777"/>
      </p:ext>
    </p:extLst>
  </p:cSld>
  <p:clrMapOvr>
    <a:masterClrMapping/>
  </p:clrMapOvr>
  <mc:AlternateContent xmlns:mc="http://schemas.openxmlformats.org/markup-compatibility/2006">
    <mc:Choice xmlns:p14="http://schemas.microsoft.com/office/powerpoint/2010/main" Requires="p14">
      <p:transition spd="slow" p14:dur="2000" advTm="5211"/>
    </mc:Choice>
    <mc:Fallback>
      <p:transition spd="slow" advTm="52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par>
                                <p:cTn id="7" presetID="10"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animEffect transition="in" filter="fade">
                                      <p:cBhvr>
                                        <p:cTn id="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2"/>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49CFA91-8479-4D4E-8B18-DB0020906045}"/>
              </a:ext>
            </a:extLst>
          </p:cNvPr>
          <p:cNvSpPr>
            <a:spLocks noGrp="1"/>
          </p:cNvSpPr>
          <p:nvPr>
            <p:ph type="ctrTitle"/>
          </p:nvPr>
        </p:nvSpPr>
        <p:spPr>
          <a:xfrm>
            <a:off x="1524000" y="1122363"/>
            <a:ext cx="9144000" cy="2387600"/>
          </a:xfrm>
        </p:spPr>
        <p:txBody>
          <a:bodyPr/>
          <a:lstStyle/>
          <a:p>
            <a:endParaRPr lang="en-AU"/>
          </a:p>
        </p:txBody>
      </p:sp>
      <p:sp>
        <p:nvSpPr>
          <p:cNvPr id="8" name="Subtitle 2">
            <a:extLst>
              <a:ext uri="{FF2B5EF4-FFF2-40B4-BE49-F238E27FC236}">
                <a16:creationId xmlns:a16="http://schemas.microsoft.com/office/drawing/2014/main" id="{543985CB-D6AA-4C78-8B0C-92257EF4CB63}"/>
              </a:ext>
            </a:extLst>
          </p:cNvPr>
          <p:cNvSpPr>
            <a:spLocks noGrp="1"/>
          </p:cNvSpPr>
          <p:nvPr>
            <p:ph type="subTitle" idx="1"/>
          </p:nvPr>
        </p:nvSpPr>
        <p:spPr>
          <a:xfrm>
            <a:off x="1524000" y="3602038"/>
            <a:ext cx="9144000" cy="1655762"/>
          </a:xfrm>
        </p:spPr>
        <p:txBody>
          <a:bodyPr/>
          <a:lstStyle/>
          <a:p>
            <a:endParaRPr lang="en-AU"/>
          </a:p>
        </p:txBody>
      </p:sp>
      <p:pic>
        <p:nvPicPr>
          <p:cNvPr id="9" name="Picture 8">
            <a:extLst>
              <a:ext uri="{FF2B5EF4-FFF2-40B4-BE49-F238E27FC236}">
                <a16:creationId xmlns:a16="http://schemas.microsoft.com/office/drawing/2014/main" id="{BCA24A2A-47A5-4DE4-A6C0-3F5FC85529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E57CCFF3-72F8-4E95-ACC7-14FF4657E7B6}"/>
              </a:ext>
            </a:extLst>
          </p:cNvPr>
          <p:cNvSpPr txBox="1"/>
          <p:nvPr/>
        </p:nvSpPr>
        <p:spPr>
          <a:xfrm>
            <a:off x="85317" y="1260451"/>
            <a:ext cx="10845441" cy="2116798"/>
          </a:xfrm>
          <a:prstGeom prst="rect">
            <a:avLst/>
          </a:prstGeom>
          <a:noFill/>
        </p:spPr>
        <p:txBody>
          <a:bodyPr wrap="square">
            <a:spAutoFit/>
          </a:bodyPr>
          <a:lstStyle/>
          <a:p>
            <a:pPr>
              <a:lnSpc>
                <a:spcPct val="107000"/>
              </a:lnSpc>
              <a:spcBef>
                <a:spcPts val="1200"/>
              </a:spcBef>
            </a:pPr>
            <a:r>
              <a:rPr lang="en-AU" sz="2400" b="1" u="sng" kern="0" dirty="0">
                <a:solidFill>
                  <a:schemeClr val="accent2">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Business question 5</a:t>
            </a:r>
            <a:endParaRPr lang="en-AU" sz="2400" b="1" kern="0" dirty="0">
              <a:solidFill>
                <a:schemeClr val="accent2">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Select </a:t>
            </a:r>
            <a:r>
              <a:rPr lang="en-AU" sz="16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product_name</a:t>
            </a: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category,</a:t>
            </a:r>
          </a:p>
          <a:p>
            <a:pPr>
              <a:lnSpc>
                <a:spcPct val="150000"/>
              </a:lnSpc>
              <a:spcAft>
                <a:spcPts val="800"/>
              </a:spcAft>
            </a:pP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Round((((SUM(</a:t>
            </a:r>
            <a:r>
              <a:rPr lang="en-AU" sz="16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quantity_sold_after_promo</a:t>
            </a: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a:t>
            </a:r>
            <a:r>
              <a:rPr lang="en-AU" sz="16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base_price</a:t>
            </a: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SUM(</a:t>
            </a:r>
            <a:r>
              <a:rPr lang="en-AU" sz="16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quantity_sold_before_promo</a:t>
            </a: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a:t>
            </a:r>
            <a:r>
              <a:rPr lang="en-AU" sz="16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base_price</a:t>
            </a: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SUM(</a:t>
            </a:r>
            <a:r>
              <a:rPr lang="en-AU" sz="16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quantity_sold_before_promo</a:t>
            </a: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a:t>
            </a:r>
            <a:r>
              <a:rPr lang="en-AU" sz="16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base_price</a:t>
            </a: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))*100), 2) As IR_PERCENTAGE </a:t>
            </a:r>
            <a:r>
              <a:rPr lang="en-AU" b="1" u="sng" kern="0" dirty="0">
                <a:solidFill>
                  <a:schemeClr val="accent2">
                    <a:lumMod val="75000"/>
                  </a:schemeClr>
                </a:solidFill>
                <a:latin typeface="Calibri Light" panose="020F0302020204030204" pitchFamily="34" charset="0"/>
                <a:cs typeface="Times New Roman" panose="02020603050405020304" pitchFamily="18" charset="0"/>
              </a:rPr>
              <a:t>from</a:t>
            </a: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AU" sz="16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dim_products</a:t>
            </a: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as p </a:t>
            </a:r>
            <a:r>
              <a:rPr lang="en-AU" b="1" u="sng" kern="0" dirty="0">
                <a:solidFill>
                  <a:schemeClr val="accent2">
                    <a:lumMod val="75000"/>
                  </a:schemeClr>
                </a:solidFill>
                <a:latin typeface="Calibri Light" panose="020F0302020204030204" pitchFamily="34" charset="0"/>
                <a:cs typeface="Times New Roman" panose="02020603050405020304" pitchFamily="18" charset="0"/>
              </a:rPr>
              <a:t>Inner Join</a:t>
            </a: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AU" sz="16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fact_events</a:t>
            </a: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as f </a:t>
            </a:r>
            <a:r>
              <a:rPr lang="en-AU" b="1" u="sng" kern="0" dirty="0">
                <a:solidFill>
                  <a:schemeClr val="accent2">
                    <a:lumMod val="75000"/>
                  </a:schemeClr>
                </a:solidFill>
                <a:latin typeface="Calibri Light" panose="020F0302020204030204" pitchFamily="34" charset="0"/>
                <a:cs typeface="Times New Roman" panose="02020603050405020304" pitchFamily="18" charset="0"/>
              </a:rPr>
              <a:t>on </a:t>
            </a:r>
            <a:r>
              <a:rPr lang="en-AU" sz="16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p.product_code</a:t>
            </a: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a:t>
            </a:r>
            <a:r>
              <a:rPr lang="en-AU" sz="16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f.product_code</a:t>
            </a: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AU" b="1" u="sng" kern="0" dirty="0">
                <a:solidFill>
                  <a:schemeClr val="accent2">
                    <a:lumMod val="75000"/>
                  </a:schemeClr>
                </a:solidFill>
                <a:latin typeface="Calibri Light" panose="020F0302020204030204" pitchFamily="34" charset="0"/>
                <a:cs typeface="Times New Roman" panose="02020603050405020304" pitchFamily="18" charset="0"/>
              </a:rPr>
              <a:t>Group By </a:t>
            </a:r>
            <a:r>
              <a:rPr lang="en-AU" sz="16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p.product_name</a:t>
            </a: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AU" sz="16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p.category</a:t>
            </a: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AU" b="1" u="sng" kern="0" dirty="0">
                <a:solidFill>
                  <a:schemeClr val="accent2">
                    <a:lumMod val="75000"/>
                  </a:schemeClr>
                </a:solidFill>
                <a:latin typeface="Calibri Light" panose="020F0302020204030204" pitchFamily="34" charset="0"/>
                <a:cs typeface="Times New Roman" panose="02020603050405020304" pitchFamily="18" charset="0"/>
              </a:rPr>
              <a:t>Order By </a:t>
            </a: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IR_PERCENTAGE </a:t>
            </a:r>
            <a:r>
              <a:rPr lang="en-AU" b="1" u="sng" kern="0" dirty="0">
                <a:solidFill>
                  <a:schemeClr val="accent2">
                    <a:lumMod val="75000"/>
                  </a:schemeClr>
                </a:solidFill>
                <a:latin typeface="Calibri Light" panose="020F0302020204030204" pitchFamily="34" charset="0"/>
                <a:cs typeface="Times New Roman" panose="02020603050405020304" pitchFamily="18" charset="0"/>
              </a:rPr>
              <a:t>desc</a:t>
            </a:r>
            <a:r>
              <a:rPr lang="en-AU" sz="1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Limit 5</a:t>
            </a:r>
          </a:p>
        </p:txBody>
      </p:sp>
      <p:pic>
        <p:nvPicPr>
          <p:cNvPr id="13" name="Picture 12">
            <a:extLst>
              <a:ext uri="{FF2B5EF4-FFF2-40B4-BE49-F238E27FC236}">
                <a16:creationId xmlns:a16="http://schemas.microsoft.com/office/drawing/2014/main" id="{560C5EB8-791B-454E-AC4F-5E5BF188E3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764" y="3326779"/>
            <a:ext cx="7263057" cy="3262750"/>
          </a:xfrm>
          <a:prstGeom prst="rect">
            <a:avLst/>
          </a:prstGeom>
        </p:spPr>
      </p:pic>
      <p:sp>
        <p:nvSpPr>
          <p:cNvPr id="14" name="TextBox 13">
            <a:extLst>
              <a:ext uri="{FF2B5EF4-FFF2-40B4-BE49-F238E27FC236}">
                <a16:creationId xmlns:a16="http://schemas.microsoft.com/office/drawing/2014/main" id="{FDD6DFB0-CA5E-49FC-87FC-424AC0618D1E}"/>
              </a:ext>
            </a:extLst>
          </p:cNvPr>
          <p:cNvSpPr txBox="1"/>
          <p:nvPr/>
        </p:nvSpPr>
        <p:spPr>
          <a:xfrm>
            <a:off x="1282265" y="514275"/>
            <a:ext cx="9312164" cy="470000"/>
          </a:xfrm>
          <a:prstGeom prst="rect">
            <a:avLst/>
          </a:prstGeom>
          <a:noFill/>
        </p:spPr>
        <p:txBody>
          <a:bodyPr wrap="square">
            <a:spAutoFit/>
          </a:bodyPr>
          <a:lstStyle/>
          <a:p>
            <a:pPr>
              <a:lnSpc>
                <a:spcPct val="107000"/>
              </a:lnSpc>
              <a:spcBef>
                <a:spcPts val="1200"/>
              </a:spcBef>
            </a:pPr>
            <a:r>
              <a:rPr lang="en-AU" sz="2400" b="1" kern="0" dirty="0">
                <a:solidFill>
                  <a:schemeClr val="accent2">
                    <a:lumMod val="75000"/>
                  </a:schemeClr>
                </a:solidFill>
                <a:effectLst/>
                <a:latin typeface="Segoe UI" panose="020B0502040204020203" pitchFamily="34" charset="0"/>
                <a:ea typeface="Times New Roman" panose="02020603050405020304" pitchFamily="18" charset="0"/>
                <a:cs typeface="Segoe UI" panose="020B0502040204020203" pitchFamily="34" charset="0"/>
              </a:rPr>
              <a:t>Ad-hoc Business Requests </a:t>
            </a:r>
          </a:p>
        </p:txBody>
      </p:sp>
      <p:pic>
        <p:nvPicPr>
          <p:cNvPr id="15" name="Picture Placeholder 11">
            <a:extLst>
              <a:ext uri="{FF2B5EF4-FFF2-40B4-BE49-F238E27FC236}">
                <a16:creationId xmlns:a16="http://schemas.microsoft.com/office/drawing/2014/main" id="{1ED6CAEC-841E-4474-9EDA-383A78A52F04}"/>
              </a:ext>
            </a:extLst>
          </p:cNvPr>
          <p:cNvPicPr>
            <a:picLocks noChangeAspect="1"/>
          </p:cNvPicPr>
          <p:nvPr/>
        </p:nvPicPr>
        <p:blipFill>
          <a:blip r:embed="rId7"/>
          <a:srcRect/>
          <a:stretch/>
        </p:blipFill>
        <p:spPr>
          <a:xfrm>
            <a:off x="168167" y="255259"/>
            <a:ext cx="945931" cy="867104"/>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p:spPr>
      </p:pic>
      <p:pic>
        <p:nvPicPr>
          <p:cNvPr id="2" name="Audio 1">
            <a:hlinkClick r:id="" action="ppaction://media"/>
            <a:extLst>
              <a:ext uri="{FF2B5EF4-FFF2-40B4-BE49-F238E27FC236}">
                <a16:creationId xmlns:a16="http://schemas.microsoft.com/office/drawing/2014/main" id="{B2E59A51-60A1-40F1-B079-B9B2C3FFD3AD}"/>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2824315774"/>
      </p:ext>
    </p:extLst>
  </p:cSld>
  <p:clrMapOvr>
    <a:masterClrMapping/>
  </p:clrMapOvr>
  <mc:AlternateContent xmlns:mc="http://schemas.openxmlformats.org/markup-compatibility/2006">
    <mc:Choice xmlns:p14="http://schemas.microsoft.com/office/powerpoint/2010/main" Requires="p14">
      <p:transition spd="slow" p14:dur="2000" advTm="3934"/>
    </mc:Choice>
    <mc:Fallback>
      <p:transition spd="slow" advTm="393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par>
                                <p:cTn id="7" presetID="10"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2"/>
                </p:tgtEl>
              </p:cMediaNode>
            </p:audi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9241-8448-4219-9374-62B341551B09}"/>
              </a:ext>
            </a:extLst>
          </p:cNvPr>
          <p:cNvSpPr>
            <a:spLocks noGrp="1"/>
          </p:cNvSpPr>
          <p:nvPr>
            <p:ph type="ctrTitle"/>
          </p:nvPr>
        </p:nvSpPr>
        <p:spPr/>
        <p:txBody>
          <a:bodyPr/>
          <a:lstStyle/>
          <a:p>
            <a:endParaRPr lang="en-AU"/>
          </a:p>
        </p:txBody>
      </p:sp>
      <p:sp>
        <p:nvSpPr>
          <p:cNvPr id="3" name="Subtitle 2">
            <a:extLst>
              <a:ext uri="{FF2B5EF4-FFF2-40B4-BE49-F238E27FC236}">
                <a16:creationId xmlns:a16="http://schemas.microsoft.com/office/drawing/2014/main" id="{0F3AF493-EFFD-4BA1-8DF8-6B1C20F1EDB1}"/>
              </a:ext>
            </a:extLst>
          </p:cNvPr>
          <p:cNvSpPr>
            <a:spLocks noGrp="1"/>
          </p:cNvSpPr>
          <p:nvPr>
            <p:ph type="subTitle" idx="1"/>
          </p:nvPr>
        </p:nvSpPr>
        <p:spPr/>
        <p:txBody>
          <a:bodyPr/>
          <a:lstStyle/>
          <a:p>
            <a:endParaRPr lang="en-AU"/>
          </a:p>
        </p:txBody>
      </p:sp>
      <p:pic>
        <p:nvPicPr>
          <p:cNvPr id="5" name="Picture 4">
            <a:extLst>
              <a:ext uri="{FF2B5EF4-FFF2-40B4-BE49-F238E27FC236}">
                <a16:creationId xmlns:a16="http://schemas.microsoft.com/office/drawing/2014/main" id="{A53E10E3-3C5C-4B27-93D6-F96FF16495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5765"/>
            <a:ext cx="12192000" cy="6873765"/>
          </a:xfrm>
          <a:prstGeom prst="rect">
            <a:avLst/>
          </a:prstGeom>
        </p:spPr>
      </p:pic>
      <p:sp>
        <p:nvSpPr>
          <p:cNvPr id="12" name="TextBox 11">
            <a:extLst>
              <a:ext uri="{FF2B5EF4-FFF2-40B4-BE49-F238E27FC236}">
                <a16:creationId xmlns:a16="http://schemas.microsoft.com/office/drawing/2014/main" id="{B1CC5B6B-6A4D-4181-8F19-807F028EE3B7}"/>
              </a:ext>
            </a:extLst>
          </p:cNvPr>
          <p:cNvSpPr txBox="1"/>
          <p:nvPr/>
        </p:nvSpPr>
        <p:spPr>
          <a:xfrm>
            <a:off x="1114098" y="525185"/>
            <a:ext cx="9231541" cy="461665"/>
          </a:xfrm>
          <a:prstGeom prst="rect">
            <a:avLst/>
          </a:prstGeom>
          <a:noFill/>
        </p:spPr>
        <p:txBody>
          <a:bodyPr wrap="square">
            <a:spAutoFit/>
          </a:bodyPr>
          <a:lstStyle/>
          <a:p>
            <a:r>
              <a:rPr lang="en-AU" sz="2400" b="1" dirty="0">
                <a:solidFill>
                  <a:srgbClr val="F69643"/>
                </a:solidFill>
                <a:latin typeface="Segoe UI" panose="020B0502040204020203" pitchFamily="34" charset="0"/>
              </a:rPr>
              <a:t>Recommendations</a:t>
            </a:r>
            <a:endParaRPr lang="en-AU" sz="2400" dirty="0"/>
          </a:p>
        </p:txBody>
      </p:sp>
      <p:graphicFrame>
        <p:nvGraphicFramePr>
          <p:cNvPr id="8" name="Diagram 7">
            <a:extLst>
              <a:ext uri="{FF2B5EF4-FFF2-40B4-BE49-F238E27FC236}">
                <a16:creationId xmlns:a16="http://schemas.microsoft.com/office/drawing/2014/main" id="{261802B0-FFC0-4713-9F72-00684B481181}"/>
              </a:ext>
            </a:extLst>
          </p:cNvPr>
          <p:cNvGraphicFramePr/>
          <p:nvPr>
            <p:extLst>
              <p:ext uri="{D42A27DB-BD31-4B8C-83A1-F6EECF244321}">
                <p14:modId xmlns:p14="http://schemas.microsoft.com/office/powerpoint/2010/main" val="3738989218"/>
              </p:ext>
            </p:extLst>
          </p:nvPr>
        </p:nvGraphicFramePr>
        <p:xfrm>
          <a:off x="432719" y="1122362"/>
          <a:ext cx="11338867" cy="558323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1" name="Picture Placeholder 11">
            <a:extLst>
              <a:ext uri="{FF2B5EF4-FFF2-40B4-BE49-F238E27FC236}">
                <a16:creationId xmlns:a16="http://schemas.microsoft.com/office/drawing/2014/main" id="{684ED77C-36F3-42B3-B267-B005C80274D4}"/>
              </a:ext>
            </a:extLst>
          </p:cNvPr>
          <p:cNvPicPr>
            <a:picLocks noChangeAspect="1"/>
          </p:cNvPicPr>
          <p:nvPr/>
        </p:nvPicPr>
        <p:blipFill>
          <a:blip r:embed="rId11"/>
          <a:srcRect/>
          <a:stretch/>
        </p:blipFill>
        <p:spPr>
          <a:xfrm>
            <a:off x="168167" y="255259"/>
            <a:ext cx="945931" cy="867104"/>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p:spPr>
      </p:pic>
      <p:pic>
        <p:nvPicPr>
          <p:cNvPr id="9" name="Audio 8">
            <a:hlinkClick r:id="" action="ppaction://media"/>
            <a:extLst>
              <a:ext uri="{FF2B5EF4-FFF2-40B4-BE49-F238E27FC236}">
                <a16:creationId xmlns:a16="http://schemas.microsoft.com/office/drawing/2014/main" id="{561995A3-EBB1-4D08-801A-2C5E6C995317}"/>
              </a:ext>
            </a:extLst>
          </p:cNvPr>
          <p:cNvPicPr>
            <a:picLocks noChangeAspect="1"/>
          </p:cNvPicPr>
          <p:nvPr>
            <a:audioFile r:link="rId2"/>
            <p:extLst>
              <p:ext uri="{DAA4B4D4-6D71-4841-9C94-3DE7FCFB9230}">
                <p14:media xmlns:p14="http://schemas.microsoft.com/office/powerpoint/2010/main" r:embed="rId1"/>
              </p:ext>
            </p:extLst>
          </p:nvPr>
        </p:nvPicPr>
        <p:blipFill>
          <a:blip r:embed="rId12"/>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1234037929"/>
      </p:ext>
    </p:extLst>
  </p:cSld>
  <p:clrMapOvr>
    <a:masterClrMapping/>
  </p:clrMapOvr>
  <mc:AlternateContent xmlns:mc="http://schemas.openxmlformats.org/markup-compatibility/2006">
    <mc:Choice xmlns:p14="http://schemas.microsoft.com/office/powerpoint/2010/main" Requires="p14">
      <p:transition spd="slow" p14:dur="2000" advTm="8044"/>
    </mc:Choice>
    <mc:Fallback>
      <p:transition spd="slow" advTm="804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par>
                                <p:cTn id="7" presetID="10"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9"/>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9241-8448-4219-9374-62B341551B09}"/>
              </a:ext>
            </a:extLst>
          </p:cNvPr>
          <p:cNvSpPr>
            <a:spLocks noGrp="1"/>
          </p:cNvSpPr>
          <p:nvPr>
            <p:ph type="ctrTitle"/>
          </p:nvPr>
        </p:nvSpPr>
        <p:spPr/>
        <p:txBody>
          <a:bodyPr/>
          <a:lstStyle/>
          <a:p>
            <a:endParaRPr lang="en-AU"/>
          </a:p>
        </p:txBody>
      </p:sp>
      <p:sp>
        <p:nvSpPr>
          <p:cNvPr id="3" name="Subtitle 2">
            <a:extLst>
              <a:ext uri="{FF2B5EF4-FFF2-40B4-BE49-F238E27FC236}">
                <a16:creationId xmlns:a16="http://schemas.microsoft.com/office/drawing/2014/main" id="{0F3AF493-EFFD-4BA1-8DF8-6B1C20F1EDB1}"/>
              </a:ext>
            </a:extLst>
          </p:cNvPr>
          <p:cNvSpPr>
            <a:spLocks noGrp="1"/>
          </p:cNvSpPr>
          <p:nvPr>
            <p:ph type="subTitle" idx="1"/>
          </p:nvPr>
        </p:nvSpPr>
        <p:spPr/>
        <p:txBody>
          <a:bodyPr/>
          <a:lstStyle/>
          <a:p>
            <a:endParaRPr lang="en-AU"/>
          </a:p>
        </p:txBody>
      </p:sp>
      <p:pic>
        <p:nvPicPr>
          <p:cNvPr id="5" name="Picture 4">
            <a:extLst>
              <a:ext uri="{FF2B5EF4-FFF2-40B4-BE49-F238E27FC236}">
                <a16:creationId xmlns:a16="http://schemas.microsoft.com/office/drawing/2014/main" id="{A53E10E3-3C5C-4B27-93D6-F96FF16495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75D371DD-A528-44D8-9C82-B57FA3DB7D27}"/>
              </a:ext>
            </a:extLst>
          </p:cNvPr>
          <p:cNvSpPr txBox="1"/>
          <p:nvPr/>
        </p:nvSpPr>
        <p:spPr>
          <a:xfrm>
            <a:off x="1334814" y="648671"/>
            <a:ext cx="8765627" cy="461665"/>
          </a:xfrm>
          <a:prstGeom prst="rect">
            <a:avLst/>
          </a:prstGeom>
          <a:noFill/>
        </p:spPr>
        <p:txBody>
          <a:bodyPr wrap="square">
            <a:spAutoFit/>
          </a:bodyPr>
          <a:lstStyle/>
          <a:p>
            <a:r>
              <a:rPr lang="en-US" sz="2400" b="1" dirty="0">
                <a:solidFill>
                  <a:srgbClr val="F69643"/>
                </a:solidFill>
                <a:latin typeface="Segoe UI" panose="020B0502040204020203" pitchFamily="34" charset="0"/>
                <a:cs typeface="Segoe UI" panose="020B0502040204020203" pitchFamily="34" charset="0"/>
              </a:rPr>
              <a:t>Analyzing FMCG Promotions for Tangible Sales Insights </a:t>
            </a:r>
            <a:endParaRPr lang="en-AU" sz="2400" b="1" dirty="0">
              <a:solidFill>
                <a:schemeClr val="bg1"/>
              </a:solidFill>
              <a:latin typeface="Segoe UI" panose="020B0502040204020203" pitchFamily="34" charset="0"/>
              <a:cs typeface="Segoe UI" panose="020B0502040204020203" pitchFamily="34" charset="0"/>
            </a:endParaRPr>
          </a:p>
        </p:txBody>
      </p:sp>
      <p:graphicFrame>
        <p:nvGraphicFramePr>
          <p:cNvPr id="8" name="Diagram 7">
            <a:extLst>
              <a:ext uri="{FF2B5EF4-FFF2-40B4-BE49-F238E27FC236}">
                <a16:creationId xmlns:a16="http://schemas.microsoft.com/office/drawing/2014/main" id="{3F9672E5-CC7E-4C05-B18B-33D3C8747732}"/>
              </a:ext>
            </a:extLst>
          </p:cNvPr>
          <p:cNvGraphicFramePr/>
          <p:nvPr/>
        </p:nvGraphicFramePr>
        <p:xfrm>
          <a:off x="1334814" y="1608082"/>
          <a:ext cx="9017876" cy="37888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9" name="Picture Placeholder 11">
            <a:extLst>
              <a:ext uri="{FF2B5EF4-FFF2-40B4-BE49-F238E27FC236}">
                <a16:creationId xmlns:a16="http://schemas.microsoft.com/office/drawing/2014/main" id="{0CBA6981-0206-44CB-B4AE-5DF9694E7AD8}"/>
              </a:ext>
            </a:extLst>
          </p:cNvPr>
          <p:cNvPicPr>
            <a:picLocks noChangeAspect="1"/>
          </p:cNvPicPr>
          <p:nvPr/>
        </p:nvPicPr>
        <p:blipFill>
          <a:blip r:embed="rId10"/>
          <a:srcRect/>
          <a:stretch/>
        </p:blipFill>
        <p:spPr>
          <a:xfrm>
            <a:off x="476382" y="288691"/>
            <a:ext cx="945931" cy="867104"/>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p:spPr>
      </p:pic>
      <p:pic>
        <p:nvPicPr>
          <p:cNvPr id="4" name="Audio 3">
            <a:hlinkClick r:id="" action="ppaction://media"/>
            <a:extLst>
              <a:ext uri="{FF2B5EF4-FFF2-40B4-BE49-F238E27FC236}">
                <a16:creationId xmlns:a16="http://schemas.microsoft.com/office/drawing/2014/main" id="{F58A02B0-37E5-445D-8AB9-6C24EB7F2898}"/>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1436315324"/>
      </p:ext>
    </p:extLst>
  </p:cSld>
  <p:clrMapOvr>
    <a:masterClrMapping/>
  </p:clrMapOvr>
  <mc:AlternateContent xmlns:mc="http://schemas.openxmlformats.org/markup-compatibility/2006">
    <mc:Choice xmlns:p14="http://schemas.microsoft.com/office/powerpoint/2010/main" Requires="p14">
      <p:transition spd="slow" p14:dur="2000" advTm="2866"/>
    </mc:Choice>
    <mc:Fallback>
      <p:transition spd="slow" advTm="28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par>
                                <p:cTn id="7" presetID="10"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9241-8448-4219-9374-62B341551B09}"/>
              </a:ext>
            </a:extLst>
          </p:cNvPr>
          <p:cNvSpPr>
            <a:spLocks noGrp="1"/>
          </p:cNvSpPr>
          <p:nvPr>
            <p:ph type="ctrTitle"/>
          </p:nvPr>
        </p:nvSpPr>
        <p:spPr/>
        <p:txBody>
          <a:bodyPr/>
          <a:lstStyle/>
          <a:p>
            <a:endParaRPr lang="en-AU"/>
          </a:p>
        </p:txBody>
      </p:sp>
      <p:sp>
        <p:nvSpPr>
          <p:cNvPr id="3" name="Subtitle 2">
            <a:extLst>
              <a:ext uri="{FF2B5EF4-FFF2-40B4-BE49-F238E27FC236}">
                <a16:creationId xmlns:a16="http://schemas.microsoft.com/office/drawing/2014/main" id="{0F3AF493-EFFD-4BA1-8DF8-6B1C20F1EDB1}"/>
              </a:ext>
            </a:extLst>
          </p:cNvPr>
          <p:cNvSpPr>
            <a:spLocks noGrp="1"/>
          </p:cNvSpPr>
          <p:nvPr>
            <p:ph type="subTitle" idx="1"/>
          </p:nvPr>
        </p:nvSpPr>
        <p:spPr/>
        <p:txBody>
          <a:bodyPr/>
          <a:lstStyle/>
          <a:p>
            <a:endParaRPr lang="en-AU"/>
          </a:p>
        </p:txBody>
      </p:sp>
      <p:pic>
        <p:nvPicPr>
          <p:cNvPr id="5" name="Picture 4">
            <a:extLst>
              <a:ext uri="{FF2B5EF4-FFF2-40B4-BE49-F238E27FC236}">
                <a16:creationId xmlns:a16="http://schemas.microsoft.com/office/drawing/2014/main" id="{A53E10E3-3C5C-4B27-93D6-F96FF16495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5738"/>
            <a:ext cx="12192000" cy="6858000"/>
          </a:xfrm>
          <a:prstGeom prst="rect">
            <a:avLst/>
          </a:prstGeom>
        </p:spPr>
      </p:pic>
      <p:sp>
        <p:nvSpPr>
          <p:cNvPr id="7" name="TextBox 6">
            <a:extLst>
              <a:ext uri="{FF2B5EF4-FFF2-40B4-BE49-F238E27FC236}">
                <a16:creationId xmlns:a16="http://schemas.microsoft.com/office/drawing/2014/main" id="{7D6A49D5-6A43-4C3D-A775-4281B8B5D5E1}"/>
              </a:ext>
            </a:extLst>
          </p:cNvPr>
          <p:cNvSpPr txBox="1"/>
          <p:nvPr/>
        </p:nvSpPr>
        <p:spPr>
          <a:xfrm>
            <a:off x="1408387" y="605098"/>
            <a:ext cx="8618482" cy="845330"/>
          </a:xfrm>
          <a:prstGeom prst="rect">
            <a:avLst/>
          </a:prstGeom>
          <a:noFill/>
        </p:spPr>
        <p:txBody>
          <a:bodyPr wrap="square">
            <a:spAutoFit/>
          </a:bodyPr>
          <a:lstStyle/>
          <a:p>
            <a:r>
              <a:rPr lang="en-AU" sz="2400" b="1" dirty="0">
                <a:solidFill>
                  <a:srgbClr val="F69643"/>
                </a:solidFill>
                <a:latin typeface="Segoe UI" panose="020B0502040204020203" pitchFamily="34" charset="0"/>
                <a:cs typeface="Segoe UI" panose="020B0502040204020203" pitchFamily="34" charset="0"/>
              </a:rPr>
              <a:t>Key Performance Indicators and Factors </a:t>
            </a:r>
            <a:br>
              <a:rPr lang="en-AU" sz="2400" dirty="0">
                <a:effectLst/>
                <a:latin typeface="Segoe UI" panose="020B0502040204020203" pitchFamily="34" charset="0"/>
                <a:cs typeface="Segoe UI" panose="020B0502040204020203" pitchFamily="34" charset="0"/>
              </a:rPr>
            </a:br>
            <a:endParaRPr lang="en-AU" sz="2400" dirty="0">
              <a:latin typeface="Segoe UI" panose="020B0502040204020203" pitchFamily="34" charset="0"/>
              <a:cs typeface="Segoe UI" panose="020B0502040204020203" pitchFamily="34" charset="0"/>
            </a:endParaRPr>
          </a:p>
        </p:txBody>
      </p:sp>
      <p:graphicFrame>
        <p:nvGraphicFramePr>
          <p:cNvPr id="9" name="Diagram 8">
            <a:extLst>
              <a:ext uri="{FF2B5EF4-FFF2-40B4-BE49-F238E27FC236}">
                <a16:creationId xmlns:a16="http://schemas.microsoft.com/office/drawing/2014/main" id="{027DCAD2-3C6C-4C76-AEEF-191BC64F70A2}"/>
              </a:ext>
            </a:extLst>
          </p:cNvPr>
          <p:cNvGraphicFramePr/>
          <p:nvPr>
            <p:extLst>
              <p:ext uri="{D42A27DB-BD31-4B8C-83A1-F6EECF244321}">
                <p14:modId xmlns:p14="http://schemas.microsoft.com/office/powerpoint/2010/main" val="1568780509"/>
              </p:ext>
            </p:extLst>
          </p:nvPr>
        </p:nvGraphicFramePr>
        <p:xfrm>
          <a:off x="662152" y="1450428"/>
          <a:ext cx="10657489" cy="498024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0" name="Picture Placeholder 11">
            <a:extLst>
              <a:ext uri="{FF2B5EF4-FFF2-40B4-BE49-F238E27FC236}">
                <a16:creationId xmlns:a16="http://schemas.microsoft.com/office/drawing/2014/main" id="{585EFF26-957E-4A09-9CBE-D9F9883B42AC}"/>
              </a:ext>
            </a:extLst>
          </p:cNvPr>
          <p:cNvPicPr>
            <a:picLocks noChangeAspect="1"/>
          </p:cNvPicPr>
          <p:nvPr/>
        </p:nvPicPr>
        <p:blipFill>
          <a:blip r:embed="rId10"/>
          <a:srcRect/>
          <a:stretch/>
        </p:blipFill>
        <p:spPr>
          <a:xfrm>
            <a:off x="570975" y="305422"/>
            <a:ext cx="945931" cy="867104"/>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p:spPr>
      </p:pic>
      <p:pic>
        <p:nvPicPr>
          <p:cNvPr id="11" name="Audio 10">
            <a:hlinkClick r:id="" action="ppaction://media"/>
            <a:extLst>
              <a:ext uri="{FF2B5EF4-FFF2-40B4-BE49-F238E27FC236}">
                <a16:creationId xmlns:a16="http://schemas.microsoft.com/office/drawing/2014/main" id="{D999BB37-1895-47F6-A1AE-2CE1D7CDE911}"/>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2866142320"/>
      </p:ext>
    </p:extLst>
  </p:cSld>
  <p:clrMapOvr>
    <a:masterClrMapping/>
  </p:clrMapOvr>
  <mc:AlternateContent xmlns:mc="http://schemas.openxmlformats.org/markup-compatibility/2006">
    <mc:Choice xmlns:p14="http://schemas.microsoft.com/office/powerpoint/2010/main" Requires="p14">
      <p:transition spd="slow" p14:dur="2000" advTm="3655"/>
    </mc:Choice>
    <mc:Fallback>
      <p:transition spd="slow" advTm="36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par>
                                <p:cTn id="7" presetID="10"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11"/>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9241-8448-4219-9374-62B341551B09}"/>
              </a:ext>
            </a:extLst>
          </p:cNvPr>
          <p:cNvSpPr>
            <a:spLocks noGrp="1"/>
          </p:cNvSpPr>
          <p:nvPr>
            <p:ph type="ctrTitle"/>
          </p:nvPr>
        </p:nvSpPr>
        <p:spPr>
          <a:xfrm>
            <a:off x="1507067" y="2404533"/>
            <a:ext cx="8088876" cy="2440735"/>
          </a:xfrm>
        </p:spPr>
        <p:txBody>
          <a:bodyPr/>
          <a:lstStyle/>
          <a:p>
            <a:endParaRPr lang="en-AU"/>
          </a:p>
        </p:txBody>
      </p:sp>
      <p:sp>
        <p:nvSpPr>
          <p:cNvPr id="3" name="Subtitle 2">
            <a:extLst>
              <a:ext uri="{FF2B5EF4-FFF2-40B4-BE49-F238E27FC236}">
                <a16:creationId xmlns:a16="http://schemas.microsoft.com/office/drawing/2014/main" id="{0F3AF493-EFFD-4BA1-8DF8-6B1C20F1EDB1}"/>
              </a:ext>
            </a:extLst>
          </p:cNvPr>
          <p:cNvSpPr>
            <a:spLocks noGrp="1"/>
          </p:cNvSpPr>
          <p:nvPr>
            <p:ph type="subTitle" idx="1"/>
          </p:nvPr>
        </p:nvSpPr>
        <p:spPr/>
        <p:txBody>
          <a:bodyPr/>
          <a:lstStyle/>
          <a:p>
            <a:endParaRPr lang="en-AU"/>
          </a:p>
        </p:txBody>
      </p:sp>
      <p:pic>
        <p:nvPicPr>
          <p:cNvPr id="5" name="Picture 4">
            <a:extLst>
              <a:ext uri="{FF2B5EF4-FFF2-40B4-BE49-F238E27FC236}">
                <a16:creationId xmlns:a16="http://schemas.microsoft.com/office/drawing/2014/main" id="{A53E10E3-3C5C-4B27-93D6-F96FF16495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3D44C81C-97D8-418D-8E18-7C494F98A065}"/>
              </a:ext>
            </a:extLst>
          </p:cNvPr>
          <p:cNvSpPr txBox="1"/>
          <p:nvPr/>
        </p:nvSpPr>
        <p:spPr>
          <a:xfrm>
            <a:off x="1417198" y="645304"/>
            <a:ext cx="8618482" cy="845330"/>
          </a:xfrm>
          <a:prstGeom prst="rect">
            <a:avLst/>
          </a:prstGeom>
          <a:noFill/>
        </p:spPr>
        <p:txBody>
          <a:bodyPr wrap="square">
            <a:spAutoFit/>
          </a:bodyPr>
          <a:lstStyle/>
          <a:p>
            <a:r>
              <a:rPr lang="en-AU" sz="2400" b="1" dirty="0">
                <a:solidFill>
                  <a:srgbClr val="F69643"/>
                </a:solidFill>
                <a:latin typeface="Segoe UI" panose="020B0502040204020203" pitchFamily="34" charset="0"/>
                <a:cs typeface="Segoe UI" panose="020B0502040204020203" pitchFamily="34" charset="0"/>
              </a:rPr>
              <a:t>Store Performance Analysis</a:t>
            </a:r>
            <a:br>
              <a:rPr lang="en-AU" sz="2400" dirty="0">
                <a:effectLst/>
                <a:latin typeface="Segoe UI" panose="020B0502040204020203" pitchFamily="34" charset="0"/>
                <a:cs typeface="Segoe UI" panose="020B0502040204020203" pitchFamily="34" charset="0"/>
              </a:rPr>
            </a:br>
            <a:endParaRPr lang="en-AU" sz="2400" dirty="0">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2A371CD5-AE2D-41DC-B7CE-F94BEF932486}"/>
              </a:ext>
            </a:extLst>
          </p:cNvPr>
          <p:cNvSpPr txBox="1"/>
          <p:nvPr/>
        </p:nvSpPr>
        <p:spPr>
          <a:xfrm>
            <a:off x="1261243" y="1513490"/>
            <a:ext cx="5002924"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dirty="0">
                <a:solidFill>
                  <a:srgbClr val="FFFFFF"/>
                </a:solidFill>
                <a:effectLst/>
              </a:rPr>
              <a:t>Store in city </a:t>
            </a:r>
            <a:r>
              <a:rPr lang="en-US" sz="1800" dirty="0">
                <a:solidFill>
                  <a:srgbClr val="F69643"/>
                </a:solidFill>
                <a:effectLst/>
              </a:rPr>
              <a:t>Mysore </a:t>
            </a:r>
            <a:r>
              <a:rPr lang="en-US" sz="1800" dirty="0">
                <a:solidFill>
                  <a:srgbClr val="FFFFFF"/>
                </a:solidFill>
                <a:effectLst/>
              </a:rPr>
              <a:t>generated the highest </a:t>
            </a:r>
            <a:r>
              <a:rPr lang="en-US" sz="1800" dirty="0">
                <a:solidFill>
                  <a:srgbClr val="F69643"/>
                </a:solidFill>
                <a:effectLst/>
              </a:rPr>
              <a:t>incremental revenue of 6.45M</a:t>
            </a:r>
            <a:r>
              <a:rPr lang="en-US" sz="1800" dirty="0">
                <a:solidFill>
                  <a:srgbClr val="FFFFFF"/>
                </a:solidFill>
                <a:effectLst/>
              </a:rPr>
              <a:t> from the promotion with the first position while store in </a:t>
            </a:r>
            <a:r>
              <a:rPr lang="en-US" sz="1800" dirty="0">
                <a:solidFill>
                  <a:srgbClr val="F69643"/>
                </a:solidFill>
                <a:effectLst/>
              </a:rPr>
              <a:t>Chennai </a:t>
            </a:r>
            <a:r>
              <a:rPr lang="en-US" sz="1800" dirty="0">
                <a:solidFill>
                  <a:srgbClr val="FFFFFF"/>
                </a:solidFill>
                <a:effectLst/>
              </a:rPr>
              <a:t>on the second position with </a:t>
            </a:r>
            <a:r>
              <a:rPr lang="en-US" sz="1800" dirty="0">
                <a:solidFill>
                  <a:srgbClr val="F69643"/>
                </a:solidFill>
                <a:effectLst/>
              </a:rPr>
              <a:t>incremental revenue of 6.32M</a:t>
            </a:r>
            <a:endParaRPr lang="en-US" dirty="0">
              <a:effectLst/>
            </a:endParaRPr>
          </a:p>
          <a:p>
            <a:pPr marL="285750" indent="-285750">
              <a:lnSpc>
                <a:spcPct val="150000"/>
              </a:lnSpc>
              <a:buFont typeface="Arial" panose="020B0604020202020204" pitchFamily="34" charset="0"/>
              <a:buChar char="•"/>
            </a:pPr>
            <a:r>
              <a:rPr lang="en-US" sz="1800" dirty="0">
                <a:solidFill>
                  <a:srgbClr val="FFFFFF"/>
                </a:solidFill>
                <a:effectLst/>
              </a:rPr>
              <a:t>Noticeably, </a:t>
            </a:r>
            <a:r>
              <a:rPr lang="en-US" sz="1800" dirty="0">
                <a:solidFill>
                  <a:srgbClr val="F69643"/>
                </a:solidFill>
                <a:effectLst/>
              </a:rPr>
              <a:t>Chennai and Bangalore</a:t>
            </a:r>
            <a:r>
              <a:rPr lang="en-US" sz="1800" dirty="0">
                <a:solidFill>
                  <a:srgbClr val="FFFFFF"/>
                </a:solidFill>
                <a:effectLst/>
              </a:rPr>
              <a:t> generated</a:t>
            </a:r>
            <a:r>
              <a:rPr lang="en-US" sz="1800" dirty="0">
                <a:solidFill>
                  <a:srgbClr val="F69643"/>
                </a:solidFill>
                <a:effectLst/>
              </a:rPr>
              <a:t> 3 stores</a:t>
            </a:r>
            <a:r>
              <a:rPr lang="en-US" sz="1800" dirty="0">
                <a:solidFill>
                  <a:srgbClr val="FFFFFF"/>
                </a:solidFill>
                <a:effectLst/>
              </a:rPr>
              <a:t> each with incremental revenue in top 10 store while </a:t>
            </a:r>
            <a:r>
              <a:rPr lang="en-US" sz="1800" dirty="0">
                <a:solidFill>
                  <a:srgbClr val="F69643"/>
                </a:solidFill>
                <a:effectLst/>
              </a:rPr>
              <a:t>Mysore city features only 2 stores </a:t>
            </a:r>
            <a:r>
              <a:rPr lang="en-US" sz="1800" dirty="0">
                <a:solidFill>
                  <a:srgbClr val="FFFFFF"/>
                </a:solidFill>
                <a:effectLst/>
              </a:rPr>
              <a:t>with IR</a:t>
            </a:r>
            <a:endParaRPr lang="en-AU" dirty="0">
              <a:solidFill>
                <a:schemeClr val="bg1"/>
              </a:solidFill>
            </a:endParaRPr>
          </a:p>
        </p:txBody>
      </p:sp>
      <p:pic>
        <p:nvPicPr>
          <p:cNvPr id="7" name="Picture 6">
            <a:extLst>
              <a:ext uri="{FF2B5EF4-FFF2-40B4-BE49-F238E27FC236}">
                <a16:creationId xmlns:a16="http://schemas.microsoft.com/office/drawing/2014/main" id="{EE916AC9-7CE7-46E7-890B-838CDD6C8B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5184" y="1513490"/>
            <a:ext cx="3660993" cy="3835049"/>
          </a:xfrm>
          <a:prstGeom prst="rect">
            <a:avLst/>
          </a:prstGeom>
        </p:spPr>
      </p:pic>
      <p:pic>
        <p:nvPicPr>
          <p:cNvPr id="9" name="Picture Placeholder 11">
            <a:extLst>
              <a:ext uri="{FF2B5EF4-FFF2-40B4-BE49-F238E27FC236}">
                <a16:creationId xmlns:a16="http://schemas.microsoft.com/office/drawing/2014/main" id="{E9EE13D9-46A6-43D5-9356-FEB500FE0309}"/>
              </a:ext>
            </a:extLst>
          </p:cNvPr>
          <p:cNvPicPr>
            <a:picLocks noChangeAspect="1"/>
          </p:cNvPicPr>
          <p:nvPr/>
        </p:nvPicPr>
        <p:blipFill>
          <a:blip r:embed="rId6"/>
          <a:srcRect/>
          <a:stretch/>
        </p:blipFill>
        <p:spPr>
          <a:xfrm>
            <a:off x="504497" y="323193"/>
            <a:ext cx="945931" cy="867104"/>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p:spPr>
      </p:pic>
      <p:pic>
        <p:nvPicPr>
          <p:cNvPr id="4" name="Audio 3">
            <a:hlinkClick r:id="" action="ppaction://media"/>
            <a:extLst>
              <a:ext uri="{FF2B5EF4-FFF2-40B4-BE49-F238E27FC236}">
                <a16:creationId xmlns:a16="http://schemas.microsoft.com/office/drawing/2014/main" id="{45F646E1-B0CC-4EBB-B011-883651B2757D}"/>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757753029"/>
      </p:ext>
    </p:extLst>
  </p:cSld>
  <p:clrMapOvr>
    <a:masterClrMapping/>
  </p:clrMapOvr>
  <mc:AlternateContent xmlns:mc="http://schemas.openxmlformats.org/markup-compatibility/2006">
    <mc:Choice xmlns:p14="http://schemas.microsoft.com/office/powerpoint/2010/main" Requires="p14">
      <p:transition spd="slow" p14:dur="2000" advTm="3423"/>
    </mc:Choice>
    <mc:Fallback>
      <p:transition spd="slow" advTm="342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par>
                                <p:cTn id="7" presetID="10"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9241-8448-4219-9374-62B341551B09}"/>
              </a:ext>
            </a:extLst>
          </p:cNvPr>
          <p:cNvSpPr>
            <a:spLocks noGrp="1"/>
          </p:cNvSpPr>
          <p:nvPr>
            <p:ph type="ctrTitle"/>
          </p:nvPr>
        </p:nvSpPr>
        <p:spPr/>
        <p:txBody>
          <a:bodyPr/>
          <a:lstStyle/>
          <a:p>
            <a:endParaRPr lang="en-AU"/>
          </a:p>
        </p:txBody>
      </p:sp>
      <p:sp>
        <p:nvSpPr>
          <p:cNvPr id="3" name="Subtitle 2">
            <a:extLst>
              <a:ext uri="{FF2B5EF4-FFF2-40B4-BE49-F238E27FC236}">
                <a16:creationId xmlns:a16="http://schemas.microsoft.com/office/drawing/2014/main" id="{0F3AF493-EFFD-4BA1-8DF8-6B1C20F1EDB1}"/>
              </a:ext>
            </a:extLst>
          </p:cNvPr>
          <p:cNvSpPr>
            <a:spLocks noGrp="1"/>
          </p:cNvSpPr>
          <p:nvPr>
            <p:ph type="subTitle" idx="1"/>
          </p:nvPr>
        </p:nvSpPr>
        <p:spPr/>
        <p:txBody>
          <a:bodyPr/>
          <a:lstStyle/>
          <a:p>
            <a:endParaRPr lang="en-AU"/>
          </a:p>
        </p:txBody>
      </p:sp>
      <p:pic>
        <p:nvPicPr>
          <p:cNvPr id="5" name="Picture 4">
            <a:extLst>
              <a:ext uri="{FF2B5EF4-FFF2-40B4-BE49-F238E27FC236}">
                <a16:creationId xmlns:a16="http://schemas.microsoft.com/office/drawing/2014/main" id="{A53E10E3-3C5C-4B27-93D6-F96FF16495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546"/>
            <a:ext cx="12192000" cy="6873765"/>
          </a:xfrm>
          <a:prstGeom prst="rect">
            <a:avLst/>
          </a:prstGeom>
        </p:spPr>
      </p:pic>
      <p:pic>
        <p:nvPicPr>
          <p:cNvPr id="8" name="Picture 7">
            <a:extLst>
              <a:ext uri="{FF2B5EF4-FFF2-40B4-BE49-F238E27FC236}">
                <a16:creationId xmlns:a16="http://schemas.microsoft.com/office/drawing/2014/main" id="{B266B469-9864-4ACE-8E88-BB39E1AC29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7051" y="1512351"/>
            <a:ext cx="4000847" cy="5052498"/>
          </a:xfrm>
          <a:prstGeom prst="rect">
            <a:avLst/>
          </a:prstGeom>
        </p:spPr>
      </p:pic>
      <p:sp>
        <p:nvSpPr>
          <p:cNvPr id="10" name="TextBox 9">
            <a:extLst>
              <a:ext uri="{FF2B5EF4-FFF2-40B4-BE49-F238E27FC236}">
                <a16:creationId xmlns:a16="http://schemas.microsoft.com/office/drawing/2014/main" id="{B2F694D0-5A28-4FFF-B0F3-0DBD8C419B3A}"/>
              </a:ext>
            </a:extLst>
          </p:cNvPr>
          <p:cNvSpPr txBox="1"/>
          <p:nvPr/>
        </p:nvSpPr>
        <p:spPr>
          <a:xfrm>
            <a:off x="564102" y="1824801"/>
            <a:ext cx="5820934"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dirty="0">
                <a:solidFill>
                  <a:srgbClr val="F69643"/>
                </a:solidFill>
                <a:effectLst/>
              </a:rPr>
              <a:t>Mysore</a:t>
            </a:r>
            <a:r>
              <a:rPr lang="en-US" sz="1800" dirty="0">
                <a:solidFill>
                  <a:srgbClr val="FFFFFF"/>
                </a:solidFill>
                <a:effectLst/>
              </a:rPr>
              <a:t> city also has one store that performed very bad in terms of Incremental sold units of </a:t>
            </a:r>
            <a:r>
              <a:rPr lang="en-US" sz="1800" dirty="0">
                <a:solidFill>
                  <a:srgbClr val="F69643"/>
                </a:solidFill>
                <a:effectLst/>
              </a:rPr>
              <a:t>2.0k</a:t>
            </a:r>
            <a:endParaRPr lang="en-US" dirty="0">
              <a:effectLst/>
            </a:endParaRPr>
          </a:p>
          <a:p>
            <a:pPr marL="285750" indent="-285750">
              <a:lnSpc>
                <a:spcPct val="150000"/>
              </a:lnSpc>
              <a:buFont typeface="Arial" panose="020B0604020202020204" pitchFamily="34" charset="0"/>
              <a:buChar char="•"/>
            </a:pPr>
            <a:r>
              <a:rPr lang="en-US" sz="1800" dirty="0">
                <a:solidFill>
                  <a:srgbClr val="F69643"/>
                </a:solidFill>
                <a:effectLst/>
              </a:rPr>
              <a:t>Visakhapatnam also featured with 2nd and 3rd lowest stores</a:t>
            </a:r>
            <a:r>
              <a:rPr lang="en-US" sz="1800" dirty="0">
                <a:solidFill>
                  <a:srgbClr val="FFFFFF"/>
                </a:solidFill>
                <a:effectLst/>
              </a:rPr>
              <a:t> in terms of ISU with 2.2k and 2.5k</a:t>
            </a:r>
            <a:endParaRPr lang="en-US" dirty="0">
              <a:effectLst/>
            </a:endParaRPr>
          </a:p>
          <a:p>
            <a:pPr marL="285750" indent="-285750">
              <a:lnSpc>
                <a:spcPct val="150000"/>
              </a:lnSpc>
              <a:buFont typeface="Arial" panose="020B0604020202020204" pitchFamily="34" charset="0"/>
              <a:buChar char="•"/>
            </a:pPr>
            <a:r>
              <a:rPr lang="en-US" sz="1800" dirty="0">
                <a:solidFill>
                  <a:srgbClr val="FFFFFF"/>
                </a:solidFill>
                <a:effectLst/>
              </a:rPr>
              <a:t>Noticeably, </a:t>
            </a:r>
            <a:r>
              <a:rPr lang="en-US" sz="1800" dirty="0">
                <a:solidFill>
                  <a:srgbClr val="F69643"/>
                </a:solidFill>
                <a:effectLst/>
              </a:rPr>
              <a:t>Mysore generated 3 stores </a:t>
            </a:r>
            <a:r>
              <a:rPr lang="en-US" sz="1800" dirty="0">
                <a:solidFill>
                  <a:srgbClr val="FFFFFF"/>
                </a:solidFill>
                <a:effectLst/>
              </a:rPr>
              <a:t>each with lowest incremental sold units in botom10 store while </a:t>
            </a:r>
            <a:r>
              <a:rPr lang="en-US" sz="1800" dirty="0">
                <a:solidFill>
                  <a:srgbClr val="F69643"/>
                </a:solidFill>
                <a:effectLst/>
              </a:rPr>
              <a:t>Visakhapatnam and Trivandrum features 2</a:t>
            </a:r>
            <a:r>
              <a:rPr lang="en-US" sz="1800" dirty="0">
                <a:solidFill>
                  <a:srgbClr val="FFFFFF"/>
                </a:solidFill>
                <a:effectLst/>
              </a:rPr>
              <a:t> stores each in the 10 lowest incremental sold units</a:t>
            </a:r>
            <a:br>
              <a:rPr lang="en-US" dirty="0">
                <a:effectLst/>
              </a:rPr>
            </a:br>
            <a:endParaRPr lang="en-AU" dirty="0"/>
          </a:p>
        </p:txBody>
      </p:sp>
      <p:sp>
        <p:nvSpPr>
          <p:cNvPr id="12" name="TextBox 11">
            <a:extLst>
              <a:ext uri="{FF2B5EF4-FFF2-40B4-BE49-F238E27FC236}">
                <a16:creationId xmlns:a16="http://schemas.microsoft.com/office/drawing/2014/main" id="{B1CC5B6B-6A4D-4181-8F19-807F028EE3B7}"/>
              </a:ext>
            </a:extLst>
          </p:cNvPr>
          <p:cNvSpPr txBox="1"/>
          <p:nvPr/>
        </p:nvSpPr>
        <p:spPr>
          <a:xfrm>
            <a:off x="1425949" y="631092"/>
            <a:ext cx="9242051" cy="738664"/>
          </a:xfrm>
          <a:prstGeom prst="rect">
            <a:avLst/>
          </a:prstGeom>
          <a:noFill/>
        </p:spPr>
        <p:txBody>
          <a:bodyPr wrap="square">
            <a:spAutoFit/>
          </a:bodyPr>
          <a:lstStyle/>
          <a:p>
            <a:r>
              <a:rPr lang="en-AU" sz="2400" b="1" dirty="0">
                <a:solidFill>
                  <a:srgbClr val="F69643"/>
                </a:solidFill>
                <a:latin typeface="Segoe UI" panose="020B0502040204020203" pitchFamily="34" charset="0"/>
                <a:cs typeface="Segoe UI" panose="020B0502040204020203" pitchFamily="34" charset="0"/>
              </a:rPr>
              <a:t>Store Performance Analysis</a:t>
            </a:r>
            <a:br>
              <a:rPr lang="en-AU" dirty="0">
                <a:effectLst/>
                <a:latin typeface="Segoe UI" panose="020B0502040204020203" pitchFamily="34" charset="0"/>
                <a:cs typeface="Segoe UI" panose="020B0502040204020203" pitchFamily="34" charset="0"/>
              </a:rPr>
            </a:br>
            <a:endParaRPr lang="en-AU" dirty="0">
              <a:latin typeface="Segoe UI" panose="020B0502040204020203" pitchFamily="34" charset="0"/>
              <a:cs typeface="Segoe UI" panose="020B0502040204020203" pitchFamily="34" charset="0"/>
            </a:endParaRPr>
          </a:p>
        </p:txBody>
      </p:sp>
      <p:pic>
        <p:nvPicPr>
          <p:cNvPr id="9" name="Picture Placeholder 11">
            <a:extLst>
              <a:ext uri="{FF2B5EF4-FFF2-40B4-BE49-F238E27FC236}">
                <a16:creationId xmlns:a16="http://schemas.microsoft.com/office/drawing/2014/main" id="{F7AB809C-D9FA-4491-BFE5-FA554842825C}"/>
              </a:ext>
            </a:extLst>
          </p:cNvPr>
          <p:cNvPicPr>
            <a:picLocks noChangeAspect="1"/>
          </p:cNvPicPr>
          <p:nvPr/>
        </p:nvPicPr>
        <p:blipFill>
          <a:blip r:embed="rId6"/>
          <a:srcRect/>
          <a:stretch/>
        </p:blipFill>
        <p:spPr>
          <a:xfrm>
            <a:off x="570975" y="305422"/>
            <a:ext cx="945931" cy="867104"/>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p:spPr>
      </p:pic>
      <p:pic>
        <p:nvPicPr>
          <p:cNvPr id="4" name="Audio 3">
            <a:hlinkClick r:id="" action="ppaction://media"/>
            <a:extLst>
              <a:ext uri="{FF2B5EF4-FFF2-40B4-BE49-F238E27FC236}">
                <a16:creationId xmlns:a16="http://schemas.microsoft.com/office/drawing/2014/main" id="{C7AD3B94-52E6-4976-A9CA-C8AD695D0BC0}"/>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3149344482"/>
      </p:ext>
    </p:extLst>
  </p:cSld>
  <p:clrMapOvr>
    <a:masterClrMapping/>
  </p:clrMapOvr>
  <mc:AlternateContent xmlns:mc="http://schemas.openxmlformats.org/markup-compatibility/2006">
    <mc:Choice xmlns:p14="http://schemas.microsoft.com/office/powerpoint/2010/main" Requires="p14">
      <p:transition spd="slow" p14:dur="2000" advTm="3748"/>
    </mc:Choice>
    <mc:Fallback>
      <p:transition spd="slow" advTm="374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par>
                                <p:cTn id="7" presetID="10"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9241-8448-4219-9374-62B341551B09}"/>
              </a:ext>
            </a:extLst>
          </p:cNvPr>
          <p:cNvSpPr>
            <a:spLocks noGrp="1"/>
          </p:cNvSpPr>
          <p:nvPr>
            <p:ph type="ctrTitle"/>
          </p:nvPr>
        </p:nvSpPr>
        <p:spPr/>
        <p:txBody>
          <a:bodyPr/>
          <a:lstStyle/>
          <a:p>
            <a:endParaRPr lang="en-AU"/>
          </a:p>
        </p:txBody>
      </p:sp>
      <p:sp>
        <p:nvSpPr>
          <p:cNvPr id="3" name="Subtitle 2">
            <a:extLst>
              <a:ext uri="{FF2B5EF4-FFF2-40B4-BE49-F238E27FC236}">
                <a16:creationId xmlns:a16="http://schemas.microsoft.com/office/drawing/2014/main" id="{0F3AF493-EFFD-4BA1-8DF8-6B1C20F1EDB1}"/>
              </a:ext>
            </a:extLst>
          </p:cNvPr>
          <p:cNvSpPr>
            <a:spLocks noGrp="1"/>
          </p:cNvSpPr>
          <p:nvPr>
            <p:ph type="subTitle" idx="1"/>
          </p:nvPr>
        </p:nvSpPr>
        <p:spPr/>
        <p:txBody>
          <a:bodyPr/>
          <a:lstStyle/>
          <a:p>
            <a:endParaRPr lang="en-AU"/>
          </a:p>
        </p:txBody>
      </p:sp>
      <p:pic>
        <p:nvPicPr>
          <p:cNvPr id="5" name="Picture 4">
            <a:extLst>
              <a:ext uri="{FF2B5EF4-FFF2-40B4-BE49-F238E27FC236}">
                <a16:creationId xmlns:a16="http://schemas.microsoft.com/office/drawing/2014/main" id="{A53E10E3-3C5C-4B27-93D6-F96FF16495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5765"/>
            <a:ext cx="12192000" cy="6873765"/>
          </a:xfrm>
          <a:prstGeom prst="rect">
            <a:avLst/>
          </a:prstGeom>
        </p:spPr>
      </p:pic>
      <p:sp>
        <p:nvSpPr>
          <p:cNvPr id="10" name="TextBox 9">
            <a:extLst>
              <a:ext uri="{FF2B5EF4-FFF2-40B4-BE49-F238E27FC236}">
                <a16:creationId xmlns:a16="http://schemas.microsoft.com/office/drawing/2014/main" id="{B2F694D0-5A28-4FFF-B0F3-0DBD8C419B3A}"/>
              </a:ext>
            </a:extLst>
          </p:cNvPr>
          <p:cNvSpPr txBox="1"/>
          <p:nvPr/>
        </p:nvSpPr>
        <p:spPr>
          <a:xfrm>
            <a:off x="653439" y="1600200"/>
            <a:ext cx="5211333" cy="4619854"/>
          </a:xfrm>
          <a:prstGeom prst="rect">
            <a:avLst/>
          </a:prstGeom>
          <a:noFill/>
        </p:spPr>
        <p:txBody>
          <a:bodyPr wrap="square">
            <a:spAutoFit/>
          </a:bodyPr>
          <a:lstStyle/>
          <a:p>
            <a:pPr>
              <a:lnSpc>
                <a:spcPct val="150000"/>
              </a:lnSpc>
            </a:pPr>
            <a:r>
              <a:rPr lang="en-AU" sz="1800" b="1" dirty="0">
                <a:solidFill>
                  <a:srgbClr val="F69643"/>
                </a:solidFill>
                <a:effectLst/>
              </a:rPr>
              <a:t>Top Performing Cities:</a:t>
            </a:r>
            <a:endParaRPr lang="en-AU" b="1" dirty="0">
              <a:effectLst/>
            </a:endParaRPr>
          </a:p>
          <a:p>
            <a:pPr lvl="1">
              <a:lnSpc>
                <a:spcPct val="150000"/>
              </a:lnSpc>
              <a:buFont typeface="Arial" panose="020B0604020202020204" pitchFamily="34" charset="0"/>
              <a:buChar char="•"/>
            </a:pPr>
            <a:r>
              <a:rPr lang="en-AU" dirty="0">
                <a:solidFill>
                  <a:srgbClr val="FFFFFF"/>
                </a:solidFill>
                <a:effectLst/>
              </a:rPr>
              <a:t>Bengaluru</a:t>
            </a:r>
            <a:endParaRPr lang="en-AU" dirty="0">
              <a:effectLst/>
            </a:endParaRPr>
          </a:p>
          <a:p>
            <a:pPr lvl="1">
              <a:lnSpc>
                <a:spcPct val="150000"/>
              </a:lnSpc>
              <a:buFont typeface="Arial" panose="020B0604020202020204" pitchFamily="34" charset="0"/>
              <a:buChar char="•"/>
            </a:pPr>
            <a:r>
              <a:rPr lang="en-AU" dirty="0">
                <a:solidFill>
                  <a:srgbClr val="FFFFFF"/>
                </a:solidFill>
                <a:effectLst/>
              </a:rPr>
              <a:t>Chennai</a:t>
            </a:r>
            <a:endParaRPr lang="en-AU" dirty="0">
              <a:effectLst/>
            </a:endParaRPr>
          </a:p>
          <a:p>
            <a:pPr lvl="1">
              <a:lnSpc>
                <a:spcPct val="150000"/>
              </a:lnSpc>
              <a:buFont typeface="Arial" panose="020B0604020202020204" pitchFamily="34" charset="0"/>
              <a:buChar char="•"/>
            </a:pPr>
            <a:r>
              <a:rPr lang="en-AU" dirty="0">
                <a:solidFill>
                  <a:srgbClr val="FFFFFF"/>
                </a:solidFill>
                <a:effectLst/>
              </a:rPr>
              <a:t>Hyderabad</a:t>
            </a:r>
            <a:endParaRPr lang="en-AU" dirty="0">
              <a:effectLst/>
            </a:endParaRPr>
          </a:p>
          <a:p>
            <a:pPr>
              <a:lnSpc>
                <a:spcPct val="150000"/>
              </a:lnSpc>
            </a:pPr>
            <a:r>
              <a:rPr lang="en-AU" sz="1800" b="1" dirty="0">
                <a:solidFill>
                  <a:srgbClr val="F69643"/>
                </a:solidFill>
                <a:effectLst/>
              </a:rPr>
              <a:t>Common Characteristics: </a:t>
            </a:r>
            <a:endParaRPr lang="en-AU" b="1" dirty="0">
              <a:effectLst/>
            </a:endParaRPr>
          </a:p>
          <a:p>
            <a:pPr marL="742950" lvl="1" indent="-285750">
              <a:lnSpc>
                <a:spcPct val="150000"/>
              </a:lnSpc>
              <a:buFont typeface="Wingdings" panose="05000000000000000000" pitchFamily="2" charset="2"/>
              <a:buChar char="Ø"/>
            </a:pPr>
            <a:r>
              <a:rPr lang="en-AU" dirty="0">
                <a:solidFill>
                  <a:srgbClr val="FFFFFF"/>
                </a:solidFill>
                <a:effectLst/>
              </a:rPr>
              <a:t>Number of store in each city </a:t>
            </a:r>
            <a:endParaRPr lang="en-AU" dirty="0">
              <a:effectLst/>
            </a:endParaRPr>
          </a:p>
          <a:p>
            <a:pPr marL="742950" lvl="1" indent="-285750">
              <a:lnSpc>
                <a:spcPct val="150000"/>
              </a:lnSpc>
              <a:buFont typeface="Wingdings" panose="05000000000000000000" pitchFamily="2" charset="2"/>
              <a:buChar char="Ø"/>
            </a:pPr>
            <a:r>
              <a:rPr lang="en-AU" dirty="0">
                <a:solidFill>
                  <a:srgbClr val="FFFFFF"/>
                </a:solidFill>
                <a:effectLst/>
              </a:rPr>
              <a:t>Quantity sold after promo</a:t>
            </a:r>
            <a:endParaRPr lang="en-AU" dirty="0">
              <a:effectLst/>
            </a:endParaRPr>
          </a:p>
          <a:p>
            <a:pPr marL="742950" lvl="1" indent="-285750">
              <a:lnSpc>
                <a:spcPct val="150000"/>
              </a:lnSpc>
              <a:buFont typeface="Wingdings" panose="05000000000000000000" pitchFamily="2" charset="2"/>
              <a:buChar char="Ø"/>
            </a:pPr>
            <a:r>
              <a:rPr lang="en-AU" dirty="0">
                <a:solidFill>
                  <a:srgbClr val="FFFFFF"/>
                </a:solidFill>
                <a:effectLst/>
              </a:rPr>
              <a:t>BOGOF promo performance</a:t>
            </a:r>
            <a:endParaRPr lang="en-AU" dirty="0">
              <a:effectLst/>
            </a:endParaRPr>
          </a:p>
          <a:p>
            <a:pPr marL="742950" lvl="1" indent="-285750">
              <a:lnSpc>
                <a:spcPct val="150000"/>
              </a:lnSpc>
              <a:buFont typeface="Wingdings" panose="05000000000000000000" pitchFamily="2" charset="2"/>
              <a:buChar char="Ø"/>
            </a:pPr>
            <a:r>
              <a:rPr lang="en-AU" dirty="0">
                <a:solidFill>
                  <a:srgbClr val="FFFFFF"/>
                </a:solidFill>
                <a:effectLst/>
              </a:rPr>
              <a:t>Cashback promo performance </a:t>
            </a:r>
            <a:endParaRPr lang="en-AU" dirty="0">
              <a:effectLst/>
            </a:endParaRPr>
          </a:p>
          <a:p>
            <a:pPr marL="742950" lvl="1" indent="-285750">
              <a:lnSpc>
                <a:spcPct val="150000"/>
              </a:lnSpc>
              <a:buFont typeface="Wingdings" panose="05000000000000000000" pitchFamily="2" charset="2"/>
              <a:buChar char="Ø"/>
            </a:pPr>
            <a:r>
              <a:rPr lang="en-AU" dirty="0">
                <a:solidFill>
                  <a:srgbClr val="FFFFFF"/>
                </a:solidFill>
                <a:effectLst/>
              </a:rPr>
              <a:t>Diwali campaign works better than Sankranti </a:t>
            </a:r>
            <a:endParaRPr lang="en-AU" dirty="0">
              <a:effectLst/>
            </a:endParaRPr>
          </a:p>
          <a:p>
            <a:pPr>
              <a:lnSpc>
                <a:spcPct val="150000"/>
              </a:lnSpc>
            </a:pPr>
            <a:endParaRPr lang="en-AU" dirty="0"/>
          </a:p>
        </p:txBody>
      </p:sp>
      <p:sp>
        <p:nvSpPr>
          <p:cNvPr id="12" name="TextBox 11">
            <a:extLst>
              <a:ext uri="{FF2B5EF4-FFF2-40B4-BE49-F238E27FC236}">
                <a16:creationId xmlns:a16="http://schemas.microsoft.com/office/drawing/2014/main" id="{B1CC5B6B-6A4D-4181-8F19-807F028EE3B7}"/>
              </a:ext>
            </a:extLst>
          </p:cNvPr>
          <p:cNvSpPr txBox="1"/>
          <p:nvPr/>
        </p:nvSpPr>
        <p:spPr>
          <a:xfrm>
            <a:off x="1401401" y="706864"/>
            <a:ext cx="9662465" cy="830997"/>
          </a:xfrm>
          <a:prstGeom prst="rect">
            <a:avLst/>
          </a:prstGeom>
          <a:noFill/>
        </p:spPr>
        <p:txBody>
          <a:bodyPr wrap="square">
            <a:spAutoFit/>
          </a:bodyPr>
          <a:lstStyle/>
          <a:p>
            <a:r>
              <a:rPr lang="en-AU" sz="2400" b="1" dirty="0">
                <a:solidFill>
                  <a:srgbClr val="F69643"/>
                </a:solidFill>
                <a:latin typeface="Segoe UI" panose="020B0502040204020203" pitchFamily="34" charset="0"/>
                <a:cs typeface="Segoe UI" panose="020B0502040204020203" pitchFamily="34" charset="0"/>
              </a:rPr>
              <a:t>Store Performance Analysis</a:t>
            </a:r>
            <a:br>
              <a:rPr lang="en-AU" sz="2400" b="1" dirty="0">
                <a:effectLst/>
                <a:latin typeface="Segoe UI" panose="020B0502040204020203" pitchFamily="34" charset="0"/>
                <a:cs typeface="Segoe UI" panose="020B0502040204020203" pitchFamily="34" charset="0"/>
              </a:rPr>
            </a:br>
            <a:endParaRPr lang="en-AU" sz="2400" b="1"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300606D1-04E4-47C7-9E15-DA685067F1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2634" y="1412727"/>
            <a:ext cx="5761234" cy="5319124"/>
          </a:xfrm>
          <a:prstGeom prst="rect">
            <a:avLst/>
          </a:prstGeom>
        </p:spPr>
      </p:pic>
      <p:pic>
        <p:nvPicPr>
          <p:cNvPr id="8" name="Picture Placeholder 11">
            <a:extLst>
              <a:ext uri="{FF2B5EF4-FFF2-40B4-BE49-F238E27FC236}">
                <a16:creationId xmlns:a16="http://schemas.microsoft.com/office/drawing/2014/main" id="{08361479-08B7-43E6-936C-27C31C2AA053}"/>
              </a:ext>
            </a:extLst>
          </p:cNvPr>
          <p:cNvPicPr>
            <a:picLocks noChangeAspect="1"/>
          </p:cNvPicPr>
          <p:nvPr/>
        </p:nvPicPr>
        <p:blipFill>
          <a:blip r:embed="rId6"/>
          <a:srcRect/>
          <a:stretch/>
        </p:blipFill>
        <p:spPr>
          <a:xfrm>
            <a:off x="570975" y="305422"/>
            <a:ext cx="945931" cy="867104"/>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p:spPr>
      </p:pic>
      <p:pic>
        <p:nvPicPr>
          <p:cNvPr id="4" name="Audio 3">
            <a:hlinkClick r:id="" action="ppaction://media"/>
            <a:extLst>
              <a:ext uri="{FF2B5EF4-FFF2-40B4-BE49-F238E27FC236}">
                <a16:creationId xmlns:a16="http://schemas.microsoft.com/office/drawing/2014/main" id="{75A7DDD6-5F97-4104-84A4-3069C542068B}"/>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3648715605"/>
      </p:ext>
    </p:extLst>
  </p:cSld>
  <p:clrMapOvr>
    <a:masterClrMapping/>
  </p:clrMapOvr>
  <mc:AlternateContent xmlns:mc="http://schemas.openxmlformats.org/markup-compatibility/2006">
    <mc:Choice xmlns:p14="http://schemas.microsoft.com/office/powerpoint/2010/main" Requires="p14">
      <p:transition spd="slow" p14:dur="2000" advTm="3772"/>
    </mc:Choice>
    <mc:Fallback>
      <p:transition spd="slow" advTm="377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par>
                                <p:cTn id="7" presetID="10"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9241-8448-4219-9374-62B341551B09}"/>
              </a:ext>
            </a:extLst>
          </p:cNvPr>
          <p:cNvSpPr>
            <a:spLocks noGrp="1"/>
          </p:cNvSpPr>
          <p:nvPr>
            <p:ph type="ctrTitle"/>
          </p:nvPr>
        </p:nvSpPr>
        <p:spPr/>
        <p:txBody>
          <a:bodyPr/>
          <a:lstStyle/>
          <a:p>
            <a:endParaRPr lang="en-AU"/>
          </a:p>
        </p:txBody>
      </p:sp>
      <p:sp>
        <p:nvSpPr>
          <p:cNvPr id="3" name="Subtitle 2">
            <a:extLst>
              <a:ext uri="{FF2B5EF4-FFF2-40B4-BE49-F238E27FC236}">
                <a16:creationId xmlns:a16="http://schemas.microsoft.com/office/drawing/2014/main" id="{0F3AF493-EFFD-4BA1-8DF8-6B1C20F1EDB1}"/>
              </a:ext>
            </a:extLst>
          </p:cNvPr>
          <p:cNvSpPr>
            <a:spLocks noGrp="1"/>
          </p:cNvSpPr>
          <p:nvPr>
            <p:ph type="subTitle" idx="1"/>
          </p:nvPr>
        </p:nvSpPr>
        <p:spPr/>
        <p:txBody>
          <a:bodyPr/>
          <a:lstStyle/>
          <a:p>
            <a:endParaRPr lang="en-AU"/>
          </a:p>
        </p:txBody>
      </p:sp>
      <p:pic>
        <p:nvPicPr>
          <p:cNvPr id="5" name="Picture 4">
            <a:extLst>
              <a:ext uri="{FF2B5EF4-FFF2-40B4-BE49-F238E27FC236}">
                <a16:creationId xmlns:a16="http://schemas.microsoft.com/office/drawing/2014/main" id="{A53E10E3-3C5C-4B27-93D6-F96FF16495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5765"/>
            <a:ext cx="12192000" cy="6873765"/>
          </a:xfrm>
          <a:prstGeom prst="rect">
            <a:avLst/>
          </a:prstGeom>
        </p:spPr>
      </p:pic>
      <p:sp>
        <p:nvSpPr>
          <p:cNvPr id="10" name="TextBox 9">
            <a:extLst>
              <a:ext uri="{FF2B5EF4-FFF2-40B4-BE49-F238E27FC236}">
                <a16:creationId xmlns:a16="http://schemas.microsoft.com/office/drawing/2014/main" id="{B2F694D0-5A28-4FFF-B0F3-0DBD8C419B3A}"/>
              </a:ext>
            </a:extLst>
          </p:cNvPr>
          <p:cNvSpPr txBox="1"/>
          <p:nvPr/>
        </p:nvSpPr>
        <p:spPr>
          <a:xfrm>
            <a:off x="653440" y="1698759"/>
            <a:ext cx="3645291" cy="2814617"/>
          </a:xfrm>
          <a:prstGeom prst="rect">
            <a:avLst/>
          </a:prstGeom>
          <a:noFill/>
        </p:spPr>
        <p:txBody>
          <a:bodyPr wrap="square">
            <a:spAutoFit/>
          </a:bodyPr>
          <a:lstStyle/>
          <a:p>
            <a:pPr algn="l">
              <a:lnSpc>
                <a:spcPct val="150000"/>
              </a:lnSpc>
            </a:pPr>
            <a:endParaRPr lang="en-US" sz="2000" i="0" dirty="0">
              <a:solidFill>
                <a:srgbClr val="252423"/>
              </a:solidFill>
              <a:effectLst/>
            </a:endParaRPr>
          </a:p>
          <a:p>
            <a:pPr algn="l">
              <a:lnSpc>
                <a:spcPct val="150000"/>
              </a:lnSpc>
            </a:pPr>
            <a:r>
              <a:rPr lang="en-US" sz="2000" i="0" dirty="0">
                <a:solidFill>
                  <a:srgbClr val="F69643"/>
                </a:solidFill>
                <a:effectLst/>
              </a:rPr>
              <a:t>Top 2 promotion typ</a:t>
            </a:r>
            <a:r>
              <a:rPr lang="en-US" sz="2000" i="0" dirty="0">
                <a:solidFill>
                  <a:srgbClr val="FFFFFF"/>
                </a:solidFill>
                <a:effectLst/>
              </a:rPr>
              <a:t>e in terms of Incremental Revenue are </a:t>
            </a:r>
            <a:r>
              <a:rPr lang="en-US" sz="2000" i="0" dirty="0">
                <a:solidFill>
                  <a:srgbClr val="F69643"/>
                </a:solidFill>
                <a:effectLst/>
              </a:rPr>
              <a:t>BOGOF and Cashback</a:t>
            </a:r>
            <a:r>
              <a:rPr lang="en-US" sz="2000" i="0" dirty="0">
                <a:solidFill>
                  <a:srgbClr val="FFFFFF"/>
                </a:solidFill>
                <a:effectLst/>
              </a:rPr>
              <a:t> with incremental revenue of </a:t>
            </a:r>
            <a:r>
              <a:rPr lang="en-US" sz="2000" i="0" dirty="0">
                <a:solidFill>
                  <a:srgbClr val="F69643"/>
                </a:solidFill>
                <a:effectLst/>
              </a:rPr>
              <a:t>69.3M(267.35%)</a:t>
            </a:r>
            <a:r>
              <a:rPr lang="en-US" sz="2000" i="0" dirty="0">
                <a:solidFill>
                  <a:srgbClr val="FFFFFF"/>
                </a:solidFill>
                <a:effectLst/>
              </a:rPr>
              <a:t> and </a:t>
            </a:r>
            <a:r>
              <a:rPr lang="en-US" sz="2000" i="0" dirty="0">
                <a:solidFill>
                  <a:srgbClr val="F69643"/>
                </a:solidFill>
                <a:effectLst/>
              </a:rPr>
              <a:t>122.6M(183.33%) </a:t>
            </a:r>
            <a:r>
              <a:rPr lang="en-US" sz="2000" i="0" dirty="0">
                <a:solidFill>
                  <a:srgbClr val="FFFFFF"/>
                </a:solidFill>
                <a:effectLst/>
              </a:rPr>
              <a:t>respectively </a:t>
            </a:r>
            <a:endParaRPr lang="en-US" sz="2000" i="0" dirty="0">
              <a:solidFill>
                <a:srgbClr val="252423"/>
              </a:solidFill>
              <a:effectLst/>
            </a:endParaRPr>
          </a:p>
        </p:txBody>
      </p:sp>
      <p:sp>
        <p:nvSpPr>
          <p:cNvPr id="12" name="TextBox 11">
            <a:extLst>
              <a:ext uri="{FF2B5EF4-FFF2-40B4-BE49-F238E27FC236}">
                <a16:creationId xmlns:a16="http://schemas.microsoft.com/office/drawing/2014/main" id="{B1CC5B6B-6A4D-4181-8F19-807F028EE3B7}"/>
              </a:ext>
            </a:extLst>
          </p:cNvPr>
          <p:cNvSpPr txBox="1"/>
          <p:nvPr/>
        </p:nvSpPr>
        <p:spPr>
          <a:xfrm>
            <a:off x="1397876" y="713741"/>
            <a:ext cx="9270124" cy="830997"/>
          </a:xfrm>
          <a:prstGeom prst="rect">
            <a:avLst/>
          </a:prstGeom>
          <a:noFill/>
        </p:spPr>
        <p:txBody>
          <a:bodyPr wrap="square">
            <a:spAutoFit/>
          </a:bodyPr>
          <a:lstStyle/>
          <a:p>
            <a:r>
              <a:rPr lang="en-AU" sz="2400" b="1" dirty="0">
                <a:solidFill>
                  <a:srgbClr val="F69643"/>
                </a:solidFill>
                <a:latin typeface="Segoe UI" panose="020B0502040204020203" pitchFamily="34" charset="0"/>
                <a:cs typeface="Segoe UI" panose="020B0502040204020203" pitchFamily="34" charset="0"/>
              </a:rPr>
              <a:t>Promotion Type Analysis</a:t>
            </a:r>
            <a:br>
              <a:rPr lang="en-AU" sz="2400" b="1" dirty="0">
                <a:effectLst/>
                <a:latin typeface="Segoe UI" panose="020B0502040204020203" pitchFamily="34" charset="0"/>
                <a:cs typeface="Segoe UI" panose="020B0502040204020203" pitchFamily="34" charset="0"/>
              </a:rPr>
            </a:br>
            <a:endParaRPr lang="en-AU" sz="2400" b="1" dirty="0">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D856725C-4EF9-47E1-A784-7DF78EDAF5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7021" y="1502978"/>
            <a:ext cx="6029211" cy="4960561"/>
          </a:xfrm>
          <a:prstGeom prst="rect">
            <a:avLst/>
          </a:prstGeom>
        </p:spPr>
      </p:pic>
      <p:pic>
        <p:nvPicPr>
          <p:cNvPr id="8" name="Picture Placeholder 11">
            <a:extLst>
              <a:ext uri="{FF2B5EF4-FFF2-40B4-BE49-F238E27FC236}">
                <a16:creationId xmlns:a16="http://schemas.microsoft.com/office/drawing/2014/main" id="{375C3FC2-2872-4B0E-BD83-ADD4C4D41F11}"/>
              </a:ext>
            </a:extLst>
          </p:cNvPr>
          <p:cNvPicPr>
            <a:picLocks noChangeAspect="1"/>
          </p:cNvPicPr>
          <p:nvPr/>
        </p:nvPicPr>
        <p:blipFill>
          <a:blip r:embed="rId6"/>
          <a:srcRect/>
          <a:stretch/>
        </p:blipFill>
        <p:spPr>
          <a:xfrm>
            <a:off x="570975" y="305422"/>
            <a:ext cx="945931" cy="867104"/>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p:spPr>
      </p:pic>
      <p:pic>
        <p:nvPicPr>
          <p:cNvPr id="4" name="Audio 3">
            <a:hlinkClick r:id="" action="ppaction://media"/>
            <a:extLst>
              <a:ext uri="{FF2B5EF4-FFF2-40B4-BE49-F238E27FC236}">
                <a16:creationId xmlns:a16="http://schemas.microsoft.com/office/drawing/2014/main" id="{3D3FEA66-4C92-456A-AFBB-0947E38D7922}"/>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824700300"/>
      </p:ext>
    </p:extLst>
  </p:cSld>
  <p:clrMapOvr>
    <a:masterClrMapping/>
  </p:clrMapOvr>
  <mc:AlternateContent xmlns:mc="http://schemas.openxmlformats.org/markup-compatibility/2006">
    <mc:Choice xmlns:p14="http://schemas.microsoft.com/office/powerpoint/2010/main" Requires="p14">
      <p:transition spd="slow" p14:dur="2000" advTm="5512"/>
    </mc:Choice>
    <mc:Fallback>
      <p:transition spd="slow" advTm="551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par>
                                <p:cTn id="7" presetID="10"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9241-8448-4219-9374-62B341551B09}"/>
              </a:ext>
            </a:extLst>
          </p:cNvPr>
          <p:cNvSpPr>
            <a:spLocks noGrp="1"/>
          </p:cNvSpPr>
          <p:nvPr>
            <p:ph type="ctrTitle"/>
          </p:nvPr>
        </p:nvSpPr>
        <p:spPr/>
        <p:txBody>
          <a:bodyPr/>
          <a:lstStyle/>
          <a:p>
            <a:endParaRPr lang="en-AU"/>
          </a:p>
        </p:txBody>
      </p:sp>
      <p:sp>
        <p:nvSpPr>
          <p:cNvPr id="3" name="Subtitle 2">
            <a:extLst>
              <a:ext uri="{FF2B5EF4-FFF2-40B4-BE49-F238E27FC236}">
                <a16:creationId xmlns:a16="http://schemas.microsoft.com/office/drawing/2014/main" id="{0F3AF493-EFFD-4BA1-8DF8-6B1C20F1EDB1}"/>
              </a:ext>
            </a:extLst>
          </p:cNvPr>
          <p:cNvSpPr>
            <a:spLocks noGrp="1"/>
          </p:cNvSpPr>
          <p:nvPr>
            <p:ph type="subTitle" idx="1"/>
          </p:nvPr>
        </p:nvSpPr>
        <p:spPr/>
        <p:txBody>
          <a:bodyPr/>
          <a:lstStyle/>
          <a:p>
            <a:endParaRPr lang="en-AU"/>
          </a:p>
        </p:txBody>
      </p:sp>
      <p:pic>
        <p:nvPicPr>
          <p:cNvPr id="5" name="Picture 4">
            <a:extLst>
              <a:ext uri="{FF2B5EF4-FFF2-40B4-BE49-F238E27FC236}">
                <a16:creationId xmlns:a16="http://schemas.microsoft.com/office/drawing/2014/main" id="{A53E10E3-3C5C-4B27-93D6-F96FF16495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7" y="-7883"/>
            <a:ext cx="12192000" cy="6873765"/>
          </a:xfrm>
          <a:prstGeom prst="rect">
            <a:avLst/>
          </a:prstGeom>
        </p:spPr>
      </p:pic>
      <p:sp>
        <p:nvSpPr>
          <p:cNvPr id="10" name="TextBox 9">
            <a:extLst>
              <a:ext uri="{FF2B5EF4-FFF2-40B4-BE49-F238E27FC236}">
                <a16:creationId xmlns:a16="http://schemas.microsoft.com/office/drawing/2014/main" id="{B2F694D0-5A28-4FFF-B0F3-0DBD8C419B3A}"/>
              </a:ext>
            </a:extLst>
          </p:cNvPr>
          <p:cNvSpPr txBox="1"/>
          <p:nvPr/>
        </p:nvSpPr>
        <p:spPr>
          <a:xfrm>
            <a:off x="653439" y="1600199"/>
            <a:ext cx="4402037" cy="461119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dirty="0">
                <a:solidFill>
                  <a:srgbClr val="FFFFFF"/>
                </a:solidFill>
                <a:effectLst/>
              </a:rPr>
              <a:t>The bottom two promotions which impacted very less by incremental sold units are </a:t>
            </a:r>
            <a:r>
              <a:rPr lang="en-US" sz="1800" dirty="0">
                <a:solidFill>
                  <a:srgbClr val="F69643"/>
                </a:solidFill>
                <a:effectLst/>
              </a:rPr>
              <a:t>50% and 25% discount offer</a:t>
            </a:r>
            <a:r>
              <a:rPr lang="en-US" sz="1800" dirty="0">
                <a:solidFill>
                  <a:srgbClr val="FFFFFF"/>
                </a:solidFill>
                <a:effectLst/>
              </a:rPr>
              <a:t>. these two promotions generated the impact on </a:t>
            </a:r>
            <a:r>
              <a:rPr lang="en-US" sz="1800" dirty="0">
                <a:solidFill>
                  <a:srgbClr val="F69643"/>
                </a:solidFill>
                <a:effectLst/>
              </a:rPr>
              <a:t>sold units 6.9K and -5.7K</a:t>
            </a:r>
            <a:r>
              <a:rPr lang="en-US" sz="1800" dirty="0">
                <a:solidFill>
                  <a:srgbClr val="FFFFFF"/>
                </a:solidFill>
                <a:effectLst/>
              </a:rPr>
              <a:t> respectively </a:t>
            </a:r>
            <a:endParaRPr lang="en-US" dirty="0">
              <a:effectLst/>
            </a:endParaRPr>
          </a:p>
          <a:p>
            <a:pPr marL="285750" indent="-285750">
              <a:lnSpc>
                <a:spcPct val="150000"/>
              </a:lnSpc>
              <a:buFont typeface="Arial" panose="020B0604020202020204" pitchFamily="34" charset="0"/>
              <a:buChar char="•"/>
            </a:pPr>
            <a:r>
              <a:rPr lang="en-US" sz="1800" dirty="0">
                <a:solidFill>
                  <a:srgbClr val="F69643"/>
                </a:solidFill>
                <a:effectLst/>
              </a:rPr>
              <a:t>25% discount based</a:t>
            </a:r>
            <a:r>
              <a:rPr lang="en-US" sz="1800" dirty="0">
                <a:solidFill>
                  <a:srgbClr val="FFFFFF"/>
                </a:solidFill>
                <a:effectLst/>
              </a:rPr>
              <a:t> promotion generated negative impact on sold units around </a:t>
            </a:r>
            <a:r>
              <a:rPr lang="en-US" sz="1800" dirty="0">
                <a:solidFill>
                  <a:srgbClr val="F69643"/>
                </a:solidFill>
                <a:effectLst/>
              </a:rPr>
              <a:t>-13% </a:t>
            </a:r>
            <a:r>
              <a:rPr lang="en-US" sz="1800" dirty="0">
                <a:solidFill>
                  <a:srgbClr val="FFFFFF"/>
                </a:solidFill>
                <a:effectLst/>
              </a:rPr>
              <a:t>in total while</a:t>
            </a:r>
            <a:r>
              <a:rPr lang="en-US" sz="1800" dirty="0">
                <a:solidFill>
                  <a:srgbClr val="F69643"/>
                </a:solidFill>
                <a:effectLst/>
              </a:rPr>
              <a:t> 50% discount</a:t>
            </a:r>
            <a:r>
              <a:rPr lang="en-US" sz="1800" dirty="0">
                <a:solidFill>
                  <a:srgbClr val="FFFFFF"/>
                </a:solidFill>
                <a:effectLst/>
              </a:rPr>
              <a:t> </a:t>
            </a:r>
            <a:r>
              <a:rPr lang="en-US" sz="1800" dirty="0">
                <a:solidFill>
                  <a:srgbClr val="F69643"/>
                </a:solidFill>
                <a:effectLst/>
              </a:rPr>
              <a:t>based</a:t>
            </a:r>
            <a:r>
              <a:rPr lang="en-US" sz="1800" dirty="0">
                <a:solidFill>
                  <a:srgbClr val="FFFFFF"/>
                </a:solidFill>
                <a:effectLst/>
              </a:rPr>
              <a:t> promotion did </a:t>
            </a:r>
            <a:r>
              <a:rPr lang="en-US" sz="1800" dirty="0">
                <a:solidFill>
                  <a:srgbClr val="F69643"/>
                </a:solidFill>
                <a:effectLst/>
              </a:rPr>
              <a:t>+32.6%</a:t>
            </a:r>
            <a:br>
              <a:rPr lang="en-US" dirty="0">
                <a:effectLst/>
              </a:rPr>
            </a:br>
            <a:endParaRPr lang="en-US" i="0" dirty="0">
              <a:solidFill>
                <a:srgbClr val="252423"/>
              </a:solidFill>
              <a:effectLst/>
              <a:latin typeface="Segoe UI" panose="020B0502040204020203" pitchFamily="34" charset="0"/>
            </a:endParaRPr>
          </a:p>
        </p:txBody>
      </p:sp>
      <p:sp>
        <p:nvSpPr>
          <p:cNvPr id="12" name="TextBox 11">
            <a:extLst>
              <a:ext uri="{FF2B5EF4-FFF2-40B4-BE49-F238E27FC236}">
                <a16:creationId xmlns:a16="http://schemas.microsoft.com/office/drawing/2014/main" id="{B1CC5B6B-6A4D-4181-8F19-807F028EE3B7}"/>
              </a:ext>
            </a:extLst>
          </p:cNvPr>
          <p:cNvSpPr txBox="1"/>
          <p:nvPr/>
        </p:nvSpPr>
        <p:spPr>
          <a:xfrm>
            <a:off x="1420694" y="706864"/>
            <a:ext cx="6299154" cy="830997"/>
          </a:xfrm>
          <a:prstGeom prst="rect">
            <a:avLst/>
          </a:prstGeom>
          <a:noFill/>
        </p:spPr>
        <p:txBody>
          <a:bodyPr wrap="square">
            <a:spAutoFit/>
          </a:bodyPr>
          <a:lstStyle/>
          <a:p>
            <a:r>
              <a:rPr lang="en-AU" sz="2400" b="1" dirty="0">
                <a:solidFill>
                  <a:srgbClr val="F69643"/>
                </a:solidFill>
                <a:latin typeface="Segoe UI" panose="020B0502040204020203" pitchFamily="34" charset="0"/>
                <a:cs typeface="Segoe UI" panose="020B0502040204020203" pitchFamily="34" charset="0"/>
              </a:rPr>
              <a:t>Promotion</a:t>
            </a:r>
            <a:r>
              <a:rPr lang="en-AU" sz="2400" b="1" dirty="0">
                <a:solidFill>
                  <a:srgbClr val="F69643"/>
                </a:solidFill>
              </a:rPr>
              <a:t> Type Analysis</a:t>
            </a:r>
            <a:br>
              <a:rPr lang="en-AU" sz="3200" dirty="0">
                <a:effectLst/>
              </a:rPr>
            </a:br>
            <a:endParaRPr lang="en-AU" sz="2400" dirty="0"/>
          </a:p>
        </p:txBody>
      </p:sp>
      <p:pic>
        <p:nvPicPr>
          <p:cNvPr id="9" name="Picture 8">
            <a:extLst>
              <a:ext uri="{FF2B5EF4-FFF2-40B4-BE49-F238E27FC236}">
                <a16:creationId xmlns:a16="http://schemas.microsoft.com/office/drawing/2014/main" id="{774F55C4-6D15-43E9-990E-608D923726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79476" y="1323459"/>
            <a:ext cx="5428601" cy="4019513"/>
          </a:xfrm>
          <a:prstGeom prst="rect">
            <a:avLst/>
          </a:prstGeom>
        </p:spPr>
      </p:pic>
      <p:pic>
        <p:nvPicPr>
          <p:cNvPr id="8" name="Picture Placeholder 11">
            <a:extLst>
              <a:ext uri="{FF2B5EF4-FFF2-40B4-BE49-F238E27FC236}">
                <a16:creationId xmlns:a16="http://schemas.microsoft.com/office/drawing/2014/main" id="{69CA0DD8-5CB3-4C5D-B32C-4BDDFB4E3DCC}"/>
              </a:ext>
            </a:extLst>
          </p:cNvPr>
          <p:cNvPicPr>
            <a:picLocks noChangeAspect="1"/>
          </p:cNvPicPr>
          <p:nvPr/>
        </p:nvPicPr>
        <p:blipFill>
          <a:blip r:embed="rId7"/>
          <a:srcRect/>
          <a:stretch/>
        </p:blipFill>
        <p:spPr>
          <a:xfrm>
            <a:off x="570975" y="305422"/>
            <a:ext cx="945931" cy="867104"/>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p:spPr>
      </p:pic>
      <p:pic>
        <p:nvPicPr>
          <p:cNvPr id="4" name="Audio 3">
            <a:hlinkClick r:id="" action="ppaction://media"/>
            <a:extLst>
              <a:ext uri="{FF2B5EF4-FFF2-40B4-BE49-F238E27FC236}">
                <a16:creationId xmlns:a16="http://schemas.microsoft.com/office/drawing/2014/main" id="{FE95D209-E494-44D7-B5C1-CDBBDCE02FCB}"/>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140319419"/>
      </p:ext>
    </p:extLst>
  </p:cSld>
  <p:clrMapOvr>
    <a:masterClrMapping/>
  </p:clrMapOvr>
  <mc:AlternateContent xmlns:mc="http://schemas.openxmlformats.org/markup-compatibility/2006">
    <mc:Choice xmlns:p14="http://schemas.microsoft.com/office/powerpoint/2010/main" Requires="p14">
      <p:transition spd="slow" p14:dur="2000" advTm="4410"/>
    </mc:Choice>
    <mc:Fallback>
      <p:transition spd="slow" advTm="44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par>
                                <p:cTn id="7" presetID="10"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9241-8448-4219-9374-62B341551B09}"/>
              </a:ext>
            </a:extLst>
          </p:cNvPr>
          <p:cNvSpPr>
            <a:spLocks noGrp="1"/>
          </p:cNvSpPr>
          <p:nvPr>
            <p:ph type="ctrTitle"/>
          </p:nvPr>
        </p:nvSpPr>
        <p:spPr/>
        <p:txBody>
          <a:bodyPr/>
          <a:lstStyle/>
          <a:p>
            <a:endParaRPr lang="en-AU"/>
          </a:p>
        </p:txBody>
      </p:sp>
      <p:sp>
        <p:nvSpPr>
          <p:cNvPr id="3" name="Subtitle 2">
            <a:extLst>
              <a:ext uri="{FF2B5EF4-FFF2-40B4-BE49-F238E27FC236}">
                <a16:creationId xmlns:a16="http://schemas.microsoft.com/office/drawing/2014/main" id="{0F3AF493-EFFD-4BA1-8DF8-6B1C20F1EDB1}"/>
              </a:ext>
            </a:extLst>
          </p:cNvPr>
          <p:cNvSpPr>
            <a:spLocks noGrp="1"/>
          </p:cNvSpPr>
          <p:nvPr>
            <p:ph type="subTitle" idx="1"/>
          </p:nvPr>
        </p:nvSpPr>
        <p:spPr/>
        <p:txBody>
          <a:bodyPr/>
          <a:lstStyle/>
          <a:p>
            <a:endParaRPr lang="en-AU"/>
          </a:p>
        </p:txBody>
      </p:sp>
      <p:pic>
        <p:nvPicPr>
          <p:cNvPr id="5" name="Picture 4">
            <a:extLst>
              <a:ext uri="{FF2B5EF4-FFF2-40B4-BE49-F238E27FC236}">
                <a16:creationId xmlns:a16="http://schemas.microsoft.com/office/drawing/2014/main" id="{A53E10E3-3C5C-4B27-93D6-F96FF16495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5765"/>
            <a:ext cx="12192000" cy="6873765"/>
          </a:xfrm>
          <a:prstGeom prst="rect">
            <a:avLst/>
          </a:prstGeom>
        </p:spPr>
      </p:pic>
      <p:sp>
        <p:nvSpPr>
          <p:cNvPr id="10" name="TextBox 9">
            <a:extLst>
              <a:ext uri="{FF2B5EF4-FFF2-40B4-BE49-F238E27FC236}">
                <a16:creationId xmlns:a16="http://schemas.microsoft.com/office/drawing/2014/main" id="{B2F694D0-5A28-4FFF-B0F3-0DBD8C419B3A}"/>
              </a:ext>
            </a:extLst>
          </p:cNvPr>
          <p:cNvSpPr txBox="1"/>
          <p:nvPr/>
        </p:nvSpPr>
        <p:spPr>
          <a:xfrm>
            <a:off x="653439" y="1600199"/>
            <a:ext cx="4402037" cy="3780202"/>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sz="1800" i="0" dirty="0">
                <a:solidFill>
                  <a:srgbClr val="F69643"/>
                </a:solidFill>
                <a:effectLst/>
                <a:latin typeface="Segoe UI" panose="020B0502040204020203" pitchFamily="34" charset="0"/>
              </a:rPr>
              <a:t>Discount based</a:t>
            </a:r>
            <a:r>
              <a:rPr lang="en-US" sz="1800" i="0" dirty="0">
                <a:solidFill>
                  <a:srgbClr val="FFFFFF"/>
                </a:solidFill>
                <a:effectLst/>
                <a:latin typeface="Segoe UI" panose="020B0502040204020203" pitchFamily="34" charset="0"/>
              </a:rPr>
              <a:t> promotions</a:t>
            </a:r>
            <a:r>
              <a:rPr lang="en-US" sz="1800" i="0" dirty="0">
                <a:solidFill>
                  <a:srgbClr val="F69643"/>
                </a:solidFill>
                <a:effectLst/>
                <a:latin typeface="Segoe UI" panose="020B0502040204020203" pitchFamily="34" charset="0"/>
              </a:rPr>
              <a:t> generated 16M</a:t>
            </a:r>
            <a:r>
              <a:rPr lang="en-US" sz="1800" i="0" dirty="0">
                <a:solidFill>
                  <a:srgbClr val="FFFFFF"/>
                </a:solidFill>
                <a:effectLst/>
                <a:latin typeface="Segoe UI" panose="020B0502040204020203" pitchFamily="34" charset="0"/>
              </a:rPr>
              <a:t> in combine </a:t>
            </a:r>
            <a:endParaRPr lang="en-US" i="0" dirty="0">
              <a:solidFill>
                <a:srgbClr val="252423"/>
              </a:solidFill>
              <a:effectLst/>
              <a:latin typeface="Segoe UI" panose="020B0502040204020203" pitchFamily="34" charset="0"/>
            </a:endParaRPr>
          </a:p>
          <a:p>
            <a:pPr marL="285750" indent="-285750" algn="l">
              <a:lnSpc>
                <a:spcPct val="150000"/>
              </a:lnSpc>
              <a:buFont typeface="Arial" panose="020B0604020202020204" pitchFamily="34" charset="0"/>
              <a:buChar char="•"/>
            </a:pPr>
            <a:r>
              <a:rPr lang="en-US" sz="1800" i="0" dirty="0">
                <a:solidFill>
                  <a:srgbClr val="FFFFFF"/>
                </a:solidFill>
                <a:effectLst/>
                <a:latin typeface="Segoe UI" panose="020B0502040204020203" pitchFamily="34" charset="0"/>
              </a:rPr>
              <a:t>While </a:t>
            </a:r>
            <a:r>
              <a:rPr lang="en-US" sz="1800" i="0" dirty="0">
                <a:solidFill>
                  <a:srgbClr val="F69643"/>
                </a:solidFill>
                <a:effectLst/>
                <a:latin typeface="Segoe UI" panose="020B0502040204020203" pitchFamily="34" charset="0"/>
              </a:rPr>
              <a:t>BOGOF did 69.3M</a:t>
            </a:r>
            <a:r>
              <a:rPr lang="en-US" sz="1800" i="0" dirty="0">
                <a:solidFill>
                  <a:srgbClr val="FFFFFF"/>
                </a:solidFill>
                <a:effectLst/>
                <a:latin typeface="Segoe UI" panose="020B0502040204020203" pitchFamily="34" charset="0"/>
              </a:rPr>
              <a:t> only that is the increment of revenue </a:t>
            </a:r>
            <a:r>
              <a:rPr lang="en-US" sz="1800" i="0" dirty="0">
                <a:solidFill>
                  <a:srgbClr val="F69643"/>
                </a:solidFill>
                <a:effectLst/>
                <a:latin typeface="Segoe UI" panose="020B0502040204020203" pitchFamily="34" charset="0"/>
              </a:rPr>
              <a:t>267% </a:t>
            </a:r>
            <a:r>
              <a:rPr lang="en-US" sz="1800" i="0" dirty="0">
                <a:solidFill>
                  <a:srgbClr val="FFFFFF"/>
                </a:solidFill>
                <a:effectLst/>
                <a:latin typeface="Segoe UI" panose="020B0502040204020203" pitchFamily="34" charset="0"/>
              </a:rPr>
              <a:t>as compare to previous revenue before the promotion </a:t>
            </a:r>
            <a:endParaRPr lang="en-US" i="0" dirty="0">
              <a:solidFill>
                <a:srgbClr val="252423"/>
              </a:solidFill>
              <a:effectLst/>
              <a:latin typeface="Segoe UI" panose="020B0502040204020203" pitchFamily="34" charset="0"/>
            </a:endParaRPr>
          </a:p>
          <a:p>
            <a:pPr marL="285750" indent="-285750" algn="l">
              <a:lnSpc>
                <a:spcPct val="150000"/>
              </a:lnSpc>
              <a:buFont typeface="Arial" panose="020B0604020202020204" pitchFamily="34" charset="0"/>
              <a:buChar char="•"/>
            </a:pPr>
            <a:r>
              <a:rPr lang="en-US" sz="1800" i="0" dirty="0">
                <a:solidFill>
                  <a:srgbClr val="FFFFFF"/>
                </a:solidFill>
                <a:effectLst/>
                <a:latin typeface="Segoe UI" panose="020B0502040204020203" pitchFamily="34" charset="0"/>
              </a:rPr>
              <a:t>On the other hand, </a:t>
            </a:r>
            <a:r>
              <a:rPr lang="en-US" sz="1800" i="0" dirty="0">
                <a:solidFill>
                  <a:srgbClr val="F69643"/>
                </a:solidFill>
                <a:effectLst/>
                <a:latin typeface="Segoe UI" panose="020B0502040204020203" pitchFamily="34" charset="0"/>
              </a:rPr>
              <a:t>cashback promotion</a:t>
            </a:r>
            <a:r>
              <a:rPr lang="en-US" sz="1800" i="0" dirty="0">
                <a:solidFill>
                  <a:srgbClr val="FFFFFF"/>
                </a:solidFill>
                <a:effectLst/>
                <a:latin typeface="Segoe UI" panose="020B0502040204020203" pitchFamily="34" charset="0"/>
              </a:rPr>
              <a:t> generated</a:t>
            </a:r>
            <a:r>
              <a:rPr lang="en-US" sz="1800" i="0" dirty="0">
                <a:solidFill>
                  <a:srgbClr val="F69643"/>
                </a:solidFill>
                <a:effectLst/>
                <a:latin typeface="Segoe UI" panose="020B0502040204020203" pitchFamily="34" charset="0"/>
              </a:rPr>
              <a:t> revenue of 122.6M </a:t>
            </a:r>
            <a:r>
              <a:rPr lang="en-US" sz="1800" i="0" dirty="0">
                <a:solidFill>
                  <a:srgbClr val="FFFFFF"/>
                </a:solidFill>
                <a:effectLst/>
                <a:latin typeface="Segoe UI" panose="020B0502040204020203" pitchFamily="34" charset="0"/>
              </a:rPr>
              <a:t>and increment is </a:t>
            </a:r>
            <a:r>
              <a:rPr lang="en-US" sz="1800" i="0" dirty="0">
                <a:solidFill>
                  <a:srgbClr val="F69643"/>
                </a:solidFill>
                <a:effectLst/>
                <a:latin typeface="Segoe UI" panose="020B0502040204020203" pitchFamily="34" charset="0"/>
              </a:rPr>
              <a:t>183%</a:t>
            </a:r>
            <a:r>
              <a:rPr lang="en-US" sz="1800" i="0" dirty="0">
                <a:solidFill>
                  <a:srgbClr val="FFFFFF"/>
                </a:solidFill>
                <a:effectLst/>
                <a:latin typeface="Segoe UI" panose="020B0502040204020203" pitchFamily="34" charset="0"/>
              </a:rPr>
              <a:t> </a:t>
            </a:r>
            <a:endParaRPr lang="en-US" i="0" dirty="0">
              <a:solidFill>
                <a:srgbClr val="252423"/>
              </a:solidFill>
              <a:effectLst/>
              <a:latin typeface="Segoe UI" panose="020B0502040204020203" pitchFamily="34" charset="0"/>
            </a:endParaRPr>
          </a:p>
        </p:txBody>
      </p:sp>
      <p:sp>
        <p:nvSpPr>
          <p:cNvPr id="12" name="TextBox 11">
            <a:extLst>
              <a:ext uri="{FF2B5EF4-FFF2-40B4-BE49-F238E27FC236}">
                <a16:creationId xmlns:a16="http://schemas.microsoft.com/office/drawing/2014/main" id="{B1CC5B6B-6A4D-4181-8F19-807F028EE3B7}"/>
              </a:ext>
            </a:extLst>
          </p:cNvPr>
          <p:cNvSpPr txBox="1"/>
          <p:nvPr/>
        </p:nvSpPr>
        <p:spPr>
          <a:xfrm>
            <a:off x="1444969" y="693674"/>
            <a:ext cx="6299154" cy="830997"/>
          </a:xfrm>
          <a:prstGeom prst="rect">
            <a:avLst/>
          </a:prstGeom>
          <a:noFill/>
        </p:spPr>
        <p:txBody>
          <a:bodyPr wrap="square">
            <a:spAutoFit/>
          </a:bodyPr>
          <a:lstStyle/>
          <a:p>
            <a:r>
              <a:rPr lang="en-AU" sz="2400" b="1" dirty="0">
                <a:solidFill>
                  <a:srgbClr val="F69643"/>
                </a:solidFill>
                <a:latin typeface="Segoe UI" panose="020B0502040204020203" pitchFamily="34" charset="0"/>
                <a:cs typeface="Segoe UI" panose="020B0502040204020203" pitchFamily="34" charset="0"/>
              </a:rPr>
              <a:t>Promotion Type Analysis</a:t>
            </a:r>
            <a:br>
              <a:rPr lang="en-AU" sz="3200" dirty="0">
                <a:effectLst/>
                <a:latin typeface="Segoe UI" panose="020B0502040204020203" pitchFamily="34" charset="0"/>
                <a:cs typeface="Segoe UI" panose="020B0502040204020203" pitchFamily="34" charset="0"/>
              </a:rPr>
            </a:br>
            <a:endParaRPr lang="en-AU" sz="2400" dirty="0">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B0557DFB-3EA4-4B96-8CDE-36A5447C74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26037" y="1247341"/>
            <a:ext cx="5814564" cy="5456393"/>
          </a:xfrm>
          <a:prstGeom prst="rect">
            <a:avLst/>
          </a:prstGeom>
        </p:spPr>
      </p:pic>
      <p:pic>
        <p:nvPicPr>
          <p:cNvPr id="8" name="Picture Placeholder 11">
            <a:extLst>
              <a:ext uri="{FF2B5EF4-FFF2-40B4-BE49-F238E27FC236}">
                <a16:creationId xmlns:a16="http://schemas.microsoft.com/office/drawing/2014/main" id="{866906C4-8685-4F42-8D33-40749A4A6E3D}"/>
              </a:ext>
            </a:extLst>
          </p:cNvPr>
          <p:cNvPicPr>
            <a:picLocks noChangeAspect="1"/>
          </p:cNvPicPr>
          <p:nvPr/>
        </p:nvPicPr>
        <p:blipFill>
          <a:blip r:embed="rId7"/>
          <a:srcRect/>
          <a:stretch/>
        </p:blipFill>
        <p:spPr>
          <a:xfrm>
            <a:off x="570975" y="305422"/>
            <a:ext cx="945931" cy="867104"/>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p:spPr>
      </p:pic>
      <p:pic>
        <p:nvPicPr>
          <p:cNvPr id="4" name="Audio 3">
            <a:hlinkClick r:id="" action="ppaction://media"/>
            <a:extLst>
              <a:ext uri="{FF2B5EF4-FFF2-40B4-BE49-F238E27FC236}">
                <a16:creationId xmlns:a16="http://schemas.microsoft.com/office/drawing/2014/main" id="{015E1B1E-8548-4E46-ACA7-067E9E5A3C61}"/>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698358812"/>
      </p:ext>
    </p:extLst>
  </p:cSld>
  <p:clrMapOvr>
    <a:masterClrMapping/>
  </p:clrMapOvr>
  <mc:AlternateContent xmlns:mc="http://schemas.openxmlformats.org/markup-compatibility/2006">
    <mc:Choice xmlns:p14="http://schemas.microsoft.com/office/powerpoint/2010/main" Requires="p14">
      <p:transition spd="slow" p14:dur="2000" advTm="3562"/>
    </mc:Choice>
    <mc:Fallback>
      <p:transition spd="slow" advTm="356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par>
                                <p:cTn id="7" presetID="10"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4855</TotalTime>
  <Words>1465</Words>
  <Application>Microsoft Office PowerPoint</Application>
  <PresentationFormat>Widescreen</PresentationFormat>
  <Paragraphs>102</Paragraphs>
  <Slides>19</Slides>
  <Notes>12</Notes>
  <HiddenSlides>0</HiddenSlides>
  <MMClips>19</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Tariq Mahmood Abbasi</dc:creator>
  <cp:lastModifiedBy>Tariq Mahmood Abbasi</cp:lastModifiedBy>
  <cp:revision>39</cp:revision>
  <dcterms:created xsi:type="dcterms:W3CDTF">2024-02-19T14:00:27Z</dcterms:created>
  <dcterms:modified xsi:type="dcterms:W3CDTF">2024-03-06T16:54:40Z</dcterms:modified>
</cp:coreProperties>
</file>