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1" r:id="rId20"/>
    <p:sldId id="273" r:id="rId21"/>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454680"/>
            <a:ext cx="10514880" cy="1145160"/>
          </a:xfrm>
          <a:prstGeom prst="rect">
            <a:avLst/>
          </a:prstGeom>
        </p:spPr>
        <p:txBody>
          <a:bodyPr lIns="0" tIns="0" rIns="0" bIns="0" anchor="ctr">
            <a:spAutoFit/>
          </a:bodyP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Autofit/>
          </a:bodyPr>
          <a:p>
            <a:pPr algn="ctr">
              <a:lnSpc>
                <a:spcPct val="90000"/>
              </a:lnSpc>
            </a:pPr>
            <a:r>
              <a:rPr lang="en-US" sz="6000" b="0" strike="noStrike" spc="-1">
                <a:solidFill>
                  <a:srgbClr val="000000"/>
                </a:solidFill>
                <a:latin typeface="Calibri Light" panose="020F0302020204030204"/>
              </a:rPr>
              <a:t>Generative Deep Learning</a:t>
            </a:r>
            <a:endParaRPr lang="en-US" sz="6000" b="0" strike="noStrike" spc="-1">
              <a:latin typeface="Arial" panose="020B0604020202020204"/>
            </a:endParaRPr>
          </a:p>
        </p:txBody>
      </p:sp>
      <p:sp>
        <p:nvSpPr>
          <p:cNvPr id="77" name="CustomShape 2"/>
          <p:cNvSpPr/>
          <p:nvPr/>
        </p:nvSpPr>
        <p:spPr>
          <a:xfrm>
            <a:off x="1523880" y="3602160"/>
            <a:ext cx="9143280" cy="165492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880" cy="703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73000"/>
          </a:bodyPr>
          <a:p>
            <a:pPr>
              <a:lnSpc>
                <a:spcPct val="90000"/>
              </a:lnSpc>
            </a:pPr>
            <a:r>
              <a:rPr lang="en-US" sz="4400" b="0" strike="noStrike" spc="-1">
                <a:solidFill>
                  <a:srgbClr val="000000"/>
                </a:solidFill>
                <a:latin typeface="Calibri Light" panose="020F0302020204030204"/>
              </a:rPr>
              <a:t>DeepDream in Action</a:t>
            </a:r>
            <a:br>
              <a:rPr lang="en-US" sz="4400" b="0" strike="noStrike" spc="-1">
                <a:solidFill>
                  <a:srgbClr val="000000"/>
                </a:solidFill>
                <a:latin typeface="Calibri Light" panose="020F0302020204030204"/>
              </a:rPr>
            </a:br>
            <a:r>
              <a:rPr lang="en-US" sz="2200" b="0" strike="noStrike" spc="-1">
                <a:solidFill>
                  <a:srgbClr val="000000"/>
                </a:solidFill>
                <a:latin typeface="Calibri Light" panose="020F0302020204030204"/>
              </a:rPr>
              <a:t>The Multiscale Artistry of DeepDream</a:t>
            </a:r>
            <a:endParaRPr lang="en-US" sz="2200" b="0" strike="noStrike" spc="-1">
              <a:latin typeface="Arial" panose="020B0604020202020204"/>
            </a:endParaRPr>
          </a:p>
        </p:txBody>
      </p:sp>
      <p:sp>
        <p:nvSpPr>
          <p:cNvPr id="95" name="CustomShape 2"/>
          <p:cNvSpPr/>
          <p:nvPr/>
        </p:nvSpPr>
        <p:spPr>
          <a:xfrm>
            <a:off x="598320" y="1233720"/>
            <a:ext cx="11293920" cy="504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2000" b="1" strike="noStrike" spc="-1">
                <a:solidFill>
                  <a:srgbClr val="000000"/>
                </a:solidFill>
                <a:latin typeface="Calibri" panose="020F0502020204030204"/>
                <a:ea typeface="DejaVu Sans"/>
              </a:rPr>
              <a:t>**Multiscale Processing:**</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Implementing a multiscale approach to process images at different resolutions.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Preserving details through successive octaves for a more intricate final output.</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**Parameters and Configurations:**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Adjusting key parameters to influence the final visual outcome.</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Significance of step size, number of octaves, and iteration count in shaping the image.</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**Results and Recommendations:**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Showcasing the impact of different layer configurations on a test image.</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Recommending exploration of diverse layer combinations for a broader range of effects.</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**Practical Considerations:**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Providing practical advice for optimal results in terms of image size and ratio.</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Highlighting the quick runtime on GPU for efficient experimentation and creative exploration.</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**Example Use Cases:**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Image Enhancement: Using DeepDream to enhance and transform photographs into visually compelling artworks.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Educational Tool: Demonstrating neural network behaviors and representations through visual experimentation.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88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panose="020F0302020204030204"/>
              </a:rPr>
              <a:t>Neural style transfer</a:t>
            </a:r>
            <a:endParaRPr lang="en-US" sz="4400" b="0" strike="noStrike" spc="-1">
              <a:latin typeface="Arial" panose="020B0604020202020204"/>
            </a:endParaRPr>
          </a:p>
        </p:txBody>
      </p:sp>
      <p:pic>
        <p:nvPicPr>
          <p:cNvPr id="97" name="Content Placeholder 3"/>
          <p:cNvPicPr/>
          <p:nvPr/>
        </p:nvPicPr>
        <p:blipFill>
          <a:blip r:embed="rId1"/>
          <a:stretch>
            <a:fillRect/>
          </a:stretch>
        </p:blipFill>
        <p:spPr>
          <a:xfrm>
            <a:off x="1400040" y="1327320"/>
            <a:ext cx="8099280" cy="2656080"/>
          </a:xfrm>
          <a:prstGeom prst="rect">
            <a:avLst/>
          </a:prstGeom>
          <a:ln>
            <a:noFill/>
          </a:ln>
        </p:spPr>
      </p:pic>
      <p:pic>
        <p:nvPicPr>
          <p:cNvPr id="98" name="Picture 4"/>
          <p:cNvPicPr/>
          <p:nvPr/>
        </p:nvPicPr>
        <p:blipFill>
          <a:blip r:embed="rId2"/>
          <a:stretch>
            <a:fillRect/>
          </a:stretch>
        </p:blipFill>
        <p:spPr>
          <a:xfrm>
            <a:off x="1400040" y="4552200"/>
            <a:ext cx="9680400" cy="979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Neural Style Transfer Essentials</a:t>
            </a:r>
            <a:endParaRPr lang="en-US" sz="4400" b="0" strike="noStrike" spc="-1">
              <a:latin typeface="Arial" panose="020B0604020202020204"/>
            </a:endParaRPr>
          </a:p>
        </p:txBody>
      </p:sp>
      <p:sp>
        <p:nvSpPr>
          <p:cNvPr id="100"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r>
              <a:rPr lang="en-US" sz="2000" b="1" strike="noStrike" spc="-1">
                <a:solidFill>
                  <a:srgbClr val="000000"/>
                </a:solidFill>
                <a:latin typeface="Calibri" panose="020F0502020204030204"/>
              </a:rPr>
              <a:t>**1. Concept:**</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Neural Style Transfer (NST) merges artistic style and image content.</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Applying the style of one image to another while conserving content.</a:t>
            </a:r>
            <a:endParaRPr lang="en-US" sz="2000" b="0" strike="noStrike" spc="-1">
              <a:latin typeface="Arial" panose="020B0604020202020204"/>
            </a:endParaRPr>
          </a:p>
          <a:p>
            <a:pPr>
              <a:lnSpc>
                <a:spcPct val="90000"/>
              </a:lnSpc>
              <a:spcBef>
                <a:spcPts val="1000"/>
              </a:spcBef>
            </a:pPr>
            <a:endParaRPr lang="en-US" sz="2000" b="0" strike="noStrike" spc="-1">
              <a:latin typeface="Arial" panose="020B0604020202020204"/>
            </a:endParaRPr>
          </a:p>
          <a:p>
            <a:pPr>
              <a:lnSpc>
                <a:spcPct val="90000"/>
              </a:lnSpc>
              <a:spcBef>
                <a:spcPts val="1000"/>
              </a:spcBef>
            </a:pPr>
            <a:r>
              <a:rPr lang="en-US" sz="2000" b="1" strike="noStrike" spc="-1">
                <a:solidFill>
                  <a:srgbClr val="000000"/>
                </a:solidFill>
                <a:latin typeface="Calibri" panose="020F0502020204030204"/>
              </a:rPr>
              <a:t>**2. Core Idea:**</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Mathematical essence lies in defining and minimizing a specific loss function.</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Deep convolutional neural networks redefine texture generation and artistic image transformation.</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Balance between preserving content and embracing stylistic elements.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838080" y="365040"/>
            <a:ext cx="10514880" cy="788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The Content Loss</a:t>
            </a:r>
            <a:endParaRPr lang="en-US" sz="4400" b="0" strike="noStrike" spc="-1">
              <a:latin typeface="Arial" panose="020B0604020202020204"/>
            </a:endParaRPr>
          </a:p>
        </p:txBody>
      </p:sp>
      <p:sp>
        <p:nvSpPr>
          <p:cNvPr id="102" name="CustomShape 2"/>
          <p:cNvSpPr/>
          <p:nvPr/>
        </p:nvSpPr>
        <p:spPr>
          <a:xfrm>
            <a:off x="1028160" y="1532160"/>
            <a:ext cx="10517400" cy="459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1800" b="0" strike="noStrike" spc="-1">
                <a:solidFill>
                  <a:srgbClr val="000000"/>
                </a:solidFill>
                <a:latin typeface="Calibri" panose="020F0502020204030204"/>
                <a:ea typeface="DejaVu Sans"/>
              </a:rPr>
              <a:t>**1. Understanding Content in ConvNets:**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Activations from earlier layers: Local information.</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Activations from higher layers: Global, abstract information.</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**2. Decomposition of Image Content:**</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Convnet layers provide content decomposition over spatial scales.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Content of an image captured by representations in upper convnet layers.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**3. Content Loss Definition:**</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Utilize L2 norm between activations of upper layer (pretrained convnet).</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Compute over target image and generated image.</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Ensures similarity from upper layer perspective.</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*Illustration: Visualizing the decomposition of image content through convnet layers.*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838080" y="365040"/>
            <a:ext cx="10514880" cy="90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The Style Loss</a:t>
            </a:r>
            <a:endParaRPr lang="en-US" sz="4400" b="0" strike="noStrike" spc="-1">
              <a:latin typeface="Arial" panose="020B0604020202020204"/>
            </a:endParaRPr>
          </a:p>
        </p:txBody>
      </p:sp>
      <p:sp>
        <p:nvSpPr>
          <p:cNvPr id="104" name="CustomShape 2"/>
          <p:cNvSpPr/>
          <p:nvPr/>
        </p:nvSpPr>
        <p:spPr>
          <a:xfrm>
            <a:off x="562680" y="1508040"/>
            <a:ext cx="10564560" cy="4486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1800" b="0" strike="noStrike" spc="-1">
                <a:solidFill>
                  <a:srgbClr val="000000"/>
                </a:solidFill>
                <a:latin typeface="Calibri" panose="020F0502020204030204"/>
                <a:ea typeface="DejaVu Sans"/>
              </a:rPr>
              <a:t>**1. Leveraging Multiple Convnet Layers:**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Style loss uses multiple layers to capture appearance at various scales.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**2. Gram Matrix for Style Loss:**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Style loss by Gatys et al.: Gram matrix of layer’s activations.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Inner product of feature maps captures correlations and spatial scale patterns.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**3. Preserving Textures Across Scales:**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Maintain similar internal correlations across different layers.</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Guarantees shared textures at different spatial scales.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**4. Overall Objective:**</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Preserve content and style using pretrained convnet.</a:t>
            </a: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   </a:t>
            </a:r>
            <a:r>
              <a:rPr lang="en-US" sz="1800" b="0" strike="noStrike" spc="-1">
                <a:solidFill>
                  <a:srgbClr val="000000"/>
                </a:solidFill>
                <a:latin typeface="Calibri" panose="020F0502020204030204"/>
                <a:ea typeface="DejaVu Sans"/>
              </a:rPr>
              <a:t>- Convnet sees both images containing the same elements.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panose="020F0502020204030204"/>
                <a:ea typeface="DejaVu Sans"/>
              </a:rPr>
              <a:t>*Illustration: Diagram illustrating the correlation preservation for style across layers.*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106" name="TextShape 2"/>
          <p:cNvSpPr txBox="1"/>
          <p:nvPr/>
        </p:nvSpPr>
        <p:spPr>
          <a:xfrm>
            <a:off x="609480" y="569140"/>
            <a:ext cx="10972440" cy="553720"/>
          </a:xfrm>
          <a:prstGeom prst="rect">
            <a:avLst/>
          </a:prstGeom>
          <a:noFill/>
          <a:ln>
            <a:noFill/>
          </a:ln>
        </p:spPr>
        <p:txBody>
          <a:bodyPr lIns="0" tIns="0" rIns="0" bIns="0" anchor="ctr">
            <a:spAutoFit/>
          </a:bodyPr>
          <a:p>
            <a:pPr algn="ctr"/>
            <a:r>
              <a:rPr lang="en-US" sz="3600" b="0" strike="noStrike" spc="-1">
                <a:latin typeface="Arial" panose="020B0604020202020204"/>
              </a:rPr>
              <a:t>Generating images with variational autoencoders</a:t>
            </a:r>
            <a:endParaRPr lang="en-US" sz="3600" b="0" strike="noStrike" spc="-1">
              <a:latin typeface="Arial" panose="020B0604020202020204"/>
            </a:endParaRPr>
          </a:p>
        </p:txBody>
      </p:sp>
      <p:sp>
        <p:nvSpPr>
          <p:cNvPr id="107" name="TextShape 3"/>
          <p:cNvSpPr txBox="1"/>
          <p:nvPr/>
        </p:nvSpPr>
        <p:spPr>
          <a:xfrm>
            <a:off x="609480" y="1604520"/>
            <a:ext cx="10972440" cy="3977280"/>
          </a:xfrm>
          <a:prstGeom prst="rect">
            <a:avLst/>
          </a:prstGeom>
          <a:noFill/>
          <a:ln>
            <a:noFill/>
          </a:ln>
        </p:spPr>
        <p:txBody>
          <a:bodyPr lIns="0" tIns="0" rIns="0" bIns="0" anchor="ctr">
            <a:spAutoFit/>
          </a:bodyPr>
          <a:p>
            <a:pPr algn="ctr"/>
            <a:endParaRPr lang="en-US" sz="32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1415415" y="1268730"/>
            <a:ext cx="9199880" cy="5225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480" y="707570"/>
            <a:ext cx="10972440" cy="276860"/>
          </a:xfrm>
        </p:spPr>
        <p:txBody>
          <a:bodyPr/>
          <a:p>
            <a:r>
              <a:rPr lang="en-US"/>
              <a:t>Encode-Decoder setup in VAE</a:t>
            </a:r>
            <a:endParaRPr lang="en-US"/>
          </a:p>
        </p:txBody>
      </p:sp>
      <p:pic>
        <p:nvPicPr>
          <p:cNvPr id="4" name="Picture 3"/>
          <p:cNvPicPr>
            <a:picLocks noChangeAspect="1"/>
          </p:cNvPicPr>
          <p:nvPr/>
        </p:nvPicPr>
        <p:blipFill>
          <a:blip r:embed="rId1"/>
          <a:stretch>
            <a:fillRect/>
          </a:stretch>
        </p:blipFill>
        <p:spPr>
          <a:xfrm>
            <a:off x="3863975" y="908685"/>
            <a:ext cx="6758940" cy="2133600"/>
          </a:xfrm>
          <a:prstGeom prst="rect">
            <a:avLst/>
          </a:prstGeom>
        </p:spPr>
      </p:pic>
      <p:pic>
        <p:nvPicPr>
          <p:cNvPr id="5" name="Picture 4"/>
          <p:cNvPicPr>
            <a:picLocks noChangeAspect="1"/>
          </p:cNvPicPr>
          <p:nvPr/>
        </p:nvPicPr>
        <p:blipFill>
          <a:blip r:embed="rId2"/>
          <a:stretch>
            <a:fillRect/>
          </a:stretch>
        </p:blipFill>
        <p:spPr>
          <a:xfrm>
            <a:off x="2855595" y="3284855"/>
            <a:ext cx="7597140" cy="3375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09480" y="538343"/>
            <a:ext cx="10972440" cy="615315"/>
          </a:xfrm>
          <a:prstGeom prst="rect">
            <a:avLst/>
          </a:prstGeom>
          <a:noFill/>
          <a:ln>
            <a:noFill/>
          </a:ln>
        </p:spPr>
        <p:txBody>
          <a:bodyPr lIns="0" tIns="0" rIns="0" bIns="0" anchor="ctr">
            <a:spAutoFit/>
          </a:bodyPr>
          <a:p>
            <a:pPr algn="ctr"/>
            <a:r>
              <a:rPr lang="en-US" sz="4000" b="0" strike="noStrike" spc="-1">
                <a:latin typeface="Arial" panose="020B0604020202020204"/>
              </a:rPr>
              <a:t>Introduction to generative adversarial networks</a:t>
            </a:r>
            <a:endParaRPr lang="en-US" sz="40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1559560" y="1412240"/>
            <a:ext cx="9021445" cy="474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551815" y="620395"/>
            <a:ext cx="11392535" cy="5041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713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panose="020F0302020204030204"/>
              </a:rPr>
              <a:t>Generative AI</a:t>
            </a:r>
            <a:endParaRPr lang="en-US" sz="4400" b="0" strike="noStrike" spc="-1">
              <a:latin typeface="Arial" panose="020B0604020202020204"/>
            </a:endParaRPr>
          </a:p>
        </p:txBody>
      </p:sp>
      <p:sp>
        <p:nvSpPr>
          <p:cNvPr id="79" name="CustomShape 2"/>
          <p:cNvSpPr/>
          <p:nvPr/>
        </p:nvSpPr>
        <p:spPr>
          <a:xfrm>
            <a:off x="838080" y="1177200"/>
            <a:ext cx="10514880" cy="4999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Exploring Deep Learning in Artistic Augmentation</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Reviewing sequence data generation for text or music.</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Exploring DeepDream, variational autoencoders, and generative adversarial networks for image creation.</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Enabling computers to generate unprecedented content.</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Encouraging the audience to dream about the fantastic intersection of technology and art.</a:t>
            </a:r>
            <a:endParaRPr lang="en-US" sz="20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Calibri" panose="020F0502020204030204"/>
              </a:rPr>
              <a:t>Inviting everyone to join in and begin the exploration of deep learning's impact on artistic expression.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52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3600" b="0" strike="noStrike" spc="-1">
                <a:solidFill>
                  <a:srgbClr val="000000"/>
                </a:solidFill>
                <a:latin typeface="Calibri Light" panose="020F0302020204030204"/>
              </a:rPr>
              <a:t>A Basic Language Model (Sequence Generation)</a:t>
            </a:r>
            <a:endParaRPr lang="en-US" sz="3600" b="0" strike="noStrike" spc="-1">
              <a:solidFill>
                <a:srgbClr val="000000"/>
              </a:solidFill>
              <a:latin typeface="Calibri Light" panose="020F0302020204030204"/>
            </a:endParaRPr>
          </a:p>
        </p:txBody>
      </p:sp>
      <p:pic>
        <p:nvPicPr>
          <p:cNvPr id="81" name="Content Placeholder 3"/>
          <p:cNvPicPr/>
          <p:nvPr/>
        </p:nvPicPr>
        <p:blipFill>
          <a:blip r:embed="rId1"/>
          <a:stretch>
            <a:fillRect/>
          </a:stretch>
        </p:blipFill>
        <p:spPr>
          <a:xfrm>
            <a:off x="1668240" y="1614240"/>
            <a:ext cx="9018720" cy="4196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77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Sequence Generation</a:t>
            </a:r>
            <a:endParaRPr lang="en-US" sz="4400" b="0" strike="noStrike" spc="-1">
              <a:latin typeface="Arial" panose="020B0604020202020204"/>
            </a:endParaRPr>
          </a:p>
        </p:txBody>
      </p:sp>
      <p:sp>
        <p:nvSpPr>
          <p:cNvPr id="83" name="CustomShape 2"/>
          <p:cNvSpPr/>
          <p:nvPr/>
        </p:nvSpPr>
        <p:spPr>
          <a:xfrm>
            <a:off x="838080" y="1212840"/>
            <a:ext cx="10514880" cy="4963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The text you provided explains the process of generating sequence data in deep learning, particularly focusing on text generation. Here's a summary:</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Sequence Data Generation in Deep Learning</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**Universal Approach**: The common method to generate sequence data involves training a model, often a Transformer or an RNN (Recurrent Neural Network), to predict the next token or tokens in a sequence based on the previous tokens.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**Language Model**: The model is referred to as a language model, which can be based on words or characters. It captures the statistical structure, or the latent space, of language.</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**Sampling from the Model**: After training the language model, you can sample from it to generate new sequences. This involves feeding an initial string of text (conditioning data), asking the model to generate the next token, adding the generated output back to the input data, and repeating the process.</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Importance of Sampling Strategy</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**Greedy Sampling**: The naive approach involves always choosing the most likely next character. However, this can result in repetitive and predictable strings that lack coherence.</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**Stochastic Sampling**: A more interesting approach introduces randomness by sampling from the probability distribution for the next character. This allows for more surprising choices and creativity in the generated text.</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**Softmax Temperature**: Controlling the amount of randomness is crucial. The softmax temperature is introduced as a parameter that characterizes the entropy of the probability distribution used for sampling. It allows you to adjust the level of randomness in the generation process.</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Balancing Randomness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**Entropy and Randomness**: The text discusses the concept of entropy, with maximum entropy resulting in pure random sampling and minimum entropy in greedy sampling. Intermediate points between these extremes offer a balance between predictability and creativity in generated sequences.</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 **Exploring Different Amounts of Randomness**: Since the perceived interestingness of generated data is subjective, it's recommended to explore different levels of randomness during the sampling process.</a:t>
            </a:r>
            <a:endParaRPr lang="en-US" sz="1800" b="0" strike="noStrike" spc="-1">
              <a:latin typeface="Arial" panose="020B0604020202020204"/>
            </a:endParaRPr>
          </a:p>
          <a:p>
            <a:pPr>
              <a:lnSpc>
                <a:spcPct val="90000"/>
              </a:lnSpc>
              <a:spcBef>
                <a:spcPts val="1000"/>
              </a:spcBef>
            </a:pP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In summary, the process involves training a language model, sampling from it using a suitable strategy (potentially with variable temperature), and finding a balance between predictability and creativity in the generated sequences.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77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Text Generation with Deep Learning</a:t>
            </a:r>
            <a:endParaRPr lang="en-US" sz="4400" b="0" strike="noStrike" spc="-1">
              <a:latin typeface="Arial" panose="020B0604020202020204"/>
            </a:endParaRPr>
          </a:p>
        </p:txBody>
      </p:sp>
      <p:sp>
        <p:nvSpPr>
          <p:cNvPr id="85" name="CustomShape 2"/>
          <p:cNvSpPr/>
          <p:nvPr/>
        </p:nvSpPr>
        <p:spPr>
          <a:xfrm>
            <a:off x="838080" y="1284480"/>
            <a:ext cx="10514880" cy="4892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r>
              <a:rPr lang="en-US" sz="1800" b="0" strike="noStrike" spc="-1">
                <a:solidFill>
                  <a:srgbClr val="000000"/>
                </a:solidFill>
                <a:latin typeface="Calibri" panose="020F0502020204030204"/>
              </a:rPr>
              <a:t>Objective:</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 Explore text generation using recurrent neural networks (RNNs) and deep learning techniques.</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Sequence Data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RNNs are applied to generate sequence data, demonstrated here with text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Applicable to various sequence types, e.g., music notes, brushstroke data, speech synthesis, and chatbot dialogues.</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Historical Context:</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LSTM algorithm's early use in 1997 for text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Evolution of recurrent networks for music and handwriting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Emergence of the Transformer architecture, exemplified by GPT-3 in 2020.</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Generating Sequences: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Universal method involves training a model (Transformer or RNN) to predict the next token using prior tokens.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Sampling from the model allows the generation of diverse and structured sequences.</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Sampling Strategy:</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Importance of choosing the next token wisely.</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Introduction of softmax temperature to control the randomness in sampling.</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Implementation with Keras: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Demonstration of text generation using a Transformer-based model in Keras.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Preparation of language modeling dataset and reweighting probability distributions.</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Temperature in Text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Experimentation with different temperatures during text generation.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Balancing between learned structure and randomness for interesting and coherent output.</a:t>
            </a:r>
            <a:endParaRPr lang="en-US" sz="1800" b="0" strike="noStrike" spc="-1">
              <a:latin typeface="Arial" panose="020B0604020202020204"/>
            </a:endParaRPr>
          </a:p>
          <a:p>
            <a:pPr>
              <a:lnSpc>
                <a:spcPct val="90000"/>
              </a:lnSpc>
              <a:spcBef>
                <a:spcPts val="1000"/>
              </a:spcBef>
            </a:pPr>
            <a:r>
              <a:rPr lang="en-US" sz="1800" b="0" strike="noStrike" spc="-1">
                <a:solidFill>
                  <a:srgbClr val="000000"/>
                </a:solidFill>
                <a:latin typeface="Calibri" panose="020F0502020204030204"/>
              </a:rPr>
              <a:t>Conclusion:</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Deep learning models capture statistical structures of language artifacts.</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Language models generate sequences but lack intrinsic meaning or understanding.</a:t>
            </a:r>
            <a:endParaRPr lang="en-US" sz="1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800" b="0" strike="noStrike" spc="-1">
                <a:solidFill>
                  <a:srgbClr val="000000"/>
                </a:solidFill>
                <a:latin typeface="Calibri" panose="020F0502020204030204"/>
              </a:rPr>
              <a:t>Text generation is a powerful application of deep learning, balancing creativity and structure in generating coherent sequences.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Softmax Temperature</a:t>
            </a:r>
            <a:endParaRPr lang="en-US" sz="4400" b="0" strike="noStrike" spc="-1">
              <a:latin typeface="Arial" panose="020B0604020202020204"/>
            </a:endParaRPr>
          </a:p>
        </p:txBody>
      </p:sp>
      <p:pic>
        <p:nvPicPr>
          <p:cNvPr id="87" name="Content Placeholder 3"/>
          <p:cNvPicPr/>
          <p:nvPr/>
        </p:nvPicPr>
        <p:blipFill>
          <a:blip r:embed="rId1"/>
          <a:stretch>
            <a:fillRect/>
          </a:stretch>
        </p:blipFill>
        <p:spPr>
          <a:xfrm>
            <a:off x="2652480" y="1468080"/>
            <a:ext cx="7475040" cy="5283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88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pPr>
            <a:r>
              <a:rPr lang="en-US" sz="4400" b="0" strike="noStrike" spc="-1">
                <a:solidFill>
                  <a:srgbClr val="000000"/>
                </a:solidFill>
                <a:latin typeface="Calibri Light" panose="020F0302020204030204"/>
              </a:rPr>
              <a:t>Temperature Impact</a:t>
            </a:r>
            <a:endParaRPr lang="en-US" sz="4400" b="0" strike="noStrike" spc="-1">
              <a:latin typeface="Arial" panose="020B0604020202020204"/>
            </a:endParaRPr>
          </a:p>
        </p:txBody>
      </p:sp>
      <p:sp>
        <p:nvSpPr>
          <p:cNvPr id="89" name="CustomShape 2"/>
          <p:cNvSpPr/>
          <p:nvPr/>
        </p:nvSpPr>
        <p:spPr>
          <a:xfrm>
            <a:off x="838080" y="837000"/>
            <a:ext cx="10514880" cy="4928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r>
              <a:rPr lang="en-US" sz="1400" b="1" strike="noStrike" spc="-1">
                <a:solidFill>
                  <a:srgbClr val="000000"/>
                </a:solidFill>
                <a:latin typeface="Calibri" panose="020F0502020204030204"/>
              </a:rPr>
              <a:t>Softmax Temperature in Text Generation:</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In language models, the softmax function is commonly used to convert model predictions into probability distributions over the vocabulary.</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The softmax function normalizes the logits (raw model outputs) into probabilities, making them sum to 1.</a:t>
            </a:r>
            <a:endParaRPr lang="en-US" sz="1400" b="0" strike="noStrike" spc="-1">
              <a:latin typeface="Arial" panose="020B0604020202020204"/>
            </a:endParaRPr>
          </a:p>
          <a:p>
            <a:pPr>
              <a:lnSpc>
                <a:spcPct val="90000"/>
              </a:lnSpc>
              <a:spcBef>
                <a:spcPts val="1000"/>
              </a:spcBef>
            </a:pPr>
            <a:r>
              <a:rPr lang="en-US" sz="1400" b="1" strike="noStrike" spc="-1">
                <a:solidFill>
                  <a:srgbClr val="000000"/>
                </a:solidFill>
                <a:latin typeface="Calibri" panose="020F0502020204030204"/>
              </a:rPr>
              <a:t>Effect of Temperature on Sampling:</a:t>
            </a:r>
            <a:endParaRPr lang="en-US" sz="1400" b="0" strike="noStrike" spc="-1">
              <a:latin typeface="Arial" panose="020B0604020202020204"/>
            </a:endParaRPr>
          </a:p>
          <a:p>
            <a:pPr>
              <a:lnSpc>
                <a:spcPct val="90000"/>
              </a:lnSpc>
              <a:spcBef>
                <a:spcPts val="1000"/>
              </a:spcBef>
            </a:pPr>
            <a:r>
              <a:rPr lang="en-US" sz="1400" b="0" strike="noStrike" spc="-1">
                <a:solidFill>
                  <a:srgbClr val="000000"/>
                </a:solidFill>
                <a:latin typeface="Calibri" panose="020F0502020204030204"/>
              </a:rPr>
              <a:t>1. **High Temperature (e.g., 1.5):**</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**Effect:** Introduces randomness and diversity.</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**Sampling Behavior:** More likely to select tokens with lower probabilities, resulting in more varied and creative text.</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**Observation:** Text becomes less constrained, and local structure breaks down.</a:t>
            </a:r>
            <a:endParaRPr lang="en-US" sz="1400" b="0" strike="noStrike" spc="-1">
              <a:latin typeface="Arial" panose="020B0604020202020204"/>
            </a:endParaRPr>
          </a:p>
          <a:p>
            <a:pPr>
              <a:lnSpc>
                <a:spcPct val="90000"/>
              </a:lnSpc>
              <a:spcBef>
                <a:spcPts val="1000"/>
              </a:spcBef>
            </a:pPr>
            <a:r>
              <a:rPr lang="en-US" sz="1400" b="0" strike="noStrike" spc="-1">
                <a:solidFill>
                  <a:srgbClr val="000000"/>
                </a:solidFill>
                <a:latin typeface="Calibri" panose="020F0502020204030204"/>
              </a:rPr>
              <a:t>2. **Medium Temperature (e.g., 0.7):**</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**Effect:** Balanced randomness and structure.</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**Sampling Behavior:** Strikes a balance between exploring new possibilities and adhering to learned patterns.</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**Observation:** Often considered a sweet spot for generating interesting and coherent text.</a:t>
            </a:r>
            <a:endParaRPr lang="en-US" sz="1400" b="0" strike="noStrike" spc="-1">
              <a:latin typeface="Arial" panose="020B0604020202020204"/>
            </a:endParaRPr>
          </a:p>
          <a:p>
            <a:pPr>
              <a:lnSpc>
                <a:spcPct val="90000"/>
              </a:lnSpc>
              <a:spcBef>
                <a:spcPts val="1000"/>
              </a:spcBef>
            </a:pPr>
            <a:r>
              <a:rPr lang="en-US" sz="1400" b="0" strike="noStrike" spc="-1">
                <a:solidFill>
                  <a:srgbClr val="000000"/>
                </a:solidFill>
                <a:latin typeface="Calibri" panose="020F0502020204030204"/>
              </a:rPr>
              <a:t>3. **Low Temperature (e.g., 0.2):**</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**Effect:** Reduces randomness, increases predictability.</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**Sampling Behavior:** Favors high-probability tokens, resulting in more focused and repetitive text.</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**Observation:** Text becomes more deterministic and follows learned patterns closely.</a:t>
            </a:r>
            <a:endParaRPr lang="en-US" sz="1400" b="0" strike="noStrike" spc="-1">
              <a:latin typeface="Arial" panose="020B0604020202020204"/>
            </a:endParaRPr>
          </a:p>
          <a:p>
            <a:pPr>
              <a:lnSpc>
                <a:spcPct val="90000"/>
              </a:lnSpc>
              <a:spcBef>
                <a:spcPts val="1000"/>
              </a:spcBef>
            </a:pPr>
            <a:r>
              <a:rPr lang="en-US" sz="1400" b="1" strike="noStrike" spc="-1">
                <a:solidFill>
                  <a:srgbClr val="000000"/>
                </a:solidFill>
                <a:latin typeface="Calibri" panose="020F0502020204030204"/>
              </a:rPr>
              <a:t>Practical Use in Text Generation:</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1. **Choosing the Right Temperature:**</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The choice of temperature depends on the desired characteristics of the generated text.</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Experimentation is crucial to finding the optimal temperature for a given task or style.</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A balance is sought between generating diverse, creative text and maintaining coherence and relevance.</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2. **Temperature during Training:**</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In the provided text generation callback, the model is sampled with different temperatures after each training epoch.</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1400" b="0" strike="noStrike" spc="-1">
                <a:solidFill>
                  <a:srgbClr val="000000"/>
                </a:solidFill>
                <a:latin typeface="Calibri" panose="020F0502020204030204"/>
              </a:rPr>
              <a:t>   </a:t>
            </a:r>
            <a:r>
              <a:rPr lang="en-US" sz="1400" b="0" strike="noStrike" spc="-1">
                <a:solidFill>
                  <a:srgbClr val="000000"/>
                </a:solidFill>
                <a:latin typeface="Calibri" panose="020F0502020204030204"/>
              </a:rPr>
              <a:t>- This allows observation of how the generated text evolves during training and how the impact of temperature changes.</a:t>
            </a:r>
            <a:endParaRPr lang="en-US" sz="1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br/>
            <a:r>
              <a:rPr lang="en-US" sz="1400" b="0" strike="noStrike" spc="-1">
                <a:solidFill>
                  <a:srgbClr val="000000"/>
                </a:solidFill>
                <a:latin typeface="Calibri" panose="020F0502020204030204"/>
              </a:rPr>
              <a:t>Understanding and experimenting with the softmax temperature is a key aspect of fine-tuning a language model for text generation to achieve the desired balance between randomness and structure.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62680" y="1320120"/>
            <a:ext cx="10839960" cy="4651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2000" b="1" strike="noStrike" spc="-1">
                <a:solidFill>
                  <a:srgbClr val="000000"/>
                </a:solidFill>
                <a:latin typeface="Calibri" panose="020F0502020204030204"/>
                <a:ea typeface="DejaVu Sans"/>
              </a:rPr>
              <a:t>**Idea:**</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DeepDream is an imaginative image modification technique leveraging neural network representations.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**Key Points:**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Artistic Impact: Generates surreal images with algorithmic patterns.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Neural Inspiration: Inspired by disruptions in the human visual cortex, akin to psychedelic experiences.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**Example Use Cases:**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Digital Art: Popular for creating visually stunning digital artwork.</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Abstract Imagery: Transforms ordinary images into abstract, dreamlike compositions.</a:t>
            </a:r>
            <a:endParaRPr lang="en-US" sz="2000" b="0" strike="noStrike" spc="-1">
              <a:latin typeface="Arial" panose="020B0604020202020204"/>
            </a:endParaRPr>
          </a:p>
        </p:txBody>
      </p:sp>
      <p:sp>
        <p:nvSpPr>
          <p:cNvPr id="91" name="CustomShape 2"/>
          <p:cNvSpPr/>
          <p:nvPr/>
        </p:nvSpPr>
        <p:spPr>
          <a:xfrm>
            <a:off x="838080" y="365040"/>
            <a:ext cx="10514880" cy="703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73000"/>
          </a:bodyPr>
          <a:p>
            <a:pPr>
              <a:lnSpc>
                <a:spcPct val="90000"/>
              </a:lnSpc>
            </a:pPr>
            <a:r>
              <a:rPr lang="en-US" sz="4400" b="0" strike="noStrike" spc="-1">
                <a:solidFill>
                  <a:srgbClr val="000000"/>
                </a:solidFill>
                <a:latin typeface="Calibri Light" panose="020F0302020204030204"/>
              </a:rPr>
              <a:t>Introduction to DeepDream</a:t>
            </a:r>
            <a:br>
              <a:rPr lang="en-US" sz="4400" b="0" strike="noStrike" spc="-1">
                <a:solidFill>
                  <a:srgbClr val="000000"/>
                </a:solidFill>
                <a:latin typeface="Calibri Light" panose="020F0302020204030204"/>
              </a:rPr>
            </a:br>
            <a:r>
              <a:rPr lang="en-US" sz="2200" b="0" strike="noStrike" spc="-1">
                <a:solidFill>
                  <a:srgbClr val="000000"/>
                </a:solidFill>
                <a:latin typeface="Calibri Light" panose="020F0302020204030204"/>
              </a:rPr>
              <a:t>DeepDream: A Creative Dive into Neural Network Artistry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46560" y="1377360"/>
            <a:ext cx="11114280" cy="5561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US" sz="2000" b="1" strike="noStrike" spc="-1">
                <a:solidFill>
                  <a:srgbClr val="000000"/>
                </a:solidFill>
                <a:latin typeface="Calibri" panose="020F0502020204030204"/>
                <a:ea typeface="DejaVu Sans"/>
              </a:rPr>
              <a:t>**Choosing the Model:**</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Utilizing a pretrained Inception V3 model for feature extraction.</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Model choice influences the richness and complexity of generated patterns.</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**Feature Extractor Model:**</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Capturing activations from specific layers to guide image transformation.</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Selection of layers, such as mixed4 and mixed7, with varying weights for distinct visual outcomes.</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**Computing the Loss:**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Defining a loss function to maximize the activations of chosen layers.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Balancing the contribution of each layer for a harmonious and visually appealing result.</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**Gradient Ascent Process:**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Idea: Iterative optimization process to enhance desired features in the image.</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Key Points: Gradual updates to the image to avoid over-optimization and maintain image quality.</a:t>
            </a:r>
            <a:endParaRPr lang="en-US" sz="2000" b="0" strike="noStrike" spc="-1">
              <a:latin typeface="Arial" panose="020B0604020202020204"/>
            </a:endParaRPr>
          </a:p>
          <a:p>
            <a:pPr>
              <a:lnSpc>
                <a:spcPct val="100000"/>
              </a:lnSpc>
            </a:pPr>
            <a:r>
              <a:rPr lang="en-US" sz="2000" b="1" strike="noStrike" spc="-1">
                <a:solidFill>
                  <a:srgbClr val="000000"/>
                </a:solidFill>
                <a:latin typeface="Calibri" panose="020F0502020204030204"/>
                <a:ea typeface="DejaVu Sans"/>
              </a:rPr>
              <a:t>**Example Use Cases:**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Neural Art Exploration: Experimenting with different layer configurations to produce diverse artistic outputs.</a:t>
            </a:r>
            <a:endParaRPr lang="en-US" sz="2000" b="0" strike="noStrike" spc="-1">
              <a:latin typeface="Arial" panose="020B0604020202020204"/>
            </a:endParaRPr>
          </a:p>
          <a:p>
            <a:pPr marL="342900" indent="-342265">
              <a:lnSpc>
                <a:spcPct val="100000"/>
              </a:lnSpc>
              <a:buClr>
                <a:srgbClr val="000000"/>
              </a:buClr>
              <a:buFont typeface="Arial" panose="020B0604020202020204"/>
              <a:buChar char="•"/>
            </a:pPr>
            <a:r>
              <a:rPr lang="en-US" sz="2000" b="0" strike="noStrike" spc="-1">
                <a:solidFill>
                  <a:srgbClr val="000000"/>
                </a:solidFill>
                <a:latin typeface="Calibri" panose="020F0502020204030204"/>
                <a:ea typeface="DejaVu Sans"/>
              </a:rPr>
              <a:t>Visualizing Neural Representations: Gaining insights into what features neural networks respond to.</a:t>
            </a:r>
            <a:endParaRPr lang="en-US" sz="2000" b="0" strike="noStrike" spc="-1">
              <a:latin typeface="Arial" panose="020B0604020202020204"/>
            </a:endParaRPr>
          </a:p>
        </p:txBody>
      </p:sp>
      <p:sp>
        <p:nvSpPr>
          <p:cNvPr id="93" name="CustomShape 2"/>
          <p:cNvSpPr/>
          <p:nvPr/>
        </p:nvSpPr>
        <p:spPr>
          <a:xfrm>
            <a:off x="838080" y="365040"/>
            <a:ext cx="10514880" cy="703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fontScale="73000"/>
          </a:bodyPr>
          <a:p>
            <a:pPr>
              <a:lnSpc>
                <a:spcPct val="90000"/>
              </a:lnSpc>
            </a:pPr>
            <a:r>
              <a:rPr lang="en-US" sz="4400" b="0" strike="noStrike" spc="-1">
                <a:solidFill>
                  <a:srgbClr val="000000"/>
                </a:solidFill>
                <a:latin typeface="Calibri Light" panose="020F0302020204030204"/>
              </a:rPr>
              <a:t>DeepDream Algorithm in Keras</a:t>
            </a:r>
            <a:br>
              <a:rPr lang="en-US" sz="4400" b="0" strike="noStrike" spc="-1">
                <a:solidFill>
                  <a:srgbClr val="000000"/>
                </a:solidFill>
                <a:latin typeface="Calibri Light" panose="020F0302020204030204"/>
              </a:rPr>
            </a:br>
            <a:r>
              <a:rPr lang="en-US" sz="2200" b="0" strike="noStrike" spc="-1">
                <a:solidFill>
                  <a:srgbClr val="000000"/>
                </a:solidFill>
                <a:latin typeface="Calibri Light" panose="020F0302020204030204"/>
              </a:rPr>
              <a:t>Implementation in Keras: Unveiling the DeepDream Process</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11364</Words>
  <Application>WPS Presentation</Application>
  <PresentationFormat/>
  <Paragraphs>201</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SimSun</vt:lpstr>
      <vt:lpstr>Wingdings</vt:lpstr>
      <vt:lpstr>Arial</vt:lpstr>
      <vt:lpstr>Symbol</vt:lpstr>
      <vt:lpstr>Calibri Light</vt:lpstr>
      <vt:lpstr>Calibri</vt:lpstr>
      <vt:lpstr>DejaVu Sans</vt:lpstr>
      <vt:lpstr>Calibri</vt:lpstr>
      <vt:lpstr>Microsoft YaHei</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Encode-Decoder setup in VAE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TJAMIL</cp:lastModifiedBy>
  <cp:revision>11</cp:revision>
  <dcterms:created xsi:type="dcterms:W3CDTF">2023-11-15T18:08:00Z</dcterms:created>
  <dcterms:modified xsi:type="dcterms:W3CDTF">2023-11-18T13:42:47Z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7DF233DBC6394847A929979F78FA2882_11</vt:lpwstr>
  </property>
  <property fmtid="{D5CDD505-2E9C-101B-9397-08002B2CF9AE}" pid="6" name="KSOProductBuildVer">
    <vt:lpwstr>1033-12.2.0.13306</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14</vt:i4>
  </property>
</Properties>
</file>