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huggingface.co/learn/nlp-course/chapter2/4?fw=p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olab.research.google.com/github/huggingface/notebooks/blob/master/course/en/chapter2/section2_pt.ipynb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olab.research.google.com/github/huggingface/notebooks/blob/master/course/en/chapter2/section6_pt.ipyn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huggingface.co/datasets" TargetMode="External"/><Relationship Id="rId2" Type="http://schemas.openxmlformats.org/officeDocument/2006/relationships/hyperlink" Target="https://huggingface.co/models" TargetMode="External"/><Relationship Id="rId1" Type="http://schemas.openxmlformats.org/officeDocument/2006/relationships/hyperlink" Target="https://huggingface.co/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huggingface.co/learn/nlp-course/chapter1/1" TargetMode="External"/><Relationship Id="rId3" Type="http://schemas.openxmlformats.org/officeDocument/2006/relationships/hyperlink" Target="https://huggingface.co/learn/audio-course" TargetMode="External"/><Relationship Id="rId2" Type="http://schemas.openxmlformats.org/officeDocument/2006/relationships/hyperlink" Target="https://huggingface.co/learn/deep-rl-course" TargetMode="External"/><Relationship Id="rId1" Type="http://schemas.openxmlformats.org/officeDocument/2006/relationships/hyperlink" Target="https://huggingface.co/learn/nlp-cours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huggingface.co/learn/nlp-course/chapter1/3?fw=p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NLP - LLM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Using Transformers</a:t>
            </a:r>
            <a:br>
              <a:rPr lang="en-US"/>
            </a:br>
            <a:r>
              <a:rPr lang="en-US"/>
              <a:t>at </a:t>
            </a:r>
            <a:br>
              <a:rPr lang="en-US"/>
            </a:br>
            <a:r>
              <a:rPr lang="en-US"/>
              <a:t>Huggingface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Decoder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</a:rPr>
              <a:t>Decoder models, such as GPT-3/-4, Transformer XL, T5 (Text2Text) exclusively utilize the decoder of a Transformer model.</a:t>
            </a:r>
            <a:endParaRPr lang="en-US" sz="2800">
              <a:solidFill>
                <a:srgbClr val="00B0F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These models are characterized as auto-regressive, with attention layers accessing only preceding words for a given word at each stage.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</a:rPr>
              <a:t>Pretraining for decoder models typically involves predicting the next word in the sentence.</a:t>
            </a:r>
            <a:endParaRPr lang="en-US" sz="2800">
              <a:solidFill>
                <a:srgbClr val="00B0F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Calibri" panose="020F0502020204030204" charset="0"/>
                <a:cs typeface="Calibri" panose="020F0502020204030204" charset="0"/>
              </a:rPr>
              <a:t>Well-suited for tasks focused on text generation.</a:t>
            </a:r>
            <a:endParaRPr lang="en-US" sz="28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8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Encoder-Decoder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73295"/>
          </a:xfrm>
        </p:spPr>
        <p:txBody>
          <a:bodyPr/>
          <a:p>
            <a:r>
              <a:rPr lang="en-US" sz="240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</a:rPr>
              <a:t>Encoder-decoder models, also known as sequence-to-sequence models, incorporate both encoder and decoder components of the Transformer architecture.</a:t>
            </a:r>
            <a:endParaRPr lang="en-US" sz="2400">
              <a:solidFill>
                <a:srgbClr val="00B0F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The encoder's attention layers can access all words in the initial sentence, while the decoder's attention layers are limited to words positioned before a given word in the input.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40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</a:rPr>
              <a:t>Pretraining involves more complex objectives, as seen in T5, where random spans of text are replaced with a single mask special word, and the objective is to predict the text replaced by this mask word.</a:t>
            </a:r>
            <a:endParaRPr lang="en-US" sz="2400">
              <a:solidFill>
                <a:srgbClr val="00B0F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4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Calibri" panose="020F0502020204030204" charset="0"/>
                <a:cs typeface="Calibri" panose="020F0502020204030204" charset="0"/>
              </a:rPr>
              <a:t>Well-suited for tasks like summarization, translation, and generative question answering, where new sentences are generated based on a given input.</a:t>
            </a:r>
            <a:endParaRPr lang="en-US" sz="24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Representative models in this category include BART, mBART, Marian, and T5, showcasing the diversity within encoder-decoder architectures.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Biases &amp; Limitations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58410"/>
          </a:xfrm>
        </p:spPr>
        <p:txBody>
          <a:bodyPr/>
          <a:p>
            <a:pPr marL="0" indent="0">
              <a:buNone/>
            </a:pPr>
            <a:r>
              <a:rPr lang="en-US" sz="2000" b="1">
                <a:solidFill>
                  <a:srgbClr val="C00000"/>
                </a:solidFill>
              </a:rPr>
              <a:t>As extensive pretraining often involves scraping data from the internet, capturing both high-quality and problematic content.</a:t>
            </a:r>
            <a:endParaRPr lang="en-US" sz="2000" b="1">
              <a:solidFill>
                <a:srgbClr val="C00000"/>
              </a:solidFill>
            </a:endParaRPr>
          </a:p>
          <a:p>
            <a:endParaRPr lang="en-US" sz="2000"/>
          </a:p>
          <a:p>
            <a:pPr marL="0" indent="0">
              <a:buNone/>
            </a:pPr>
            <a:r>
              <a:rPr lang="en-US" sz="2000" b="1"/>
              <a:t>**Illustration with BERT Model:**</a:t>
            </a:r>
            <a:endParaRPr lang="en-US" sz="2000" b="1"/>
          </a:p>
          <a:p>
            <a:r>
              <a:rPr lang="en-US" sz="2000"/>
              <a:t>BERT model, despite training on seemingly neutral data, exhibits biases in gender-associated predictions on Gender-specific prompts, reflecting potential sexism, racism etc.</a:t>
            </a:r>
            <a:endParaRPr lang="en-US" sz="2000"/>
          </a:p>
          <a:p>
            <a:pPr marL="0" indent="0">
              <a:buNone/>
            </a:pPr>
            <a:r>
              <a:rPr lang="en-US" sz="2000" b="1"/>
              <a:t>**Implications for Production Use:**</a:t>
            </a:r>
            <a:endParaRPr lang="en-US" sz="2000" b="1"/>
          </a:p>
          <a:p>
            <a:r>
              <a:rPr lang="en-US" sz="2000"/>
              <a:t>Caution is advised when deploying these models in production.</a:t>
            </a:r>
            <a:endParaRPr lang="en-US" sz="2000"/>
          </a:p>
          <a:p>
            <a:r>
              <a:rPr lang="en-US" sz="2000"/>
              <a:t>Fine-tuning on specific data doesn't eliminate the original model's intrinsic biases.</a:t>
            </a:r>
            <a:endParaRPr lang="en-US" sz="2000"/>
          </a:p>
          <a:p>
            <a:r>
              <a:rPr lang="en-US" sz="2000"/>
              <a:t>Users are encouraged to be aware of ethical considerations in AI use.</a:t>
            </a:r>
            <a:endParaRPr lang="en-US" sz="2000"/>
          </a:p>
          <a:p>
            <a:pPr marL="0" indent="0">
              <a:buNone/>
            </a:pPr>
            <a:r>
              <a:rPr lang="en-US" sz="2000" b="1"/>
              <a:t>**Responsibility in Model Deployment:**</a:t>
            </a:r>
            <a:endParaRPr lang="en-US" sz="2000" b="1"/>
          </a:p>
          <a:p>
            <a:r>
              <a:rPr lang="en-US" sz="2000"/>
              <a:t>Organizations deploying models bear the responsibility to understand and manage biases.</a:t>
            </a:r>
            <a:endParaRPr lang="en-US" sz="2000"/>
          </a:p>
          <a:p>
            <a:r>
              <a:rPr lang="en-US" sz="2000"/>
              <a:t>Regular audits and ethical considerations should be integrated into deployment processes to minimize unintended consequences.</a:t>
            </a:r>
            <a:endParaRPr 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Behind Pipelines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1810" y="1704340"/>
            <a:ext cx="11424920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Tokenizqtion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10125"/>
          </a:xfrm>
        </p:spPr>
        <p:txBody>
          <a:bodyPr/>
          <a:p>
            <a:pPr marL="0" indent="0">
              <a:buNone/>
            </a:pPr>
            <a:r>
              <a:rPr lang="en-US" sz="2400"/>
              <a:t>There are different ways to split the text. For example, we could use whitespace to tokenize the text into words by applying Python’s split() function:</a:t>
            </a:r>
            <a:endParaRPr lang="en-US" sz="2400"/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tokenized_text = "Jim Henson was a puppeteer".split()</a:t>
            </a:r>
            <a:endParaRPr lang="en-US" sz="2000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print(tokenized_text)</a:t>
            </a:r>
            <a:endParaRPr lang="en-US" sz="2000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</a:rPr>
              <a:t>&gt;&gt;['Jim', 'Henson', 'was', 'a', 'puppeteer']</a:t>
            </a:r>
            <a:endParaRPr lang="en-US" sz="2000">
              <a:solidFill>
                <a:srgbClr val="0070C0"/>
              </a:solidFill>
              <a:highlight>
                <a:srgbClr val="FFFF00"/>
              </a:highlight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br>
              <a:rPr lang="en-US" sz="2000">
                <a:solidFill>
                  <a:schemeClr val="tx1"/>
                </a:solidFill>
                <a:latin typeface="+mj-lt"/>
                <a:cs typeface="+mj-lt"/>
              </a:rPr>
            </a:br>
            <a:r>
              <a:rPr lang="en-US" sz="2000">
                <a:solidFill>
                  <a:schemeClr val="tx1"/>
                </a:solidFill>
                <a:latin typeface="+mj-lt"/>
                <a:cs typeface="+mj-lt"/>
              </a:rPr>
              <a:t>Token_IDs: Each word gets assigned an ID, starting from 0 and going up to the size of the vocabulary. The model uses these IDs to identify each word. There are challengs though: </a:t>
            </a:r>
            <a:br>
              <a:rPr lang="en-US" sz="2000">
                <a:solidFill>
                  <a:schemeClr val="tx1"/>
                </a:solidFill>
                <a:latin typeface="+mj-lt"/>
                <a:cs typeface="+mj-lt"/>
              </a:rPr>
            </a:br>
            <a:r>
              <a:rPr lang="en-US" sz="2000">
                <a:solidFill>
                  <a:schemeClr val="tx1"/>
                </a:solidFill>
                <a:latin typeface="+mj-lt"/>
                <a:cs typeface="+mj-lt"/>
              </a:rPr>
              <a:t>- for example there are over 500,000 words in the English language, we’d need that many IDs.</a:t>
            </a:r>
            <a:endParaRPr lang="en-US" sz="2000">
              <a:solidFill>
                <a:schemeClr val="tx1"/>
              </a:solidFill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+mj-lt"/>
                <a:cs typeface="+mj-lt"/>
              </a:rPr>
              <a:t>- furthermore, words have various representations (dog, dogs)</a:t>
            </a:r>
            <a:endParaRPr lang="en-US" sz="2000">
              <a:solidFill>
                <a:schemeClr val="tx1"/>
              </a:solidFill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+mj-lt"/>
                <a:cs typeface="+mj-lt"/>
              </a:rPr>
              <a:t>- we need a custom token to represent words not in our vocabulary, i.e.”[UNK]” or ””.</a:t>
            </a:r>
            <a:endParaRPr lang="en-US" sz="2000">
              <a:solidFill>
                <a:schemeClr val="tx1"/>
              </a:solidFill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2000">
                <a:solidFill>
                  <a:srgbClr val="7030A0"/>
                </a:solidFill>
                <a:latin typeface="+mj-lt"/>
                <a:cs typeface="+mj-lt"/>
              </a:rPr>
              <a:t>The goal when crafting the vocabulary is to do it in such a way that the tokenizer tokenizes as few words as possible into the unknown token. </a:t>
            </a:r>
            <a:r>
              <a:rPr lang="en-US" sz="2000">
                <a:solidFill>
                  <a:srgbClr val="7030A0"/>
                </a:solidFill>
                <a:latin typeface="+mj-lt"/>
                <a:cs typeface="+mj-lt"/>
                <a:hlinkClick r:id="rId1" tooltip="" action="ppaction://hlinkfile"/>
              </a:rPr>
              <a:t>Various Approaches</a:t>
            </a:r>
            <a:endParaRPr lang="en-US" sz="2000">
              <a:solidFill>
                <a:srgbClr val="7030A0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Tokenizers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Each pre-trained Model comes with its associated tokenizer.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Example:</a:t>
            </a:r>
            <a:endParaRPr lang="en-US" sz="2400"/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model_id = </a:t>
            </a:r>
            <a:r>
              <a:rPr lang="en-US" sz="2000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sz="2000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bert-base-cased"</a:t>
            </a:r>
            <a:br>
              <a:rPr lang="en-US" sz="2000"/>
            </a:br>
            <a:r>
              <a:rPr lang="en-US" sz="2000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from transformers import AutoTokenizer</a:t>
            </a:r>
            <a:br>
              <a:rPr lang="en-US" sz="2000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</a:br>
            <a:r>
              <a:rPr lang="en-US" sz="2000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tokenizer = AutoTokenizer.from_pretrained(model_id)</a:t>
            </a:r>
            <a:endParaRPr lang="en-US" sz="2000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tokenizer("Using a Transformer network is simple")</a:t>
            </a:r>
            <a:endParaRPr lang="en-US" sz="2000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&gt;&gt;</a:t>
            </a:r>
            <a:br>
              <a:rPr lang="en-US" sz="20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</a:br>
            <a:r>
              <a:rPr lang="en-US" sz="200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</a:rPr>
              <a:t>{'input_ids': [101, 7993, 170, 11303, 1200, 2443, 1110, 3014, 102],</a:t>
            </a:r>
            <a:endParaRPr lang="en-US" sz="2000">
              <a:solidFill>
                <a:srgbClr val="0070C0"/>
              </a:solidFill>
              <a:highlight>
                <a:srgbClr val="FFFF00"/>
              </a:highlight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</a:rPr>
              <a:t> 'token_type_ids': [0, 0, 0, 0, 0, 0, 0, 0, 0],</a:t>
            </a:r>
            <a:endParaRPr lang="en-US" sz="2000">
              <a:solidFill>
                <a:srgbClr val="0070C0"/>
              </a:solidFill>
              <a:highlight>
                <a:srgbClr val="FFFF00"/>
              </a:highlight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</a:rPr>
              <a:t> 'attention_mask': [1, 1, 1, 1, 1, 1, 1, 1, 1]}</a:t>
            </a:r>
            <a:endParaRPr lang="en-US" sz="2000">
              <a:solidFill>
                <a:srgbClr val="0070C0"/>
              </a:solidFill>
              <a:highlight>
                <a:srgbClr val="FFFF00"/>
              </a:highlight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2000">
              <a:solidFill>
                <a:srgbClr val="0070C0"/>
              </a:solidFill>
              <a:highlight>
                <a:srgbClr val="FFFF00"/>
              </a:highlight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..Tokenizers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5256530"/>
          </a:xfrm>
        </p:spPr>
        <p:txBody>
          <a:bodyPr/>
          <a:p>
            <a:pPr marL="0" indent="0">
              <a:buNone/>
            </a:pPr>
            <a:r>
              <a:rPr lang="en-US" sz="1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  <a:t>from transformers import AutoTokenizer</a:t>
            </a:r>
            <a:endParaRPr lang="en-US" sz="1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  <a:t>tokenizer = AutoTokenizer.from_pretrained("bert-base-cased")</a:t>
            </a:r>
            <a:endParaRPr lang="en-US" sz="1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br>
              <a:rPr lang="en-US" sz="1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</a:br>
            <a:r>
              <a:rPr lang="en-US" sz="1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  <a:t>sequence = "Using a Transformer network is simple"</a:t>
            </a:r>
            <a:endParaRPr lang="en-US" sz="1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  <a:t>tokens = tokenizer.tokenize(sequence)</a:t>
            </a:r>
            <a:endParaRPr lang="en-US" sz="1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  <a:t>print(tokens)  # the tokenization is word-piece type</a:t>
            </a:r>
            <a:endParaRPr lang="en-US" sz="1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sz="180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</a:rPr>
              <a:t>['Using', 'a', 'transform', '##er', 'network', 'is', 'simple']</a:t>
            </a:r>
            <a:endParaRPr lang="en-US" sz="1800">
              <a:solidFill>
                <a:srgbClr val="0070C0"/>
              </a:solidFill>
              <a:highlight>
                <a:srgbClr val="FFFF00"/>
              </a:highlight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1800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  <a:t>ids = tokenizer.convert_tokens_to_ids(tokens)</a:t>
            </a:r>
            <a:endParaRPr lang="en-US" sz="1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  <a:t>print(ids)</a:t>
            </a:r>
            <a:endParaRPr lang="en-US" sz="1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sz="180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</a:rPr>
              <a:t>[7993, 170, 11303, 1200, 2443, 1110, 3014]</a:t>
            </a:r>
            <a:endParaRPr lang="en-US" sz="1800">
              <a:solidFill>
                <a:srgbClr val="0070C0"/>
              </a:solidFill>
              <a:highlight>
                <a:srgbClr val="FFFF00"/>
              </a:highlight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  <a:t>decoded_string = tokenizer.decode([7993, 170, 11303, 1200, 2443, 1110, 3014])</a:t>
            </a:r>
            <a:endParaRPr lang="en-US" sz="1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  <a:t>print(decoded_string)</a:t>
            </a:r>
            <a:endParaRPr lang="en-US" sz="1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</a:rPr>
              <a:t>&gt;&gt; 'Using a Transformer network is simple'</a:t>
            </a:r>
            <a:br>
              <a:rPr lang="en-US" sz="180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</a:rPr>
            </a:br>
            <a:endParaRPr lang="en-US" sz="1800">
              <a:solidFill>
                <a:srgbClr val="0070C0"/>
              </a:solidFill>
              <a:highlight>
                <a:srgbClr val="FFFF00"/>
              </a:highlight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  <a:hlinkClick r:id="rId1" tooltip="" action="ppaction://hlinkfile"/>
              </a:rPr>
              <a:t>Colab Example</a:t>
            </a:r>
            <a:endParaRPr 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  <a:hlinkClick r:id="rId1" tooltip="" action="ppaction://hlinkfil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Models’ Architectures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29225" y="1314450"/>
            <a:ext cx="6583680" cy="27622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61645" y="1622425"/>
            <a:ext cx="4644390" cy="48971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000"/>
              <a:t>There are many different architectures available in 🤗 Transformers, with each one designed around tackling a specific task. Here is a non-exhaustive list:</a:t>
            </a:r>
            <a:endParaRPr lang="en-US" sz="2000"/>
          </a:p>
          <a:p>
            <a:endParaRPr lang="en-US" sz="2000"/>
          </a:p>
          <a:p>
            <a:r>
              <a:rPr lang="en-US" sz="2000"/>
              <a:t>*Model (retrieve the hidden states)</a:t>
            </a:r>
            <a:endParaRPr lang="en-US" sz="2000"/>
          </a:p>
          <a:p>
            <a:r>
              <a:rPr lang="en-US" sz="2000"/>
              <a:t>*</a:t>
            </a:r>
            <a:r>
              <a:rPr lang="en-US" sz="2000">
                <a:solidFill>
                  <a:srgbClr val="00B050"/>
                </a:solidFill>
              </a:rPr>
              <a:t>ForCausalLM</a:t>
            </a:r>
            <a:endParaRPr lang="en-US" sz="2000">
              <a:solidFill>
                <a:srgbClr val="00B050"/>
              </a:solidFill>
            </a:endParaRPr>
          </a:p>
          <a:p>
            <a:r>
              <a:rPr lang="en-US" sz="2000"/>
              <a:t>*ForMaskedLM</a:t>
            </a:r>
            <a:endParaRPr lang="en-US" sz="2000"/>
          </a:p>
          <a:p>
            <a:r>
              <a:rPr lang="en-US" sz="2000"/>
              <a:t>*ForMultipleChoice</a:t>
            </a:r>
            <a:endParaRPr lang="en-US" sz="2000"/>
          </a:p>
          <a:p>
            <a:r>
              <a:rPr lang="en-US" sz="2000"/>
              <a:t>*</a:t>
            </a:r>
            <a:r>
              <a:rPr lang="en-US" sz="2000">
                <a:solidFill>
                  <a:srgbClr val="00B050"/>
                </a:solidFill>
              </a:rPr>
              <a:t>ForQuestionAnswering</a:t>
            </a:r>
            <a:endParaRPr lang="en-US" sz="2000">
              <a:solidFill>
                <a:srgbClr val="00B050"/>
              </a:solidFill>
            </a:endParaRPr>
          </a:p>
          <a:p>
            <a:r>
              <a:rPr lang="en-US" sz="2000"/>
              <a:t>*</a:t>
            </a:r>
            <a:r>
              <a:rPr lang="en-US" sz="2000">
                <a:solidFill>
                  <a:srgbClr val="00B050"/>
                </a:solidFill>
              </a:rPr>
              <a:t>ForSequenceClassification</a:t>
            </a:r>
            <a:endParaRPr lang="en-US" sz="2000">
              <a:solidFill>
                <a:srgbClr val="00B050"/>
              </a:solidFill>
            </a:endParaRPr>
          </a:p>
          <a:p>
            <a:r>
              <a:rPr lang="en-US" sz="2000"/>
              <a:t>*ForTokenClassification</a:t>
            </a:r>
            <a:endParaRPr lang="en-US" sz="2000"/>
          </a:p>
          <a:p>
            <a:r>
              <a:rPr lang="en-US" sz="2000"/>
              <a:t>and others 🤗</a:t>
            </a:r>
            <a:endParaRPr 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4545965" y="4076700"/>
            <a:ext cx="703643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from transformers import AutoModelForSequenceClassification</a:t>
            </a:r>
            <a:endParaRPr lang="en-US" sz="1600"/>
          </a:p>
          <a:p>
            <a:endParaRPr lang="en-US" sz="1600"/>
          </a:p>
          <a:p>
            <a:r>
              <a:rPr lang="en-US" sz="1600"/>
              <a:t>checkpoint = "distilbert-base-uncased-finetuned-sst-2-english"</a:t>
            </a:r>
            <a:endParaRPr lang="en-US" sz="1600"/>
          </a:p>
          <a:p>
            <a:r>
              <a:rPr lang="en-US" sz="1600"/>
              <a:t>model = AutoModelForSequenceClassification.from_pretrained(checkpoint)</a:t>
            </a:r>
            <a:endParaRPr lang="en-US" sz="1600"/>
          </a:p>
          <a:p>
            <a:r>
              <a:rPr lang="en-US" sz="1600"/>
              <a:t>outputs = model(**inputs)</a:t>
            </a:r>
            <a:endParaRPr lang="en-US" sz="1600"/>
          </a:p>
          <a:p>
            <a:r>
              <a:rPr lang="en-US" sz="1600"/>
              <a:t>print(outputs.logits.shape)  # &gt;&gt;torch.Size([2, 2])</a:t>
            </a:r>
            <a:endParaRPr lang="en-US" sz="1600"/>
          </a:p>
          <a:p>
            <a:r>
              <a:rPr lang="en-US" sz="1600"/>
              <a:t>predictions = torch.nn.functional.softmax(outputs.logits, dim=-1)</a:t>
            </a:r>
            <a:endParaRPr lang="en-US" sz="1600"/>
          </a:p>
          <a:p>
            <a:r>
              <a:rPr lang="en-US" sz="1600"/>
              <a:t>&gt;&gt; tensor([[4.0195e-02, 9.5980e-01],</a:t>
            </a:r>
            <a:endParaRPr lang="en-US" sz="1600"/>
          </a:p>
          <a:p>
            <a:r>
              <a:rPr lang="en-US" sz="1600"/>
              <a:t>                  [9.9946e-01, 5.4418e-04]], grad_fn=&lt;SoftmaxBackward&gt;)</a:t>
            </a:r>
            <a:endParaRPr lang="en-US" sz="1600"/>
          </a:p>
          <a:p>
            <a:r>
              <a:rPr lang="en-US" sz="1600"/>
              <a:t>model.config.id2label # &gt;&gt; {0: 'NEGATIVE', 1: 'POSITIVE'}</a:t>
            </a:r>
            <a:endParaRPr 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Models: basic usage 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5169535"/>
          </a:xfrm>
        </p:spPr>
        <p:txBody>
          <a:bodyPr/>
          <a:p>
            <a:pPr marL="0" indent="0">
              <a:buNone/>
            </a:pPr>
            <a:r>
              <a:rPr lang="en-US" sz="19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  <a:t>import torch</a:t>
            </a:r>
            <a:endParaRPr lang="en-US" sz="19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9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  <a:t>from transformers import AutoTokenizer, AutoModelForSequenceClassification</a:t>
            </a:r>
            <a:endParaRPr lang="en-US" sz="19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19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9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  <a:t>checkpoint = "distilbert-base-uncased-finetuned-sst-2-english"</a:t>
            </a:r>
            <a:endParaRPr lang="en-US" sz="19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9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  <a:t>tokenizer = AutoTokenizer.from_pretrained(checkpoint)</a:t>
            </a:r>
            <a:endParaRPr lang="en-US" sz="19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9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  <a:t>model = AutoModelForSequenceClassification.from_pretrained(checkpoint)</a:t>
            </a:r>
            <a:endParaRPr lang="en-US" sz="19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19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9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  <a:t>sequences = ["I've been waiting for a HuggingFace course my whole life.",</a:t>
            </a:r>
            <a:br>
              <a:rPr lang="en-US" sz="19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</a:br>
            <a:r>
              <a:rPr lang="en-US" sz="19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  <a:t>             "So have I!"]</a:t>
            </a:r>
            <a:endParaRPr lang="en-US" sz="19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19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9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  <a:t>tokens = tokenizer(sequences, padding=True, truncation=True, return_tensors="pt")</a:t>
            </a:r>
            <a:endParaRPr lang="en-US" sz="19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9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  <a:t>output = model(**tokens)</a:t>
            </a:r>
            <a:br>
              <a:rPr lang="en-US" sz="19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  <a:sym typeface="+mn-ea"/>
              </a:rPr>
            </a:br>
            <a:br>
              <a:rPr lang="en-US" sz="19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  <a:sym typeface="+mn-ea"/>
              </a:rPr>
            </a:br>
            <a:r>
              <a:rPr lang="en-US" sz="19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  <a:hlinkClick r:id="rId1" tooltip="" action="ppaction://hlinkfile"/>
              </a:rPr>
              <a:t>COLAB EXAMPLE</a:t>
            </a:r>
            <a:endParaRPr lang="en-US" sz="19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19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Typical Chat Application Flow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5009515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2000"/>
              <a:t>Install Packages &amp;&amp; Import Packages</a:t>
            </a:r>
            <a:endParaRPr lang="en-US" sz="2000"/>
          </a:p>
          <a:p>
            <a:pPr>
              <a:buFont typeface="Wingdings" panose="05000000000000000000" charset="0"/>
              <a:buChar char="Ø"/>
            </a:pPr>
            <a:r>
              <a:rPr lang="en-US" sz="2000"/>
              <a:t>Select checkpoint / model_id</a:t>
            </a:r>
            <a:endParaRPr lang="en-US" sz="2000"/>
          </a:p>
          <a:p>
            <a:pPr>
              <a:buFont typeface="Wingdings" panose="05000000000000000000" charset="0"/>
              <a:buChar char="Ø"/>
            </a:pPr>
            <a:r>
              <a:rPr lang="en-US" sz="2000"/>
              <a:t>Instantiate Model &amp;&amp; Instantiate Tokenizer</a:t>
            </a:r>
            <a:endParaRPr lang="en-US" sz="2000"/>
          </a:p>
          <a:p>
            <a:pPr>
              <a:buFont typeface="Wingdings" panose="05000000000000000000" charset="0"/>
              <a:buChar char="Ø"/>
            </a:pPr>
            <a:r>
              <a:rPr lang="en-US" sz="2000"/>
              <a:t>Check Model</a:t>
            </a:r>
            <a:endParaRPr lang="en-US" sz="2000"/>
          </a:p>
          <a:p>
            <a:pPr>
              <a:buFont typeface="Wingdings" panose="05000000000000000000" charset="0"/>
              <a:buChar char="Ø"/>
            </a:pPr>
            <a:r>
              <a:rPr lang="en-US" sz="2000"/>
              <a:t>Initialize Text_Generation parameters</a:t>
            </a:r>
            <a:endParaRPr lang="en-US" sz="2000"/>
          </a:p>
          <a:p>
            <a:pPr>
              <a:buFont typeface="Wingdings" panose="05000000000000000000" charset="0"/>
              <a:buChar char="Ø"/>
            </a:pPr>
            <a:r>
              <a:rPr lang="en-US" sz="2000"/>
              <a:t>Initialized Pipeline &amp;&amp; Test Pipeline</a:t>
            </a:r>
            <a:endParaRPr lang="en-US" sz="2000"/>
          </a:p>
          <a:p>
            <a:pPr>
              <a:buFont typeface="Wingdings" panose="05000000000000000000" charset="0"/>
              <a:buChar char="Ø"/>
            </a:pPr>
            <a:r>
              <a:rPr lang="en-US" sz="2000"/>
              <a:t>Initialize LLM class from langchain / llamaIndex</a:t>
            </a:r>
            <a:endParaRPr lang="en-US" sz="2000"/>
          </a:p>
          <a:p>
            <a:pPr>
              <a:buFont typeface="Wingdings" panose="05000000000000000000" charset="0"/>
              <a:buChar char="Ø"/>
            </a:pPr>
            <a:r>
              <a:rPr lang="en-US" sz="2000"/>
              <a:t>Create System Prompt Template &amp;&amp; Create User Prompt</a:t>
            </a:r>
            <a:endParaRPr lang="en-US" sz="2000"/>
          </a:p>
          <a:p>
            <a:pPr>
              <a:buFont typeface="Wingdings" panose="05000000000000000000" charset="0"/>
              <a:buChar char="Ø"/>
            </a:pPr>
            <a:r>
              <a:rPr lang="en-US" sz="2000"/>
              <a:t>Create Langchain QA_Chain | Converstaional Chain</a:t>
            </a:r>
            <a:endParaRPr lang="en-US" sz="2000"/>
          </a:p>
          <a:p>
            <a:pPr>
              <a:buFont typeface="Wingdings" panose="05000000000000000000" charset="0"/>
              <a:buChar char="Ø"/>
            </a:pPr>
            <a:r>
              <a:rPr lang="en-US" sz="2000"/>
              <a:t>Test Chain</a:t>
            </a:r>
            <a:endParaRPr lang="en-US" sz="2000"/>
          </a:p>
          <a:p>
            <a:pPr>
              <a:buFont typeface="Wingdings" panose="05000000000000000000" charset="0"/>
              <a:buChar char="Ø"/>
            </a:pPr>
            <a:r>
              <a:rPr lang="en-US" sz="2000"/>
              <a:t> Do Prompt Engineering to finetune the response.</a:t>
            </a:r>
            <a:endParaRPr lang="en-US" sz="2000"/>
          </a:p>
          <a:p>
            <a:pPr>
              <a:buFont typeface="Wingdings" panose="05000000000000000000" charset="0"/>
              <a:buChar char="Ø"/>
            </a:pPr>
            <a:r>
              <a:rPr lang="en-US" sz="2000"/>
              <a:t>Fine-Tune generation and pipeline parameters to get desired response</a:t>
            </a:r>
            <a:endParaRPr lang="en-US" sz="2000"/>
          </a:p>
          <a:p>
            <a:pPr>
              <a:buFont typeface="Wingdings" panose="05000000000000000000" charset="0"/>
              <a:buChar char="Ø"/>
            </a:pPr>
            <a:r>
              <a:rPr lang="en-US" sz="2000"/>
              <a:t>Create Gradio application for UX Interface</a:t>
            </a:r>
            <a:endParaRPr lang="en-US" sz="2000"/>
          </a:p>
          <a:p>
            <a:pPr>
              <a:buFont typeface="Wingdings" panose="05000000000000000000" charset="0"/>
              <a:buChar char="Ø"/>
            </a:pP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hlinkClick r:id="rId1" tooltip="" action="ppaction://hlinkfile"/>
              </a:rPr>
              <a:t>Huggingface</a:t>
            </a:r>
            <a:r>
              <a:rPr lang="en-US"/>
              <a:t> 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Huggingface is an echosystem, providing following services:</a:t>
            </a:r>
            <a:endParaRPr lang="en-US" sz="2800"/>
          </a:p>
          <a:p>
            <a:r>
              <a:rPr lang="en-US" sz="2800"/>
              <a:t>Easy APIs for Transformer-based Deep Learning Models</a:t>
            </a:r>
            <a:endParaRPr lang="en-US" sz="2800"/>
          </a:p>
          <a:p>
            <a:r>
              <a:rPr lang="en-US" sz="2800"/>
              <a:t>Largest repositary Transformer </a:t>
            </a:r>
            <a:r>
              <a:rPr lang="en-US" sz="2800">
                <a:hlinkClick r:id="rId2" tooltip="" action="ppaction://hlinkfile"/>
              </a:rPr>
              <a:t>Models</a:t>
            </a:r>
            <a:r>
              <a:rPr lang="en-US" sz="2800"/>
              <a:t> (~400k)</a:t>
            </a:r>
            <a:endParaRPr lang="en-US" sz="2800"/>
          </a:p>
          <a:p>
            <a:r>
              <a:rPr lang="en-US" sz="2800"/>
              <a:t>Largest repositary of Language </a:t>
            </a:r>
            <a:r>
              <a:rPr lang="en-US" sz="2800">
                <a:hlinkClick r:id="rId3" tooltip="" action="ppaction://hlinkfile"/>
              </a:rPr>
              <a:t>Datasets</a:t>
            </a:r>
            <a:r>
              <a:rPr lang="en-US" sz="2800"/>
              <a:t>  (~80k)</a:t>
            </a:r>
            <a:endParaRPr lang="en-US" sz="2800"/>
          </a:p>
          <a:p>
            <a:r>
              <a:rPr lang="en-US" sz="2800"/>
              <a:t>You can download existing shared models / datasets.</a:t>
            </a:r>
            <a:endParaRPr lang="en-US" sz="2800"/>
          </a:p>
          <a:p>
            <a:r>
              <a:rPr lang="en-US" sz="2800"/>
              <a:t>You can upload/share your own Transformer models/datasets</a:t>
            </a:r>
            <a:endParaRPr lang="en-US" sz="2800"/>
          </a:p>
          <a:p>
            <a:r>
              <a:rPr lang="en-US" sz="2800"/>
              <a:t>Provides space for Model Deployment</a:t>
            </a:r>
            <a:endParaRPr lang="en-US" sz="2800"/>
          </a:p>
          <a:p>
            <a:pPr marL="0" indent="0">
              <a:buNone/>
            </a:pPr>
            <a:endParaRPr 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This become particularly useful when we see Large Language Models (LLM) are huge in size and development time could increase dramatically otherwise</a:t>
            </a:r>
            <a:endParaRPr lang="en-US" sz="24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Development Support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Easy APIs</a:t>
            </a:r>
            <a:endParaRPr lang="en-US" sz="2800"/>
          </a:p>
          <a:p>
            <a:r>
              <a:rPr lang="en-US" sz="2800">
                <a:hlinkClick r:id="rId1" tooltip="" action="ppaction://hlinkfile"/>
              </a:rPr>
              <a:t>NLP</a:t>
            </a:r>
            <a:r>
              <a:rPr lang="en-US" sz="2800"/>
              <a:t> Course</a:t>
            </a:r>
            <a:endParaRPr lang="en-US" sz="2800"/>
          </a:p>
          <a:p>
            <a:r>
              <a:rPr lang="en-US" sz="2800"/>
              <a:t>Deep </a:t>
            </a:r>
            <a:r>
              <a:rPr lang="en-US" sz="2800">
                <a:hlinkClick r:id="rId2" tooltip="" action="ppaction://hlinkfile"/>
              </a:rPr>
              <a:t>RL</a:t>
            </a:r>
            <a:r>
              <a:rPr lang="en-US" sz="2800"/>
              <a:t> Course</a:t>
            </a:r>
            <a:endParaRPr lang="en-US" sz="2800"/>
          </a:p>
          <a:p>
            <a:r>
              <a:rPr lang="en-US" sz="2800">
                <a:hlinkClick r:id="rId3" tooltip="" action="ppaction://hlinkfile"/>
              </a:rPr>
              <a:t>Audio</a:t>
            </a:r>
            <a:r>
              <a:rPr lang="en-US" sz="2800"/>
              <a:t> Course</a:t>
            </a:r>
            <a:endParaRPr lang="en-US" sz="2800"/>
          </a:p>
          <a:p>
            <a:r>
              <a:rPr lang="en-US" sz="2800">
                <a:hlinkClick r:id="rId4" tooltip="" action="ppaction://hlinkfile"/>
              </a:rPr>
              <a:t>Gradio Chapter</a:t>
            </a:r>
            <a:r>
              <a:rPr lang="en-US" sz="2800"/>
              <a:t> (gradio is a platform similar to Streamlit)</a:t>
            </a:r>
            <a:endParaRPr lang="en-US" sz="2800"/>
          </a:p>
          <a:p>
            <a:pPr marL="0" indent="0">
              <a:buNone/>
            </a:pPr>
            <a:endParaRPr lang="en-US" sz="21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Gradio is Google Colab friendly (while streamlit isn’t), and as most developers use Colab due high compute requirements, gradio is the most trending platform for NLP product development. </a:t>
            </a:r>
            <a:endParaRPr lang="en-US" sz="24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Any model which doesn’t require Colab, can use Streamlit as well. </a:t>
            </a:r>
            <a:br>
              <a:rPr lang="en-US" sz="24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</a:br>
            <a:endParaRPr lang="en-US" sz="24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Basic API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Installation of Packages</a:t>
            </a:r>
            <a:endParaRPr lang="en-US"/>
          </a:p>
          <a:p>
            <a:r>
              <a:rPr lang="en-US"/>
              <a:t>Imports</a:t>
            </a:r>
            <a:endParaRPr lang="en-US"/>
          </a:p>
          <a:p>
            <a:r>
              <a:rPr lang="en-US"/>
              <a:t>Model selection and model_id checkpointing.</a:t>
            </a:r>
            <a:endParaRPr lang="en-US"/>
          </a:p>
          <a:p>
            <a:r>
              <a:rPr lang="en-US"/>
              <a:t>Model instantiating (with appropriate parameters)</a:t>
            </a:r>
            <a:endParaRPr lang="en-US"/>
          </a:p>
          <a:p>
            <a:r>
              <a:rPr lang="en-US"/>
              <a:t>Tokeinizer </a:t>
            </a:r>
            <a:r>
              <a:rPr lang="en-US">
                <a:sym typeface="+mn-ea"/>
              </a:rPr>
              <a:t>instantiating</a:t>
            </a:r>
            <a:endParaRPr lang="en-US">
              <a:sym typeface="+mn-ea"/>
            </a:endParaRPr>
          </a:p>
          <a:p>
            <a:r>
              <a:rPr lang="en-US"/>
              <a:t>Model call with input</a:t>
            </a:r>
            <a:endParaRPr lang="en-US"/>
          </a:p>
          <a:p>
            <a:r>
              <a:rPr lang="en-US"/>
              <a:t>Display outputs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Common NLP Tasks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Classifying whole sentences:</a:t>
            </a:r>
            <a:br>
              <a:rPr lang="en-US" sz="2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</a:br>
            <a:r>
              <a:rPr lang="en-US" sz="2000"/>
              <a:t>Getting the </a:t>
            </a:r>
            <a:r>
              <a:rPr lang="en-US" sz="2000">
                <a:solidFill>
                  <a:srgbClr val="C00000"/>
                </a:solidFill>
              </a:rPr>
              <a:t>sentiment </a:t>
            </a:r>
            <a:r>
              <a:rPr lang="en-US" sz="2000"/>
              <a:t>of a review, detecting if an email is </a:t>
            </a:r>
            <a:r>
              <a:rPr lang="en-US" sz="2000">
                <a:solidFill>
                  <a:srgbClr val="C00000"/>
                </a:solidFill>
              </a:rPr>
              <a:t>spam,</a:t>
            </a:r>
            <a:r>
              <a:rPr lang="en-US" sz="2000"/>
              <a:t> determining if a sentence is grammatically correct or whether two sentences are logically related or not</a:t>
            </a:r>
            <a:endParaRPr lang="en-US" sz="2000"/>
          </a:p>
          <a:p>
            <a:r>
              <a:rPr lang="en-US" sz="2000" b="1">
                <a:solidFill>
                  <a:srgbClr val="0070C0"/>
                </a:solidFill>
              </a:rPr>
              <a:t>Classifying each word in a sentence:</a:t>
            </a:r>
            <a:br>
              <a:rPr lang="en-US" sz="2000" b="1">
                <a:solidFill>
                  <a:srgbClr val="0070C0"/>
                </a:solidFill>
              </a:rPr>
            </a:br>
            <a:r>
              <a:rPr lang="en-US" sz="2000"/>
              <a:t>Identifying the </a:t>
            </a:r>
            <a:r>
              <a:rPr lang="en-US" sz="2000">
                <a:solidFill>
                  <a:srgbClr val="C00000"/>
                </a:solidFill>
              </a:rPr>
              <a:t>grammatical components</a:t>
            </a:r>
            <a:r>
              <a:rPr lang="en-US" sz="2000"/>
              <a:t> of a sentence (noun, verb, adjective), or the </a:t>
            </a:r>
            <a:r>
              <a:rPr lang="en-US" sz="2000">
                <a:solidFill>
                  <a:srgbClr val="C00000"/>
                </a:solidFill>
              </a:rPr>
              <a:t>named entities</a:t>
            </a:r>
            <a:r>
              <a:rPr lang="en-US" sz="2000"/>
              <a:t> (person, location, organization)</a:t>
            </a:r>
            <a:endParaRPr lang="en-US" sz="2000"/>
          </a:p>
          <a:p>
            <a:r>
              <a:rPr lang="en-US" sz="2000" b="1">
                <a:solidFill>
                  <a:srgbClr val="0070C0"/>
                </a:solidFill>
              </a:rPr>
              <a:t>Generating text content:</a:t>
            </a:r>
            <a:br>
              <a:rPr lang="en-US" sz="2000" b="1">
                <a:solidFill>
                  <a:srgbClr val="0070C0"/>
                </a:solidFill>
              </a:rPr>
            </a:br>
            <a:r>
              <a:rPr lang="en-US" sz="2000"/>
              <a:t>Completing a prompt with auto-generated text, </a:t>
            </a:r>
            <a:r>
              <a:rPr lang="en-US" sz="2000">
                <a:solidFill>
                  <a:srgbClr val="C00000"/>
                </a:solidFill>
              </a:rPr>
              <a:t>filling in the blanks </a:t>
            </a:r>
            <a:r>
              <a:rPr lang="en-US" sz="2000"/>
              <a:t>in a text for masked words</a:t>
            </a:r>
            <a:endParaRPr lang="en-US" sz="2000"/>
          </a:p>
          <a:p>
            <a:r>
              <a:rPr lang="en-US" sz="2000" b="1">
                <a:solidFill>
                  <a:srgbClr val="0070C0"/>
                </a:solidFill>
              </a:rPr>
              <a:t>Extracting an answer from a text:</a:t>
            </a:r>
            <a:br>
              <a:rPr lang="en-US" sz="2000" b="1">
                <a:solidFill>
                  <a:srgbClr val="0070C0"/>
                </a:solidFill>
              </a:rPr>
            </a:br>
            <a:r>
              <a:rPr lang="en-US" sz="2000"/>
              <a:t>Given a </a:t>
            </a:r>
            <a:r>
              <a:rPr lang="en-US" sz="2000">
                <a:solidFill>
                  <a:srgbClr val="C00000"/>
                </a:solidFill>
              </a:rPr>
              <a:t>question </a:t>
            </a:r>
            <a:r>
              <a:rPr lang="en-US" sz="2000"/>
              <a:t>and a context, extracting the </a:t>
            </a:r>
            <a:r>
              <a:rPr lang="en-US" sz="2000">
                <a:solidFill>
                  <a:srgbClr val="C00000"/>
                </a:solidFill>
              </a:rPr>
              <a:t>answer</a:t>
            </a:r>
            <a:r>
              <a:rPr lang="en-US" sz="2000"/>
              <a:t> to the question based on the information provided in the context</a:t>
            </a:r>
            <a:endParaRPr lang="en-US" sz="2000"/>
          </a:p>
          <a:p>
            <a:r>
              <a:rPr lang="en-US" sz="2000" b="1">
                <a:solidFill>
                  <a:srgbClr val="0070C0"/>
                </a:solidFill>
              </a:rPr>
              <a:t>Generating a new sentence from an input text: </a:t>
            </a:r>
            <a:br>
              <a:rPr lang="en-US" sz="2000" b="1">
                <a:solidFill>
                  <a:srgbClr val="0070C0"/>
                </a:solidFill>
              </a:rPr>
            </a:br>
            <a:r>
              <a:rPr lang="en-US" sz="2000">
                <a:solidFill>
                  <a:srgbClr val="C00000"/>
                </a:solidFill>
              </a:rPr>
              <a:t>Translating </a:t>
            </a:r>
            <a:r>
              <a:rPr lang="en-US" sz="2000"/>
              <a:t>a text into another language, </a:t>
            </a:r>
            <a:r>
              <a:rPr lang="en-US" sz="2000">
                <a:solidFill>
                  <a:srgbClr val="C00000"/>
                </a:solidFill>
              </a:rPr>
              <a:t>summarizing</a:t>
            </a:r>
            <a:r>
              <a:rPr lang="en-US" sz="2000"/>
              <a:t> a text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Most Basic </a:t>
            </a:r>
            <a:r>
              <a:rPr lang="en-US">
                <a:hlinkClick r:id="rId1" tooltip="" action="ppaction://hlinkfile"/>
              </a:rPr>
              <a:t>Pipelines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97755"/>
          </a:xfrm>
        </p:spPr>
        <p:txBody>
          <a:bodyPr/>
          <a:p>
            <a:pPr marL="0" indent="0">
              <a:buNone/>
            </a:pPr>
            <a:r>
              <a:rPr lang="en-US" sz="1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  <a:t>from transformers import pipeline</a:t>
            </a:r>
            <a:endParaRPr lang="en-US" sz="1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  <a:t>classifier = pipeline("sentiment-analysis")</a:t>
            </a:r>
            <a:endParaRPr lang="en-US" sz="1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nsolas" panose="020B0609020204030204" charset="0"/>
                <a:cs typeface="Consolas" panose="020B0609020204030204" charset="0"/>
              </a:rPr>
              <a:t>classifier("I've been waiting for a HuggingFace course my whole life.")</a:t>
            </a:r>
            <a:endParaRPr lang="en-US" sz="1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sz="18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Available pipelines:</a:t>
            </a:r>
            <a:endParaRPr lang="en-US" sz="1800">
              <a:solidFill>
                <a:srgbClr val="00B05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feature-extraction (get the vector representation of a text)</a:t>
            </a:r>
            <a:endParaRPr lang="en-US" sz="1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fill-mask</a:t>
            </a:r>
            <a:endParaRPr lang="en-US" sz="1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ner (named entity recognition)</a:t>
            </a:r>
            <a:endParaRPr lang="en-US" sz="1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question-answering</a:t>
            </a:r>
            <a:endParaRPr lang="en-US" sz="1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sentiment-analysis</a:t>
            </a:r>
            <a:endParaRPr lang="en-US" sz="1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summarization</a:t>
            </a:r>
            <a:endParaRPr lang="en-US" sz="1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text-generation</a:t>
            </a:r>
            <a:endParaRPr lang="en-US" sz="1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translation</a:t>
            </a:r>
            <a:endParaRPr lang="en-US" sz="1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zero-shot-classification</a:t>
            </a:r>
            <a:endParaRPr lang="en-US" sz="1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Transformers and LMs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Three basic usage types:</a:t>
            </a:r>
            <a:endParaRPr lang="en-US"/>
          </a:p>
          <a:p>
            <a:r>
              <a:rPr 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Auto-regressive Transformer models: </a:t>
            </a:r>
            <a:r>
              <a:rPr lang="en-US" sz="2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(i.e. predicts text based on previous input)</a:t>
            </a:r>
            <a:br>
              <a:rPr 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</a:br>
            <a:r>
              <a:rPr 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example: </a:t>
            </a:r>
            <a:r>
              <a:rPr 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GPT-Like</a:t>
            </a:r>
            <a:br>
              <a:rPr 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</a:br>
            <a:endParaRPr lang="en-US" sz="2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Auto-encoding Transformer models: </a:t>
            </a:r>
            <a:r>
              <a:rPr lang="en-US" sz="2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(i.e. recreates /classifies original text)</a:t>
            </a:r>
            <a:br>
              <a:rPr 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</a:br>
            <a:r>
              <a:rPr 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BERT-like </a:t>
            </a:r>
            <a:br>
              <a:rPr 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</a:br>
            <a:endParaRPr lang="en-US" sz="2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r>
              <a:rPr 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Sequence-to-sequence Transformer models: </a:t>
            </a:r>
            <a:r>
              <a:rPr lang="en-US" sz="2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(i.e. translation)</a:t>
            </a:r>
            <a:br>
              <a:rPr 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</a:br>
            <a:r>
              <a:rPr lang="en-US" sz="28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BART/T5-like </a:t>
            </a:r>
            <a:endParaRPr lang="en-US" sz="28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 Training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Causal Language Modeling</a:t>
            </a: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endParaRPr lang="en-US" sz="2400"/>
          </a:p>
          <a:p>
            <a:r>
              <a:rPr lang="en-US" sz="2400"/>
              <a:t>Masked Language Modeling</a:t>
            </a:r>
            <a:br>
              <a:rPr lang="en-US" sz="2400"/>
            </a:b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3945" y="1600200"/>
            <a:ext cx="6957695" cy="290322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35" y="4685665"/>
            <a:ext cx="5090160" cy="1805940"/>
          </a:xfrm>
          <a:prstGeom prst="rect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Encoder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</a:rPr>
              <a:t>Encoder models, including ALBERT, BERT, DistilBERT, ELECTRA, and RoBERTa, utilize only the encoder of a Transformer model.</a:t>
            </a:r>
            <a:endParaRPr lang="en-US" sz="2800">
              <a:solidFill>
                <a:srgbClr val="00B0F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These models exhibit "bi-directional" attention, allowing access to all words in the original sentence at each stage.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alibri" panose="020F0502020204030204" charset="0"/>
                <a:cs typeface="Calibri" panose="020F0502020204030204" charset="0"/>
              </a:rPr>
              <a:t>Pretraining involves corrupting a sentence (e.g., by masking random words) and tasking the model with reconstructing the initial sentence.</a:t>
            </a:r>
            <a:endParaRPr lang="en-US" sz="2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Encoder models are </a:t>
            </a:r>
            <a:r>
              <a:rPr lang="en-US" sz="28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Calibri" panose="020F0502020204030204" charset="0"/>
                <a:cs typeface="Calibri" panose="020F0502020204030204" charset="0"/>
              </a:rPr>
              <a:t>well-suited for tasks requiring a comprehensive understanding 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of the entire sentence, such as sentence classification, named entity recognition, word classification, and extractive question answering.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9098</Words>
  <Application>WPS Presentation</Application>
  <PresentationFormat>Widescreen</PresentationFormat>
  <Paragraphs>209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5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Wingdings</vt:lpstr>
      <vt:lpstr>Bahnschrift SemiCondensed</vt:lpstr>
      <vt:lpstr>Cascadia Mono SemiBold</vt:lpstr>
      <vt:lpstr>Cascadia Mono Light</vt:lpstr>
      <vt:lpstr>Cascadia Mono ExtraLight</vt:lpstr>
      <vt:lpstr>Cascadia Mono SemiLight</vt:lpstr>
      <vt:lpstr>Comic Sans MS</vt:lpstr>
      <vt:lpstr>Consolas</vt:lpstr>
      <vt:lpstr>Constantia</vt:lpstr>
      <vt:lpstr>Corbel</vt:lpstr>
      <vt:lpstr>Courier New</vt:lpstr>
      <vt:lpstr>Corbel Light</vt:lpstr>
      <vt:lpstr>Gabriola</vt:lpstr>
      <vt:lpstr>Gadugi</vt:lpstr>
      <vt:lpstr>Microsoft YaHei Light</vt:lpstr>
      <vt:lpstr>Microsoft PhagsPa</vt:lpstr>
      <vt:lpstr>Nirmala UI</vt:lpstr>
      <vt:lpstr>MS UI Gothic</vt:lpstr>
      <vt:lpstr>Cascadia Mono</vt:lpstr>
      <vt:lpstr>Candara</vt:lpstr>
      <vt:lpstr>Cascadia Code</vt:lpstr>
      <vt:lpstr>Cascadia Code ExtraLight</vt:lpstr>
      <vt:lpstr>Cascadia Code Light</vt:lpstr>
      <vt:lpstr>Cascadia Code SemiBold</vt:lpstr>
      <vt:lpstr>Cascadia Code SemiLight</vt:lpstr>
      <vt:lpstr>Bahnschrift Light Condensed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- LLM</dc:title>
  <dc:creator>TJAMIL</dc:creator>
  <cp:lastModifiedBy>TJAMIL</cp:lastModifiedBy>
  <cp:revision>19</cp:revision>
  <dcterms:created xsi:type="dcterms:W3CDTF">2023-11-19T03:15:35Z</dcterms:created>
  <dcterms:modified xsi:type="dcterms:W3CDTF">2023-11-19T06:27:19Z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EA0CC77E03574467B63FAFBAF1C26B14_11</vt:lpwstr>
  </property>
  <property fmtid="{D5CDD505-2E9C-101B-9397-08002B2CF9AE}" pid="3" name="KSOProductBuildVer">
    <vt:lpwstr>1033-12.2.0.13306</vt:lpwstr>
  </property>
</Properties>
</file>