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47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8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4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0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5A4491-CE71-4302-B7B1-7B148739FDA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73E7-9D2B-4A59-8D52-5B88A752B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7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0888-6C62-4D00-9B04-82963B940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594" y="415829"/>
            <a:ext cx="10315686" cy="3329581"/>
          </a:xfrm>
        </p:spPr>
        <p:txBody>
          <a:bodyPr/>
          <a:lstStyle/>
          <a:p>
            <a:r>
              <a:rPr lang="en-US" sz="6000" dirty="0"/>
              <a:t>Classification of living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DBB60-30B7-4E88-9D5E-150B8486D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khalid al manthri</a:t>
            </a:r>
          </a:p>
        </p:txBody>
      </p:sp>
    </p:spTree>
    <p:extLst>
      <p:ext uri="{BB962C8B-B14F-4D97-AF65-F5344CB8AC3E}">
        <p14:creationId xmlns:p14="http://schemas.microsoft.com/office/powerpoint/2010/main" val="203625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Amphibia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3846953" y="2557212"/>
            <a:ext cx="498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Four limbs, back feet are often webbed to help swim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3846953" y="2073297"/>
            <a:ext cx="348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Moist skin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3893382" y="3490477"/>
            <a:ext cx="469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Reproduce by laying jelly-like eggs in water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4018402" y="4877686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Sense with eyes and 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F6CBC-74B5-47E5-A7D1-432614C73695}"/>
              </a:ext>
            </a:extLst>
          </p:cNvPr>
          <p:cNvSpPr txBox="1"/>
          <p:nvPr/>
        </p:nvSpPr>
        <p:spPr>
          <a:xfrm>
            <a:off x="3921357" y="4224846"/>
            <a:ext cx="44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Cold blooded and breathe with lungs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F3DD-6DC4-4BB5-83A3-579889E3C6C1}"/>
              </a:ext>
            </a:extLst>
          </p:cNvPr>
          <p:cNvSpPr txBox="1"/>
          <p:nvPr/>
        </p:nvSpPr>
        <p:spPr>
          <a:xfrm>
            <a:off x="697707" y="4323688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Frog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347054" y="450835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salamander</a:t>
            </a:r>
          </a:p>
        </p:txBody>
      </p:sp>
      <p:pic>
        <p:nvPicPr>
          <p:cNvPr id="7170" name="Picture 2" descr="Axolotl - Encyclopedia of Life">
            <a:extLst>
              <a:ext uri="{FF2B5EF4-FFF2-40B4-BE49-F238E27FC236}">
                <a16:creationId xmlns:a16="http://schemas.microsoft.com/office/drawing/2014/main" id="{CAC4982E-5122-4430-A87C-C389F3EC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17" y="2307069"/>
            <a:ext cx="3197294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d You Know? All About Frogs - GSWA">
            <a:extLst>
              <a:ext uri="{FF2B5EF4-FFF2-40B4-BE49-F238E27FC236}">
                <a16:creationId xmlns:a16="http://schemas.microsoft.com/office/drawing/2014/main" id="{E1A2FF92-88D0-4422-91B7-FDA2673F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8" y="1870340"/>
            <a:ext cx="3686725" cy="24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07CDE781-3151-4344-B5F0-70C48805C9C3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18" name="Rectangle: Rounded Corners 17">
            <a:hlinkClick r:id="rId5" action="ppaction://hlinksldjump"/>
            <a:extLst>
              <a:ext uri="{FF2B5EF4-FFF2-40B4-BE49-F238E27FC236}">
                <a16:creationId xmlns:a16="http://schemas.microsoft.com/office/drawing/2014/main" id="{11090399-DB47-4F1A-954D-0A3D071D5665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vertebrates</a:t>
            </a:r>
          </a:p>
        </p:txBody>
      </p:sp>
    </p:spTree>
    <p:extLst>
      <p:ext uri="{BB962C8B-B14F-4D97-AF65-F5344CB8AC3E}">
        <p14:creationId xmlns:p14="http://schemas.microsoft.com/office/powerpoint/2010/main" val="76395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reptiles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3846953" y="2557212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Four legs except snakes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3846953" y="2073297"/>
            <a:ext cx="348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Dry skin and have scales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3880291" y="3075281"/>
            <a:ext cx="469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Reproduce by laying waterproof </a:t>
            </a:r>
          </a:p>
          <a:p>
            <a:r>
              <a:rPr lang="en-US" dirty="0">
                <a:solidFill>
                  <a:schemeClr val="accent4"/>
                </a:solidFill>
              </a:rPr>
              <a:t>rubber-like eggs in land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3880291" y="4508354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Sense with eyes and 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F6CBC-74B5-47E5-A7D1-432614C73695}"/>
              </a:ext>
            </a:extLst>
          </p:cNvPr>
          <p:cNvSpPr txBox="1"/>
          <p:nvPr/>
        </p:nvSpPr>
        <p:spPr>
          <a:xfrm>
            <a:off x="3880291" y="3823593"/>
            <a:ext cx="44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Cold blooded and breathe with lungs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F3DD-6DC4-4BB5-83A3-579889E3C6C1}"/>
              </a:ext>
            </a:extLst>
          </p:cNvPr>
          <p:cNvSpPr txBox="1"/>
          <p:nvPr/>
        </p:nvSpPr>
        <p:spPr>
          <a:xfrm>
            <a:off x="697707" y="4323688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gecko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347054" y="450835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snake</a:t>
            </a:r>
          </a:p>
        </p:txBody>
      </p:sp>
      <p:pic>
        <p:nvPicPr>
          <p:cNvPr id="8196" name="Picture 4" descr="Geckos as Pets - Care Guide and Introduction">
            <a:extLst>
              <a:ext uri="{FF2B5EF4-FFF2-40B4-BE49-F238E27FC236}">
                <a16:creationId xmlns:a16="http://schemas.microsoft.com/office/drawing/2014/main" id="{DAD0D919-A08E-4AE9-BF82-0394343A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0" y="1649182"/>
            <a:ext cx="3570603" cy="26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Nadroedd! | National Museum Wales">
            <a:extLst>
              <a:ext uri="{FF2B5EF4-FFF2-40B4-BE49-F238E27FC236}">
                <a16:creationId xmlns:a16="http://schemas.microsoft.com/office/drawing/2014/main" id="{AC55E7FE-C597-4B18-A1D9-C6CB4A1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724" y="1504950"/>
            <a:ext cx="2264569" cy="30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hlinkClick r:id="rId4" action="ppaction://hlinksldjump"/>
            <a:extLst>
              <a:ext uri="{FF2B5EF4-FFF2-40B4-BE49-F238E27FC236}">
                <a16:creationId xmlns:a16="http://schemas.microsoft.com/office/drawing/2014/main" id="{5223C65F-D48E-4CB7-8A63-8A40FCF81B7A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C492B310-595A-4D38-994D-320064E4D686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vertebrates</a:t>
            </a:r>
          </a:p>
        </p:txBody>
      </p:sp>
    </p:spTree>
    <p:extLst>
      <p:ext uri="{BB962C8B-B14F-4D97-AF65-F5344CB8AC3E}">
        <p14:creationId xmlns:p14="http://schemas.microsoft.com/office/powerpoint/2010/main" val="134951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3464740" y="2544610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two legs, and two wings to fly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3376654" y="1909943"/>
            <a:ext cx="51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Covered in feathers with scales on the legs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3464740" y="3177262"/>
            <a:ext cx="469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Reproduce by laying hard shells in the land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3913629" y="4771674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Sense with eyes and 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F6CBC-74B5-47E5-A7D1-432614C73695}"/>
              </a:ext>
            </a:extLst>
          </p:cNvPr>
          <p:cNvSpPr txBox="1"/>
          <p:nvPr/>
        </p:nvSpPr>
        <p:spPr>
          <a:xfrm>
            <a:off x="3464740" y="3877755"/>
            <a:ext cx="444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warm blooded and breathe with lungs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F3DD-6DC4-4BB5-83A3-579889E3C6C1}"/>
              </a:ext>
            </a:extLst>
          </p:cNvPr>
          <p:cNvSpPr txBox="1"/>
          <p:nvPr/>
        </p:nvSpPr>
        <p:spPr>
          <a:xfrm>
            <a:off x="697707" y="4323688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robin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347054" y="450835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hummingbird</a:t>
            </a:r>
          </a:p>
        </p:txBody>
      </p:sp>
      <p:pic>
        <p:nvPicPr>
          <p:cNvPr id="9218" name="Picture 2" descr="Why do hummingbirds &amp;#39;hum&amp;#39;? | Live Science">
            <a:extLst>
              <a:ext uri="{FF2B5EF4-FFF2-40B4-BE49-F238E27FC236}">
                <a16:creationId xmlns:a16="http://schemas.microsoft.com/office/drawing/2014/main" id="{0E5FAA53-269F-47B9-9CB3-EC357A66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55" y="2665075"/>
            <a:ext cx="3291570" cy="18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row - Wikipedia">
            <a:extLst>
              <a:ext uri="{FF2B5EF4-FFF2-40B4-BE49-F238E27FC236}">
                <a16:creationId xmlns:a16="http://schemas.microsoft.com/office/drawing/2014/main" id="{D5E13ED7-3996-4601-955C-3ADAEBD3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7" y="1611714"/>
            <a:ext cx="2489594" cy="26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9A2B175F-794B-41B9-AEB0-E3F2B99D5321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18" name="Rectangle: Rounded Corners 17">
            <a:hlinkClick r:id="rId5" action="ppaction://hlinksldjump"/>
            <a:extLst>
              <a:ext uri="{FF2B5EF4-FFF2-40B4-BE49-F238E27FC236}">
                <a16:creationId xmlns:a16="http://schemas.microsoft.com/office/drawing/2014/main" id="{9D093980-A95E-4974-BF93-DA4F55C45EBB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vertebrates</a:t>
            </a:r>
          </a:p>
        </p:txBody>
      </p:sp>
    </p:spTree>
    <p:extLst>
      <p:ext uri="{BB962C8B-B14F-4D97-AF65-F5344CB8AC3E}">
        <p14:creationId xmlns:p14="http://schemas.microsoft.com/office/powerpoint/2010/main" val="28728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mammals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3846953" y="2557212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Four limbs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3846953" y="2073297"/>
            <a:ext cx="348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Skin covered in fur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3880291" y="3075281"/>
            <a:ext cx="469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Reproduce by giving birth to a fully formed young baby.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3880291" y="4508354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Sense with eyes and 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F6CBC-74B5-47E5-A7D1-432614C73695}"/>
              </a:ext>
            </a:extLst>
          </p:cNvPr>
          <p:cNvSpPr txBox="1"/>
          <p:nvPr/>
        </p:nvSpPr>
        <p:spPr>
          <a:xfrm>
            <a:off x="3880291" y="3823593"/>
            <a:ext cx="469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warm blooded and breathe with lungs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347054" y="450835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139F6-1621-4061-B6F0-427A2E5D5413}"/>
              </a:ext>
            </a:extLst>
          </p:cNvPr>
          <p:cNvSpPr txBox="1"/>
          <p:nvPr/>
        </p:nvSpPr>
        <p:spPr>
          <a:xfrm>
            <a:off x="536429" y="4192925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dolphin</a:t>
            </a:r>
          </a:p>
        </p:txBody>
      </p:sp>
      <p:pic>
        <p:nvPicPr>
          <p:cNvPr id="10242" name="Picture 2" descr="Wild Dolphin Project – Are Dolphins and Porpoises the Same Thing?">
            <a:extLst>
              <a:ext uri="{FF2B5EF4-FFF2-40B4-BE49-F238E27FC236}">
                <a16:creationId xmlns:a16="http://schemas.microsoft.com/office/drawing/2014/main" id="{D9DAF83B-F37B-4020-B5D2-2DD62525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" y="1562100"/>
            <a:ext cx="3362326" cy="252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isten as These Real Mice Sing to Each Other | PETA">
            <a:extLst>
              <a:ext uri="{FF2B5EF4-FFF2-40B4-BE49-F238E27FC236}">
                <a16:creationId xmlns:a16="http://schemas.microsoft.com/office/drawing/2014/main" id="{B3E85973-35B1-46F1-A423-E43727635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87" y="2253064"/>
            <a:ext cx="3010927" cy="22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BD8A7C4F-0C5A-4E25-8686-09591404AA6A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A1264EE8-EB20-46C5-960E-A7E79CF8DBB4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vertebrates</a:t>
            </a:r>
          </a:p>
        </p:txBody>
      </p:sp>
    </p:spTree>
    <p:extLst>
      <p:ext uri="{BB962C8B-B14F-4D97-AF65-F5344CB8AC3E}">
        <p14:creationId xmlns:p14="http://schemas.microsoft.com/office/powerpoint/2010/main" val="38927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5032D3-0EF1-4B3F-9CC8-3D637A1E7F57}"/>
              </a:ext>
            </a:extLst>
          </p:cNvPr>
          <p:cNvCxnSpPr/>
          <p:nvPr/>
        </p:nvCxnSpPr>
        <p:spPr>
          <a:xfrm>
            <a:off x="5553075" y="1714500"/>
            <a:ext cx="0" cy="12382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AB39B-312B-42A3-A87D-B7B0E02F29D5}"/>
              </a:ext>
            </a:extLst>
          </p:cNvPr>
          <p:cNvCxnSpPr>
            <a:cxnSpLocks/>
          </p:cNvCxnSpPr>
          <p:nvPr/>
        </p:nvCxnSpPr>
        <p:spPr>
          <a:xfrm flipH="1">
            <a:off x="2857500" y="2971800"/>
            <a:ext cx="564832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7135A0AE-698C-4FDF-A26D-89311C7E5B6D}"/>
              </a:ext>
            </a:extLst>
          </p:cNvPr>
          <p:cNvSpPr/>
          <p:nvPr/>
        </p:nvSpPr>
        <p:spPr>
          <a:xfrm>
            <a:off x="1966911" y="3743325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Arthropods</a:t>
            </a:r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A5F691E0-A61E-44CF-81C5-43D8A76CEAAC}"/>
              </a:ext>
            </a:extLst>
          </p:cNvPr>
          <p:cNvSpPr/>
          <p:nvPr/>
        </p:nvSpPr>
        <p:spPr>
          <a:xfrm>
            <a:off x="7605711" y="3771900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Vertebrates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F764C5-10A5-44B6-877A-23E4FF6CECF2}"/>
              </a:ext>
            </a:extLst>
          </p:cNvPr>
          <p:cNvCxnSpPr>
            <a:cxnSpLocks/>
          </p:cNvCxnSpPr>
          <p:nvPr/>
        </p:nvCxnSpPr>
        <p:spPr>
          <a:xfrm>
            <a:off x="2857500" y="297180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393C67-F121-4703-B027-CEC38DB19181}"/>
              </a:ext>
            </a:extLst>
          </p:cNvPr>
          <p:cNvCxnSpPr>
            <a:cxnSpLocks/>
          </p:cNvCxnSpPr>
          <p:nvPr/>
        </p:nvCxnSpPr>
        <p:spPr>
          <a:xfrm>
            <a:off x="8505826" y="297180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DC1F604-5AFE-45F3-A2CD-4BF7B4D75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345" y="5038724"/>
            <a:ext cx="9046320" cy="990600"/>
          </a:xfrm>
        </p:spPr>
        <p:txBody>
          <a:bodyPr>
            <a:normAutofit/>
          </a:bodyPr>
          <a:lstStyle/>
          <a:p>
            <a:r>
              <a:rPr lang="en-US" sz="2400" dirty="0"/>
              <a:t>Click the classification you want to go to the slide</a:t>
            </a:r>
          </a:p>
        </p:txBody>
      </p:sp>
    </p:spTree>
    <p:extLst>
      <p:ext uri="{BB962C8B-B14F-4D97-AF65-F5344CB8AC3E}">
        <p14:creationId xmlns:p14="http://schemas.microsoft.com/office/powerpoint/2010/main" val="70078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Arthropods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5032D3-0EF1-4B3F-9CC8-3D637A1E7F57}"/>
              </a:ext>
            </a:extLst>
          </p:cNvPr>
          <p:cNvCxnSpPr/>
          <p:nvPr/>
        </p:nvCxnSpPr>
        <p:spPr>
          <a:xfrm>
            <a:off x="5553075" y="1714500"/>
            <a:ext cx="0" cy="12382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AB39B-312B-42A3-A87D-B7B0E02F29D5}"/>
              </a:ext>
            </a:extLst>
          </p:cNvPr>
          <p:cNvCxnSpPr>
            <a:cxnSpLocks/>
          </p:cNvCxnSpPr>
          <p:nvPr/>
        </p:nvCxnSpPr>
        <p:spPr>
          <a:xfrm flipH="1" flipV="1">
            <a:off x="1304926" y="2952750"/>
            <a:ext cx="9001122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7135A0AE-698C-4FDF-A26D-89311C7E5B6D}"/>
              </a:ext>
            </a:extLst>
          </p:cNvPr>
          <p:cNvSpPr/>
          <p:nvPr/>
        </p:nvSpPr>
        <p:spPr>
          <a:xfrm>
            <a:off x="413147" y="3819526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insects</a:t>
            </a:r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A5F691E0-A61E-44CF-81C5-43D8A76CEAAC}"/>
              </a:ext>
            </a:extLst>
          </p:cNvPr>
          <p:cNvSpPr/>
          <p:nvPr/>
        </p:nvSpPr>
        <p:spPr>
          <a:xfrm>
            <a:off x="9414270" y="3829050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Crustacea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F764C5-10A5-44B6-877A-23E4FF6CECF2}"/>
              </a:ext>
            </a:extLst>
          </p:cNvPr>
          <p:cNvCxnSpPr>
            <a:cxnSpLocks/>
          </p:cNvCxnSpPr>
          <p:nvPr/>
        </p:nvCxnSpPr>
        <p:spPr>
          <a:xfrm>
            <a:off x="1314451" y="297180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393C67-F121-4703-B027-CEC38DB19181}"/>
              </a:ext>
            </a:extLst>
          </p:cNvPr>
          <p:cNvCxnSpPr>
            <a:cxnSpLocks/>
          </p:cNvCxnSpPr>
          <p:nvPr/>
        </p:nvCxnSpPr>
        <p:spPr>
          <a:xfrm>
            <a:off x="10306049" y="297180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DAAFA0-D928-4F3D-8C9D-11E8195D165E}"/>
              </a:ext>
            </a:extLst>
          </p:cNvPr>
          <p:cNvCxnSpPr>
            <a:cxnSpLocks/>
          </p:cNvCxnSpPr>
          <p:nvPr/>
        </p:nvCxnSpPr>
        <p:spPr>
          <a:xfrm>
            <a:off x="4457701" y="297180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8BCE1D-7615-4F02-A58A-AD0340274518}"/>
              </a:ext>
            </a:extLst>
          </p:cNvPr>
          <p:cNvCxnSpPr>
            <a:cxnSpLocks/>
          </p:cNvCxnSpPr>
          <p:nvPr/>
        </p:nvCxnSpPr>
        <p:spPr>
          <a:xfrm>
            <a:off x="7362826" y="2981325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8DDFC2DB-FBBC-46AB-BA96-3F29286A42B1}"/>
              </a:ext>
            </a:extLst>
          </p:cNvPr>
          <p:cNvSpPr/>
          <p:nvPr/>
        </p:nvSpPr>
        <p:spPr>
          <a:xfrm>
            <a:off x="3556397" y="3819526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Arachnids</a:t>
            </a: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1FB4F943-CFA8-4859-969B-4AB3332A6996}"/>
              </a:ext>
            </a:extLst>
          </p:cNvPr>
          <p:cNvSpPr/>
          <p:nvPr/>
        </p:nvSpPr>
        <p:spPr>
          <a:xfrm>
            <a:off x="6461522" y="3819526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Myriapods</a:t>
            </a:r>
          </a:p>
        </p:txBody>
      </p:sp>
      <p:sp>
        <p:nvSpPr>
          <p:cNvPr id="22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15C55799-BF54-4258-9407-69ED64BC7467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</p:spTree>
    <p:extLst>
      <p:ext uri="{BB962C8B-B14F-4D97-AF65-F5344CB8AC3E}">
        <p14:creationId xmlns:p14="http://schemas.microsoft.com/office/powerpoint/2010/main" val="406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vertebrates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5032D3-0EF1-4B3F-9CC8-3D637A1E7F57}"/>
              </a:ext>
            </a:extLst>
          </p:cNvPr>
          <p:cNvCxnSpPr/>
          <p:nvPr/>
        </p:nvCxnSpPr>
        <p:spPr>
          <a:xfrm>
            <a:off x="5553075" y="1714500"/>
            <a:ext cx="0" cy="12382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AB39B-312B-42A3-A87D-B7B0E02F29D5}"/>
              </a:ext>
            </a:extLst>
          </p:cNvPr>
          <p:cNvCxnSpPr>
            <a:cxnSpLocks/>
          </p:cNvCxnSpPr>
          <p:nvPr/>
        </p:nvCxnSpPr>
        <p:spPr>
          <a:xfrm flipH="1" flipV="1">
            <a:off x="1304928" y="2952752"/>
            <a:ext cx="9944096" cy="333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7135A0AE-698C-4FDF-A26D-89311C7E5B6D}"/>
              </a:ext>
            </a:extLst>
          </p:cNvPr>
          <p:cNvSpPr/>
          <p:nvPr/>
        </p:nvSpPr>
        <p:spPr>
          <a:xfrm>
            <a:off x="413147" y="3819526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Fish</a:t>
            </a:r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A5F691E0-A61E-44CF-81C5-43D8A76CEAAC}"/>
              </a:ext>
            </a:extLst>
          </p:cNvPr>
          <p:cNvSpPr/>
          <p:nvPr/>
        </p:nvSpPr>
        <p:spPr>
          <a:xfrm>
            <a:off x="8233170" y="3790951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F764C5-10A5-44B6-877A-23E4FF6CECF2}"/>
              </a:ext>
            </a:extLst>
          </p:cNvPr>
          <p:cNvCxnSpPr>
            <a:cxnSpLocks/>
          </p:cNvCxnSpPr>
          <p:nvPr/>
        </p:nvCxnSpPr>
        <p:spPr>
          <a:xfrm>
            <a:off x="1314451" y="297180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393C67-F121-4703-B027-CEC38DB19181}"/>
              </a:ext>
            </a:extLst>
          </p:cNvPr>
          <p:cNvCxnSpPr>
            <a:cxnSpLocks/>
          </p:cNvCxnSpPr>
          <p:nvPr/>
        </p:nvCxnSpPr>
        <p:spPr>
          <a:xfrm>
            <a:off x="8734424" y="297180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DAAFA0-D928-4F3D-8C9D-11E8195D165E}"/>
              </a:ext>
            </a:extLst>
          </p:cNvPr>
          <p:cNvCxnSpPr>
            <a:cxnSpLocks/>
          </p:cNvCxnSpPr>
          <p:nvPr/>
        </p:nvCxnSpPr>
        <p:spPr>
          <a:xfrm>
            <a:off x="4000501" y="295275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8BCE1D-7615-4F02-A58A-AD0340274518}"/>
              </a:ext>
            </a:extLst>
          </p:cNvPr>
          <p:cNvCxnSpPr>
            <a:cxnSpLocks/>
          </p:cNvCxnSpPr>
          <p:nvPr/>
        </p:nvCxnSpPr>
        <p:spPr>
          <a:xfrm>
            <a:off x="6696076" y="2962275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8DDFC2DB-FBBC-46AB-BA96-3F29286A42B1}"/>
              </a:ext>
            </a:extLst>
          </p:cNvPr>
          <p:cNvSpPr/>
          <p:nvPr/>
        </p:nvSpPr>
        <p:spPr>
          <a:xfrm>
            <a:off x="3182541" y="3819526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Amphibia</a:t>
            </a: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1FB4F943-CFA8-4859-969B-4AB3332A6996}"/>
              </a:ext>
            </a:extLst>
          </p:cNvPr>
          <p:cNvSpPr/>
          <p:nvPr/>
        </p:nvSpPr>
        <p:spPr>
          <a:xfrm>
            <a:off x="5676898" y="3829052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Reptiles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7222C6-9B01-49B2-90D0-039EBC56C1DC}"/>
              </a:ext>
            </a:extLst>
          </p:cNvPr>
          <p:cNvCxnSpPr>
            <a:cxnSpLocks/>
          </p:cNvCxnSpPr>
          <p:nvPr/>
        </p:nvCxnSpPr>
        <p:spPr>
          <a:xfrm>
            <a:off x="11249024" y="3009900"/>
            <a:ext cx="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8">
            <a:hlinkClick r:id="rId6" action="ppaction://hlinksldjump"/>
            <a:extLst>
              <a:ext uri="{FF2B5EF4-FFF2-40B4-BE49-F238E27FC236}">
                <a16:creationId xmlns:a16="http://schemas.microsoft.com/office/drawing/2014/main" id="{5683A489-1DC4-48CC-886E-08177DA4180B}"/>
              </a:ext>
            </a:extLst>
          </p:cNvPr>
          <p:cNvSpPr/>
          <p:nvPr/>
        </p:nvSpPr>
        <p:spPr>
          <a:xfrm>
            <a:off x="10347720" y="3819527"/>
            <a:ext cx="1802607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Mammals</a:t>
            </a:r>
          </a:p>
        </p:txBody>
      </p:sp>
      <p:sp>
        <p:nvSpPr>
          <p:cNvPr id="22" name="Rectangle: Rounded Corners 21">
            <a:hlinkClick r:id="rId7" action="ppaction://hlinksldjump"/>
            <a:extLst>
              <a:ext uri="{FF2B5EF4-FFF2-40B4-BE49-F238E27FC236}">
                <a16:creationId xmlns:a16="http://schemas.microsoft.com/office/drawing/2014/main" id="{14C98966-5E4A-4693-BC01-5DEFA4ACAF08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</p:spTree>
    <p:extLst>
      <p:ext uri="{BB962C8B-B14F-4D97-AF65-F5344CB8AC3E}">
        <p14:creationId xmlns:p14="http://schemas.microsoft.com/office/powerpoint/2010/main" val="280799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insects</a:t>
            </a:r>
          </a:p>
        </p:txBody>
      </p:sp>
      <p:pic>
        <p:nvPicPr>
          <p:cNvPr id="1026" name="Picture 2" descr="IDF-Report - International Dragonfly Fund (IDF)">
            <a:extLst>
              <a:ext uri="{FF2B5EF4-FFF2-40B4-BE49-F238E27FC236}">
                <a16:creationId xmlns:a16="http://schemas.microsoft.com/office/drawing/2014/main" id="{33DDD6F8-79F1-484B-AE13-93B855FB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1955364"/>
            <a:ext cx="3381248" cy="211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ellowjacket Identification, Habits &amp;amp; Behavior | Heron Home &amp;amp; Outdoor">
            <a:extLst>
              <a:ext uri="{FF2B5EF4-FFF2-40B4-BE49-F238E27FC236}">
                <a16:creationId xmlns:a16="http://schemas.microsoft.com/office/drawing/2014/main" id="{7E752BFD-ADD2-4739-B34E-A3893BF3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55" y="3244334"/>
            <a:ext cx="2794289" cy="27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4138611" y="2442629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Body divided into head, thorax, abdomen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4138611" y="195536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Pairs of legs: 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4138611" y="324433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Pairs of antennae: 1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4138611" y="3912915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One pair of compound eyes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F6CBC-74B5-47E5-A7D1-432614C73695}"/>
              </a:ext>
            </a:extLst>
          </p:cNvPr>
          <p:cNvSpPr txBox="1"/>
          <p:nvPr/>
        </p:nvSpPr>
        <p:spPr>
          <a:xfrm>
            <a:off x="4198016" y="4508354"/>
            <a:ext cx="377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Usually have 2 pairs of wings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F3DD-6DC4-4BB5-83A3-579889E3C6C1}"/>
              </a:ext>
            </a:extLst>
          </p:cNvPr>
          <p:cNvSpPr txBox="1"/>
          <p:nvPr/>
        </p:nvSpPr>
        <p:spPr>
          <a:xfrm>
            <a:off x="1057275" y="4323688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dragonfly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515475" y="6286330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wasp</a:t>
            </a:r>
          </a:p>
        </p:txBody>
      </p:sp>
      <p:sp>
        <p:nvSpPr>
          <p:cNvPr id="29" name="Rectangle: Rounded Corners 28">
            <a:hlinkClick r:id="rId4" action="ppaction://hlinksldjump"/>
            <a:extLst>
              <a:ext uri="{FF2B5EF4-FFF2-40B4-BE49-F238E27FC236}">
                <a16:creationId xmlns:a16="http://schemas.microsoft.com/office/drawing/2014/main" id="{7DE82D64-8FBD-49DF-8CB2-2AD398D09BE8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30" name="Rectangle: Rounded Corners 29">
            <a:hlinkClick r:id="rId5" action="ppaction://hlinksldjump"/>
            <a:extLst>
              <a:ext uri="{FF2B5EF4-FFF2-40B4-BE49-F238E27FC236}">
                <a16:creationId xmlns:a16="http://schemas.microsoft.com/office/drawing/2014/main" id="{A017B00A-87EF-4FC9-AD80-A3BA367FAD8D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arthropods</a:t>
            </a:r>
          </a:p>
        </p:txBody>
      </p:sp>
    </p:spTree>
    <p:extLst>
      <p:ext uri="{BB962C8B-B14F-4D97-AF65-F5344CB8AC3E}">
        <p14:creationId xmlns:p14="http://schemas.microsoft.com/office/powerpoint/2010/main" val="408373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Arachnids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4138611" y="2442629"/>
            <a:ext cx="498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Body divided into cephalothorax, abdomen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4138611" y="195536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Pairs of legs: 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4138611" y="324433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No antennae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4138611" y="3912915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Several pairs of eyes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F6CBC-74B5-47E5-A7D1-432614C73695}"/>
              </a:ext>
            </a:extLst>
          </p:cNvPr>
          <p:cNvSpPr txBox="1"/>
          <p:nvPr/>
        </p:nvSpPr>
        <p:spPr>
          <a:xfrm>
            <a:off x="4198016" y="4508354"/>
            <a:ext cx="377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Chelicerae (fangs) to poison and paralyze prey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F3DD-6DC4-4BB5-83A3-579889E3C6C1}"/>
              </a:ext>
            </a:extLst>
          </p:cNvPr>
          <p:cNvSpPr txBox="1"/>
          <p:nvPr/>
        </p:nvSpPr>
        <p:spPr>
          <a:xfrm>
            <a:off x="854868" y="4323688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spider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120186" y="6307353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mite</a:t>
            </a:r>
          </a:p>
        </p:txBody>
      </p:sp>
      <p:pic>
        <p:nvPicPr>
          <p:cNvPr id="2052" name="Picture 4" descr="Wolf Spiders - The Australian Museum">
            <a:extLst>
              <a:ext uri="{FF2B5EF4-FFF2-40B4-BE49-F238E27FC236}">
                <a16:creationId xmlns:a16="http://schemas.microsoft.com/office/drawing/2014/main" id="{4F9DE956-2F5F-43F0-907B-0D751816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" y="1367597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cariformes - Wikipedia">
            <a:extLst>
              <a:ext uri="{FF2B5EF4-FFF2-40B4-BE49-F238E27FC236}">
                <a16:creationId xmlns:a16="http://schemas.microsoft.com/office/drawing/2014/main" id="{EF159060-3399-492E-B2A9-23595C21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6" y="3613666"/>
            <a:ext cx="2340766" cy="266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A4AC097E-2ED8-4EF8-A364-F20828379700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01ACCE59-3E37-4E55-ABD0-E040333692DA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arthropods</a:t>
            </a:r>
          </a:p>
        </p:txBody>
      </p:sp>
    </p:spTree>
    <p:extLst>
      <p:ext uri="{BB962C8B-B14F-4D97-AF65-F5344CB8AC3E}">
        <p14:creationId xmlns:p14="http://schemas.microsoft.com/office/powerpoint/2010/main" val="58245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Myriapods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4138611" y="2442629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Body divided into thorax and abdomen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4138611" y="1955364"/>
            <a:ext cx="35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Pairs of legs: 10 or more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4138611" y="3244334"/>
            <a:ext cx="304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One pair of antennae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4138611" y="3912915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One pair of normal eyes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F3DD-6DC4-4BB5-83A3-579889E3C6C1}"/>
              </a:ext>
            </a:extLst>
          </p:cNvPr>
          <p:cNvSpPr txBox="1"/>
          <p:nvPr/>
        </p:nvSpPr>
        <p:spPr>
          <a:xfrm>
            <a:off x="854868" y="4323688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centipede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120186" y="6307353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Millepede</a:t>
            </a:r>
          </a:p>
        </p:txBody>
      </p:sp>
      <p:pic>
        <p:nvPicPr>
          <p:cNvPr id="3074" name="Picture 2" descr="30 Insetos ideas | insects, animals, scorpion image">
            <a:extLst>
              <a:ext uri="{FF2B5EF4-FFF2-40B4-BE49-F238E27FC236}">
                <a16:creationId xmlns:a16="http://schemas.microsoft.com/office/drawing/2014/main" id="{1CC49751-9B26-4641-8D94-75FCCB94C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9" y="1965508"/>
            <a:ext cx="4012329" cy="22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llipede Problem &amp;amp; Info - MosquitoNix® Pest Library">
            <a:extLst>
              <a:ext uri="{FF2B5EF4-FFF2-40B4-BE49-F238E27FC236}">
                <a16:creationId xmlns:a16="http://schemas.microsoft.com/office/drawing/2014/main" id="{26A08B85-07D3-4DF7-B433-28ACA221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15" y="3244334"/>
            <a:ext cx="4012329" cy="300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hlinkClick r:id="rId4" action="ppaction://hlinksldjump"/>
            <a:extLst>
              <a:ext uri="{FF2B5EF4-FFF2-40B4-BE49-F238E27FC236}">
                <a16:creationId xmlns:a16="http://schemas.microsoft.com/office/drawing/2014/main" id="{B9AD4CA8-CE72-4E4F-A890-6C979613899A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8D0A5DF7-CBBB-4AA4-AFB0-16BBBA4C380E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arthropods</a:t>
            </a:r>
          </a:p>
        </p:txBody>
      </p:sp>
    </p:spTree>
    <p:extLst>
      <p:ext uri="{BB962C8B-B14F-4D97-AF65-F5344CB8AC3E}">
        <p14:creationId xmlns:p14="http://schemas.microsoft.com/office/powerpoint/2010/main" val="64369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Crustacea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4138611" y="2442629"/>
            <a:ext cx="498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Body divided into cephalothorax and abdomen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4138611" y="1955364"/>
            <a:ext cx="35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Pairs of legs: 5 or more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4138611" y="3244334"/>
            <a:ext cx="304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two pairs of antennae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4138611" y="3912915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One pair of compound eyes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F3DD-6DC4-4BB5-83A3-579889E3C6C1}"/>
              </a:ext>
            </a:extLst>
          </p:cNvPr>
          <p:cNvSpPr txBox="1"/>
          <p:nvPr/>
        </p:nvSpPr>
        <p:spPr>
          <a:xfrm>
            <a:off x="854868" y="4323688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crab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120186" y="6307353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woodlouse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CB1A5-048D-47BB-9152-7A068681ACC8}"/>
              </a:ext>
            </a:extLst>
          </p:cNvPr>
          <p:cNvSpPr txBox="1"/>
          <p:nvPr/>
        </p:nvSpPr>
        <p:spPr>
          <a:xfrm>
            <a:off x="4131468" y="4554261"/>
            <a:ext cx="377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hard exoskeleton</a:t>
            </a:r>
          </a:p>
        </p:txBody>
      </p:sp>
      <p:pic>
        <p:nvPicPr>
          <p:cNvPr id="4098" name="Picture 2" descr="Crab - BBC Good Food">
            <a:extLst>
              <a:ext uri="{FF2B5EF4-FFF2-40B4-BE49-F238E27FC236}">
                <a16:creationId xmlns:a16="http://schemas.microsoft.com/office/drawing/2014/main" id="{8FB92232-2478-4896-B76C-A42DC1DD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5" y="1564243"/>
            <a:ext cx="3862473" cy="275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ecieswatch: how woodlice are an early warning system for a damp problem |  Animals | The Guardian">
            <a:extLst>
              <a:ext uri="{FF2B5EF4-FFF2-40B4-BE49-F238E27FC236}">
                <a16:creationId xmlns:a16="http://schemas.microsoft.com/office/drawing/2014/main" id="{235E6CD4-449A-43CC-90EE-904DF585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174" y="3429000"/>
            <a:ext cx="3862473" cy="28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D33420CF-6EAF-4FC6-AD29-35C480FA9AF1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91996DAE-2EB8-4A5A-84E6-BDAF35B10641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arthropods</a:t>
            </a:r>
          </a:p>
        </p:txBody>
      </p:sp>
    </p:spTree>
    <p:extLst>
      <p:ext uri="{BB962C8B-B14F-4D97-AF65-F5344CB8AC3E}">
        <p14:creationId xmlns:p14="http://schemas.microsoft.com/office/powerpoint/2010/main" val="73052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22B1CB-A0A9-4FD7-9B53-EBE833DDBDD5}"/>
              </a:ext>
            </a:extLst>
          </p:cNvPr>
          <p:cNvSpPr/>
          <p:nvPr/>
        </p:nvSpPr>
        <p:spPr>
          <a:xfrm>
            <a:off x="4131468" y="514350"/>
            <a:ext cx="2886075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4B29-F2CA-4DC3-81A6-18B3F258A625}"/>
              </a:ext>
            </a:extLst>
          </p:cNvPr>
          <p:cNvSpPr txBox="1"/>
          <p:nvPr/>
        </p:nvSpPr>
        <p:spPr>
          <a:xfrm>
            <a:off x="3846953" y="2557212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Move with fins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7DEFF-8D65-4DE8-A6B7-D0EAB8BD35CD}"/>
              </a:ext>
            </a:extLst>
          </p:cNvPr>
          <p:cNvSpPr txBox="1"/>
          <p:nvPr/>
        </p:nvSpPr>
        <p:spPr>
          <a:xfrm>
            <a:off x="3846953" y="2073297"/>
            <a:ext cx="348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Body covered with scales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0AF9D-F685-4FBE-A3EE-4C0D261404A9}"/>
              </a:ext>
            </a:extLst>
          </p:cNvPr>
          <p:cNvSpPr txBox="1"/>
          <p:nvPr/>
        </p:nvSpPr>
        <p:spPr>
          <a:xfrm>
            <a:off x="3880291" y="3075281"/>
            <a:ext cx="469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Reproduce by laying jelly-like eggs in the water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C2F75-B7C4-4EBC-A55B-C7E0F3A447C7}"/>
              </a:ext>
            </a:extLst>
          </p:cNvPr>
          <p:cNvSpPr txBox="1"/>
          <p:nvPr/>
        </p:nvSpPr>
        <p:spPr>
          <a:xfrm>
            <a:off x="3880291" y="4508354"/>
            <a:ext cx="481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Sense with eyes, and detect vibrations with lateral lines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F6CBC-74B5-47E5-A7D1-432614C73695}"/>
              </a:ext>
            </a:extLst>
          </p:cNvPr>
          <p:cNvSpPr txBox="1"/>
          <p:nvPr/>
        </p:nvSpPr>
        <p:spPr>
          <a:xfrm>
            <a:off x="3880291" y="3823593"/>
            <a:ext cx="44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Cold blooded and breathe with gills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F3DD-6DC4-4BB5-83A3-579889E3C6C1}"/>
              </a:ext>
            </a:extLst>
          </p:cNvPr>
          <p:cNvSpPr txBox="1"/>
          <p:nvPr/>
        </p:nvSpPr>
        <p:spPr>
          <a:xfrm>
            <a:off x="697707" y="4323688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herring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D238E-E67E-4ED0-9E0B-E75EFC417D26}"/>
              </a:ext>
            </a:extLst>
          </p:cNvPr>
          <p:cNvSpPr txBox="1"/>
          <p:nvPr/>
        </p:nvSpPr>
        <p:spPr>
          <a:xfrm>
            <a:off x="9347054" y="4508354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shark</a:t>
            </a:r>
          </a:p>
        </p:txBody>
      </p:sp>
      <p:pic>
        <p:nvPicPr>
          <p:cNvPr id="6146" name="Picture 2" descr="Herring - Description, Habitat, Image, Diet, and Interesting Facts">
            <a:extLst>
              <a:ext uri="{FF2B5EF4-FFF2-40B4-BE49-F238E27FC236}">
                <a16:creationId xmlns:a16="http://schemas.microsoft.com/office/drawing/2014/main" id="{7AE7AAF3-1EEC-423B-BF35-B1369D90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7" y="1854751"/>
            <a:ext cx="3733386" cy="244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e Great White Shark Genome Is Here—Superpowers and All | WIRED">
            <a:extLst>
              <a:ext uri="{FF2B5EF4-FFF2-40B4-BE49-F238E27FC236}">
                <a16:creationId xmlns:a16="http://schemas.microsoft.com/office/drawing/2014/main" id="{AF2C8A5E-F3AC-41C3-9624-92C826DF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866" y="2149313"/>
            <a:ext cx="3136105" cy="23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4700C607-17B7-4D7E-B8E0-9908956BAF9B}"/>
              </a:ext>
            </a:extLst>
          </p:cNvPr>
          <p:cNvSpPr/>
          <p:nvPr/>
        </p:nvSpPr>
        <p:spPr>
          <a:xfrm>
            <a:off x="222053" y="5667377"/>
            <a:ext cx="3016448" cy="990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animals</a:t>
            </a:r>
          </a:p>
        </p:txBody>
      </p:sp>
      <p:sp>
        <p:nvSpPr>
          <p:cNvPr id="18" name="Rectangle: Rounded Corners 17">
            <a:hlinkClick r:id="rId5" action="ppaction://hlinksldjump"/>
            <a:extLst>
              <a:ext uri="{FF2B5EF4-FFF2-40B4-BE49-F238E27FC236}">
                <a16:creationId xmlns:a16="http://schemas.microsoft.com/office/drawing/2014/main" id="{CFE7848F-AEAB-44A9-A14E-8BE295B05E0C}"/>
              </a:ext>
            </a:extLst>
          </p:cNvPr>
          <p:cNvSpPr/>
          <p:nvPr/>
        </p:nvSpPr>
        <p:spPr>
          <a:xfrm>
            <a:off x="3585567" y="5686085"/>
            <a:ext cx="2796184" cy="990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vertebrates</a:t>
            </a:r>
          </a:p>
        </p:txBody>
      </p:sp>
    </p:spTree>
    <p:extLst>
      <p:ext uri="{BB962C8B-B14F-4D97-AF65-F5344CB8AC3E}">
        <p14:creationId xmlns:p14="http://schemas.microsoft.com/office/powerpoint/2010/main" val="907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1935</TotalTime>
  <Words>373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Classification of living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living things</dc:title>
  <dc:creator>Khalid Al Manthri</dc:creator>
  <cp:lastModifiedBy>Khalid AlMantheri</cp:lastModifiedBy>
  <cp:revision>6</cp:revision>
  <dcterms:created xsi:type="dcterms:W3CDTF">2021-08-22T20:38:55Z</dcterms:created>
  <dcterms:modified xsi:type="dcterms:W3CDTF">2021-09-28T15:37:30Z</dcterms:modified>
</cp:coreProperties>
</file>