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4" r:id="rId11"/>
    <p:sldId id="265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8"/>
  </p:normalViewPr>
  <p:slideViewPr>
    <p:cSldViewPr snapToGrid="0" snapToObjects="1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0B48-0140-4545-ABA0-5DEDE30374CF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EA9D-F311-7A44-A85F-9C0E412D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0B48-0140-4545-ABA0-5DEDE30374CF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EA9D-F311-7A44-A85F-9C0E412D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6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0B48-0140-4545-ABA0-5DEDE30374CF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EA9D-F311-7A44-A85F-9C0E412D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0B48-0140-4545-ABA0-5DEDE30374CF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EA9D-F311-7A44-A85F-9C0E412D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4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0B48-0140-4545-ABA0-5DEDE30374CF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EA9D-F311-7A44-A85F-9C0E412D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0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0B48-0140-4545-ABA0-5DEDE30374CF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EA9D-F311-7A44-A85F-9C0E412D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3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0B48-0140-4545-ABA0-5DEDE30374CF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EA9D-F311-7A44-A85F-9C0E412D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1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0B48-0140-4545-ABA0-5DEDE30374CF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EA9D-F311-7A44-A85F-9C0E412D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0B48-0140-4545-ABA0-5DEDE30374CF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EA9D-F311-7A44-A85F-9C0E412D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0B48-0140-4545-ABA0-5DEDE30374CF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EA9D-F311-7A44-A85F-9C0E412D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0B48-0140-4545-ABA0-5DEDE30374CF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EA9D-F311-7A44-A85F-9C0E412D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7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0B48-0140-4545-ABA0-5DEDE30374CF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EA9D-F311-7A44-A85F-9C0E412D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3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0B48-0140-4545-ABA0-5DEDE30374CF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EA9D-F311-7A44-A85F-9C0E412D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9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E40B48-0140-4545-ABA0-5DEDE30374CF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78BEA9D-F311-7A44-A85F-9C0E412D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1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E40B48-0140-4545-ABA0-5DEDE30374CF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78BEA9D-F311-7A44-A85F-9C0E412D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93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58F81E-0FF2-DD4B-89CF-77C5F093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226" y="561315"/>
            <a:ext cx="6502891" cy="2211151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Topic 11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Air </a:t>
            </a:r>
            <a:r>
              <a:rPr lang="en-US" sz="7200" dirty="0"/>
              <a:t>and water</a:t>
            </a:r>
          </a:p>
        </p:txBody>
      </p:sp>
      <p:sp>
        <p:nvSpPr>
          <p:cNvPr id="13" name="Freeform: Shape 9">
            <a:extLst>
              <a:ext uri="{FF2B5EF4-FFF2-40B4-BE49-F238E27FC236}">
                <a16:creationId xmlns="" xmlns:a16="http://schemas.microsoft.com/office/drawing/2014/main" id="{B95EB505-AE12-4878-88D1-3A93384E04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12BC7B8-5515-40FA-A38E-1054E2061B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41342" y="0"/>
            <a:ext cx="46506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="" xmlns:a16="http://schemas.microsoft.com/office/drawing/2014/main" id="{DD55F7DD-ACF1-44A0-B9B5-FC5A875443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84806" y="958640"/>
            <a:ext cx="336373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ater">
            <a:extLst>
              <a:ext uri="{FF2B5EF4-FFF2-40B4-BE49-F238E27FC236}">
                <a16:creationId xmlns="" xmlns:a16="http://schemas.microsoft.com/office/drawing/2014/main" id="{C77683E4-3768-452D-BA9B-181723298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5406" y="2030569"/>
            <a:ext cx="2767153" cy="27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36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62A57F-772E-7C4F-921B-A560F08E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425513"/>
            <a:ext cx="10571998" cy="747682"/>
          </a:xfrm>
        </p:spPr>
        <p:txBody>
          <a:bodyPr/>
          <a:lstStyle/>
          <a:p>
            <a:pPr algn="ctr"/>
            <a:r>
              <a:rPr lang="en-US" dirty="0" smtClean="0"/>
              <a:t>Reducing air pollutants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908A27-5BC3-A746-88D5-D8B2EB82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62" y="2222287"/>
            <a:ext cx="11421573" cy="29200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Using </a:t>
            </a:r>
            <a:r>
              <a:rPr lang="en-US" sz="2000" dirty="0"/>
              <a:t>unleaded petrol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Reacting oxides </a:t>
            </a:r>
            <a:r>
              <a:rPr lang="en-US" sz="2000" dirty="0"/>
              <a:t>of </a:t>
            </a:r>
            <a:r>
              <a:rPr lang="en-US" sz="2000" dirty="0" smtClean="0"/>
              <a:t>Sulphur, in the industries, with alkaline substances such as </a:t>
            </a:r>
            <a:r>
              <a:rPr lang="en-US" sz="2000" dirty="0"/>
              <a:t>calcium </a:t>
            </a:r>
            <a:r>
              <a:rPr lang="en-US" sz="2000" dirty="0" smtClean="0"/>
              <a:t>to neutralize them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Ensure  </a:t>
            </a:r>
            <a:r>
              <a:rPr lang="en-US" sz="2000" dirty="0" smtClean="0"/>
              <a:t>a complete </a:t>
            </a:r>
            <a:r>
              <a:rPr lang="en-US" sz="2000" dirty="0"/>
              <a:t>combustion of fossil fuels </a:t>
            </a:r>
            <a:r>
              <a:rPr lang="en-US" sz="2000" dirty="0" smtClean="0"/>
              <a:t>to reduce the release of carbon monoxide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Finding environment-friendly fuels (instead of burning fossil materials)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628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B20B1-CEDA-4647-BD03-41791189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56" y="447188"/>
            <a:ext cx="11615596" cy="970450"/>
          </a:xfrm>
        </p:spPr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auses of rusting and methods to prevent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EFBC1A-A656-AA4D-BDFB-A3F36584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19" y="1747319"/>
            <a:ext cx="11285770" cy="45629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Rusting </a:t>
            </a:r>
            <a:r>
              <a:rPr lang="en-US" sz="2000" dirty="0"/>
              <a:t>occurs when iron, oxygen and water </a:t>
            </a:r>
            <a:r>
              <a:rPr lang="en-US" sz="2000" dirty="0" smtClean="0"/>
              <a:t>combine</a:t>
            </a:r>
            <a:r>
              <a:rPr lang="en-US" sz="2000" dirty="0"/>
              <a:t>. </a:t>
            </a:r>
            <a:r>
              <a:rPr lang="en-US" sz="2000" dirty="0" smtClean="0"/>
              <a:t>This combination leads to iron </a:t>
            </a:r>
            <a:r>
              <a:rPr lang="en-US" sz="2000" dirty="0"/>
              <a:t>loses electrons to </a:t>
            </a:r>
            <a:r>
              <a:rPr lang="en-US" sz="2000" dirty="0" smtClean="0"/>
              <a:t>the oxygen atoms and form the compound Iron Oxide (which is rust)</a:t>
            </a:r>
          </a:p>
          <a:p>
            <a:pPr marL="0" indent="0">
              <a:buNone/>
            </a:pPr>
            <a:r>
              <a:rPr lang="en-US" sz="2000" dirty="0" smtClean="0"/>
              <a:t>Methods for preventing rusting:</a:t>
            </a:r>
          </a:p>
          <a:p>
            <a:pPr marL="0" indent="0">
              <a:buNone/>
            </a:pPr>
            <a:r>
              <a:rPr lang="en-US" sz="2000" dirty="0"/>
              <a:t>This can be done using a number of ways including: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Greasing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Painting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Electroplating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Galvanization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861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644" y="365707"/>
            <a:ext cx="4278048" cy="970450"/>
          </a:xfrm>
        </p:spPr>
        <p:txBody>
          <a:bodyPr/>
          <a:lstStyle/>
          <a:p>
            <a:r>
              <a:rPr lang="en-US" dirty="0" smtClean="0"/>
              <a:t>The Water Cycle</a:t>
            </a:r>
            <a:endParaRPr lang="en-US" dirty="0"/>
          </a:p>
        </p:txBody>
      </p:sp>
      <p:pic>
        <p:nvPicPr>
          <p:cNvPr id="4" name="Picture 3" descr="New diagrams depict an alternate view of how humans impact water cycle -  The Wee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21" y="1910282"/>
            <a:ext cx="9180074" cy="4861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53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6964" y="486970"/>
            <a:ext cx="4975164" cy="970450"/>
          </a:xfrm>
        </p:spPr>
        <p:txBody>
          <a:bodyPr/>
          <a:lstStyle/>
          <a:p>
            <a:r>
              <a:rPr lang="en-US" dirty="0" smtClean="0"/>
              <a:t>The Carbon 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31" y="1883121"/>
            <a:ext cx="8573631" cy="497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4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67" y="447188"/>
            <a:ext cx="11683782" cy="970450"/>
          </a:xfrm>
        </p:spPr>
        <p:txBody>
          <a:bodyPr/>
          <a:lstStyle/>
          <a:p>
            <a:r>
              <a:rPr lang="en-US" sz="3600" dirty="0"/>
              <a:t>Learning Objectives (Cambridge IGCSE syllabus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2595" y="2157896"/>
            <a:ext cx="10325761" cy="4577881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300" b="1" dirty="0"/>
              <a:t>Name some uses of water in industry and at home</a:t>
            </a:r>
            <a:r>
              <a:rPr lang="en-US" sz="3300" b="1" dirty="0" smtClean="0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300" b="1" dirty="0"/>
              <a:t>Describe chemical tests for </a:t>
            </a:r>
            <a:r>
              <a:rPr lang="en-US" sz="3300" b="1" dirty="0" smtClean="0"/>
              <a:t>water?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300" b="1" dirty="0"/>
              <a:t>Discuss the implications of water shortage (limit your discussion to water that is used for drinking and irrigation of crops</a:t>
            </a:r>
            <a:r>
              <a:rPr lang="en-US" sz="3300" b="1" dirty="0" smtClean="0"/>
              <a:t>)?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300" b="1" dirty="0"/>
              <a:t>State the composition of clean, dry </a:t>
            </a:r>
            <a:r>
              <a:rPr lang="en-US" sz="3300" b="1" dirty="0" smtClean="0"/>
              <a:t>air?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300" b="1" dirty="0"/>
              <a:t>Describe the separation of oxygen and nitrogen from liquid air by fractional distillation</a:t>
            </a:r>
            <a:r>
              <a:rPr lang="en-US" sz="3300" b="1" dirty="0" smtClean="0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300" b="1" dirty="0"/>
              <a:t>State </a:t>
            </a:r>
            <a:r>
              <a:rPr lang="en-US" sz="3300" b="1" dirty="0" smtClean="0"/>
              <a:t>some sources of carbon dioxide?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300" b="1" dirty="0"/>
              <a:t>State the sources of </a:t>
            </a:r>
            <a:r>
              <a:rPr lang="en-US" sz="3300" b="1" dirty="0" smtClean="0"/>
              <a:t>methane?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300" b="1" dirty="0"/>
              <a:t>State that carbon dioxide and methane are greenhouse gases and may contribute to climate change</a:t>
            </a:r>
            <a:r>
              <a:rPr lang="en-US" sz="3300" b="1" dirty="0" smtClean="0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300" b="1" dirty="0"/>
              <a:t>Name the common pollutants in the </a:t>
            </a:r>
            <a:r>
              <a:rPr lang="en-US" sz="3300" b="1" dirty="0" smtClean="0"/>
              <a:t>air?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300" b="1" dirty="0"/>
              <a:t>State the source </a:t>
            </a:r>
            <a:r>
              <a:rPr lang="en-US" sz="3300" b="1" dirty="0" smtClean="0"/>
              <a:t>some pollutants such as: Carbon monoxide, Sulfur dioxide, Oxides </a:t>
            </a:r>
            <a:r>
              <a:rPr lang="en-US" sz="3300" b="1" dirty="0"/>
              <a:t>of </a:t>
            </a:r>
            <a:r>
              <a:rPr lang="en-US" sz="3300" b="1" dirty="0" smtClean="0"/>
              <a:t>nitrogen, Lead compounds?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300" b="1" dirty="0"/>
              <a:t>State the conditions required for the rusting of </a:t>
            </a:r>
            <a:r>
              <a:rPr lang="en-US" sz="3300" b="1" dirty="0" smtClean="0"/>
              <a:t>iron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300" b="1" dirty="0"/>
              <a:t>Describe </a:t>
            </a:r>
            <a:r>
              <a:rPr lang="en-US" sz="3300" b="1" dirty="0" smtClean="0"/>
              <a:t>some methods for </a:t>
            </a:r>
            <a:r>
              <a:rPr lang="en-US" sz="3300" b="1" dirty="0"/>
              <a:t>rust </a:t>
            </a:r>
            <a:r>
              <a:rPr lang="en-US" sz="3300" b="1" dirty="0" smtClean="0"/>
              <a:t>prevention?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300" b="1" dirty="0"/>
              <a:t>Describe and explain sacrificial protection </a:t>
            </a:r>
            <a:r>
              <a:rPr lang="en-US" sz="3300" b="1" dirty="0" smtClean="0"/>
              <a:t>and galvanising methods for rust prevention?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300" b="1" dirty="0"/>
              <a:t>Describe the need for nitrogen, phosphorous and potassium containing </a:t>
            </a:r>
            <a:r>
              <a:rPr lang="en-US" sz="3300" b="1" dirty="0" smtClean="0"/>
              <a:t>fertilizers?</a:t>
            </a:r>
            <a:endParaRPr lang="en-US" sz="33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300" b="1" dirty="0" smtClean="0"/>
              <a:t>Describe the </a:t>
            </a:r>
            <a:r>
              <a:rPr lang="en-US" sz="3300" b="1" dirty="0"/>
              <a:t>Haber Process </a:t>
            </a:r>
            <a:r>
              <a:rPr lang="en-US" sz="3300" b="1" dirty="0" smtClean="0"/>
              <a:t>for making Ammonia?</a:t>
            </a:r>
            <a:endParaRPr lang="en-US" sz="3300" b="1" dirty="0"/>
          </a:p>
          <a:p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95083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45623-C77C-CB40-8E8A-EAD66F71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 smtClean="0"/>
              <a:t>Importance of Water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2BCA23-42B0-F648-9E97-BFBCCCE1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369" y="2299581"/>
            <a:ext cx="9511293" cy="3911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 smtClean="0"/>
              <a:t>Water uses </a:t>
            </a:r>
            <a:r>
              <a:rPr lang="en-US" sz="3500" b="1" dirty="0"/>
              <a:t>at home: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Drinking</a:t>
            </a:r>
            <a:r>
              <a:rPr lang="en-US" sz="2000" b="1" dirty="0"/>
              <a:t>, cooking and </a:t>
            </a:r>
            <a:r>
              <a:rPr lang="en-US" sz="2000" b="1" dirty="0" smtClean="0"/>
              <a:t>cleaning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For gardens </a:t>
            </a:r>
            <a:r>
              <a:rPr lang="en-US" sz="2000" b="1" dirty="0"/>
              <a:t>and plants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3500" b="1" dirty="0"/>
              <a:t>Water </a:t>
            </a:r>
            <a:r>
              <a:rPr lang="en-US" sz="3500" b="1" dirty="0" smtClean="0"/>
              <a:t>uses </a:t>
            </a:r>
            <a:r>
              <a:rPr lang="en-US" sz="3500" b="1" dirty="0"/>
              <a:t>in industry: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Generating Electricity - </a:t>
            </a:r>
            <a:r>
              <a:rPr lang="en-US" sz="2000" b="1" dirty="0"/>
              <a:t>A solvent for many </a:t>
            </a:r>
            <a:r>
              <a:rPr lang="en-US" sz="2000" b="1" dirty="0" smtClean="0"/>
              <a:t>chemicals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As a </a:t>
            </a:r>
            <a:r>
              <a:rPr lang="en-US" sz="2000" b="1" dirty="0"/>
              <a:t>coolant to reduce the temperature of some industrial </a:t>
            </a:r>
            <a:r>
              <a:rPr lang="en-US" sz="2000" b="1" dirty="0" smtClean="0"/>
              <a:t>processes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As a solvent in chemical reactions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63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463E45-6971-A547-9C5A-941FD29A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058" y="447188"/>
            <a:ext cx="5319196" cy="970450"/>
          </a:xfrm>
        </p:spPr>
        <p:txBody>
          <a:bodyPr/>
          <a:lstStyle/>
          <a:p>
            <a:pPr algn="ctr"/>
            <a:r>
              <a:rPr lang="en-US" dirty="0" smtClean="0"/>
              <a:t>Water Treatment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2B650F-7FCF-7B49-9157-27DEC1783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46" y="2566320"/>
            <a:ext cx="10993040" cy="2295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Filtration: </a:t>
            </a:r>
            <a:r>
              <a:rPr lang="en-US" sz="2000" dirty="0" smtClean="0"/>
              <a:t>To separate </a:t>
            </a:r>
            <a:r>
              <a:rPr lang="en-US" sz="2000" dirty="0"/>
              <a:t>large insoluble purities from </a:t>
            </a:r>
            <a:r>
              <a:rPr lang="en-US" sz="2000" dirty="0" smtClean="0"/>
              <a:t>water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Sedimentation</a:t>
            </a:r>
            <a:r>
              <a:rPr lang="en-US" sz="2000" dirty="0"/>
              <a:t>: The filtered water is allowed to </a:t>
            </a:r>
            <a:r>
              <a:rPr lang="en-US" sz="2000" dirty="0" smtClean="0"/>
              <a:t>settle in large sedimentation </a:t>
            </a:r>
            <a:r>
              <a:rPr lang="en-US" sz="2000" dirty="0"/>
              <a:t>tanks. Here the water can sit for some time and all the smaller undissolved impurities such as mud and sand settle to the bottom of the tank, forming </a:t>
            </a:r>
            <a:r>
              <a:rPr lang="en-US" sz="2000" dirty="0" smtClean="0"/>
              <a:t>sediment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Chlorination: </a:t>
            </a:r>
            <a:r>
              <a:rPr lang="en-US" sz="2000" dirty="0" smtClean="0"/>
              <a:t>Using chlorine to </a:t>
            </a:r>
            <a:r>
              <a:rPr lang="en-US" sz="2000" dirty="0"/>
              <a:t>kill </a:t>
            </a:r>
            <a:r>
              <a:rPr lang="en-US" sz="2000" dirty="0" smtClean="0"/>
              <a:t>germs </a:t>
            </a:r>
            <a:r>
              <a:rPr lang="en-US" sz="2000" dirty="0"/>
              <a:t>and </a:t>
            </a:r>
            <a:r>
              <a:rPr lang="en-US" sz="2000" dirty="0" smtClean="0"/>
              <a:t>bacteria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7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DE8F0D-F138-F749-8DB1-B74DB957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water shortage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19A976-50C1-5949-AD37-86958B0D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Food shortages and famine due to a lack of crops which cannot grow without </a:t>
            </a:r>
            <a:r>
              <a:rPr lang="en-US" sz="2400" dirty="0" smtClean="0"/>
              <a:t>enough water supply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Poor sanitation leads to the spread of bacteria and </a:t>
            </a:r>
            <a:r>
              <a:rPr lang="en-US" sz="2400" dirty="0" smtClean="0"/>
              <a:t>diseases</a:t>
            </a:r>
            <a:r>
              <a:rPr lang="en-US" sz="2400" dirty="0"/>
              <a:t> as drinking </a:t>
            </a:r>
            <a:r>
              <a:rPr lang="en-US" sz="2400" dirty="0" smtClean="0"/>
              <a:t>and washing water </a:t>
            </a:r>
            <a:r>
              <a:rPr lang="en-US" sz="2400" dirty="0"/>
              <a:t>becomes infected</a:t>
            </a:r>
          </a:p>
        </p:txBody>
      </p:sp>
    </p:spTree>
    <p:extLst>
      <p:ext uri="{BB962C8B-B14F-4D97-AF65-F5344CB8AC3E}">
        <p14:creationId xmlns:p14="http://schemas.microsoft.com/office/powerpoint/2010/main" val="8384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841C8D-870F-7E4F-8817-1A499B6B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6905"/>
            <a:ext cx="7729728" cy="1188720"/>
          </a:xfrm>
        </p:spPr>
        <p:txBody>
          <a:bodyPr/>
          <a:lstStyle/>
          <a:p>
            <a:r>
              <a:rPr lang="en-US" dirty="0" smtClean="0"/>
              <a:t>Air as </a:t>
            </a:r>
            <a:r>
              <a:rPr lang="en-US" dirty="0"/>
              <a:t>a mixture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DE0756-3B5E-0049-9965-12439BFC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71" y="2462543"/>
            <a:ext cx="10515600" cy="3983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Air is </a:t>
            </a:r>
            <a:r>
              <a:rPr lang="en-US" sz="2400" dirty="0" smtClean="0"/>
              <a:t>a </a:t>
            </a:r>
            <a:r>
              <a:rPr lang="en-US" sz="2400" dirty="0"/>
              <a:t>mixture </a:t>
            </a:r>
            <a:r>
              <a:rPr lang="en-US" sz="2400" dirty="0" smtClean="0"/>
              <a:t>of </a:t>
            </a:r>
            <a:r>
              <a:rPr lang="en-US" sz="2400" dirty="0"/>
              <a:t>various gases </a:t>
            </a:r>
            <a:r>
              <a:rPr lang="en-US" sz="2400" dirty="0" smtClean="0"/>
              <a:t>as </a:t>
            </a:r>
            <a:r>
              <a:rPr lang="en-US" sz="2400" dirty="0"/>
              <a:t>shown in the </a:t>
            </a:r>
            <a:r>
              <a:rPr lang="en-US" sz="2400" dirty="0" smtClean="0"/>
              <a:t>diagram below: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00F9D3E-3A3C-3C4E-8AF6-238DB6B2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69" y="2661719"/>
            <a:ext cx="6644111" cy="37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1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3F2BDE-7305-F842-811F-6AFCA652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638" y="528275"/>
            <a:ext cx="7729728" cy="666781"/>
          </a:xfrm>
        </p:spPr>
        <p:txBody>
          <a:bodyPr/>
          <a:lstStyle/>
          <a:p>
            <a:r>
              <a:rPr lang="en-US" dirty="0" smtClean="0"/>
              <a:t>Separating gasses </a:t>
            </a:r>
            <a:r>
              <a:rPr lang="en-US" dirty="0"/>
              <a:t>in </a:t>
            </a:r>
            <a:r>
              <a:rPr lang="en-US" dirty="0" smtClean="0"/>
              <a:t>the 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B0395C-FDA7-164D-9D67-D175898F9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3" y="2258440"/>
            <a:ext cx="62235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Fractional </a:t>
            </a:r>
            <a:r>
              <a:rPr lang="en-US" sz="2200" b="1" dirty="0" smtClean="0"/>
              <a:t>distillation: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Air </a:t>
            </a:r>
            <a:r>
              <a:rPr lang="en-US" sz="2000" dirty="0"/>
              <a:t>is filtered, cooled and compressed until it becomes liquefied at around -</a:t>
            </a:r>
            <a:r>
              <a:rPr lang="en-US" sz="2000" dirty="0" smtClean="0"/>
              <a:t>200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temperature of the fractional distillation column is increased so that when the boiling point of the gases is reached, the gas rises to the top </a:t>
            </a:r>
            <a:r>
              <a:rPr lang="en-US" sz="2000" dirty="0" smtClean="0"/>
              <a:t>and collected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Oxygen </a:t>
            </a:r>
            <a:r>
              <a:rPr lang="en-US" sz="2000" dirty="0"/>
              <a:t>has a </a:t>
            </a:r>
            <a:r>
              <a:rPr lang="en-US" sz="2000" dirty="0" smtClean="0"/>
              <a:t>boiling point </a:t>
            </a:r>
            <a:r>
              <a:rPr lang="en-US" sz="2000" dirty="0"/>
              <a:t>of -183</a:t>
            </a:r>
            <a:r>
              <a:rPr lang="en-US" sz="2000" baseline="30000" dirty="0"/>
              <a:t>o</a:t>
            </a:r>
            <a:r>
              <a:rPr lang="en-US" sz="2000" dirty="0"/>
              <a:t>C  </a:t>
            </a:r>
            <a:r>
              <a:rPr lang="en-US" sz="2000" dirty="0" smtClean="0"/>
              <a:t>while </a:t>
            </a:r>
            <a:r>
              <a:rPr lang="en-US" sz="2000" dirty="0"/>
              <a:t>nitrogen has a boiling point of -</a:t>
            </a:r>
            <a:r>
              <a:rPr lang="en-US" sz="2000" dirty="0" smtClean="0"/>
              <a:t>196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D08FA08-C1A0-7345-AE49-8F0ACA56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464" y="1955549"/>
            <a:ext cx="5649362" cy="46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1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81EE83-C4DD-0B41-990E-D9804A8F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449" y="235589"/>
            <a:ext cx="7729728" cy="1188720"/>
          </a:xfrm>
        </p:spPr>
        <p:txBody>
          <a:bodyPr/>
          <a:lstStyle/>
          <a:p>
            <a:pPr algn="ctr"/>
            <a:r>
              <a:rPr lang="en-US" sz="5400" dirty="0" smtClean="0"/>
              <a:t>Air Pollution 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B14F5F-FAE1-A343-B4D8-60FCA20B2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27" y="2426329"/>
            <a:ext cx="11196944" cy="346747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8000" dirty="0" smtClean="0"/>
              <a:t>Pollution from the combustion </a:t>
            </a:r>
            <a:r>
              <a:rPr lang="en-US" sz="8000" dirty="0"/>
              <a:t>of fossil </a:t>
            </a:r>
            <a:r>
              <a:rPr lang="en-US" sz="8000" dirty="0" smtClean="0"/>
              <a:t>fuels </a:t>
            </a:r>
            <a:endParaRPr lang="en-US" sz="8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/>
              <a:t>P</a:t>
            </a:r>
            <a:r>
              <a:rPr lang="en-US" sz="8000" dirty="0" smtClean="0"/>
              <a:t>olluting </a:t>
            </a:r>
            <a:r>
              <a:rPr lang="en-US" sz="8000" dirty="0"/>
              <a:t>gasses </a:t>
            </a:r>
            <a:r>
              <a:rPr lang="en-US" sz="8000" dirty="0" smtClean="0"/>
              <a:t>such as sulfur </a:t>
            </a:r>
            <a:r>
              <a:rPr lang="en-US" sz="8000" dirty="0"/>
              <a:t>dioxide and oxides of </a:t>
            </a:r>
            <a:r>
              <a:rPr lang="en-US" sz="8000" dirty="0" smtClean="0"/>
              <a:t>nitrogen</a:t>
            </a:r>
            <a:r>
              <a:rPr lang="en-US" sz="8000" dirty="0"/>
              <a:t> </a:t>
            </a:r>
            <a:r>
              <a:rPr lang="en-US" sz="8000" dirty="0" smtClean="0"/>
              <a:t>cause acid rain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 smtClean="0"/>
              <a:t>Incomplete </a:t>
            </a:r>
            <a:r>
              <a:rPr lang="en-US" sz="8000" dirty="0"/>
              <a:t>combustion of fossil </a:t>
            </a:r>
            <a:r>
              <a:rPr lang="en-US" sz="8000" dirty="0" smtClean="0"/>
              <a:t>fuels gives carbon </a:t>
            </a:r>
            <a:r>
              <a:rPr lang="en-US" sz="8000" dirty="0"/>
              <a:t>monoxide </a:t>
            </a:r>
            <a:r>
              <a:rPr lang="en-US" sz="8000" dirty="0" smtClean="0"/>
              <a:t>which is a poisonous gas</a:t>
            </a:r>
            <a:endParaRPr lang="en-US" sz="8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 smtClean="0"/>
              <a:t>What is Global </a:t>
            </a:r>
            <a:r>
              <a:rPr lang="en-US" sz="8000" dirty="0"/>
              <a:t>W</a:t>
            </a:r>
            <a:r>
              <a:rPr lang="en-US" sz="8000" dirty="0" smtClean="0"/>
              <a:t>arming?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Greenhouse gasses such as carbon dioxide and methane trap </a:t>
            </a:r>
            <a:r>
              <a:rPr lang="en-US" sz="8000" dirty="0" smtClean="0"/>
              <a:t>heat in the earth’s atmosphere. This leads to increase in the temperature and  global </a:t>
            </a:r>
            <a:r>
              <a:rPr lang="en-US" sz="8000" dirty="0"/>
              <a:t>warming.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 smtClean="0"/>
              <a:t>Why </a:t>
            </a:r>
            <a:r>
              <a:rPr lang="en-US" sz="8000" dirty="0"/>
              <a:t>u</a:t>
            </a:r>
            <a:r>
              <a:rPr lang="en-US" sz="8000" dirty="0" smtClean="0"/>
              <a:t>sing lead in petrol is bad? </a:t>
            </a:r>
            <a:endParaRPr lang="en-US" sz="8000" dirty="0"/>
          </a:p>
          <a:p>
            <a:pPr marL="0" indent="0">
              <a:buNone/>
            </a:pPr>
            <a:r>
              <a:rPr lang="en-US" sz="8000" dirty="0" smtClean="0"/>
              <a:t>Some lead </a:t>
            </a:r>
            <a:r>
              <a:rPr lang="en-US" sz="8000" dirty="0"/>
              <a:t>compounds </a:t>
            </a:r>
            <a:r>
              <a:rPr lang="en-US" sz="8000" dirty="0" smtClean="0"/>
              <a:t>that are produced when  burning </a:t>
            </a:r>
            <a:r>
              <a:rPr lang="en-US" sz="8000" dirty="0"/>
              <a:t>leaded petrol </a:t>
            </a:r>
            <a:r>
              <a:rPr lang="en-US" sz="8000" dirty="0" smtClean="0"/>
              <a:t>in car engines can cause health problems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0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Effects of air </a:t>
            </a:r>
            <a:r>
              <a:rPr lang="en-US" dirty="0" smtClean="0"/>
              <a:t>pollutants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82486"/>
              </p:ext>
            </p:extLst>
          </p:nvPr>
        </p:nvGraphicFramePr>
        <p:xfrm>
          <a:off x="316872" y="2691394"/>
          <a:ext cx="10990906" cy="2339383"/>
        </p:xfrm>
        <a:graphic>
          <a:graphicData uri="http://schemas.openxmlformats.org/drawingml/2006/table">
            <a:tbl>
              <a:tblPr firstRow="1" firstCol="1" bandRow="1"/>
              <a:tblGrid>
                <a:gridCol w="2598344"/>
                <a:gridCol w="4562946"/>
                <a:gridCol w="3829616"/>
              </a:tblGrid>
              <a:tr h="29156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ollutant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01" marR="117801" marT="1636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auses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01" marR="117801" marT="1636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ffects</a:t>
                      </a:r>
                      <a:endParaRPr lang="en-US" sz="3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01" marR="117801" marT="1636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9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 compounds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01" marR="117801" marT="1636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Burning of </a:t>
                      </a:r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leaded-petrol 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01" marR="117801" marT="1636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Causes damage to brain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01" marR="117801" marT="1636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1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Oxides of nitrogen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01" marR="117801" marT="1636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 car exhausts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01" marR="117801" marT="1636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Breathing 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problems </a:t>
                      </a:r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acid rain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01" marR="117801" marT="1636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Sulphur dioxide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01" marR="117801" marT="1636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Combustions of fossil fuels that contain Sulphur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01" marR="117801" marT="1636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Irritates eyes and throat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01" marR="117801" marT="1636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50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Carbon monoxide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01" marR="117801" marT="1636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Incomplete combustion of </a:t>
                      </a:r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fossil fuels 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01" marR="117801" marT="1636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Death due to oxygen starvation 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01" marR="117801" marT="1636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226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{D234F093-C3A1-C745-8655-7BD850715B83}tf10001121</Template>
  <TotalTime>2003</TotalTime>
  <Words>637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Wingdings 2</vt:lpstr>
      <vt:lpstr>Quotable</vt:lpstr>
      <vt:lpstr>Topic 11 Air and water</vt:lpstr>
      <vt:lpstr>Learning Objectives (Cambridge IGCSE syllabus)</vt:lpstr>
      <vt:lpstr>Importance of Water</vt:lpstr>
      <vt:lpstr>Water Treatment</vt:lpstr>
      <vt:lpstr>Effects of water shortage</vt:lpstr>
      <vt:lpstr>Air as a mixture</vt:lpstr>
      <vt:lpstr>Separating gasses in the air</vt:lpstr>
      <vt:lpstr>Air Pollution </vt:lpstr>
      <vt:lpstr>Effects of air pollutants</vt:lpstr>
      <vt:lpstr>Reducing air pollutants</vt:lpstr>
      <vt:lpstr>Causes of rusting and methods to prevent it</vt:lpstr>
      <vt:lpstr>The Water Cycle</vt:lpstr>
      <vt:lpstr>The Carbon Cycle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Homework</dc:title>
  <dc:creator>Raghad Al Taie (student)</dc:creator>
  <cp:lastModifiedBy>Adnan Fzea</cp:lastModifiedBy>
  <cp:revision>35</cp:revision>
  <dcterms:created xsi:type="dcterms:W3CDTF">2019-08-25T15:30:36Z</dcterms:created>
  <dcterms:modified xsi:type="dcterms:W3CDTF">2021-09-05T07:19:26Z</dcterms:modified>
</cp:coreProperties>
</file>