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9" r:id="rId3"/>
    <p:sldId id="257" r:id="rId4"/>
    <p:sldId id="258" r:id="rId5"/>
    <p:sldId id="261" r:id="rId6"/>
    <p:sldId id="270" r:id="rId7"/>
    <p:sldId id="260" r:id="rId8"/>
    <p:sldId id="259" r:id="rId9"/>
    <p:sldId id="263" r:id="rId10"/>
    <p:sldId id="265" r:id="rId11"/>
    <p:sldId id="264" r:id="rId12"/>
    <p:sldId id="271" r:id="rId13"/>
    <p:sldId id="266" r:id="rId14"/>
    <p:sldId id="272"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9/7/2021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8927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9/7/2021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231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9/7/2021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194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9/7/2021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2143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9/7/2021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9108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9/7/2021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4178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9/7/2021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879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9/7/2021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4119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9/7/2021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5364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9/7/2021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552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9/7/2021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2330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9/7/2021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6664185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hyperlink" Target="https://www.worldofchemicals.com/605/chemistry-articles/distillation-process-of-chemicals.html" TargetMode="External"/><Relationship Id="rId3" Type="http://schemas.openxmlformats.org/officeDocument/2006/relationships/hyperlink" Target="http://www.planet-science.com/categories/experiments/chemistry-chaos/2012/07/can-you-clean-water.aspx" TargetMode="External"/><Relationship Id="rId7" Type="http://schemas.openxmlformats.org/officeDocument/2006/relationships/hyperlink" Target="https://www.cslsilicones.com/en/about/blog/item/what-causes-corrosion.html" TargetMode="External"/><Relationship Id="rId2" Type="http://schemas.openxmlformats.org/officeDocument/2006/relationships/hyperlink" Target="https://www.cdc.gov/healthywater/other/industrial/index.html" TargetMode="External"/><Relationship Id="rId1" Type="http://schemas.openxmlformats.org/officeDocument/2006/relationships/slideLayout" Target="../slideLayouts/slideLayout6.xml"/><Relationship Id="rId6" Type="http://schemas.openxmlformats.org/officeDocument/2006/relationships/hyperlink" Target="https://climatekids.nasa.gov/air-pollution/%23:~:text=The%20Short%20Answer%3A,our%20air%20are%20called%20aerosols." TargetMode="External"/><Relationship Id="rId5" Type="http://schemas.openxmlformats.org/officeDocument/2006/relationships/hyperlink" Target="https://ncerthelp.com/text.php?contype=Concept&amp;class_id=9&amp;sub_id=S&amp;chapter_id=CH2&amp;q_no=15" TargetMode="External"/><Relationship Id="rId4" Type="http://schemas.openxmlformats.org/officeDocument/2006/relationships/hyperlink" Target="https://www.vedantu.com/question-answer/air-considered-as-a-mixture-class-9-chemistry-cbse-5f5c41fc8f2fe249180431ba" TargetMode="External"/><Relationship Id="rId9" Type="http://schemas.openxmlformats.org/officeDocument/2006/relationships/slide" Target="slide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1B72D8-ABB0-4AFC-9F28-70AC624ACD92}"/>
              </a:ext>
            </a:extLst>
          </p:cNvPr>
          <p:cNvSpPr>
            <a:spLocks noGrp="1"/>
          </p:cNvSpPr>
          <p:nvPr>
            <p:ph type="ctrTitle"/>
          </p:nvPr>
        </p:nvSpPr>
        <p:spPr>
          <a:xfrm>
            <a:off x="453142" y="2954226"/>
            <a:ext cx="5555624" cy="2232199"/>
          </a:xfrm>
        </p:spPr>
        <p:txBody>
          <a:bodyPr anchor="t">
            <a:normAutofit/>
          </a:bodyPr>
          <a:lstStyle/>
          <a:p>
            <a:pPr algn="l"/>
            <a:r>
              <a:rPr lang="en-US"/>
              <a:t>Water and Air</a:t>
            </a:r>
          </a:p>
        </p:txBody>
      </p:sp>
      <p:sp>
        <p:nvSpPr>
          <p:cNvPr id="3" name="Subtitle 2">
            <a:extLst>
              <a:ext uri="{FF2B5EF4-FFF2-40B4-BE49-F238E27FC236}">
                <a16:creationId xmlns:a16="http://schemas.microsoft.com/office/drawing/2014/main" id="{21702C5B-093B-4404-968F-35DDCD830E4C}"/>
              </a:ext>
            </a:extLst>
          </p:cNvPr>
          <p:cNvSpPr>
            <a:spLocks noGrp="1"/>
          </p:cNvSpPr>
          <p:nvPr>
            <p:ph type="subTitle" idx="1"/>
          </p:nvPr>
        </p:nvSpPr>
        <p:spPr>
          <a:xfrm>
            <a:off x="441005" y="2921579"/>
            <a:ext cx="5555624" cy="2063925"/>
          </a:xfrm>
        </p:spPr>
        <p:txBody>
          <a:bodyPr anchor="b">
            <a:normAutofit/>
          </a:bodyPr>
          <a:lstStyle/>
          <a:p>
            <a:pPr algn="l"/>
            <a:r>
              <a:rPr lang="en-US" dirty="0"/>
              <a:t>Khalid Al Manthri 10-A</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35D369E1-E150-4B38-8AC2-8790A47404D7}"/>
              </a:ext>
            </a:extLst>
          </p:cNvPr>
          <p:cNvPicPr>
            <a:picLocks noChangeAspect="1"/>
          </p:cNvPicPr>
          <p:nvPr/>
        </p:nvPicPr>
        <p:blipFill rotWithShape="1">
          <a:blip r:embed="rId2"/>
          <a:srcRect l="11424" r="4021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62888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257175" y="512764"/>
            <a:ext cx="12534900" cy="1468436"/>
          </a:xfrm>
        </p:spPr>
        <p:txBody>
          <a:bodyPr>
            <a:normAutofit/>
          </a:bodyPr>
          <a:lstStyle/>
          <a:p>
            <a:r>
              <a:rPr lang="en-US" sz="3600" dirty="0"/>
              <a:t>How can these air pollutants affect you locally and globally?</a:t>
            </a:r>
          </a:p>
        </p:txBody>
      </p:sp>
      <p:sp>
        <p:nvSpPr>
          <p:cNvPr id="4" name="TextBox 3">
            <a:extLst>
              <a:ext uri="{FF2B5EF4-FFF2-40B4-BE49-F238E27FC236}">
                <a16:creationId xmlns:a16="http://schemas.microsoft.com/office/drawing/2014/main" id="{1A79BB77-17E9-422B-8EAF-A732269B83AE}"/>
              </a:ext>
            </a:extLst>
          </p:cNvPr>
          <p:cNvSpPr txBox="1"/>
          <p:nvPr/>
        </p:nvSpPr>
        <p:spPr>
          <a:xfrm>
            <a:off x="533400" y="2095500"/>
            <a:ext cx="9858375" cy="2246769"/>
          </a:xfrm>
          <a:prstGeom prst="rect">
            <a:avLst/>
          </a:prstGeom>
          <a:noFill/>
        </p:spPr>
        <p:txBody>
          <a:bodyPr wrap="square" rtlCol="0">
            <a:spAutoFit/>
          </a:bodyPr>
          <a:lstStyle/>
          <a:p>
            <a:r>
              <a:rPr lang="en-US" sz="2800" dirty="0">
                <a:solidFill>
                  <a:schemeClr val="tx2">
                    <a:lumMod val="75000"/>
                    <a:lumOff val="25000"/>
                  </a:schemeClr>
                </a:solidFill>
              </a:rPr>
              <a:t>Air pollution can cause to very bad health issues because if these gases are inhaled by anyone it damages their body, this can cause many deaths. Air pollution can also affect plant growth because of the gases. It can affect the food humans eat.</a:t>
            </a:r>
          </a:p>
        </p:txBody>
      </p:sp>
      <p:pic>
        <p:nvPicPr>
          <p:cNvPr id="7170" name="Picture 2" descr="Delhi struggles to breathe but not even in top 10 polluted Indian cities">
            <a:extLst>
              <a:ext uri="{FF2B5EF4-FFF2-40B4-BE49-F238E27FC236}">
                <a16:creationId xmlns:a16="http://schemas.microsoft.com/office/drawing/2014/main" id="{21CE0422-053D-47E8-B517-59976C336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4" y="3933825"/>
            <a:ext cx="5102679"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415815"/>
            <a:ext cx="11325226" cy="1458913"/>
          </a:xfrm>
        </p:spPr>
        <p:txBody>
          <a:bodyPr>
            <a:normAutofit/>
          </a:bodyPr>
          <a:lstStyle/>
          <a:p>
            <a:r>
              <a:rPr lang="en-US" sz="3600" dirty="0"/>
              <a:t>How can we prevent some pollutants from reaching the air?</a:t>
            </a:r>
          </a:p>
        </p:txBody>
      </p:sp>
      <p:sp>
        <p:nvSpPr>
          <p:cNvPr id="4" name="TextBox 3">
            <a:extLst>
              <a:ext uri="{FF2B5EF4-FFF2-40B4-BE49-F238E27FC236}">
                <a16:creationId xmlns:a16="http://schemas.microsoft.com/office/drawing/2014/main" id="{1A79BB77-17E9-422B-8EAF-A732269B83AE}"/>
              </a:ext>
            </a:extLst>
          </p:cNvPr>
          <p:cNvSpPr txBox="1"/>
          <p:nvPr/>
        </p:nvSpPr>
        <p:spPr>
          <a:xfrm>
            <a:off x="542923" y="1693753"/>
            <a:ext cx="9858375" cy="3108543"/>
          </a:xfrm>
          <a:prstGeom prst="rect">
            <a:avLst/>
          </a:prstGeom>
          <a:noFill/>
        </p:spPr>
        <p:txBody>
          <a:bodyPr wrap="square" rtlCol="0">
            <a:spAutoFit/>
          </a:bodyPr>
          <a:lstStyle/>
          <a:p>
            <a:r>
              <a:rPr lang="en-US" sz="2800" dirty="0">
                <a:solidFill>
                  <a:schemeClr val="tx2">
                    <a:lumMod val="75000"/>
                    <a:lumOff val="25000"/>
                  </a:schemeClr>
                </a:solidFill>
              </a:rPr>
              <a:t>Using electric cars instead of cars that use gasoline is better for the environment because they don’t produce harmful gases. Reducing the usage of devices that produce harmful gases can help reduce the air pollution. Wildfires can be stopped if more people are careful to extinguish the fires, and sometimes wildfires start because of humans so being careful helps.</a:t>
            </a:r>
          </a:p>
        </p:txBody>
      </p:sp>
      <p:pic>
        <p:nvPicPr>
          <p:cNvPr id="8194" name="Picture 2" descr="The electric vehicle revolution: why it&amp;#39;s already time time to invest in  the grid - Arup">
            <a:extLst>
              <a:ext uri="{FF2B5EF4-FFF2-40B4-BE49-F238E27FC236}">
                <a16:creationId xmlns:a16="http://schemas.microsoft.com/office/drawing/2014/main" id="{EA19F175-151A-4A19-A5C3-78B1EDCE2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343400"/>
            <a:ext cx="4191000" cy="23469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13 ways Israel is helping the world fight forest fires - ISRAEL21c">
            <a:extLst>
              <a:ext uri="{FF2B5EF4-FFF2-40B4-BE49-F238E27FC236}">
                <a16:creationId xmlns:a16="http://schemas.microsoft.com/office/drawing/2014/main" id="{DAE83C36-2F63-4812-8C55-7A333E88F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047" y="4343400"/>
            <a:ext cx="4177030" cy="234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83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fade">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1B72D8-ABB0-4AFC-9F28-70AC624ACD92}"/>
              </a:ext>
            </a:extLst>
          </p:cNvPr>
          <p:cNvSpPr>
            <a:spLocks noGrp="1"/>
          </p:cNvSpPr>
          <p:nvPr>
            <p:ph type="ctrTitle"/>
          </p:nvPr>
        </p:nvSpPr>
        <p:spPr>
          <a:xfrm>
            <a:off x="946215" y="3049650"/>
            <a:ext cx="5555624" cy="2232199"/>
          </a:xfrm>
        </p:spPr>
        <p:txBody>
          <a:bodyPr anchor="t">
            <a:normAutofit/>
          </a:bodyPr>
          <a:lstStyle/>
          <a:p>
            <a:r>
              <a:rPr lang="en-US" dirty="0"/>
              <a:t>Water and Air</a:t>
            </a:r>
            <a:br>
              <a:rPr lang="en-US" dirty="0"/>
            </a:br>
            <a:r>
              <a:rPr lang="en-US" dirty="0"/>
              <a:t>(rusting)</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35D369E1-E150-4B38-8AC2-8790A47404D7}"/>
              </a:ext>
            </a:extLst>
          </p:cNvPr>
          <p:cNvPicPr>
            <a:picLocks noChangeAspect="1"/>
          </p:cNvPicPr>
          <p:nvPr/>
        </p:nvPicPr>
        <p:blipFill rotWithShape="1">
          <a:blip r:embed="rId2"/>
          <a:srcRect l="11424" r="4021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6748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What causes rusting?</a:t>
            </a:r>
          </a:p>
        </p:txBody>
      </p:sp>
      <p:sp>
        <p:nvSpPr>
          <p:cNvPr id="4" name="TextBox 3">
            <a:extLst>
              <a:ext uri="{FF2B5EF4-FFF2-40B4-BE49-F238E27FC236}">
                <a16:creationId xmlns:a16="http://schemas.microsoft.com/office/drawing/2014/main" id="{1A79BB77-17E9-422B-8EAF-A732269B83AE}"/>
              </a:ext>
            </a:extLst>
          </p:cNvPr>
          <p:cNvSpPr txBox="1"/>
          <p:nvPr/>
        </p:nvSpPr>
        <p:spPr>
          <a:xfrm>
            <a:off x="533400" y="2219325"/>
            <a:ext cx="9858375" cy="954107"/>
          </a:xfrm>
          <a:prstGeom prst="rect">
            <a:avLst/>
          </a:prstGeom>
          <a:noFill/>
        </p:spPr>
        <p:txBody>
          <a:bodyPr wrap="square" rtlCol="0">
            <a:spAutoFit/>
          </a:bodyPr>
          <a:lstStyle/>
          <a:p>
            <a:r>
              <a:rPr lang="en-US" sz="2800" dirty="0">
                <a:solidFill>
                  <a:schemeClr val="tx2">
                    <a:lumMod val="75000"/>
                    <a:lumOff val="25000"/>
                  </a:schemeClr>
                </a:solidFill>
              </a:rPr>
              <a:t>Rusting is caused when iron (Fe) particles are exposed to oxygen (O) or moisture.</a:t>
            </a:r>
          </a:p>
        </p:txBody>
      </p:sp>
      <p:pic>
        <p:nvPicPr>
          <p:cNvPr id="9218" name="Picture 2" descr="How to Keep Your Fence from Rusting - Fence Craft Of Upland">
            <a:extLst>
              <a:ext uri="{FF2B5EF4-FFF2-40B4-BE49-F238E27FC236}">
                <a16:creationId xmlns:a16="http://schemas.microsoft.com/office/drawing/2014/main" id="{3CFF6FA2-C613-4B8A-9C63-B4D99A8F4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4" y="3429000"/>
            <a:ext cx="4218687" cy="279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0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Chemical reaction of rusting:</a:t>
            </a:r>
          </a:p>
        </p:txBody>
      </p:sp>
      <p:pic>
        <p:nvPicPr>
          <p:cNvPr id="10242" name="Picture 2" descr="9.1 The reaction of iron with oxygen | Reactions of metals with oxygen |  Siyavula">
            <a:extLst>
              <a:ext uri="{FF2B5EF4-FFF2-40B4-BE49-F238E27FC236}">
                <a16:creationId xmlns:a16="http://schemas.microsoft.com/office/drawing/2014/main" id="{18E6AE6A-1511-4852-A004-A4DD0F16F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0" y="2543175"/>
            <a:ext cx="9397997" cy="28193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057D77-17A8-493A-9A8E-8CBF70687E0A}"/>
              </a:ext>
            </a:extLst>
          </p:cNvPr>
          <p:cNvSpPr txBox="1"/>
          <p:nvPr/>
        </p:nvSpPr>
        <p:spPr>
          <a:xfrm>
            <a:off x="1096955" y="2019955"/>
            <a:ext cx="960445" cy="523220"/>
          </a:xfrm>
          <a:prstGeom prst="rect">
            <a:avLst/>
          </a:prstGeom>
          <a:noFill/>
        </p:spPr>
        <p:txBody>
          <a:bodyPr wrap="square" rtlCol="0">
            <a:spAutoFit/>
          </a:bodyPr>
          <a:lstStyle/>
          <a:p>
            <a:r>
              <a:rPr lang="en-US" sz="2800" dirty="0">
                <a:solidFill>
                  <a:schemeClr val="tx2">
                    <a:lumMod val="75000"/>
                    <a:lumOff val="25000"/>
                  </a:schemeClr>
                </a:solidFill>
              </a:rPr>
              <a:t>Iron</a:t>
            </a:r>
          </a:p>
        </p:txBody>
      </p:sp>
      <p:sp>
        <p:nvSpPr>
          <p:cNvPr id="7" name="TextBox 6">
            <a:extLst>
              <a:ext uri="{FF2B5EF4-FFF2-40B4-BE49-F238E27FC236}">
                <a16:creationId xmlns:a16="http://schemas.microsoft.com/office/drawing/2014/main" id="{C3E9F8CF-05BB-487E-A139-45C6D616859D}"/>
              </a:ext>
            </a:extLst>
          </p:cNvPr>
          <p:cNvSpPr txBox="1"/>
          <p:nvPr/>
        </p:nvSpPr>
        <p:spPr>
          <a:xfrm>
            <a:off x="4173530" y="2019955"/>
            <a:ext cx="1751020" cy="523220"/>
          </a:xfrm>
          <a:prstGeom prst="rect">
            <a:avLst/>
          </a:prstGeom>
          <a:noFill/>
        </p:spPr>
        <p:txBody>
          <a:bodyPr wrap="square" rtlCol="0">
            <a:spAutoFit/>
          </a:bodyPr>
          <a:lstStyle/>
          <a:p>
            <a:r>
              <a:rPr lang="en-US" sz="2800" dirty="0">
                <a:solidFill>
                  <a:schemeClr val="tx2">
                    <a:lumMod val="75000"/>
                    <a:lumOff val="25000"/>
                  </a:schemeClr>
                </a:solidFill>
              </a:rPr>
              <a:t>oxygen</a:t>
            </a:r>
          </a:p>
        </p:txBody>
      </p:sp>
      <p:sp>
        <p:nvSpPr>
          <p:cNvPr id="8" name="TextBox 7">
            <a:extLst>
              <a:ext uri="{FF2B5EF4-FFF2-40B4-BE49-F238E27FC236}">
                <a16:creationId xmlns:a16="http://schemas.microsoft.com/office/drawing/2014/main" id="{7E90AB7F-D15C-4284-8021-894569A6FA73}"/>
              </a:ext>
            </a:extLst>
          </p:cNvPr>
          <p:cNvSpPr txBox="1"/>
          <p:nvPr/>
        </p:nvSpPr>
        <p:spPr>
          <a:xfrm>
            <a:off x="7983530" y="1589068"/>
            <a:ext cx="2589220" cy="954107"/>
          </a:xfrm>
          <a:prstGeom prst="rect">
            <a:avLst/>
          </a:prstGeom>
          <a:noFill/>
        </p:spPr>
        <p:txBody>
          <a:bodyPr wrap="square" rtlCol="0">
            <a:spAutoFit/>
          </a:bodyPr>
          <a:lstStyle/>
          <a:p>
            <a:r>
              <a:rPr lang="en-US" sz="2800" dirty="0">
                <a:solidFill>
                  <a:schemeClr val="tx2">
                    <a:lumMod val="75000"/>
                    <a:lumOff val="25000"/>
                  </a:schemeClr>
                </a:solidFill>
              </a:rPr>
              <a:t>Iron and oxygen (rust)</a:t>
            </a:r>
          </a:p>
        </p:txBody>
      </p:sp>
    </p:spTree>
    <p:extLst>
      <p:ext uri="{BB962C8B-B14F-4D97-AF65-F5344CB8AC3E}">
        <p14:creationId xmlns:p14="http://schemas.microsoft.com/office/powerpoint/2010/main" val="109103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How can we prevent rusting?</a:t>
            </a:r>
          </a:p>
        </p:txBody>
      </p:sp>
      <p:sp>
        <p:nvSpPr>
          <p:cNvPr id="4" name="TextBox 3">
            <a:extLst>
              <a:ext uri="{FF2B5EF4-FFF2-40B4-BE49-F238E27FC236}">
                <a16:creationId xmlns:a16="http://schemas.microsoft.com/office/drawing/2014/main" id="{1A79BB77-17E9-422B-8EAF-A732269B83AE}"/>
              </a:ext>
            </a:extLst>
          </p:cNvPr>
          <p:cNvSpPr txBox="1"/>
          <p:nvPr/>
        </p:nvSpPr>
        <p:spPr>
          <a:xfrm>
            <a:off x="533400" y="2219325"/>
            <a:ext cx="9858375" cy="1384995"/>
          </a:xfrm>
          <a:prstGeom prst="rect">
            <a:avLst/>
          </a:prstGeom>
          <a:noFill/>
        </p:spPr>
        <p:txBody>
          <a:bodyPr wrap="square" rtlCol="0">
            <a:spAutoFit/>
          </a:bodyPr>
          <a:lstStyle/>
          <a:p>
            <a:r>
              <a:rPr lang="en-US" sz="2800" dirty="0">
                <a:solidFill>
                  <a:schemeClr val="tx2">
                    <a:lumMod val="75000"/>
                    <a:lumOff val="25000"/>
                  </a:schemeClr>
                </a:solidFill>
              </a:rPr>
              <a:t>We can prevent rusting by preventing iron to be touched by moisture or oxygen, some ways to do that is coating the iron with oil or paint.</a:t>
            </a:r>
          </a:p>
        </p:txBody>
      </p:sp>
      <p:pic>
        <p:nvPicPr>
          <p:cNvPr id="11266" name="Picture 2" descr="4 Things to Do Before Painting Metal Surfaces - shalimarpaints">
            <a:extLst>
              <a:ext uri="{FF2B5EF4-FFF2-40B4-BE49-F238E27FC236}">
                <a16:creationId xmlns:a16="http://schemas.microsoft.com/office/drawing/2014/main" id="{A9132B43-E9F5-4AF8-AB41-1CEA5BBEF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3219450"/>
            <a:ext cx="4425398"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4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This is how coating iron prevents rusting:</a:t>
            </a:r>
          </a:p>
        </p:txBody>
      </p:sp>
      <p:pic>
        <p:nvPicPr>
          <p:cNvPr id="4" name="Picture 3">
            <a:extLst>
              <a:ext uri="{FF2B5EF4-FFF2-40B4-BE49-F238E27FC236}">
                <a16:creationId xmlns:a16="http://schemas.microsoft.com/office/drawing/2014/main" id="{92AF713F-EBFD-40B5-85F0-AD3BF4321E93}"/>
              </a:ext>
            </a:extLst>
          </p:cNvPr>
          <p:cNvPicPr>
            <a:picLocks noChangeAspect="1"/>
          </p:cNvPicPr>
          <p:nvPr/>
        </p:nvPicPr>
        <p:blipFill>
          <a:blip r:embed="rId2"/>
          <a:stretch>
            <a:fillRect/>
          </a:stretch>
        </p:blipFill>
        <p:spPr>
          <a:xfrm>
            <a:off x="6288658" y="1828603"/>
            <a:ext cx="1343212" cy="2819794"/>
          </a:xfrm>
          <a:prstGeom prst="rect">
            <a:avLst/>
          </a:prstGeom>
        </p:spPr>
      </p:pic>
      <p:pic>
        <p:nvPicPr>
          <p:cNvPr id="9" name="Picture 8">
            <a:extLst>
              <a:ext uri="{FF2B5EF4-FFF2-40B4-BE49-F238E27FC236}">
                <a16:creationId xmlns:a16="http://schemas.microsoft.com/office/drawing/2014/main" id="{4E115DEB-62E5-4B76-B9AE-CA80E4338641}"/>
              </a:ext>
            </a:extLst>
          </p:cNvPr>
          <p:cNvPicPr>
            <a:picLocks noChangeAspect="1"/>
          </p:cNvPicPr>
          <p:nvPr/>
        </p:nvPicPr>
        <p:blipFill>
          <a:blip r:embed="rId3"/>
          <a:stretch>
            <a:fillRect/>
          </a:stretch>
        </p:blipFill>
        <p:spPr>
          <a:xfrm>
            <a:off x="3468211" y="1871275"/>
            <a:ext cx="1190791" cy="2800741"/>
          </a:xfrm>
          <a:prstGeom prst="rect">
            <a:avLst/>
          </a:prstGeom>
        </p:spPr>
      </p:pic>
      <p:pic>
        <p:nvPicPr>
          <p:cNvPr id="11" name="Picture 10">
            <a:extLst>
              <a:ext uri="{FF2B5EF4-FFF2-40B4-BE49-F238E27FC236}">
                <a16:creationId xmlns:a16="http://schemas.microsoft.com/office/drawing/2014/main" id="{8731C25A-86D0-4658-B06C-F33AF78B2C61}"/>
              </a:ext>
            </a:extLst>
          </p:cNvPr>
          <p:cNvPicPr>
            <a:picLocks noChangeAspect="1"/>
          </p:cNvPicPr>
          <p:nvPr/>
        </p:nvPicPr>
        <p:blipFill>
          <a:blip r:embed="rId4"/>
          <a:stretch>
            <a:fillRect/>
          </a:stretch>
        </p:blipFill>
        <p:spPr>
          <a:xfrm>
            <a:off x="190500" y="2547841"/>
            <a:ext cx="2991267" cy="1381318"/>
          </a:xfrm>
          <a:prstGeom prst="rect">
            <a:avLst/>
          </a:prstGeom>
        </p:spPr>
      </p:pic>
      <p:sp>
        <p:nvSpPr>
          <p:cNvPr id="12" name="Oval 11">
            <a:extLst>
              <a:ext uri="{FF2B5EF4-FFF2-40B4-BE49-F238E27FC236}">
                <a16:creationId xmlns:a16="http://schemas.microsoft.com/office/drawing/2014/main" id="{E1447E1A-2024-4F36-86C2-2B75F7DD46B4}"/>
              </a:ext>
            </a:extLst>
          </p:cNvPr>
          <p:cNvSpPr/>
          <p:nvPr/>
        </p:nvSpPr>
        <p:spPr>
          <a:xfrm>
            <a:off x="4945446" y="1924244"/>
            <a:ext cx="1343212" cy="1256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73A4579-BA90-4D1C-AA4C-7A51FD1D450E}"/>
              </a:ext>
            </a:extLst>
          </p:cNvPr>
          <p:cNvSpPr/>
          <p:nvPr/>
        </p:nvSpPr>
        <p:spPr>
          <a:xfrm>
            <a:off x="4945447" y="3181156"/>
            <a:ext cx="1343212" cy="138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C24BBF4-FF0F-4A89-A5C0-68974D448D73}"/>
              </a:ext>
            </a:extLst>
          </p:cNvPr>
          <p:cNvPicPr>
            <a:picLocks noChangeAspect="1"/>
          </p:cNvPicPr>
          <p:nvPr/>
        </p:nvPicPr>
        <p:blipFill>
          <a:blip r:embed="rId5"/>
          <a:stretch>
            <a:fillRect/>
          </a:stretch>
        </p:blipFill>
        <p:spPr>
          <a:xfrm>
            <a:off x="7762776" y="2695499"/>
            <a:ext cx="1409897" cy="1086002"/>
          </a:xfrm>
          <a:prstGeom prst="rect">
            <a:avLst/>
          </a:prstGeom>
        </p:spPr>
      </p:pic>
      <p:pic>
        <p:nvPicPr>
          <p:cNvPr id="17" name="Picture 16">
            <a:extLst>
              <a:ext uri="{FF2B5EF4-FFF2-40B4-BE49-F238E27FC236}">
                <a16:creationId xmlns:a16="http://schemas.microsoft.com/office/drawing/2014/main" id="{705E9F47-40CF-448F-B261-71A9E0E4D913}"/>
              </a:ext>
            </a:extLst>
          </p:cNvPr>
          <p:cNvPicPr>
            <a:picLocks noChangeAspect="1"/>
          </p:cNvPicPr>
          <p:nvPr/>
        </p:nvPicPr>
        <p:blipFill>
          <a:blip r:embed="rId2"/>
          <a:stretch>
            <a:fillRect/>
          </a:stretch>
        </p:blipFill>
        <p:spPr>
          <a:xfrm>
            <a:off x="10479658" y="1771259"/>
            <a:ext cx="1343212" cy="2819794"/>
          </a:xfrm>
          <a:prstGeom prst="rect">
            <a:avLst/>
          </a:prstGeom>
        </p:spPr>
      </p:pic>
      <p:sp>
        <p:nvSpPr>
          <p:cNvPr id="18" name="Oval 17">
            <a:extLst>
              <a:ext uri="{FF2B5EF4-FFF2-40B4-BE49-F238E27FC236}">
                <a16:creationId xmlns:a16="http://schemas.microsoft.com/office/drawing/2014/main" id="{800A2935-8C12-47AC-9710-C1CCCAAF6CC0}"/>
              </a:ext>
            </a:extLst>
          </p:cNvPr>
          <p:cNvSpPr/>
          <p:nvPr/>
        </p:nvSpPr>
        <p:spPr>
          <a:xfrm>
            <a:off x="9136446" y="1828603"/>
            <a:ext cx="1343212" cy="1256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FECF826-9734-487A-9132-BA4816B1212E}"/>
              </a:ext>
            </a:extLst>
          </p:cNvPr>
          <p:cNvSpPr/>
          <p:nvPr/>
        </p:nvSpPr>
        <p:spPr>
          <a:xfrm>
            <a:off x="9136447" y="3085515"/>
            <a:ext cx="1343212" cy="138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3C893C-014D-4B83-9EC7-95A35AF53E17}"/>
              </a:ext>
            </a:extLst>
          </p:cNvPr>
          <p:cNvSpPr txBox="1"/>
          <p:nvPr/>
        </p:nvSpPr>
        <p:spPr>
          <a:xfrm>
            <a:off x="1096955" y="2019955"/>
            <a:ext cx="1646245" cy="523220"/>
          </a:xfrm>
          <a:prstGeom prst="rect">
            <a:avLst/>
          </a:prstGeom>
          <a:noFill/>
        </p:spPr>
        <p:txBody>
          <a:bodyPr wrap="square" rtlCol="0">
            <a:spAutoFit/>
          </a:bodyPr>
          <a:lstStyle/>
          <a:p>
            <a:r>
              <a:rPr lang="en-US" sz="2800" dirty="0">
                <a:solidFill>
                  <a:schemeClr val="tx2">
                    <a:lumMod val="75000"/>
                    <a:lumOff val="25000"/>
                  </a:schemeClr>
                </a:solidFill>
              </a:rPr>
              <a:t>oxygen</a:t>
            </a:r>
          </a:p>
        </p:txBody>
      </p:sp>
      <p:sp>
        <p:nvSpPr>
          <p:cNvPr id="21" name="TextBox 20">
            <a:extLst>
              <a:ext uri="{FF2B5EF4-FFF2-40B4-BE49-F238E27FC236}">
                <a16:creationId xmlns:a16="http://schemas.microsoft.com/office/drawing/2014/main" id="{2938C66F-0E36-476A-A9C5-D55F0DB04A0C}"/>
              </a:ext>
            </a:extLst>
          </p:cNvPr>
          <p:cNvSpPr txBox="1"/>
          <p:nvPr/>
        </p:nvSpPr>
        <p:spPr>
          <a:xfrm>
            <a:off x="4740852" y="1420305"/>
            <a:ext cx="3021923" cy="523220"/>
          </a:xfrm>
          <a:prstGeom prst="rect">
            <a:avLst/>
          </a:prstGeom>
          <a:noFill/>
        </p:spPr>
        <p:txBody>
          <a:bodyPr wrap="square" rtlCol="0">
            <a:spAutoFit/>
          </a:bodyPr>
          <a:lstStyle/>
          <a:p>
            <a:r>
              <a:rPr lang="en-US" sz="2800" dirty="0">
                <a:solidFill>
                  <a:schemeClr val="tx2">
                    <a:lumMod val="75000"/>
                    <a:lumOff val="25000"/>
                  </a:schemeClr>
                </a:solidFill>
              </a:rPr>
              <a:t>coating     iron</a:t>
            </a:r>
          </a:p>
        </p:txBody>
      </p:sp>
      <p:sp>
        <p:nvSpPr>
          <p:cNvPr id="22" name="TextBox 21">
            <a:extLst>
              <a:ext uri="{FF2B5EF4-FFF2-40B4-BE49-F238E27FC236}">
                <a16:creationId xmlns:a16="http://schemas.microsoft.com/office/drawing/2014/main" id="{AAF7BC2E-2122-412C-A4B4-0110B1D61D1B}"/>
              </a:ext>
            </a:extLst>
          </p:cNvPr>
          <p:cNvSpPr txBox="1"/>
          <p:nvPr/>
        </p:nvSpPr>
        <p:spPr>
          <a:xfrm>
            <a:off x="9087356" y="1253541"/>
            <a:ext cx="3021923" cy="523220"/>
          </a:xfrm>
          <a:prstGeom prst="rect">
            <a:avLst/>
          </a:prstGeom>
          <a:noFill/>
        </p:spPr>
        <p:txBody>
          <a:bodyPr wrap="square" rtlCol="0">
            <a:spAutoFit/>
          </a:bodyPr>
          <a:lstStyle/>
          <a:p>
            <a:r>
              <a:rPr lang="en-US" sz="2800" dirty="0">
                <a:solidFill>
                  <a:schemeClr val="tx2">
                    <a:lumMod val="75000"/>
                    <a:lumOff val="25000"/>
                  </a:schemeClr>
                </a:solidFill>
              </a:rPr>
              <a:t>coating     iron</a:t>
            </a:r>
          </a:p>
        </p:txBody>
      </p:sp>
      <p:sp>
        <p:nvSpPr>
          <p:cNvPr id="23" name="TextBox 22">
            <a:extLst>
              <a:ext uri="{FF2B5EF4-FFF2-40B4-BE49-F238E27FC236}">
                <a16:creationId xmlns:a16="http://schemas.microsoft.com/office/drawing/2014/main" id="{ED7B8302-6B7C-4EBD-A24D-605FF8A7A0ED}"/>
              </a:ext>
            </a:extLst>
          </p:cNvPr>
          <p:cNvSpPr txBox="1"/>
          <p:nvPr/>
        </p:nvSpPr>
        <p:spPr>
          <a:xfrm>
            <a:off x="333375" y="5220680"/>
            <a:ext cx="11775904" cy="954107"/>
          </a:xfrm>
          <a:prstGeom prst="rect">
            <a:avLst/>
          </a:prstGeom>
          <a:noFill/>
        </p:spPr>
        <p:txBody>
          <a:bodyPr wrap="square" rtlCol="0">
            <a:spAutoFit/>
          </a:bodyPr>
          <a:lstStyle/>
          <a:p>
            <a:r>
              <a:rPr lang="en-US" sz="2800" dirty="0">
                <a:solidFill>
                  <a:schemeClr val="tx2">
                    <a:lumMod val="75000"/>
                    <a:lumOff val="25000"/>
                  </a:schemeClr>
                </a:solidFill>
              </a:rPr>
              <a:t>The coating prevents air and moisture from reacting or interacting with the iron because it stops it.</a:t>
            </a:r>
          </a:p>
        </p:txBody>
      </p:sp>
    </p:spTree>
    <p:extLst>
      <p:ext uri="{BB962C8B-B14F-4D97-AF65-F5344CB8AC3E}">
        <p14:creationId xmlns:p14="http://schemas.microsoft.com/office/powerpoint/2010/main" val="22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F3C9-2D9D-4C04-85CF-CA24BF44F92E}"/>
              </a:ext>
            </a:extLst>
          </p:cNvPr>
          <p:cNvSpPr>
            <a:spLocks noGrp="1"/>
          </p:cNvSpPr>
          <p:nvPr>
            <p:ph type="title"/>
          </p:nvPr>
        </p:nvSpPr>
        <p:spPr/>
        <p:txBody>
          <a:bodyPr/>
          <a:lstStyle/>
          <a:p>
            <a:r>
              <a:rPr lang="en-US" dirty="0"/>
              <a:t>Recourses</a:t>
            </a:r>
          </a:p>
        </p:txBody>
      </p:sp>
      <p:sp>
        <p:nvSpPr>
          <p:cNvPr id="3" name="TextBox 2">
            <a:extLst>
              <a:ext uri="{FF2B5EF4-FFF2-40B4-BE49-F238E27FC236}">
                <a16:creationId xmlns:a16="http://schemas.microsoft.com/office/drawing/2014/main" id="{DF94FAC5-B936-4E73-BBC9-EFBF4DFC7D37}"/>
              </a:ext>
            </a:extLst>
          </p:cNvPr>
          <p:cNvSpPr txBox="1"/>
          <p:nvPr/>
        </p:nvSpPr>
        <p:spPr>
          <a:xfrm>
            <a:off x="228599" y="1447800"/>
            <a:ext cx="11877675" cy="4801314"/>
          </a:xfrm>
          <a:prstGeom prst="rect">
            <a:avLst/>
          </a:prstGeom>
          <a:noFill/>
        </p:spPr>
        <p:txBody>
          <a:bodyPr wrap="square" rtlCol="0">
            <a:spAutoFit/>
          </a:bodyPr>
          <a:lstStyle/>
          <a:p>
            <a:r>
              <a:rPr lang="en-US" u="sng" dirty="0">
                <a:hlinkClick r:id="rId2"/>
              </a:rPr>
              <a:t>https://www.cdc.gov/healthywater/other/industrial/index.html</a:t>
            </a:r>
            <a:endParaRPr lang="en-US" u="sng" dirty="0"/>
          </a:p>
          <a:p>
            <a:endParaRPr lang="en-US" u="sng" dirty="0"/>
          </a:p>
          <a:p>
            <a:r>
              <a:rPr lang="en-US" u="sng" dirty="0">
                <a:hlinkClick r:id="rId3"/>
              </a:rPr>
              <a:t>http://www.planet-science.com/categories/experiments/chemistry-chaos/2012/07/can-you-clean-water.aspx</a:t>
            </a:r>
            <a:endParaRPr lang="en-US" u="sng" dirty="0"/>
          </a:p>
          <a:p>
            <a:endParaRPr lang="en-US" dirty="0"/>
          </a:p>
          <a:p>
            <a:r>
              <a:rPr lang="en-US" u="sng" dirty="0">
                <a:hlinkClick r:id="rId4"/>
              </a:rPr>
              <a:t>https://www.vedantu.com/question-answer/air-considered-as-a-mixture-class-9-chemistry-cbse-5f5c41fc8f2fe249180431ba</a:t>
            </a:r>
            <a:endParaRPr lang="en-US" u="sng" dirty="0"/>
          </a:p>
          <a:p>
            <a:endParaRPr lang="en-US" dirty="0"/>
          </a:p>
          <a:p>
            <a:r>
              <a:rPr lang="en-US" u="sng" dirty="0">
                <a:hlinkClick r:id="rId5"/>
              </a:rPr>
              <a:t>https://ncerthelp.com/text.php?contype=Concept&amp;class_id=9&amp;sub_id=S&amp;chapter_id=CH2&amp;q_no=15</a:t>
            </a:r>
            <a:endParaRPr lang="en-US" u="sng" dirty="0"/>
          </a:p>
          <a:p>
            <a:endParaRPr lang="en-US" dirty="0"/>
          </a:p>
          <a:p>
            <a:r>
              <a:rPr lang="en-US" u="sng" dirty="0">
                <a:hlinkClick r:id="rId6"/>
              </a:rPr>
              <a:t>https://climatekids.nasa.gov/air-pollution/#:~:text=The%20Short%20Answer%3A,our%20air%20are%20called%20aerosols.</a:t>
            </a:r>
            <a:endParaRPr lang="en-US" u="sng" dirty="0"/>
          </a:p>
          <a:p>
            <a:endParaRPr lang="en-US" dirty="0"/>
          </a:p>
          <a:p>
            <a:r>
              <a:rPr lang="en-US" u="sng" dirty="0">
                <a:hlinkClick r:id="rId7"/>
              </a:rPr>
              <a:t>https://www.cslsilicones.com/en/about/blog/item/what-causes-corrosion.html</a:t>
            </a:r>
            <a:r>
              <a:rPr lang="en-US" dirty="0"/>
              <a:t> </a:t>
            </a:r>
          </a:p>
          <a:p>
            <a:endParaRPr lang="en-US" dirty="0"/>
          </a:p>
          <a:p>
            <a:r>
              <a:rPr lang="en-US" dirty="0">
                <a:solidFill>
                  <a:schemeClr val="tx2">
                    <a:lumMod val="75000"/>
                    <a:lumOff val="25000"/>
                  </a:schemeClr>
                </a:solidFill>
                <a:hlinkClick r:id="rId8"/>
              </a:rPr>
              <a:t>https://www.worldofchemicals.com/605/chemistry-articles/distillation-process-of-chemicals.html</a:t>
            </a:r>
            <a:endParaRPr lang="en-US" dirty="0">
              <a:solidFill>
                <a:schemeClr val="tx2">
                  <a:lumMod val="75000"/>
                  <a:lumOff val="25000"/>
                </a:schemeClr>
              </a:solidFill>
            </a:endParaRPr>
          </a:p>
          <a:p>
            <a:endParaRPr lang="en-US" dirty="0">
              <a:solidFill>
                <a:schemeClr val="tx2">
                  <a:lumMod val="75000"/>
                  <a:lumOff val="25000"/>
                </a:schemeClr>
              </a:solidFill>
            </a:endParaRPr>
          </a:p>
          <a:p>
            <a:r>
              <a:rPr lang="en-US" dirty="0">
                <a:solidFill>
                  <a:schemeClr val="tx2">
                    <a:lumMod val="75000"/>
                    <a:lumOff val="25000"/>
                  </a:schemeClr>
                </a:solidFill>
                <a:hlinkClick r:id="rId9" action="ppaction://hlinksldjump"/>
              </a:rPr>
              <a:t>https://byjus.com/chemistry/components-of-air/</a:t>
            </a:r>
            <a:endParaRPr lang="en-US" dirty="0">
              <a:solidFill>
                <a:schemeClr val="tx2">
                  <a:lumMod val="75000"/>
                  <a:lumOff val="25000"/>
                </a:schemeClr>
              </a:solidFill>
            </a:endParaRPr>
          </a:p>
        </p:txBody>
      </p:sp>
    </p:spTree>
    <p:extLst>
      <p:ext uri="{BB962C8B-B14F-4D97-AF65-F5344CB8AC3E}">
        <p14:creationId xmlns:p14="http://schemas.microsoft.com/office/powerpoint/2010/main" val="33330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1B72D8-ABB0-4AFC-9F28-70AC624ACD92}"/>
              </a:ext>
            </a:extLst>
          </p:cNvPr>
          <p:cNvSpPr>
            <a:spLocks noGrp="1"/>
          </p:cNvSpPr>
          <p:nvPr>
            <p:ph type="ctrTitle"/>
          </p:nvPr>
        </p:nvSpPr>
        <p:spPr>
          <a:xfrm>
            <a:off x="1610144" y="3010075"/>
            <a:ext cx="5555624" cy="2232199"/>
          </a:xfrm>
        </p:spPr>
        <p:txBody>
          <a:bodyPr anchor="t">
            <a:normAutofit/>
          </a:bodyPr>
          <a:lstStyle/>
          <a:p>
            <a:pPr algn="l"/>
            <a:r>
              <a:rPr lang="en-US" dirty="0"/>
              <a:t>Water</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35D369E1-E150-4B38-8AC2-8790A47404D7}"/>
              </a:ext>
            </a:extLst>
          </p:cNvPr>
          <p:cNvPicPr>
            <a:picLocks noChangeAspect="1"/>
          </p:cNvPicPr>
          <p:nvPr/>
        </p:nvPicPr>
        <p:blipFill rotWithShape="1">
          <a:blip r:embed="rId2"/>
          <a:srcRect l="11424" r="4021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72274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How is water used in industries and houses?</a:t>
            </a:r>
          </a:p>
        </p:txBody>
      </p:sp>
      <p:sp>
        <p:nvSpPr>
          <p:cNvPr id="4" name="TextBox 3">
            <a:extLst>
              <a:ext uri="{FF2B5EF4-FFF2-40B4-BE49-F238E27FC236}">
                <a16:creationId xmlns:a16="http://schemas.microsoft.com/office/drawing/2014/main" id="{1A79BB77-17E9-422B-8EAF-A732269B83AE}"/>
              </a:ext>
            </a:extLst>
          </p:cNvPr>
          <p:cNvSpPr txBox="1"/>
          <p:nvPr/>
        </p:nvSpPr>
        <p:spPr>
          <a:xfrm>
            <a:off x="447675" y="1514476"/>
            <a:ext cx="9858375" cy="2246769"/>
          </a:xfrm>
          <a:prstGeom prst="rect">
            <a:avLst/>
          </a:prstGeom>
          <a:noFill/>
        </p:spPr>
        <p:txBody>
          <a:bodyPr wrap="square" rtlCol="0">
            <a:spAutoFit/>
          </a:bodyPr>
          <a:lstStyle/>
          <a:p>
            <a:r>
              <a:rPr lang="en-US" sz="2800" dirty="0">
                <a:solidFill>
                  <a:schemeClr val="tx2">
                    <a:lumMod val="75000"/>
                    <a:lumOff val="25000"/>
                  </a:schemeClr>
                </a:solidFill>
              </a:rPr>
              <a:t>In industries water is used for fabricating. Water can also be used to dilute liquids and cooling. Water in industries can be used to produce different types of food and materials like paper or making chemicals. In homes water is used for washing, drinking, bathing and other daily actions.</a:t>
            </a:r>
          </a:p>
        </p:txBody>
      </p:sp>
      <p:pic>
        <p:nvPicPr>
          <p:cNvPr id="1026" name="Picture 2" descr="The Role of Water and Wastewater in Manufacturing">
            <a:extLst>
              <a:ext uri="{FF2B5EF4-FFF2-40B4-BE49-F238E27FC236}">
                <a16:creationId xmlns:a16="http://schemas.microsoft.com/office/drawing/2014/main" id="{1DF5713C-13BB-4B09-A0AF-88881DDC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961270"/>
            <a:ext cx="3057464" cy="20383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lth tips: Why you should drink more water during summers | Lifestyle  News,The Indian Express">
            <a:extLst>
              <a:ext uri="{FF2B5EF4-FFF2-40B4-BE49-F238E27FC236}">
                <a16:creationId xmlns:a16="http://schemas.microsoft.com/office/drawing/2014/main" id="{C1F7CCD8-3E38-400D-BA25-E9813D1E2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057" y="4515307"/>
            <a:ext cx="3667125" cy="20383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Hand Wash Clothes - Best Hand Washing Clothes Hacks">
            <a:extLst>
              <a:ext uri="{FF2B5EF4-FFF2-40B4-BE49-F238E27FC236}">
                <a16:creationId xmlns:a16="http://schemas.microsoft.com/office/drawing/2014/main" id="{CE5FDE37-71C9-4D6A-A0BB-75370E7C1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1" y="3933981"/>
            <a:ext cx="4124324" cy="206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2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How can dirty water be cleaned?</a:t>
            </a:r>
          </a:p>
        </p:txBody>
      </p:sp>
      <p:sp>
        <p:nvSpPr>
          <p:cNvPr id="4" name="TextBox 3">
            <a:extLst>
              <a:ext uri="{FF2B5EF4-FFF2-40B4-BE49-F238E27FC236}">
                <a16:creationId xmlns:a16="http://schemas.microsoft.com/office/drawing/2014/main" id="{1A79BB77-17E9-422B-8EAF-A732269B83AE}"/>
              </a:ext>
            </a:extLst>
          </p:cNvPr>
          <p:cNvSpPr txBox="1"/>
          <p:nvPr/>
        </p:nvSpPr>
        <p:spPr>
          <a:xfrm>
            <a:off x="447675" y="1443841"/>
            <a:ext cx="9858375" cy="3970318"/>
          </a:xfrm>
          <a:prstGeom prst="rect">
            <a:avLst/>
          </a:prstGeom>
          <a:noFill/>
        </p:spPr>
        <p:txBody>
          <a:bodyPr wrap="square" rtlCol="0">
            <a:spAutoFit/>
          </a:bodyPr>
          <a:lstStyle/>
          <a:p>
            <a:r>
              <a:rPr lang="en-US" sz="2800" dirty="0">
                <a:solidFill>
                  <a:schemeClr val="tx2">
                    <a:lumMod val="75000"/>
                    <a:lumOff val="25000"/>
                  </a:schemeClr>
                </a:solidFill>
              </a:rPr>
              <a:t>Dirty water can be cleaned in different ways. Filtration can clean non-dissolved solid particles which separates the solid and the water by letting the water go through the filter and keeping the solid. Distillation can separate dissolved solids from water to clean it. When the water is boiled and the solid has a different boiling point, the solid </a:t>
            </a:r>
          </a:p>
          <a:p>
            <a:r>
              <a:rPr lang="en-US" sz="2800" dirty="0">
                <a:solidFill>
                  <a:schemeClr val="tx2">
                    <a:lumMod val="75000"/>
                    <a:lumOff val="25000"/>
                  </a:schemeClr>
                </a:solidFill>
              </a:rPr>
              <a:t>will not evaporate. The water vapor is then </a:t>
            </a:r>
          </a:p>
          <a:p>
            <a:r>
              <a:rPr lang="en-US" sz="2800" dirty="0">
                <a:solidFill>
                  <a:schemeClr val="tx2">
                    <a:lumMod val="75000"/>
                    <a:lumOff val="25000"/>
                  </a:schemeClr>
                </a:solidFill>
              </a:rPr>
              <a:t>separated and condensed (gas to liquid) thus</a:t>
            </a:r>
          </a:p>
          <a:p>
            <a:r>
              <a:rPr lang="en-US" sz="2800" dirty="0">
                <a:solidFill>
                  <a:schemeClr val="tx2">
                    <a:lumMod val="75000"/>
                    <a:lumOff val="25000"/>
                  </a:schemeClr>
                </a:solidFill>
              </a:rPr>
              <a:t> separating the water and the dissolved mixture.</a:t>
            </a:r>
          </a:p>
        </p:txBody>
      </p:sp>
      <p:pic>
        <p:nvPicPr>
          <p:cNvPr id="2050" name="Picture 2" descr="Working mechanism of Distillation process in chemistry - WorldOfChemicals">
            <a:extLst>
              <a:ext uri="{FF2B5EF4-FFF2-40B4-BE49-F238E27FC236}">
                <a16:creationId xmlns:a16="http://schemas.microsoft.com/office/drawing/2014/main" id="{D731CCD1-39B3-46CC-A850-CF4654B6F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424" y="3703109"/>
            <a:ext cx="3585341" cy="288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7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What are the problems of a water shortage?</a:t>
            </a:r>
          </a:p>
        </p:txBody>
      </p:sp>
      <p:sp>
        <p:nvSpPr>
          <p:cNvPr id="4" name="TextBox 3">
            <a:extLst>
              <a:ext uri="{FF2B5EF4-FFF2-40B4-BE49-F238E27FC236}">
                <a16:creationId xmlns:a16="http://schemas.microsoft.com/office/drawing/2014/main" id="{1A79BB77-17E9-422B-8EAF-A732269B83AE}"/>
              </a:ext>
            </a:extLst>
          </p:cNvPr>
          <p:cNvSpPr txBox="1"/>
          <p:nvPr/>
        </p:nvSpPr>
        <p:spPr>
          <a:xfrm>
            <a:off x="552450" y="1381125"/>
            <a:ext cx="9858375" cy="3108543"/>
          </a:xfrm>
          <a:prstGeom prst="rect">
            <a:avLst/>
          </a:prstGeom>
          <a:noFill/>
        </p:spPr>
        <p:txBody>
          <a:bodyPr wrap="square" rtlCol="0">
            <a:spAutoFit/>
          </a:bodyPr>
          <a:lstStyle/>
          <a:p>
            <a:r>
              <a:rPr lang="en-US" sz="2800" dirty="0">
                <a:solidFill>
                  <a:schemeClr val="tx2">
                    <a:lumMod val="75000"/>
                    <a:lumOff val="25000"/>
                  </a:schemeClr>
                </a:solidFill>
              </a:rPr>
              <a:t>Water shortage can and will affect a lot of people since most daily actions that use water cannot be done when there is a water shortage. People will have less water to drink, clean and water the plants. That can affect people and spoil the food from the plants. And if industries can't get access to enough water, they cannot provide enough materials or food.</a:t>
            </a:r>
          </a:p>
        </p:txBody>
      </p:sp>
      <p:pic>
        <p:nvPicPr>
          <p:cNvPr id="3074" name="Picture 2" descr="India's Drinking Water Struggle - WSJ">
            <a:extLst>
              <a:ext uri="{FF2B5EF4-FFF2-40B4-BE49-F238E27FC236}">
                <a16:creationId xmlns:a16="http://schemas.microsoft.com/office/drawing/2014/main" id="{D6A0A578-805F-4E75-80B7-10D1ECC5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14345"/>
            <a:ext cx="3818133" cy="25407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ater Crisis In India: Its Impact And Solutions">
            <a:extLst>
              <a:ext uri="{FF2B5EF4-FFF2-40B4-BE49-F238E27FC236}">
                <a16:creationId xmlns:a16="http://schemas.microsoft.com/office/drawing/2014/main" id="{E5A9DAC0-850D-452D-9FC1-329A94936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31" y="4489668"/>
            <a:ext cx="3910013" cy="220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7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F1B72D8-ABB0-4AFC-9F28-70AC624ACD92}"/>
              </a:ext>
            </a:extLst>
          </p:cNvPr>
          <p:cNvSpPr>
            <a:spLocks noGrp="1"/>
          </p:cNvSpPr>
          <p:nvPr>
            <p:ph type="ctrTitle"/>
          </p:nvPr>
        </p:nvSpPr>
        <p:spPr>
          <a:xfrm>
            <a:off x="1610144" y="3010075"/>
            <a:ext cx="5555624" cy="2232199"/>
          </a:xfrm>
        </p:spPr>
        <p:txBody>
          <a:bodyPr anchor="t">
            <a:normAutofit/>
          </a:bodyPr>
          <a:lstStyle/>
          <a:p>
            <a:pPr algn="l"/>
            <a:r>
              <a:rPr lang="en-US" dirty="0"/>
              <a:t>Air</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35D369E1-E150-4B38-8AC2-8790A47404D7}"/>
              </a:ext>
            </a:extLst>
          </p:cNvPr>
          <p:cNvPicPr>
            <a:picLocks noChangeAspect="1"/>
          </p:cNvPicPr>
          <p:nvPr/>
        </p:nvPicPr>
        <p:blipFill rotWithShape="1">
          <a:blip r:embed="rId2"/>
          <a:srcRect l="11424" r="4021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79533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Why do we describe air as a mixture?</a:t>
            </a:r>
          </a:p>
        </p:txBody>
      </p:sp>
      <p:sp>
        <p:nvSpPr>
          <p:cNvPr id="4" name="TextBox 3">
            <a:extLst>
              <a:ext uri="{FF2B5EF4-FFF2-40B4-BE49-F238E27FC236}">
                <a16:creationId xmlns:a16="http://schemas.microsoft.com/office/drawing/2014/main" id="{1A79BB77-17E9-422B-8EAF-A732269B83AE}"/>
              </a:ext>
            </a:extLst>
          </p:cNvPr>
          <p:cNvSpPr txBox="1"/>
          <p:nvPr/>
        </p:nvSpPr>
        <p:spPr>
          <a:xfrm>
            <a:off x="533400" y="2219325"/>
            <a:ext cx="9858375" cy="1384995"/>
          </a:xfrm>
          <a:prstGeom prst="rect">
            <a:avLst/>
          </a:prstGeom>
          <a:noFill/>
        </p:spPr>
        <p:txBody>
          <a:bodyPr wrap="square" rtlCol="0">
            <a:spAutoFit/>
          </a:bodyPr>
          <a:lstStyle/>
          <a:p>
            <a:r>
              <a:rPr lang="en-US" sz="2800" dirty="0">
                <a:solidFill>
                  <a:schemeClr val="tx2">
                    <a:lumMod val="75000"/>
                    <a:lumOff val="25000"/>
                  </a:schemeClr>
                </a:solidFill>
              </a:rPr>
              <a:t>Air is described as a mixture because it is made up of different elements and can be separated unlike a compound.</a:t>
            </a:r>
          </a:p>
        </p:txBody>
      </p:sp>
      <p:pic>
        <p:nvPicPr>
          <p:cNvPr id="4098" name="Picture 2" descr="Components of Air - Oxygen, Nitrogen, Carbon dioxide, Water Vapour">
            <a:extLst>
              <a:ext uri="{FF2B5EF4-FFF2-40B4-BE49-F238E27FC236}">
                <a16:creationId xmlns:a16="http://schemas.microsoft.com/office/drawing/2014/main" id="{D703B5E1-CC3C-40AF-8B90-51E488FF7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585" y="3128070"/>
            <a:ext cx="5977890" cy="325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0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760414"/>
            <a:ext cx="9858375" cy="754062"/>
          </a:xfrm>
        </p:spPr>
        <p:txBody>
          <a:bodyPr>
            <a:normAutofit/>
          </a:bodyPr>
          <a:lstStyle/>
          <a:p>
            <a:r>
              <a:rPr lang="en-US" sz="3600" dirty="0"/>
              <a:t>How can we separate the gases in air?</a:t>
            </a:r>
          </a:p>
        </p:txBody>
      </p:sp>
      <p:sp>
        <p:nvSpPr>
          <p:cNvPr id="4" name="TextBox 3">
            <a:extLst>
              <a:ext uri="{FF2B5EF4-FFF2-40B4-BE49-F238E27FC236}">
                <a16:creationId xmlns:a16="http://schemas.microsoft.com/office/drawing/2014/main" id="{1A79BB77-17E9-422B-8EAF-A732269B83AE}"/>
              </a:ext>
            </a:extLst>
          </p:cNvPr>
          <p:cNvSpPr txBox="1"/>
          <p:nvPr/>
        </p:nvSpPr>
        <p:spPr>
          <a:xfrm>
            <a:off x="504825" y="1781175"/>
            <a:ext cx="9858375" cy="1384995"/>
          </a:xfrm>
          <a:prstGeom prst="rect">
            <a:avLst/>
          </a:prstGeom>
          <a:noFill/>
        </p:spPr>
        <p:txBody>
          <a:bodyPr wrap="square" rtlCol="0">
            <a:spAutoFit/>
          </a:bodyPr>
          <a:lstStyle/>
          <a:p>
            <a:r>
              <a:rPr lang="en-US" sz="2800" dirty="0">
                <a:solidFill>
                  <a:schemeClr val="tx2">
                    <a:lumMod val="75000"/>
                    <a:lumOff val="25000"/>
                  </a:schemeClr>
                </a:solidFill>
              </a:rPr>
              <a:t>Air can be separated by fractional distillation. Air is vaporized and each gas in the mixture is separated using the advantage that each gas has a different boiling points.</a:t>
            </a:r>
          </a:p>
        </p:txBody>
      </p:sp>
      <p:pic>
        <p:nvPicPr>
          <p:cNvPr id="5122" name="Picture 2" descr="Fractional distillation - Wikipedia">
            <a:extLst>
              <a:ext uri="{FF2B5EF4-FFF2-40B4-BE49-F238E27FC236}">
                <a16:creationId xmlns:a16="http://schemas.microsoft.com/office/drawing/2014/main" id="{2F8C7B6C-3359-4928-A8BA-2650E547D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2" y="3356670"/>
            <a:ext cx="2667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7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E143D-1DE4-401A-883B-F200C3DD80C2}"/>
              </a:ext>
            </a:extLst>
          </p:cNvPr>
          <p:cNvSpPr>
            <a:spLocks noGrp="1"/>
          </p:cNvSpPr>
          <p:nvPr>
            <p:ph type="body" idx="1"/>
          </p:nvPr>
        </p:nvSpPr>
        <p:spPr>
          <a:xfrm>
            <a:off x="333375" y="314823"/>
            <a:ext cx="9858375" cy="754062"/>
          </a:xfrm>
        </p:spPr>
        <p:txBody>
          <a:bodyPr>
            <a:normAutofit/>
          </a:bodyPr>
          <a:lstStyle/>
          <a:p>
            <a:r>
              <a:rPr lang="en-US" sz="3600" dirty="0"/>
              <a:t>What are the major causes of air pollution?</a:t>
            </a:r>
          </a:p>
        </p:txBody>
      </p:sp>
      <p:sp>
        <p:nvSpPr>
          <p:cNvPr id="4" name="TextBox 3">
            <a:extLst>
              <a:ext uri="{FF2B5EF4-FFF2-40B4-BE49-F238E27FC236}">
                <a16:creationId xmlns:a16="http://schemas.microsoft.com/office/drawing/2014/main" id="{1A79BB77-17E9-422B-8EAF-A732269B83AE}"/>
              </a:ext>
            </a:extLst>
          </p:cNvPr>
          <p:cNvSpPr txBox="1"/>
          <p:nvPr/>
        </p:nvSpPr>
        <p:spPr>
          <a:xfrm>
            <a:off x="794217" y="935535"/>
            <a:ext cx="9858375" cy="4832092"/>
          </a:xfrm>
          <a:prstGeom prst="rect">
            <a:avLst/>
          </a:prstGeom>
          <a:noFill/>
        </p:spPr>
        <p:txBody>
          <a:bodyPr wrap="square" rtlCol="0">
            <a:spAutoFit/>
          </a:bodyPr>
          <a:lstStyle/>
          <a:p>
            <a:r>
              <a:rPr lang="en-US" sz="2800" dirty="0">
                <a:solidFill>
                  <a:schemeClr val="tx2">
                    <a:lumMod val="75000"/>
                    <a:lumOff val="25000"/>
                  </a:schemeClr>
                </a:solidFill>
              </a:rPr>
              <a:t>The major causes of air pollution comes from gases that are dumped into the atmosphere. Some ways the dangerous gases come from is by wildfires that release carbon dioxide which is poisonous for the environment. Wildfires also burn oxygen from the atmosphere. Other causes of major air pollution are vehicles that use gasoline </a:t>
            </a:r>
          </a:p>
          <a:p>
            <a:r>
              <a:rPr lang="en-US" sz="2800" dirty="0">
                <a:solidFill>
                  <a:schemeClr val="tx2">
                    <a:lumMod val="75000"/>
                    <a:lumOff val="25000"/>
                  </a:schemeClr>
                </a:solidFill>
              </a:rPr>
              <a:t>because it produces carbon dioxide. </a:t>
            </a:r>
          </a:p>
          <a:p>
            <a:r>
              <a:rPr lang="en-US" sz="2800" dirty="0">
                <a:solidFill>
                  <a:schemeClr val="tx2">
                    <a:lumMod val="75000"/>
                    <a:lumOff val="25000"/>
                  </a:schemeClr>
                </a:solidFill>
              </a:rPr>
              <a:t>The same effects happen when </a:t>
            </a:r>
          </a:p>
          <a:p>
            <a:r>
              <a:rPr lang="en-US" sz="2800" dirty="0">
                <a:solidFill>
                  <a:schemeClr val="tx2">
                    <a:lumMod val="75000"/>
                    <a:lumOff val="25000"/>
                  </a:schemeClr>
                </a:solidFill>
              </a:rPr>
              <a:t>                                   volcanoes erupt, and</a:t>
            </a:r>
          </a:p>
          <a:p>
            <a:r>
              <a:rPr lang="en-US" sz="2800" dirty="0">
                <a:solidFill>
                  <a:schemeClr val="tx2">
                    <a:lumMod val="75000"/>
                    <a:lumOff val="25000"/>
                  </a:schemeClr>
                </a:solidFill>
              </a:rPr>
              <a:t>                                  factories emitting the</a:t>
            </a:r>
          </a:p>
          <a:p>
            <a:r>
              <a:rPr lang="en-US" sz="2800" dirty="0">
                <a:solidFill>
                  <a:schemeClr val="tx2">
                    <a:lumMod val="75000"/>
                    <a:lumOff val="25000"/>
                  </a:schemeClr>
                </a:solidFill>
              </a:rPr>
              <a:t>                                 same dangerous gasses.</a:t>
            </a:r>
          </a:p>
        </p:txBody>
      </p:sp>
      <p:pic>
        <p:nvPicPr>
          <p:cNvPr id="6146" name="Picture 2" descr="What Causes Air Pollution? | NASA Climate Kids">
            <a:extLst>
              <a:ext uri="{FF2B5EF4-FFF2-40B4-BE49-F238E27FC236}">
                <a16:creationId xmlns:a16="http://schemas.microsoft.com/office/drawing/2014/main" id="{7D8312E9-112C-435E-AE8E-EB28D5692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1" y="3511450"/>
            <a:ext cx="4286249" cy="24110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2 prices in Germany and other countries; is ETS not enough? – Magnus  Commodities">
            <a:extLst>
              <a:ext uri="{FF2B5EF4-FFF2-40B4-BE49-F238E27FC236}">
                <a16:creationId xmlns:a16="http://schemas.microsoft.com/office/drawing/2014/main" id="{9EB83AC1-5E30-4706-B6C1-6B5EA1FCA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04" y="4376338"/>
            <a:ext cx="3541058" cy="234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11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ineVTI">
  <a:themeElements>
    <a:clrScheme name="AnalogousFromRegularSeedLeftStep">
      <a:dk1>
        <a:srgbClr val="000000"/>
      </a:dk1>
      <a:lt1>
        <a:srgbClr val="FFFFFF"/>
      </a:lt1>
      <a:dk2>
        <a:srgbClr val="1A282F"/>
      </a:dk2>
      <a:lt2>
        <a:srgbClr val="F2F3F0"/>
      </a:lt2>
      <a:accent1>
        <a:srgbClr val="9629E7"/>
      </a:accent1>
      <a:accent2>
        <a:srgbClr val="4D33DA"/>
      </a:accent2>
      <a:accent3>
        <a:srgbClr val="295AE7"/>
      </a:accent3>
      <a:accent4>
        <a:srgbClr val="1798D5"/>
      </a:accent4>
      <a:accent5>
        <a:srgbClr val="22C0B1"/>
      </a:accent5>
      <a:accent6>
        <a:srgbClr val="15C46B"/>
      </a:accent6>
      <a:hlink>
        <a:srgbClr val="5F9B33"/>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587</TotalTime>
  <Words>811</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Posterama</vt:lpstr>
      <vt:lpstr>SineVTI</vt:lpstr>
      <vt:lpstr>Water and Air</vt:lpstr>
      <vt:lpstr>Water</vt:lpstr>
      <vt:lpstr>PowerPoint Presentation</vt:lpstr>
      <vt:lpstr>PowerPoint Presentation</vt:lpstr>
      <vt:lpstr>PowerPoint Presentation</vt:lpstr>
      <vt:lpstr>Air</vt:lpstr>
      <vt:lpstr>PowerPoint Presentation</vt:lpstr>
      <vt:lpstr>PowerPoint Presentation</vt:lpstr>
      <vt:lpstr>PowerPoint Presentation</vt:lpstr>
      <vt:lpstr>PowerPoint Presentation</vt:lpstr>
      <vt:lpstr>PowerPoint Presentation</vt:lpstr>
      <vt:lpstr>Water and Air (rusting)</vt:lpstr>
      <vt:lpstr>PowerPoint Presentation</vt:lpstr>
      <vt:lpstr>PowerPoint Presentation</vt:lpstr>
      <vt:lpstr>PowerPoint Presentation</vt:lpstr>
      <vt:lpstr>PowerPoint Presentation</vt:lpstr>
      <vt:lpstr>Recourses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Air</dc:title>
  <dc:creator>Khalid AlMantheri</dc:creator>
  <cp:lastModifiedBy>Khalid AlMantheri</cp:lastModifiedBy>
  <cp:revision>3</cp:revision>
  <dcterms:created xsi:type="dcterms:W3CDTF">2021-09-07T18:00:35Z</dcterms:created>
  <dcterms:modified xsi:type="dcterms:W3CDTF">2021-09-08T03:47:45Z</dcterms:modified>
</cp:coreProperties>
</file>