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4"/>
  </p:sldMasterIdLst>
  <p:notesMasterIdLst>
    <p:notesMasterId r:id="rId34"/>
  </p:notesMasterIdLst>
  <p:handoutMasterIdLst>
    <p:handoutMasterId r:id="rId35"/>
  </p:handoutMasterIdLst>
  <p:sldIdLst>
    <p:sldId id="311" r:id="rId5"/>
    <p:sldId id="306" r:id="rId6"/>
    <p:sldId id="289" r:id="rId7"/>
    <p:sldId id="286" r:id="rId8"/>
    <p:sldId id="290" r:id="rId9"/>
    <p:sldId id="307" r:id="rId10"/>
    <p:sldId id="262" r:id="rId11"/>
    <p:sldId id="263" r:id="rId12"/>
    <p:sldId id="265" r:id="rId13"/>
    <p:sldId id="266" r:id="rId14"/>
    <p:sldId id="285" r:id="rId15"/>
    <p:sldId id="270" r:id="rId16"/>
    <p:sldId id="283" r:id="rId17"/>
    <p:sldId id="308" r:id="rId18"/>
    <p:sldId id="272" r:id="rId19"/>
    <p:sldId id="267" r:id="rId20"/>
    <p:sldId id="309" r:id="rId21"/>
    <p:sldId id="258" r:id="rId22"/>
    <p:sldId id="274" r:id="rId23"/>
    <p:sldId id="276" r:id="rId24"/>
    <p:sldId id="310" r:id="rId25"/>
    <p:sldId id="291" r:id="rId26"/>
    <p:sldId id="292" r:id="rId27"/>
    <p:sldId id="279" r:id="rId28"/>
    <p:sldId id="280" r:id="rId29"/>
    <p:sldId id="281" r:id="rId30"/>
    <p:sldId id="282" r:id="rId31"/>
    <p:sldId id="287" r:id="rId32"/>
    <p:sldId id="288" r:id="rId33"/>
  </p:sldIdLst>
  <p:sldSz cx="9144000" cy="6858000" type="screen4x3"/>
  <p:notesSz cx="6858000" cy="9144000"/>
  <p:embeddedFontLst>
    <p:embeddedFont>
      <p:font typeface="Calibri" panose="020F0502020204030204" pitchFamily="34" charset="0"/>
      <p:regular r:id="rId36"/>
      <p:bold r:id="rId37"/>
      <p:italic r:id="rId38"/>
      <p:boldItalic r:id="rId39"/>
    </p:embeddedFont>
    <p:embeddedFont>
      <p:font typeface="Consolas" panose="020B0609020204030204" pitchFamily="49" charset="0"/>
      <p:regular r:id="rId40"/>
      <p:bold r:id="rId41"/>
      <p:italic r:id="rId42"/>
      <p:boldItalic r:id="rId4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5">
          <p15:clr>
            <a:srgbClr val="A4A3A4"/>
          </p15:clr>
        </p15:guide>
        <p15:guide id="2" orient="horz" pos="3232">
          <p15:clr>
            <a:srgbClr val="A4A3A4"/>
          </p15:clr>
        </p15:guide>
        <p15:guide id="3" orient="horz" pos="1912">
          <p15:clr>
            <a:srgbClr val="A4A3A4"/>
          </p15:clr>
        </p15:guide>
        <p15:guide id="4" pos="5380">
          <p15:clr>
            <a:srgbClr val="A4A3A4"/>
          </p15:clr>
        </p15:guide>
        <p15:guide id="5" pos="295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Franklin" initials="JF" lastIdx="5" clrIdx="0">
    <p:extLst>
      <p:ext uri="{19B8F6BF-5375-455C-9EA6-DF929625EA0E}">
        <p15:presenceInfo xmlns:p15="http://schemas.microsoft.com/office/powerpoint/2012/main" userId="S::james.franklin@pgonline.co.uk::cf915d05-507f-491f-b4a6-b2aa085ee4b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B2B0"/>
    <a:srgbClr val="CF6529"/>
    <a:srgbClr val="00566A"/>
    <a:srgbClr val="58ACA5"/>
    <a:srgbClr val="0E463C"/>
    <a:srgbClr val="D2A022"/>
    <a:srgbClr val="3E7FC3"/>
    <a:srgbClr val="F68B38"/>
    <a:srgbClr val="B32E25"/>
    <a:srgbClr val="5EC9D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32783F-519A-447C-BAF3-022945DF46C8}" v="2" dt="2022-02-08T14:43:27.6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73" autoAdjust="0"/>
    <p:restoredTop sz="96328"/>
  </p:normalViewPr>
  <p:slideViewPr>
    <p:cSldViewPr snapToGrid="0" snapToObjects="1" showGuides="1">
      <p:cViewPr varScale="1">
        <p:scale>
          <a:sx n="79" d="100"/>
          <a:sy n="79" d="100"/>
        </p:scale>
        <p:origin x="1757" y="77"/>
      </p:cViewPr>
      <p:guideLst>
        <p:guide orient="horz" pos="1245"/>
        <p:guide orient="horz" pos="3232"/>
        <p:guide orient="horz" pos="1912"/>
        <p:guide pos="5380"/>
        <p:guide pos="2959"/>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120" d="100"/>
          <a:sy n="120" d="100"/>
        </p:scale>
        <p:origin x="4104" y="12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di Somar Yousef" userId="S::hadyou@sultansschool.edu.om::d9c68ab8-9529-4747-87b7-36bafb66deda" providerId="AD" clId="Web-{9A32783F-519A-447C-BAF3-022945DF46C8}"/>
    <pc:docChg chg="modSld">
      <pc:chgData name="Hadi Somar Yousef" userId="S::hadyou@sultansschool.edu.om::d9c68ab8-9529-4747-87b7-36bafb66deda" providerId="AD" clId="Web-{9A32783F-519A-447C-BAF3-022945DF46C8}" dt="2022-02-08T14:43:27.649" v="1" actId="1076"/>
      <pc:docMkLst>
        <pc:docMk/>
      </pc:docMkLst>
      <pc:sldChg chg="modSp">
        <pc:chgData name="Hadi Somar Yousef" userId="S::hadyou@sultansschool.edu.om::d9c68ab8-9529-4747-87b7-36bafb66deda" providerId="AD" clId="Web-{9A32783F-519A-447C-BAF3-022945DF46C8}" dt="2022-02-08T14:43:27.649" v="1" actId="1076"/>
        <pc:sldMkLst>
          <pc:docMk/>
          <pc:sldMk cId="4216542983" sldId="292"/>
        </pc:sldMkLst>
        <pc:spChg chg="mod">
          <ac:chgData name="Hadi Somar Yousef" userId="S::hadyou@sultansschool.edu.om::d9c68ab8-9529-4747-87b7-36bafb66deda" providerId="AD" clId="Web-{9A32783F-519A-447C-BAF3-022945DF46C8}" dt="2022-02-08T14:43:27.649" v="1" actId="1076"/>
          <ac:spMkLst>
            <pc:docMk/>
            <pc:sldMk cId="4216542983" sldId="292"/>
            <ac:spMk id="4" creationId="{082D9CC0-3581-4B9B-9A6B-15843925E9C5}"/>
          </ac:spMkLst>
        </pc:spChg>
        <pc:spChg chg="mod">
          <ac:chgData name="Hadi Somar Yousef" userId="S::hadyou@sultansschool.edu.om::d9c68ab8-9529-4747-87b7-36bafb66deda" providerId="AD" clId="Web-{9A32783F-519A-447C-BAF3-022945DF46C8}" dt="2022-02-08T14:43:25.430" v="0" actId="1076"/>
          <ac:spMkLst>
            <pc:docMk/>
            <pc:sldMk cId="4216542983" sldId="292"/>
            <ac:spMk id="46" creationId="{B20955F7-D491-4979-9B95-742F4DB0BCE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A15AC3-2A6F-447A-AA0E-F8AF4766AA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229252E9-9EA3-4FEE-AF96-AA7C1041C29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380164-0B27-4BE3-92F5-290A20804486}" type="datetimeFigureOut">
              <a:rPr lang="en-GB" smtClean="0"/>
              <a:t>08/02/2022</a:t>
            </a:fld>
            <a:endParaRPr lang="en-GB"/>
          </a:p>
        </p:txBody>
      </p:sp>
      <p:sp>
        <p:nvSpPr>
          <p:cNvPr id="4" name="Footer Placeholder 3">
            <a:extLst>
              <a:ext uri="{FF2B5EF4-FFF2-40B4-BE49-F238E27FC236}">
                <a16:creationId xmlns:a16="http://schemas.microsoft.com/office/drawing/2014/main" id="{C664E01A-0FC0-42BC-8462-1AC68A69AA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BDA9E45E-AB00-43AF-8E59-8B9648C41C8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725A8D-0E8E-4863-9B9C-10B5862F5D93}" type="slidenum">
              <a:rPr lang="en-GB" smtClean="0"/>
              <a:t>‹#›</a:t>
            </a:fld>
            <a:endParaRPr lang="en-GB"/>
          </a:p>
        </p:txBody>
      </p:sp>
    </p:spTree>
    <p:extLst>
      <p:ext uri="{BB962C8B-B14F-4D97-AF65-F5344CB8AC3E}">
        <p14:creationId xmlns:p14="http://schemas.microsoft.com/office/powerpoint/2010/main" val="24271725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6C703-0827-4D98-8015-40DEE3C186A7}" type="datetimeFigureOut">
              <a:rPr lang="en-GB" smtClean="0"/>
              <a:t>08/02/2022</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98D5B-57F4-4A7F-8DDC-A432FF1B0DAA}" type="slidenum">
              <a:rPr lang="en-GB" smtClean="0"/>
              <a:t>‹#›</a:t>
            </a:fld>
            <a:endParaRPr lang="en-GB" dirty="0"/>
          </a:p>
        </p:txBody>
      </p:sp>
    </p:spTree>
    <p:extLst>
      <p:ext uri="{BB962C8B-B14F-4D97-AF65-F5344CB8AC3E}">
        <p14:creationId xmlns:p14="http://schemas.microsoft.com/office/powerpoint/2010/main" val="80438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9_Custom Layout">
    <p:bg>
      <p:bgPr>
        <a:solidFill>
          <a:srgbClr val="00566A"/>
        </a:solidFill>
        <a:effectLst/>
      </p:bgPr>
    </p:bg>
    <p:spTree>
      <p:nvGrpSpPr>
        <p:cNvPr id="1" name=""/>
        <p:cNvGrpSpPr/>
        <p:nvPr/>
      </p:nvGrpSpPr>
      <p:grpSpPr>
        <a:xfrm>
          <a:off x="0" y="0"/>
          <a:ext cx="0" cy="0"/>
          <a:chOff x="0" y="0"/>
          <a:chExt cx="0" cy="0"/>
        </a:xfrm>
      </p:grpSpPr>
      <p:cxnSp>
        <p:nvCxnSpPr>
          <p:cNvPr id="8" name="Straight Connector 7"/>
          <p:cNvCxnSpPr>
            <a:cxnSpLocks/>
          </p:cNvCxnSpPr>
          <p:nvPr userDrawn="1"/>
        </p:nvCxnSpPr>
        <p:spPr>
          <a:xfrm>
            <a:off x="584200" y="1702800"/>
            <a:ext cx="0" cy="4616876"/>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6" name="Text Placeholder 11">
            <a:extLst>
              <a:ext uri="{FF2B5EF4-FFF2-40B4-BE49-F238E27FC236}">
                <a16:creationId xmlns:a16="http://schemas.microsoft.com/office/drawing/2014/main" id="{46F7E0BE-1E43-430C-965F-BEF87208DD6A}"/>
              </a:ext>
            </a:extLst>
          </p:cNvPr>
          <p:cNvSpPr>
            <a:spLocks noGrp="1"/>
          </p:cNvSpPr>
          <p:nvPr>
            <p:ph type="body" sz="quarter" idx="15"/>
          </p:nvPr>
        </p:nvSpPr>
        <p:spPr>
          <a:xfrm>
            <a:off x="724280" y="1704179"/>
            <a:ext cx="7797230" cy="3453607"/>
          </a:xfrm>
          <a:prstGeom prst="rect">
            <a:avLst/>
          </a:prstGeom>
        </p:spPr>
        <p:txBody>
          <a:bodyPr vert="horz" lIns="0" tIns="0"/>
          <a:lstStyle>
            <a:lvl1pPr marL="271463" indent="-271463">
              <a:lnSpc>
                <a:spcPct val="100000"/>
              </a:lnSpc>
              <a:spcBef>
                <a:spcPts val="600"/>
              </a:spcBef>
              <a:spcAft>
                <a:spcPts val="600"/>
              </a:spcAft>
              <a:buFont typeface="Arial"/>
              <a:buChar char="•"/>
              <a:defRPr sz="2500">
                <a:solidFill>
                  <a:schemeClr val="bg1"/>
                </a:solidFill>
                <a:latin typeface="Arial"/>
                <a:cs typeface="Arial"/>
              </a:defRPr>
            </a:lvl1pPr>
            <a:lvl2pPr marL="723900" indent="-279400">
              <a:lnSpc>
                <a:spcPct val="100000"/>
              </a:lnSpc>
              <a:spcBef>
                <a:spcPts val="0"/>
              </a:spcBef>
              <a:spcAft>
                <a:spcPts val="1200"/>
              </a:spcAft>
              <a:buFont typeface="Arial"/>
              <a:buChar char="•"/>
              <a:defRPr lang="en-US" sz="2000" kern="1200" dirty="0" smtClean="0">
                <a:solidFill>
                  <a:schemeClr val="bg1"/>
                </a:solidFill>
                <a:latin typeface="Arial"/>
                <a:ea typeface="+mn-ea"/>
                <a:cs typeface="Arial"/>
              </a:defRPr>
            </a:lvl2pPr>
            <a:lvl3pPr marL="723900" indent="-279400">
              <a:lnSpc>
                <a:spcPct val="100000"/>
              </a:lnSpc>
              <a:spcBef>
                <a:spcPts val="0"/>
              </a:spcBef>
              <a:spcAft>
                <a:spcPts val="1200"/>
              </a:spcAft>
              <a:buFont typeface="Arial"/>
              <a:buChar char="•"/>
              <a:defRPr lang="en-US" sz="2000" kern="1200" baseline="0" dirty="0" smtClean="0">
                <a:solidFill>
                  <a:schemeClr val="bg1"/>
                </a:solidFill>
                <a:latin typeface="Arial"/>
                <a:ea typeface="+mn-ea"/>
                <a:cs typeface="Arial"/>
              </a:defRPr>
            </a:lvl3pPr>
          </a:lstStyle>
          <a:p>
            <a:pPr lvl="0"/>
            <a:r>
              <a:rPr lang="en-US" dirty="0"/>
              <a:t>Click to edit Master text styles</a:t>
            </a:r>
          </a:p>
          <a:p>
            <a:pPr marL="723900" lvl="1" indent="-279400" algn="l" defTabSz="457200" rtl="0" eaLnBrk="1" latinLnBrk="0" hangingPunct="1">
              <a:lnSpc>
                <a:spcPct val="100000"/>
              </a:lnSpc>
              <a:spcBef>
                <a:spcPts val="0"/>
              </a:spcBef>
              <a:spcAft>
                <a:spcPts val="1200"/>
              </a:spcAft>
              <a:buFont typeface="Arial"/>
              <a:buChar char="•"/>
            </a:pPr>
            <a:r>
              <a:rPr lang="en-US" dirty="0"/>
              <a:t>Second level</a:t>
            </a:r>
          </a:p>
          <a:p>
            <a:pPr lvl="2"/>
            <a:r>
              <a:rPr lang="en-US" dirty="0"/>
              <a:t>Third level</a:t>
            </a:r>
          </a:p>
        </p:txBody>
      </p:sp>
    </p:spTree>
    <p:extLst>
      <p:ext uri="{BB962C8B-B14F-4D97-AF65-F5344CB8AC3E}">
        <p14:creationId xmlns:p14="http://schemas.microsoft.com/office/powerpoint/2010/main" val="1093718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rgbClr val="CF6529"/>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584200" y="1702800"/>
            <a:ext cx="0" cy="2564400"/>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6"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10"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bg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dirty="0"/>
              <a:t>Click to edit Master text styles</a:t>
            </a:r>
          </a:p>
        </p:txBody>
      </p:sp>
    </p:spTree>
    <p:extLst>
      <p:ext uri="{BB962C8B-B14F-4D97-AF65-F5344CB8AC3E}">
        <p14:creationId xmlns:p14="http://schemas.microsoft.com/office/powerpoint/2010/main" val="39392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000B063-300B-45D4-BF96-2B670E9BA06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144000" cy="618744"/>
          </a:xfrm>
          <a:prstGeom prst="rect">
            <a:avLst/>
          </a:prstGeom>
        </p:spPr>
      </p:pic>
      <p:sp>
        <p:nvSpPr>
          <p:cNvPr id="26"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27"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lang="en-US" sz="2000" kern="1200" dirty="0" smtClean="0">
                <a:solidFill>
                  <a:srgbClr val="00566A"/>
                </a:solidFill>
                <a:latin typeface="Arial"/>
                <a:ea typeface="+mn-ea"/>
                <a:cs typeface="Arial"/>
              </a:defRPr>
            </a:lvl2pPr>
            <a:lvl3pPr marL="723900" indent="-279400">
              <a:lnSpc>
                <a:spcPct val="100000"/>
              </a:lnSpc>
              <a:spcBef>
                <a:spcPts val="0"/>
              </a:spcBef>
              <a:spcAft>
                <a:spcPts val="1200"/>
              </a:spcAft>
              <a:buFont typeface="Arial"/>
              <a:buChar char="•"/>
              <a:defRPr lang="en-US" sz="2000" kern="1200" baseline="0" dirty="0" smtClean="0">
                <a:solidFill>
                  <a:srgbClr val="6EB2B0"/>
                </a:solidFill>
                <a:latin typeface="Arial"/>
                <a:ea typeface="+mn-ea"/>
                <a:cs typeface="Arial"/>
              </a:defRPr>
            </a:lvl3pPr>
          </a:lstStyle>
          <a:p>
            <a:pPr lvl="0"/>
            <a:r>
              <a:rPr lang="en-US" dirty="0"/>
              <a:t>Click to edit Master text styles</a:t>
            </a:r>
          </a:p>
          <a:p>
            <a:pPr marL="723900" lvl="1" indent="-279400" algn="l" defTabSz="457200" rtl="0" eaLnBrk="1" latinLnBrk="0" hangingPunct="1">
              <a:lnSpc>
                <a:spcPct val="100000"/>
              </a:lnSpc>
              <a:spcBef>
                <a:spcPts val="0"/>
              </a:spcBef>
              <a:spcAft>
                <a:spcPts val="1200"/>
              </a:spcAft>
              <a:buFont typeface="Arial"/>
              <a:buChar char="•"/>
            </a:pPr>
            <a:r>
              <a:rPr lang="en-US" dirty="0"/>
              <a:t>Second level</a:t>
            </a:r>
          </a:p>
          <a:p>
            <a:pPr lvl="2"/>
            <a:r>
              <a:rPr lang="en-US" dirty="0"/>
              <a:t>Third level</a:t>
            </a:r>
          </a:p>
        </p:txBody>
      </p:sp>
      <p:sp>
        <p:nvSpPr>
          <p:cNvPr id="8" name="TextBox 7">
            <a:extLst>
              <a:ext uri="{FF2B5EF4-FFF2-40B4-BE49-F238E27FC236}">
                <a16:creationId xmlns:a16="http://schemas.microsoft.com/office/drawing/2014/main" id="{A99F80EC-0B21-0F4D-9ECD-7C9B391A3C06}"/>
              </a:ext>
            </a:extLst>
          </p:cNvPr>
          <p:cNvSpPr txBox="1"/>
          <p:nvPr userDrawn="1"/>
        </p:nvSpPr>
        <p:spPr>
          <a:xfrm>
            <a:off x="752495" y="156700"/>
            <a:ext cx="8067635" cy="452432"/>
          </a:xfrm>
          <a:prstGeom prst="rect">
            <a:avLst/>
          </a:prstGeom>
          <a:noFill/>
        </p:spPr>
        <p:txBody>
          <a:bodyPr wrap="square" lIns="0" tIns="0" rIns="0" rtlCol="0">
            <a:noAutofit/>
          </a:bodyPr>
          <a:lstStyle/>
          <a:p>
            <a:pPr marL="0" algn="l" defTabSz="914400" rtl="0" eaLnBrk="1" latinLnBrk="0" hangingPunct="1">
              <a:spcBef>
                <a:spcPts val="288"/>
              </a:spcBef>
            </a:pPr>
            <a:r>
              <a:rPr lang="en-US" sz="1200" b="1" kern="1200" dirty="0">
                <a:solidFill>
                  <a:srgbClr val="FFFFFF"/>
                </a:solidFill>
                <a:effectLst>
                  <a:glow rad="228600">
                    <a:schemeClr val="tx1">
                      <a:alpha val="32000"/>
                    </a:schemeClr>
                  </a:glow>
                  <a:outerShdw blurRad="50800" dist="38100" dir="2700000" algn="tl" rotWithShape="0">
                    <a:prstClr val="black">
                      <a:alpha val="40000"/>
                    </a:prstClr>
                  </a:outerShdw>
                </a:effectLst>
                <a:latin typeface="Arial" panose="020B0604020202020204" pitchFamily="34" charset="0"/>
                <a:ea typeface="+mn-ea"/>
                <a:cs typeface="Arial" panose="020B0604020202020204" pitchFamily="34" charset="0"/>
              </a:rPr>
              <a:t>CPU architecture</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kern="1200" dirty="0">
                <a:solidFill>
                  <a:srgbClr val="FFFFFF"/>
                </a:solidFill>
                <a:effectLst>
                  <a:glow rad="228600">
                    <a:schemeClr val="tx1">
                      <a:alpha val="32000"/>
                    </a:schemeClr>
                  </a:glow>
                  <a:outerShdw blurRad="50800" dist="38100" dir="2700000" algn="tl" rotWithShape="0">
                    <a:prstClr val="black">
                      <a:alpha val="40000"/>
                    </a:prstClr>
                  </a:outerShdw>
                </a:effectLst>
                <a:latin typeface="Arial" panose="020B0604020202020204" pitchFamily="34" charset="0"/>
                <a:ea typeface="+mn-ea"/>
                <a:cs typeface="Arial" panose="020B0604020202020204" pitchFamily="34" charset="0"/>
              </a:rPr>
              <a:t>Computer architecture and storage</a:t>
            </a:r>
          </a:p>
        </p:txBody>
      </p:sp>
    </p:spTree>
    <p:extLst>
      <p:ext uri="{BB962C8B-B14F-4D97-AF65-F5344CB8AC3E}">
        <p14:creationId xmlns:p14="http://schemas.microsoft.com/office/powerpoint/2010/main" val="4180777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6" name="Picture 5" descr="Untitled-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16500" y="901700"/>
            <a:ext cx="2979807" cy="3251200"/>
          </a:xfrm>
          <a:prstGeom prst="rect">
            <a:avLst/>
          </a:prstGeom>
        </p:spPr>
      </p:pic>
      <p:sp>
        <p:nvSpPr>
          <p:cNvPr id="1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8"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lang="en-US" sz="2000" kern="1200" dirty="0" smtClean="0">
                <a:solidFill>
                  <a:srgbClr val="0E463C"/>
                </a:solidFill>
                <a:latin typeface="Arial"/>
                <a:ea typeface="+mn-ea"/>
                <a:cs typeface="Arial"/>
              </a:defRPr>
            </a:lvl2pPr>
            <a:lvl3pPr marL="723900" indent="-279400">
              <a:lnSpc>
                <a:spcPct val="100000"/>
              </a:lnSpc>
              <a:spcBef>
                <a:spcPts val="0"/>
              </a:spcBef>
              <a:spcAft>
                <a:spcPts val="1200"/>
              </a:spcAft>
              <a:buFont typeface="Arial"/>
              <a:buChar char="•"/>
              <a:defRPr lang="en-US" sz="2000" kern="1200" baseline="0" dirty="0" smtClean="0">
                <a:solidFill>
                  <a:srgbClr val="58ACA5"/>
                </a:solidFill>
                <a:latin typeface="Arial"/>
                <a:ea typeface="+mn-ea"/>
                <a:cs typeface="Arial"/>
              </a:defRPr>
            </a:lvl3pPr>
          </a:lstStyle>
          <a:p>
            <a:pPr lvl="0"/>
            <a:r>
              <a:rPr lang="en-US" dirty="0"/>
              <a:t>Click to edit Master text styles</a:t>
            </a:r>
          </a:p>
          <a:p>
            <a:pPr marL="723900" lvl="1" indent="-279400" algn="l" defTabSz="457200" rtl="0" eaLnBrk="1" latinLnBrk="0" hangingPunct="1">
              <a:lnSpc>
                <a:spcPct val="100000"/>
              </a:lnSpc>
              <a:spcBef>
                <a:spcPts val="0"/>
              </a:spcBef>
              <a:spcAft>
                <a:spcPts val="1200"/>
              </a:spcAft>
              <a:buFont typeface="Arial"/>
              <a:buChar char="•"/>
            </a:pPr>
            <a:r>
              <a:rPr lang="en-US" dirty="0"/>
              <a:t>Second level</a:t>
            </a:r>
          </a:p>
          <a:p>
            <a:pPr lvl="2"/>
            <a:r>
              <a:rPr lang="en-US" dirty="0"/>
              <a:t>Third level</a:t>
            </a:r>
          </a:p>
        </p:txBody>
      </p:sp>
      <p:pic>
        <p:nvPicPr>
          <p:cNvPr id="11" name="Picture 10">
            <a:extLst>
              <a:ext uri="{FF2B5EF4-FFF2-40B4-BE49-F238E27FC236}">
                <a16:creationId xmlns:a16="http://schemas.microsoft.com/office/drawing/2014/main" id="{0D8FECED-0FF9-4489-AAAD-A21A9C0BC546}"/>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0" y="0"/>
            <a:ext cx="9144000" cy="618744"/>
          </a:xfrm>
          <a:prstGeom prst="rect">
            <a:avLst/>
          </a:prstGeom>
        </p:spPr>
      </p:pic>
      <p:sp>
        <p:nvSpPr>
          <p:cNvPr id="12" name="TextBox 11">
            <a:extLst>
              <a:ext uri="{FF2B5EF4-FFF2-40B4-BE49-F238E27FC236}">
                <a16:creationId xmlns:a16="http://schemas.microsoft.com/office/drawing/2014/main" id="{38C22327-3191-4E99-A01A-5904651EF1CD}"/>
              </a:ext>
            </a:extLst>
          </p:cNvPr>
          <p:cNvSpPr txBox="1"/>
          <p:nvPr userDrawn="1"/>
        </p:nvSpPr>
        <p:spPr>
          <a:xfrm>
            <a:off x="752495" y="156700"/>
            <a:ext cx="8067635" cy="452432"/>
          </a:xfrm>
          <a:prstGeom prst="rect">
            <a:avLst/>
          </a:prstGeom>
          <a:noFill/>
        </p:spPr>
        <p:txBody>
          <a:bodyPr wrap="square" lIns="0" tIns="0" rIns="0" rtlCol="0">
            <a:noAutofit/>
          </a:bodyPr>
          <a:lstStyle/>
          <a:p>
            <a:pPr marL="0" algn="l" defTabSz="914400" rtl="0" eaLnBrk="1" latinLnBrk="0" hangingPunct="1">
              <a:spcBef>
                <a:spcPts val="288"/>
              </a:spcBef>
            </a:pPr>
            <a:r>
              <a:rPr lang="en-US" sz="1200" b="1" kern="1200" dirty="0">
                <a:solidFill>
                  <a:srgbClr val="FFFFFF"/>
                </a:solidFill>
                <a:effectLst>
                  <a:glow rad="228600">
                    <a:schemeClr val="tx1">
                      <a:alpha val="32000"/>
                    </a:schemeClr>
                  </a:glow>
                  <a:outerShdw blurRad="50800" dist="38100" dir="2700000" algn="tl" rotWithShape="0">
                    <a:prstClr val="black">
                      <a:alpha val="40000"/>
                    </a:prstClr>
                  </a:outerShdw>
                </a:effectLst>
                <a:latin typeface="Arial" panose="020B0604020202020204" pitchFamily="34" charset="0"/>
                <a:ea typeface="+mn-ea"/>
                <a:cs typeface="Arial" panose="020B0604020202020204" pitchFamily="34" charset="0"/>
              </a:rPr>
              <a:t>CPU architecture</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kern="1200" dirty="0">
                <a:solidFill>
                  <a:srgbClr val="FFFFFF"/>
                </a:solidFill>
                <a:effectLst>
                  <a:glow rad="228600">
                    <a:schemeClr val="tx1">
                      <a:alpha val="32000"/>
                    </a:schemeClr>
                  </a:glow>
                  <a:outerShdw blurRad="50800" dist="38100" dir="2700000" algn="tl" rotWithShape="0">
                    <a:prstClr val="black">
                      <a:alpha val="40000"/>
                    </a:prstClr>
                  </a:outerShdw>
                </a:effectLst>
                <a:latin typeface="Arial" panose="020B0604020202020204" pitchFamily="34" charset="0"/>
                <a:ea typeface="+mn-ea"/>
                <a:cs typeface="Arial" panose="020B0604020202020204" pitchFamily="34" charset="0"/>
              </a:rPr>
              <a:t>Computer architecture and storage</a:t>
            </a:r>
          </a:p>
        </p:txBody>
      </p:sp>
    </p:spTree>
    <p:extLst>
      <p:ext uri="{BB962C8B-B14F-4D97-AF65-F5344CB8AC3E}">
        <p14:creationId xmlns:p14="http://schemas.microsoft.com/office/powerpoint/2010/main" val="284972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8"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lang="en-US" sz="2000" kern="1200" dirty="0" smtClean="0">
                <a:solidFill>
                  <a:srgbClr val="00566A"/>
                </a:solidFill>
                <a:latin typeface="Arial"/>
                <a:ea typeface="+mn-ea"/>
                <a:cs typeface="Arial"/>
              </a:defRPr>
            </a:lvl2pPr>
            <a:lvl3pPr marL="723900" indent="-279400">
              <a:lnSpc>
                <a:spcPct val="100000"/>
              </a:lnSpc>
              <a:spcBef>
                <a:spcPts val="0"/>
              </a:spcBef>
              <a:spcAft>
                <a:spcPts val="1200"/>
              </a:spcAft>
              <a:buFont typeface="Arial"/>
              <a:buChar char="•"/>
              <a:defRPr lang="en-US" sz="2000" kern="1200" baseline="0" dirty="0" smtClean="0">
                <a:solidFill>
                  <a:srgbClr val="6EB2B0"/>
                </a:solidFill>
                <a:latin typeface="Arial"/>
                <a:ea typeface="+mn-ea"/>
                <a:cs typeface="Arial"/>
              </a:defRPr>
            </a:lvl3pPr>
          </a:lstStyle>
          <a:p>
            <a:pPr lvl="0"/>
            <a:r>
              <a:rPr lang="en-US" dirty="0"/>
              <a:t>Click to edit Master text styles</a:t>
            </a:r>
          </a:p>
          <a:p>
            <a:pPr marL="723900" lvl="1" indent="-279400" algn="l" defTabSz="457200" rtl="0" eaLnBrk="1" latinLnBrk="0" hangingPunct="1">
              <a:lnSpc>
                <a:spcPct val="100000"/>
              </a:lnSpc>
              <a:spcBef>
                <a:spcPts val="0"/>
              </a:spcBef>
              <a:spcAft>
                <a:spcPts val="1200"/>
              </a:spcAft>
              <a:buFont typeface="Arial"/>
              <a:buChar char="•"/>
            </a:pPr>
            <a:r>
              <a:rPr lang="en-US" dirty="0"/>
              <a:t>Second level</a:t>
            </a:r>
          </a:p>
          <a:p>
            <a:pPr lvl="2"/>
            <a:r>
              <a:rPr lang="en-US" dirty="0"/>
              <a:t>Third level</a:t>
            </a:r>
          </a:p>
        </p:txBody>
      </p:sp>
      <p:pic>
        <p:nvPicPr>
          <p:cNvPr id="9" name="Graphic 8">
            <a:extLst>
              <a:ext uri="{FF2B5EF4-FFF2-40B4-BE49-F238E27FC236}">
                <a16:creationId xmlns:a16="http://schemas.microsoft.com/office/drawing/2014/main" id="{8DD9B7FF-74E5-46D6-85A2-3CAB03DACB3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684433" y="900257"/>
            <a:ext cx="1474704" cy="554400"/>
          </a:xfrm>
          <a:prstGeom prst="rect">
            <a:avLst/>
          </a:prstGeom>
        </p:spPr>
      </p:pic>
      <p:pic>
        <p:nvPicPr>
          <p:cNvPr id="13" name="Picture 12">
            <a:extLst>
              <a:ext uri="{FF2B5EF4-FFF2-40B4-BE49-F238E27FC236}">
                <a16:creationId xmlns:a16="http://schemas.microsoft.com/office/drawing/2014/main" id="{B4025385-2C85-4D17-B5C3-928A26A09A36}"/>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0" y="0"/>
            <a:ext cx="9144000" cy="618744"/>
          </a:xfrm>
          <a:prstGeom prst="rect">
            <a:avLst/>
          </a:prstGeom>
        </p:spPr>
      </p:pic>
      <p:sp>
        <p:nvSpPr>
          <p:cNvPr id="14" name="TextBox 13">
            <a:extLst>
              <a:ext uri="{FF2B5EF4-FFF2-40B4-BE49-F238E27FC236}">
                <a16:creationId xmlns:a16="http://schemas.microsoft.com/office/drawing/2014/main" id="{0FE34C35-35D1-45FA-AF3D-2839F3C8D7B3}"/>
              </a:ext>
            </a:extLst>
          </p:cNvPr>
          <p:cNvSpPr txBox="1"/>
          <p:nvPr userDrawn="1"/>
        </p:nvSpPr>
        <p:spPr>
          <a:xfrm>
            <a:off x="752495" y="156700"/>
            <a:ext cx="8067635" cy="452432"/>
          </a:xfrm>
          <a:prstGeom prst="rect">
            <a:avLst/>
          </a:prstGeom>
          <a:noFill/>
        </p:spPr>
        <p:txBody>
          <a:bodyPr wrap="square" lIns="0" tIns="0" rIns="0" rtlCol="0">
            <a:noAutofit/>
          </a:bodyPr>
          <a:lstStyle/>
          <a:p>
            <a:pPr marL="0" algn="l" defTabSz="914400" rtl="0" eaLnBrk="1" latinLnBrk="0" hangingPunct="1">
              <a:spcBef>
                <a:spcPts val="288"/>
              </a:spcBef>
            </a:pPr>
            <a:r>
              <a:rPr lang="en-US" sz="1200" b="1" kern="1200" dirty="0">
                <a:solidFill>
                  <a:srgbClr val="FFFFFF"/>
                </a:solidFill>
                <a:effectLst>
                  <a:glow rad="228600">
                    <a:schemeClr val="tx1">
                      <a:alpha val="32000"/>
                    </a:schemeClr>
                  </a:glow>
                  <a:outerShdw blurRad="50800" dist="38100" dir="2700000" algn="tl" rotWithShape="0">
                    <a:prstClr val="black">
                      <a:alpha val="40000"/>
                    </a:prstClr>
                  </a:outerShdw>
                </a:effectLst>
                <a:latin typeface="Arial" panose="020B0604020202020204" pitchFamily="34" charset="0"/>
                <a:ea typeface="+mn-ea"/>
                <a:cs typeface="Arial" panose="020B0604020202020204" pitchFamily="34" charset="0"/>
              </a:rPr>
              <a:t>CPU architecture</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kern="1200" dirty="0">
                <a:solidFill>
                  <a:srgbClr val="FFFFFF"/>
                </a:solidFill>
                <a:effectLst>
                  <a:glow rad="228600">
                    <a:schemeClr val="tx1">
                      <a:alpha val="32000"/>
                    </a:schemeClr>
                  </a:glow>
                  <a:outerShdw blurRad="50800" dist="38100" dir="2700000" algn="tl" rotWithShape="0">
                    <a:prstClr val="black">
                      <a:alpha val="40000"/>
                    </a:prstClr>
                  </a:outerShdw>
                </a:effectLst>
                <a:latin typeface="Arial" panose="020B0604020202020204" pitchFamily="34" charset="0"/>
                <a:ea typeface="+mn-ea"/>
                <a:cs typeface="Arial" panose="020B0604020202020204" pitchFamily="34" charset="0"/>
              </a:rPr>
              <a:t>Computer architecture and storage</a:t>
            </a:r>
          </a:p>
        </p:txBody>
      </p:sp>
    </p:spTree>
    <p:extLst>
      <p:ext uri="{BB962C8B-B14F-4D97-AF65-F5344CB8AC3E}">
        <p14:creationId xmlns:p14="http://schemas.microsoft.com/office/powerpoint/2010/main" val="4276716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4"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25"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lang="en-US" sz="2000" kern="1200" dirty="0" smtClean="0">
                <a:solidFill>
                  <a:srgbClr val="00566A"/>
                </a:solidFill>
                <a:latin typeface="Arial"/>
                <a:ea typeface="+mn-ea"/>
                <a:cs typeface="Arial"/>
              </a:defRPr>
            </a:lvl2pPr>
            <a:lvl3pPr marL="723900" indent="-279400">
              <a:lnSpc>
                <a:spcPct val="100000"/>
              </a:lnSpc>
              <a:spcBef>
                <a:spcPts val="0"/>
              </a:spcBef>
              <a:spcAft>
                <a:spcPts val="1200"/>
              </a:spcAft>
              <a:buFont typeface="Arial"/>
              <a:buChar char="•"/>
              <a:defRPr lang="en-US" sz="2000" kern="1200" baseline="0" dirty="0" smtClean="0">
                <a:solidFill>
                  <a:srgbClr val="6EB2B0"/>
                </a:solidFill>
                <a:latin typeface="Arial"/>
                <a:ea typeface="+mn-ea"/>
                <a:cs typeface="Arial"/>
              </a:defRPr>
            </a:lvl3pPr>
          </a:lstStyle>
          <a:p>
            <a:pPr lvl="0"/>
            <a:r>
              <a:rPr lang="en-US" dirty="0"/>
              <a:t>Click to edit Master text styles</a:t>
            </a:r>
          </a:p>
          <a:p>
            <a:pPr marL="723900" lvl="1" indent="-279400" algn="l" defTabSz="457200" rtl="0" eaLnBrk="1" latinLnBrk="0" hangingPunct="1">
              <a:lnSpc>
                <a:spcPct val="100000"/>
              </a:lnSpc>
              <a:spcBef>
                <a:spcPts val="0"/>
              </a:spcBef>
              <a:spcAft>
                <a:spcPts val="1200"/>
              </a:spcAft>
              <a:buFont typeface="Arial"/>
              <a:buChar char="•"/>
            </a:pPr>
            <a:r>
              <a:rPr lang="en-US" dirty="0"/>
              <a:t>Second level</a:t>
            </a:r>
          </a:p>
          <a:p>
            <a:pPr lvl="2"/>
            <a:r>
              <a:rPr lang="en-US" dirty="0"/>
              <a:t>Third level</a:t>
            </a:r>
          </a:p>
        </p:txBody>
      </p:sp>
      <p:pic>
        <p:nvPicPr>
          <p:cNvPr id="7" name="Picture 6">
            <a:extLst>
              <a:ext uri="{FF2B5EF4-FFF2-40B4-BE49-F238E27FC236}">
                <a16:creationId xmlns:a16="http://schemas.microsoft.com/office/drawing/2014/main" id="{9B4382E5-B5CE-4BD8-9725-853884CD496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144000" cy="618744"/>
          </a:xfrm>
          <a:prstGeom prst="rect">
            <a:avLst/>
          </a:prstGeom>
        </p:spPr>
      </p:pic>
      <p:sp>
        <p:nvSpPr>
          <p:cNvPr id="8" name="TextBox 7">
            <a:extLst>
              <a:ext uri="{FF2B5EF4-FFF2-40B4-BE49-F238E27FC236}">
                <a16:creationId xmlns:a16="http://schemas.microsoft.com/office/drawing/2014/main" id="{5726EA29-FE6D-49B9-B80D-2DB887ACDC17}"/>
              </a:ext>
            </a:extLst>
          </p:cNvPr>
          <p:cNvSpPr txBox="1"/>
          <p:nvPr userDrawn="1"/>
        </p:nvSpPr>
        <p:spPr>
          <a:xfrm>
            <a:off x="752495" y="156700"/>
            <a:ext cx="8067635" cy="452432"/>
          </a:xfrm>
          <a:prstGeom prst="rect">
            <a:avLst/>
          </a:prstGeom>
          <a:noFill/>
        </p:spPr>
        <p:txBody>
          <a:bodyPr wrap="square" lIns="0" tIns="0" rIns="0" rtlCol="0">
            <a:noAutofit/>
          </a:bodyPr>
          <a:lstStyle/>
          <a:p>
            <a:pPr marL="0" algn="l" defTabSz="914400" rtl="0" eaLnBrk="1" latinLnBrk="0" hangingPunct="1">
              <a:spcBef>
                <a:spcPts val="288"/>
              </a:spcBef>
            </a:pPr>
            <a:r>
              <a:rPr lang="en-US" sz="1200" b="1" kern="1200" dirty="0">
                <a:solidFill>
                  <a:srgbClr val="FFFFFF"/>
                </a:solidFill>
                <a:effectLst>
                  <a:glow rad="228600">
                    <a:schemeClr val="tx1">
                      <a:alpha val="32000"/>
                    </a:schemeClr>
                  </a:glow>
                  <a:outerShdw blurRad="50800" dist="38100" dir="2700000" algn="tl" rotWithShape="0">
                    <a:prstClr val="black">
                      <a:alpha val="40000"/>
                    </a:prstClr>
                  </a:outerShdw>
                </a:effectLst>
                <a:latin typeface="Arial" panose="020B0604020202020204" pitchFamily="34" charset="0"/>
                <a:ea typeface="+mn-ea"/>
                <a:cs typeface="Arial" panose="020B0604020202020204" pitchFamily="34" charset="0"/>
              </a:rPr>
              <a:t>CPU architecture</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kern="1200" dirty="0">
                <a:solidFill>
                  <a:srgbClr val="FFFFFF"/>
                </a:solidFill>
                <a:effectLst>
                  <a:glow rad="228600">
                    <a:schemeClr val="tx1">
                      <a:alpha val="32000"/>
                    </a:schemeClr>
                  </a:glow>
                  <a:outerShdw blurRad="50800" dist="38100" dir="2700000" algn="tl" rotWithShape="0">
                    <a:prstClr val="black">
                      <a:alpha val="40000"/>
                    </a:prstClr>
                  </a:outerShdw>
                </a:effectLst>
                <a:latin typeface="Arial" panose="020B0604020202020204" pitchFamily="34" charset="0"/>
                <a:ea typeface="+mn-ea"/>
                <a:cs typeface="Arial" panose="020B0604020202020204" pitchFamily="34" charset="0"/>
              </a:rPr>
              <a:t>Computer architecture and storage</a:t>
            </a:r>
          </a:p>
        </p:txBody>
      </p:sp>
    </p:spTree>
    <p:extLst>
      <p:ext uri="{BB962C8B-B14F-4D97-AF65-F5344CB8AC3E}">
        <p14:creationId xmlns:p14="http://schemas.microsoft.com/office/powerpoint/2010/main" val="3315833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tx1"/>
        </a:solidFill>
        <a:effectLst/>
      </p:bgPr>
    </p:bg>
    <p:spTree>
      <p:nvGrpSpPr>
        <p:cNvPr id="1" name=""/>
        <p:cNvGrpSpPr/>
        <p:nvPr/>
      </p:nvGrpSpPr>
      <p:grpSpPr>
        <a:xfrm>
          <a:off x="0" y="0"/>
          <a:ext cx="0" cy="0"/>
          <a:chOff x="0" y="0"/>
          <a:chExt cx="0" cy="0"/>
        </a:xfrm>
      </p:grpSpPr>
      <p:sp>
        <p:nvSpPr>
          <p:cNvPr id="8" name="Rectangle 7"/>
          <p:cNvSpPr/>
          <p:nvPr userDrawn="1"/>
        </p:nvSpPr>
        <p:spPr>
          <a:xfrm>
            <a:off x="676274" y="1701461"/>
            <a:ext cx="7829551" cy="4555093"/>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Copyright</a:t>
            </a:r>
            <a:endParaRPr kumimoji="0" lang="en-GB" sz="1200" b="1" i="0" u="none" strike="noStrike" kern="1200" cap="none" spc="0" normalizeH="0" baseline="0" noProof="0" dirty="0">
              <a:ln>
                <a:noFill/>
              </a:ln>
              <a:solidFill>
                <a:schemeClr val="bg1"/>
              </a:solidFill>
              <a:effectLst/>
              <a:uLnTx/>
              <a:uFillTx/>
              <a:latin typeface="Arial"/>
              <a:ea typeface="+mn-ea"/>
              <a:cs typeface="Arial"/>
            </a:endParaRP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 2021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contents of this unit are protected by copyright. </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unit and all the worksheets, PowerPoint presentations, teaching guides and other associated files distributed with it are supplied to you by PG Online Limited under licence and may be used and copied by you only in accordance with the terms of the licence. Except as expressly permitted by the licence, no part of the materials distributed with this unit may be used, reproduced, stored in a retrieval system, or transmitted, in any form or by any means, electronic or otherwise, without the prior written permission of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Licence agreement</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is a legal agreement between you, the end user, and PG Online Limited. This unit and all the worksheets, PowerPoint presentations, teaching guides and other associated files distributed with it is licensed, not sold, to you by PG Online Limited for use under the terms of the licence.</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materials distributed with this unit may be freely copied and used by members of a single institution on a single site only. You are not permitted to share in any way any of the materials or part of the materials with any third party, including users on another site or individuals who are members of a separate institution. You acknowledge that the materials must remain with you, the licencing institution, and no part of the materials may be transferred to another institution. You also agree not to procure, authorise, encourage, facilitate or enable any third party to reproduce these materials in whole or in part without the prior permission of PG Online Limited.</a:t>
            </a:r>
            <a:endParaRPr lang="en-GB" sz="1200" dirty="0">
              <a:solidFill>
                <a:schemeClr val="bg1"/>
              </a:solidFill>
            </a:endParaRPr>
          </a:p>
        </p:txBody>
      </p:sp>
      <p:pic>
        <p:nvPicPr>
          <p:cNvPr id="6" name="Picture 5">
            <a:extLst>
              <a:ext uri="{FF2B5EF4-FFF2-40B4-BE49-F238E27FC236}">
                <a16:creationId xmlns:a16="http://schemas.microsoft.com/office/drawing/2014/main" id="{D4593E0C-2029-4AB6-A03A-0DAF316CEA42}"/>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144000" cy="618744"/>
          </a:xfrm>
          <a:prstGeom prst="rect">
            <a:avLst/>
          </a:prstGeom>
        </p:spPr>
      </p:pic>
      <p:sp>
        <p:nvSpPr>
          <p:cNvPr id="9" name="TextBox 8">
            <a:extLst>
              <a:ext uri="{FF2B5EF4-FFF2-40B4-BE49-F238E27FC236}">
                <a16:creationId xmlns:a16="http://schemas.microsoft.com/office/drawing/2014/main" id="{963B054F-AE47-4B32-8298-3ECD1329903D}"/>
              </a:ext>
            </a:extLst>
          </p:cNvPr>
          <p:cNvSpPr txBox="1"/>
          <p:nvPr userDrawn="1"/>
        </p:nvSpPr>
        <p:spPr>
          <a:xfrm>
            <a:off x="752495" y="156700"/>
            <a:ext cx="8067635" cy="452432"/>
          </a:xfrm>
          <a:prstGeom prst="rect">
            <a:avLst/>
          </a:prstGeom>
          <a:noFill/>
        </p:spPr>
        <p:txBody>
          <a:bodyPr wrap="square" lIns="0" tIns="0" rIns="0" rtlCol="0">
            <a:noAutofit/>
          </a:bodyPr>
          <a:lstStyle/>
          <a:p>
            <a:pPr marL="0" algn="l" defTabSz="914400" rtl="0" eaLnBrk="1" latinLnBrk="0" hangingPunct="1">
              <a:spcBef>
                <a:spcPts val="288"/>
              </a:spcBef>
            </a:pPr>
            <a:r>
              <a:rPr lang="en-US" sz="1200" b="1" kern="1200" dirty="0">
                <a:solidFill>
                  <a:srgbClr val="FFFFFF"/>
                </a:solidFill>
                <a:effectLst>
                  <a:glow rad="228600">
                    <a:schemeClr val="tx1">
                      <a:alpha val="32000"/>
                    </a:schemeClr>
                  </a:glow>
                  <a:outerShdw blurRad="50800" dist="38100" dir="2700000" algn="tl" rotWithShape="0">
                    <a:prstClr val="black">
                      <a:alpha val="40000"/>
                    </a:prstClr>
                  </a:outerShdw>
                </a:effectLst>
                <a:latin typeface="Arial" panose="020B0604020202020204" pitchFamily="34" charset="0"/>
                <a:ea typeface="+mn-ea"/>
                <a:cs typeface="Arial" panose="020B0604020202020204" pitchFamily="34" charset="0"/>
              </a:rPr>
              <a:t>CPU architecture</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kern="1200" dirty="0">
                <a:solidFill>
                  <a:srgbClr val="FFFFFF"/>
                </a:solidFill>
                <a:effectLst>
                  <a:glow rad="228600">
                    <a:schemeClr val="tx1">
                      <a:alpha val="32000"/>
                    </a:schemeClr>
                  </a:glow>
                  <a:outerShdw blurRad="50800" dist="38100" dir="2700000" algn="tl" rotWithShape="0">
                    <a:prstClr val="black">
                      <a:alpha val="40000"/>
                    </a:prstClr>
                  </a:outerShdw>
                </a:effectLst>
                <a:latin typeface="Arial" panose="020B0604020202020204" pitchFamily="34" charset="0"/>
                <a:ea typeface="+mn-ea"/>
                <a:cs typeface="Arial" panose="020B0604020202020204" pitchFamily="34" charset="0"/>
              </a:rPr>
              <a:t>Computer architecture and storage</a:t>
            </a:r>
          </a:p>
        </p:txBody>
      </p:sp>
    </p:spTree>
    <p:extLst>
      <p:ext uri="{BB962C8B-B14F-4D97-AF65-F5344CB8AC3E}">
        <p14:creationId xmlns:p14="http://schemas.microsoft.com/office/powerpoint/2010/main" val="48771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734550"/>
      </p:ext>
    </p:extLst>
  </p:cSld>
  <p:clrMap bg1="lt1" tx1="dk1" bg2="lt2" tx2="dk2" accent1="accent1" accent2="accent2" accent3="accent3" accent4="accent4" accent5="accent5" accent6="accent6" hlink="hlink" folHlink="folHlink"/>
  <p:sldLayoutIdLst>
    <p:sldLayoutId id="2147483666" r:id="rId1"/>
    <p:sldLayoutId id="2147483664" r:id="rId2"/>
    <p:sldLayoutId id="2147483653" r:id="rId3"/>
    <p:sldLayoutId id="2147483652" r:id="rId4"/>
    <p:sldLayoutId id="2147483667" r:id="rId5"/>
    <p:sldLayoutId id="2147483656" r:id="rId6"/>
    <p:sldLayoutId id="2147483665"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5.xml"/><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8C4D6A-F581-40AC-8733-CCC80952970E}"/>
              </a:ext>
            </a:extLst>
          </p:cNvPr>
          <p:cNvSpPr>
            <a:spLocks noGrp="1"/>
          </p:cNvSpPr>
          <p:nvPr>
            <p:ph type="body" sz="quarter" idx="13"/>
          </p:nvPr>
        </p:nvSpPr>
        <p:spPr/>
        <p:txBody>
          <a:bodyPr/>
          <a:lstStyle/>
          <a:p>
            <a:r>
              <a:rPr lang="en-GB" dirty="0"/>
              <a:t>Objectives</a:t>
            </a:r>
          </a:p>
        </p:txBody>
      </p:sp>
      <p:sp>
        <p:nvSpPr>
          <p:cNvPr id="3" name="Text Placeholder 2">
            <a:extLst>
              <a:ext uri="{FF2B5EF4-FFF2-40B4-BE49-F238E27FC236}">
                <a16:creationId xmlns:a16="http://schemas.microsoft.com/office/drawing/2014/main" id="{0B136AEE-3005-4B11-9A91-5092F6FF9746}"/>
              </a:ext>
            </a:extLst>
          </p:cNvPr>
          <p:cNvSpPr>
            <a:spLocks noGrp="1"/>
          </p:cNvSpPr>
          <p:nvPr>
            <p:ph type="body" sz="quarter" idx="15"/>
          </p:nvPr>
        </p:nvSpPr>
        <p:spPr>
          <a:xfrm>
            <a:off x="724280" y="1704179"/>
            <a:ext cx="8419720" cy="3453607"/>
          </a:xfrm>
        </p:spPr>
        <p:txBody>
          <a:bodyPr/>
          <a:lstStyle/>
          <a:p>
            <a:pPr>
              <a:tabLst>
                <a:tab pos="4572000" algn="l"/>
                <a:tab pos="4841875" algn="l"/>
              </a:tabLst>
            </a:pPr>
            <a:r>
              <a:rPr lang="en-GB" dirty="0"/>
              <a:t>Understand the role of the CPU and the </a:t>
            </a:r>
            <a:br>
              <a:rPr lang="en-GB" dirty="0"/>
            </a:br>
            <a:r>
              <a:rPr lang="en-GB" dirty="0"/>
              <a:t>fetch-execute cycle</a:t>
            </a:r>
          </a:p>
          <a:p>
            <a:pPr>
              <a:tabLst>
                <a:tab pos="4572000" algn="l"/>
                <a:tab pos="4841875" algn="l"/>
              </a:tabLst>
            </a:pPr>
            <a:r>
              <a:rPr lang="en-GB" dirty="0"/>
              <a:t>Understand the following registers in the Von </a:t>
            </a:r>
            <a:br>
              <a:rPr lang="en-GB" dirty="0"/>
            </a:br>
            <a:r>
              <a:rPr lang="en-GB" dirty="0"/>
              <a:t>Neumann architecture:</a:t>
            </a:r>
          </a:p>
          <a:p>
            <a:pPr marL="538163" lvl="1">
              <a:tabLst>
                <a:tab pos="4572000" algn="l"/>
                <a:tab pos="4841875" algn="l"/>
              </a:tabLst>
            </a:pPr>
            <a:r>
              <a:rPr lang="en-GB" dirty="0"/>
              <a:t>MAR (Memory Address Register)	•	MDR (Memory Data Register)</a:t>
            </a:r>
          </a:p>
          <a:p>
            <a:pPr marL="538163" lvl="1">
              <a:tabLst>
                <a:tab pos="4572000" algn="l"/>
                <a:tab pos="4841875" algn="l"/>
              </a:tabLst>
            </a:pPr>
            <a:r>
              <a:rPr lang="en-GB" dirty="0"/>
              <a:t>CIR (Current Instruction Register) 	•	Program Counter (PC)</a:t>
            </a:r>
          </a:p>
          <a:p>
            <a:pPr marL="538163" lvl="1">
              <a:tabLst>
                <a:tab pos="4572000" algn="l"/>
                <a:tab pos="4841875" algn="l"/>
              </a:tabLst>
            </a:pPr>
            <a:r>
              <a:rPr lang="en-GB" dirty="0"/>
              <a:t>Accumulator (ACC)</a:t>
            </a:r>
          </a:p>
          <a:p>
            <a:pPr>
              <a:tabLst>
                <a:tab pos="4572000" algn="l"/>
                <a:tab pos="4841875" algn="l"/>
              </a:tabLst>
            </a:pPr>
            <a:r>
              <a:rPr lang="en-GB" dirty="0"/>
              <a:t>Understand common CPU components including:</a:t>
            </a:r>
          </a:p>
          <a:p>
            <a:pPr marL="538163" lvl="1">
              <a:tabLst>
                <a:tab pos="4572000" algn="l"/>
                <a:tab pos="4841875" algn="l"/>
              </a:tabLst>
            </a:pPr>
            <a:r>
              <a:rPr lang="en-GB" dirty="0"/>
              <a:t>ALU (Arithmetic Logic Unit)	•	CU (Control Unit)</a:t>
            </a:r>
          </a:p>
          <a:p>
            <a:pPr marL="538163" lvl="1">
              <a:tabLst>
                <a:tab pos="4572000" algn="l"/>
                <a:tab pos="4841875" algn="l"/>
              </a:tabLst>
            </a:pPr>
            <a:r>
              <a:rPr lang="en-GB" dirty="0"/>
              <a:t>Registers</a:t>
            </a:r>
          </a:p>
          <a:p>
            <a:endParaRPr lang="en-GB" dirty="0"/>
          </a:p>
        </p:txBody>
      </p:sp>
    </p:spTree>
    <p:extLst>
      <p:ext uri="{BB962C8B-B14F-4D97-AF65-F5344CB8AC3E}">
        <p14:creationId xmlns:p14="http://schemas.microsoft.com/office/powerpoint/2010/main" val="2261056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t>Von Neumann architecture</a:t>
            </a:r>
          </a:p>
          <a:p>
            <a:endParaRPr lang="en-GB"/>
          </a:p>
        </p:txBody>
      </p:sp>
      <p:sp>
        <p:nvSpPr>
          <p:cNvPr id="3" name="Text Placeholder 2"/>
          <p:cNvSpPr>
            <a:spLocks noGrp="1"/>
          </p:cNvSpPr>
          <p:nvPr>
            <p:ph type="body" sz="quarter" idx="14"/>
          </p:nvPr>
        </p:nvSpPr>
        <p:spPr/>
        <p:txBody>
          <a:bodyPr/>
          <a:lstStyle/>
          <a:p>
            <a:r>
              <a:rPr lang="en-GB">
                <a:solidFill>
                  <a:schemeClr val="tx1"/>
                </a:solidFill>
              </a:rPr>
              <a:t>Program </a:t>
            </a:r>
            <a:r>
              <a:rPr lang="en-GB" b="1"/>
              <a:t>instructions</a:t>
            </a:r>
            <a:r>
              <a:rPr lang="en-GB">
                <a:solidFill>
                  <a:schemeClr val="tx1"/>
                </a:solidFill>
              </a:rPr>
              <a:t> and the </a:t>
            </a:r>
            <a:r>
              <a:rPr lang="en-GB" b="1"/>
              <a:t>data</a:t>
            </a:r>
            <a:r>
              <a:rPr lang="en-GB">
                <a:solidFill>
                  <a:schemeClr val="tx1"/>
                </a:solidFill>
              </a:rPr>
              <a:t> the programs are using are both stored in the same memory</a:t>
            </a:r>
          </a:p>
          <a:p>
            <a:pPr lvl="1"/>
            <a:r>
              <a:rPr lang="en-GB"/>
              <a:t>The CPU accesses both instructions and data from the </a:t>
            </a:r>
            <a:br>
              <a:rPr lang="en-GB"/>
            </a:br>
            <a:r>
              <a:rPr lang="en-GB"/>
              <a:t>same RAM</a:t>
            </a:r>
          </a:p>
          <a:p>
            <a:endParaRPr lang="en-GB"/>
          </a:p>
        </p:txBody>
      </p:sp>
      <p:pic>
        <p:nvPicPr>
          <p:cNvPr id="5" name="Picture 4">
            <a:extLst>
              <a:ext uri="{FF2B5EF4-FFF2-40B4-BE49-F238E27FC236}">
                <a16:creationId xmlns:a16="http://schemas.microsoft.com/office/drawing/2014/main" id="{E7FF3401-F011-4F7E-B969-A97F1BBDC97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37436" y="3294991"/>
            <a:ext cx="3469128" cy="3081763"/>
          </a:xfrm>
          <a:prstGeom prst="rect">
            <a:avLst/>
          </a:prstGeom>
        </p:spPr>
      </p:pic>
    </p:spTree>
    <p:extLst>
      <p:ext uri="{BB962C8B-B14F-4D97-AF65-F5344CB8AC3E}">
        <p14:creationId xmlns:p14="http://schemas.microsoft.com/office/powerpoint/2010/main" val="1965024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t>Components of the CPU</a:t>
            </a:r>
          </a:p>
        </p:txBody>
      </p:sp>
      <p:sp>
        <p:nvSpPr>
          <p:cNvPr id="3" name="Text Placeholder 2"/>
          <p:cNvSpPr>
            <a:spLocks noGrp="1"/>
          </p:cNvSpPr>
          <p:nvPr>
            <p:ph type="body" sz="quarter" idx="14"/>
          </p:nvPr>
        </p:nvSpPr>
        <p:spPr/>
        <p:txBody>
          <a:bodyPr/>
          <a:lstStyle/>
          <a:p>
            <a:r>
              <a:rPr lang="en-GB" dirty="0"/>
              <a:t>The CPU has two major components called the</a:t>
            </a:r>
          </a:p>
          <a:p>
            <a:pPr lvl="1"/>
            <a:r>
              <a:rPr lang="en-GB" dirty="0"/>
              <a:t>Control Unit </a:t>
            </a:r>
          </a:p>
          <a:p>
            <a:pPr lvl="1"/>
            <a:r>
              <a:rPr lang="en-GB" dirty="0"/>
              <a:t>Arithmetic-Logic Unit (ALU)</a:t>
            </a:r>
          </a:p>
          <a:p>
            <a:r>
              <a:rPr lang="en-GB" dirty="0"/>
              <a:t>There are also </a:t>
            </a:r>
            <a:r>
              <a:rPr lang="en-GB" dirty="0">
                <a:solidFill>
                  <a:srgbClr val="CF6529"/>
                </a:solidFill>
              </a:rPr>
              <a:t>registers</a:t>
            </a:r>
            <a:r>
              <a:rPr lang="en-GB" dirty="0"/>
              <a:t> </a:t>
            </a:r>
            <a:br>
              <a:rPr lang="en-GB" dirty="0"/>
            </a:br>
            <a:r>
              <a:rPr lang="en-GB" dirty="0"/>
              <a:t>that are used to carry out </a:t>
            </a:r>
            <a:br>
              <a:rPr lang="en-GB" dirty="0"/>
            </a:br>
            <a:r>
              <a:rPr lang="en-GB" dirty="0"/>
              <a:t>these operations</a:t>
            </a:r>
          </a:p>
          <a:p>
            <a:pPr lvl="1"/>
            <a:r>
              <a:rPr lang="en-GB" dirty="0"/>
              <a:t>A </a:t>
            </a:r>
            <a:r>
              <a:rPr lang="en-GB" dirty="0">
                <a:solidFill>
                  <a:srgbClr val="CF6529"/>
                </a:solidFill>
              </a:rPr>
              <a:t>register</a:t>
            </a:r>
            <a:r>
              <a:rPr lang="en-GB" dirty="0"/>
              <a:t> is a very fast </a:t>
            </a:r>
            <a:br>
              <a:rPr lang="en-GB" dirty="0"/>
            </a:br>
            <a:r>
              <a:rPr lang="en-GB" dirty="0"/>
              <a:t>memory location in the </a:t>
            </a:r>
            <a:br>
              <a:rPr lang="en-GB" dirty="0"/>
            </a:br>
            <a:r>
              <a:rPr lang="en-GB" dirty="0"/>
              <a:t>CPU itself</a:t>
            </a:r>
          </a:p>
          <a:p>
            <a:pPr lvl="1"/>
            <a:r>
              <a:rPr lang="en-GB" dirty="0"/>
              <a:t>Cache is located on the CPU – </a:t>
            </a:r>
            <a:br>
              <a:rPr lang="en-GB" dirty="0"/>
            </a:br>
            <a:r>
              <a:rPr lang="en-GB" dirty="0"/>
              <a:t>it is slower to access than </a:t>
            </a:r>
            <a:br>
              <a:rPr lang="en-GB" dirty="0"/>
            </a:br>
            <a:r>
              <a:rPr lang="en-GB" dirty="0"/>
              <a:t>registers but faster than RAM</a:t>
            </a:r>
          </a:p>
          <a:p>
            <a:endParaRPr lang="en-GB" dirty="0"/>
          </a:p>
        </p:txBody>
      </p:sp>
      <p:pic>
        <p:nvPicPr>
          <p:cNvPr id="16" name="Picture 15">
            <a:extLst>
              <a:ext uri="{FF2B5EF4-FFF2-40B4-BE49-F238E27FC236}">
                <a16:creationId xmlns:a16="http://schemas.microsoft.com/office/drawing/2014/main" id="{88755AA4-5E15-4763-88AA-5C4C154D3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569" y="2344667"/>
            <a:ext cx="3520443" cy="3607100"/>
          </a:xfrm>
          <a:prstGeom prst="rect">
            <a:avLst/>
          </a:prstGeom>
        </p:spPr>
      </p:pic>
    </p:spTree>
    <p:extLst>
      <p:ext uri="{BB962C8B-B14F-4D97-AF65-F5344CB8AC3E}">
        <p14:creationId xmlns:p14="http://schemas.microsoft.com/office/powerpoint/2010/main" val="1966950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t>Registers in the CPU </a:t>
            </a:r>
          </a:p>
        </p:txBody>
      </p:sp>
      <p:sp>
        <p:nvSpPr>
          <p:cNvPr id="3" name="Text Placeholder 2"/>
          <p:cNvSpPr>
            <a:spLocks noGrp="1"/>
          </p:cNvSpPr>
          <p:nvPr>
            <p:ph type="body" sz="quarter" idx="14"/>
          </p:nvPr>
        </p:nvSpPr>
        <p:spPr>
          <a:xfrm>
            <a:off x="724280" y="1704179"/>
            <a:ext cx="7619620" cy="4451692"/>
          </a:xfrm>
        </p:spPr>
        <p:txBody>
          <a:bodyPr/>
          <a:lstStyle/>
          <a:p>
            <a:pPr>
              <a:spcAft>
                <a:spcPts val="600"/>
              </a:spcAft>
            </a:pPr>
            <a:r>
              <a:rPr lang="en-GB" b="1" dirty="0">
                <a:solidFill>
                  <a:srgbClr val="CF6529"/>
                </a:solidFill>
              </a:rPr>
              <a:t>Program Counter (PC)</a:t>
            </a:r>
            <a:r>
              <a:rPr lang="en-GB" dirty="0">
                <a:solidFill>
                  <a:srgbClr val="CF6529"/>
                </a:solidFill>
              </a:rPr>
              <a:t> </a:t>
            </a:r>
            <a:br>
              <a:rPr lang="en-GB" dirty="0"/>
            </a:br>
            <a:r>
              <a:rPr lang="en-GB" sz="2000" dirty="0"/>
              <a:t>holds the address of the next instruction to be executed</a:t>
            </a:r>
          </a:p>
          <a:p>
            <a:pPr>
              <a:spcAft>
                <a:spcPts val="600"/>
              </a:spcAft>
            </a:pPr>
            <a:r>
              <a:rPr lang="en-GB" b="1" dirty="0">
                <a:solidFill>
                  <a:srgbClr val="CF6529"/>
                </a:solidFill>
              </a:rPr>
              <a:t>Memory Address Register (MAR)</a:t>
            </a:r>
            <a:br>
              <a:rPr lang="en-GB" dirty="0">
                <a:solidFill>
                  <a:srgbClr val="CF6529"/>
                </a:solidFill>
              </a:rPr>
            </a:br>
            <a:r>
              <a:rPr lang="en-GB" sz="2000" dirty="0"/>
              <a:t>holds the memory address of the current instruction, and then the data that it uses, so that these can be fetched from memory</a:t>
            </a:r>
            <a:endParaRPr lang="en-GB" dirty="0"/>
          </a:p>
          <a:p>
            <a:pPr>
              <a:spcAft>
                <a:spcPts val="600"/>
              </a:spcAft>
            </a:pPr>
            <a:r>
              <a:rPr lang="en-GB" b="1" dirty="0">
                <a:solidFill>
                  <a:srgbClr val="CF6529"/>
                </a:solidFill>
              </a:rPr>
              <a:t>Memory Data Register (MDR)</a:t>
            </a:r>
            <a:br>
              <a:rPr lang="en-GB" dirty="0">
                <a:solidFill>
                  <a:schemeClr val="accent2"/>
                </a:solidFill>
              </a:rPr>
            </a:br>
            <a:r>
              <a:rPr lang="en-GB" sz="2000" dirty="0"/>
              <a:t>holds the actual instruction, and then the data that has been fetched from memory</a:t>
            </a:r>
          </a:p>
          <a:p>
            <a:pPr>
              <a:spcAft>
                <a:spcPts val="600"/>
              </a:spcAft>
            </a:pPr>
            <a:r>
              <a:rPr lang="en-GB" b="1" dirty="0">
                <a:solidFill>
                  <a:srgbClr val="CF6529"/>
                </a:solidFill>
              </a:rPr>
              <a:t>Current Instruction Register (CIR)</a:t>
            </a:r>
            <a:br>
              <a:rPr lang="en-GB" sz="2000" dirty="0">
                <a:solidFill>
                  <a:srgbClr val="CF6529"/>
                </a:solidFill>
              </a:rPr>
            </a:br>
            <a:r>
              <a:rPr lang="en-GB" sz="2000" dirty="0"/>
              <a:t>holds the instruction currently being executed or decoded</a:t>
            </a:r>
          </a:p>
          <a:p>
            <a:pPr>
              <a:spcAft>
                <a:spcPts val="600"/>
              </a:spcAft>
            </a:pPr>
            <a:r>
              <a:rPr lang="en-GB" b="1" dirty="0">
                <a:solidFill>
                  <a:srgbClr val="CF6529"/>
                </a:solidFill>
              </a:rPr>
              <a:t>Accumulator (ACC)</a:t>
            </a:r>
            <a:br>
              <a:rPr lang="en-GB" dirty="0">
                <a:solidFill>
                  <a:srgbClr val="CF6529"/>
                </a:solidFill>
              </a:rPr>
            </a:br>
            <a:r>
              <a:rPr lang="en-GB" sz="2000" dirty="0"/>
              <a:t>holds the result of an instruction before it is transferred </a:t>
            </a:r>
            <a:br>
              <a:rPr lang="en-GB" sz="2000" dirty="0"/>
            </a:br>
            <a:r>
              <a:rPr lang="en-GB" sz="2000" dirty="0"/>
              <a:t>to memory</a:t>
            </a:r>
            <a:endParaRPr lang="en-GB" b="1" dirty="0">
              <a:solidFill>
                <a:srgbClr val="7BB931"/>
              </a:solidFill>
            </a:endParaRPr>
          </a:p>
        </p:txBody>
      </p:sp>
    </p:spTree>
    <p:extLst>
      <p:ext uri="{BB962C8B-B14F-4D97-AF65-F5344CB8AC3E}">
        <p14:creationId xmlns:p14="http://schemas.microsoft.com/office/powerpoint/2010/main" val="1655457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25240A6-F4AC-4B5C-9BFC-B3982F2EC71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618744"/>
            <a:ext cx="9144000" cy="6239256"/>
          </a:xfrm>
          <a:prstGeom prst="rect">
            <a:avLst/>
          </a:prstGeom>
        </p:spPr>
      </p:pic>
      <p:sp>
        <p:nvSpPr>
          <p:cNvPr id="2" name="Text Placeholder 1"/>
          <p:cNvSpPr>
            <a:spLocks noGrp="1"/>
          </p:cNvSpPr>
          <p:nvPr>
            <p:ph type="body" sz="quarter" idx="13"/>
          </p:nvPr>
        </p:nvSpPr>
        <p:spPr/>
        <p:txBody>
          <a:bodyPr/>
          <a:lstStyle/>
          <a:p>
            <a:r>
              <a:rPr lang="en-GB">
                <a:solidFill>
                  <a:schemeClr val="bg1"/>
                </a:solidFill>
              </a:rPr>
              <a:t>Control Unit</a:t>
            </a:r>
          </a:p>
        </p:txBody>
      </p:sp>
      <p:sp>
        <p:nvSpPr>
          <p:cNvPr id="3" name="Text Placeholder 2"/>
          <p:cNvSpPr>
            <a:spLocks noGrp="1"/>
          </p:cNvSpPr>
          <p:nvPr>
            <p:ph type="body" sz="quarter" idx="14"/>
          </p:nvPr>
        </p:nvSpPr>
        <p:spPr>
          <a:xfrm>
            <a:off x="724280" y="1704179"/>
            <a:ext cx="6173670" cy="3453607"/>
          </a:xfrm>
        </p:spPr>
        <p:txBody>
          <a:bodyPr/>
          <a:lstStyle/>
          <a:p>
            <a:r>
              <a:rPr lang="en-GB" dirty="0">
                <a:solidFill>
                  <a:schemeClr val="bg1"/>
                </a:solidFill>
              </a:rPr>
              <a:t>The control unit coordinates and controls all of the activities taking place within </a:t>
            </a:r>
            <a:br>
              <a:rPr lang="en-GB" dirty="0">
                <a:solidFill>
                  <a:schemeClr val="bg1"/>
                </a:solidFill>
              </a:rPr>
            </a:br>
            <a:r>
              <a:rPr lang="en-GB" dirty="0">
                <a:solidFill>
                  <a:schemeClr val="bg1"/>
                </a:solidFill>
              </a:rPr>
              <a:t>the CPU</a:t>
            </a:r>
          </a:p>
          <a:p>
            <a:pPr lvl="1"/>
            <a:r>
              <a:rPr lang="en-GB" dirty="0">
                <a:solidFill>
                  <a:schemeClr val="bg1"/>
                </a:solidFill>
              </a:rPr>
              <a:t>It decodes instructions and executes them</a:t>
            </a:r>
          </a:p>
          <a:p>
            <a:pPr lvl="1"/>
            <a:r>
              <a:rPr lang="en-GB" dirty="0">
                <a:solidFill>
                  <a:schemeClr val="bg1"/>
                </a:solidFill>
              </a:rPr>
              <a:t>It receives signals from the system clock</a:t>
            </a:r>
          </a:p>
          <a:p>
            <a:pPr lvl="1"/>
            <a:r>
              <a:rPr lang="en-GB" dirty="0">
                <a:solidFill>
                  <a:schemeClr val="bg1"/>
                </a:solidFill>
              </a:rPr>
              <a:t>It directs the timing and control of other </a:t>
            </a:r>
            <a:br>
              <a:rPr lang="en-GB" dirty="0">
                <a:solidFill>
                  <a:schemeClr val="bg1"/>
                </a:solidFill>
              </a:rPr>
            </a:br>
            <a:r>
              <a:rPr lang="en-GB" dirty="0">
                <a:solidFill>
                  <a:schemeClr val="bg1"/>
                </a:solidFill>
              </a:rPr>
              <a:t>parts of the CPU, much like the conductor </a:t>
            </a:r>
            <a:br>
              <a:rPr lang="en-GB" dirty="0">
                <a:solidFill>
                  <a:schemeClr val="bg1"/>
                </a:solidFill>
              </a:rPr>
            </a:br>
            <a:r>
              <a:rPr lang="en-GB" dirty="0">
                <a:solidFill>
                  <a:schemeClr val="bg1"/>
                </a:solidFill>
              </a:rPr>
              <a:t>of an orchestra</a:t>
            </a:r>
          </a:p>
          <a:p>
            <a:pPr lvl="1"/>
            <a:endParaRPr lang="en-GB" dirty="0">
              <a:solidFill>
                <a:schemeClr val="bg1"/>
              </a:solidFill>
            </a:endParaRPr>
          </a:p>
        </p:txBody>
      </p:sp>
    </p:spTree>
    <p:extLst>
      <p:ext uri="{BB962C8B-B14F-4D97-AF65-F5344CB8AC3E}">
        <p14:creationId xmlns:p14="http://schemas.microsoft.com/office/powerpoint/2010/main" val="1790611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t>The Arithmetic Logic Unit</a:t>
            </a:r>
          </a:p>
        </p:txBody>
      </p:sp>
      <p:sp>
        <p:nvSpPr>
          <p:cNvPr id="3" name="Text Placeholder 2"/>
          <p:cNvSpPr>
            <a:spLocks noGrp="1"/>
          </p:cNvSpPr>
          <p:nvPr>
            <p:ph type="body" sz="quarter" idx="14"/>
          </p:nvPr>
        </p:nvSpPr>
        <p:spPr/>
        <p:txBody>
          <a:bodyPr/>
          <a:lstStyle/>
          <a:p>
            <a:r>
              <a:rPr lang="en-GB"/>
              <a:t>The ALU or Arithmetic Logic Unit is where the actual arithmetic operations are done</a:t>
            </a:r>
          </a:p>
          <a:p>
            <a:pPr lvl="1"/>
            <a:r>
              <a:rPr lang="en-GB"/>
              <a:t>It also carries out logical operations such as those including AND, OR and NOT</a:t>
            </a:r>
          </a:p>
        </p:txBody>
      </p:sp>
      <p:grpSp>
        <p:nvGrpSpPr>
          <p:cNvPr id="11" name="Group 10"/>
          <p:cNvGrpSpPr/>
          <p:nvPr/>
        </p:nvGrpSpPr>
        <p:grpSpPr>
          <a:xfrm>
            <a:off x="917773" y="3646710"/>
            <a:ext cx="2588757" cy="1914510"/>
            <a:chOff x="6456871" y="2026337"/>
            <a:chExt cx="1878021" cy="1388887"/>
          </a:xfrm>
        </p:grpSpPr>
        <p:cxnSp>
          <p:nvCxnSpPr>
            <p:cNvPr id="12" name="Straight Arrow Connector 11"/>
            <p:cNvCxnSpPr/>
            <p:nvPr/>
          </p:nvCxnSpPr>
          <p:spPr>
            <a:xfrm>
              <a:off x="7614139" y="2720781"/>
              <a:ext cx="720753" cy="0"/>
            </a:xfrm>
            <a:prstGeom prst="straightConnector1">
              <a:avLst/>
            </a:prstGeom>
            <a:ln w="88900">
              <a:solidFill>
                <a:srgbClr val="00566A"/>
              </a:solidFill>
              <a:tailEnd type="triangle" w="med" len="sm"/>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bwMode="auto">
            <a:xfrm>
              <a:off x="6456871" y="2026337"/>
              <a:ext cx="1388911" cy="1388887"/>
            </a:xfrm>
            <a:prstGeom prst="roundRect">
              <a:avLst/>
            </a:prstGeom>
            <a:solidFill>
              <a:schemeClr val="bg1"/>
            </a:solidFill>
            <a:ln w="76200">
              <a:solidFill>
                <a:srgbClr val="00566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GB" sz="2400" b="1" dirty="0">
                  <a:solidFill>
                    <a:srgbClr val="00566A"/>
                  </a:solidFill>
                  <a:latin typeface="Arial" panose="020B0604020202020204" pitchFamily="34" charset="0"/>
                  <a:cs typeface="Arial" panose="020B0604020202020204" pitchFamily="34" charset="0"/>
                </a:rPr>
                <a:t>Main Memory</a:t>
              </a:r>
            </a:p>
            <a:p>
              <a:pPr algn="ctr"/>
              <a:r>
                <a:rPr lang="en-GB" sz="2800" b="1" dirty="0">
                  <a:solidFill>
                    <a:schemeClr val="tx1"/>
                  </a:solidFill>
                  <a:latin typeface="Consolas" panose="020B0609020204030204" pitchFamily="49" charset="0"/>
                  <a:cs typeface="Arial" panose="020B0604020202020204" pitchFamily="34" charset="0"/>
                </a:rPr>
                <a:t>X = 3</a:t>
              </a:r>
            </a:p>
            <a:p>
              <a:pPr algn="ctr"/>
              <a:r>
                <a:rPr lang="en-GB" sz="2800" b="1" dirty="0">
                  <a:solidFill>
                    <a:schemeClr val="tx1"/>
                  </a:solidFill>
                  <a:latin typeface="Consolas" panose="020B0609020204030204" pitchFamily="49" charset="0"/>
                  <a:cs typeface="Arial" panose="020B0604020202020204" pitchFamily="34" charset="0"/>
                </a:rPr>
                <a:t>Y = 5</a:t>
              </a:r>
            </a:p>
          </p:txBody>
        </p:sp>
      </p:grpSp>
      <p:grpSp>
        <p:nvGrpSpPr>
          <p:cNvPr id="15" name="Group 14"/>
          <p:cNvGrpSpPr/>
          <p:nvPr/>
        </p:nvGrpSpPr>
        <p:grpSpPr>
          <a:xfrm>
            <a:off x="5100066" y="3429000"/>
            <a:ext cx="3319654" cy="2326094"/>
            <a:chOff x="5437530" y="1868402"/>
            <a:chExt cx="2408253" cy="1687472"/>
          </a:xfrm>
        </p:grpSpPr>
        <p:cxnSp>
          <p:nvCxnSpPr>
            <p:cNvPr id="16" name="Straight Arrow Connector 15"/>
            <p:cNvCxnSpPr/>
            <p:nvPr/>
          </p:nvCxnSpPr>
          <p:spPr>
            <a:xfrm>
              <a:off x="5437530" y="2720781"/>
              <a:ext cx="720753" cy="0"/>
            </a:xfrm>
            <a:prstGeom prst="straightConnector1">
              <a:avLst/>
            </a:prstGeom>
            <a:ln w="88900">
              <a:solidFill>
                <a:srgbClr val="00566A"/>
              </a:solidFill>
              <a:tailEnd type="triangle" w="med" len="sm"/>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bwMode="auto">
            <a:xfrm>
              <a:off x="6158282" y="1868402"/>
              <a:ext cx="1687501" cy="1687472"/>
            </a:xfrm>
            <a:prstGeom prst="roundRect">
              <a:avLst/>
            </a:prstGeom>
            <a:solidFill>
              <a:schemeClr val="bg1"/>
            </a:solidFill>
            <a:ln w="76200">
              <a:solidFill>
                <a:srgbClr val="00566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GB" sz="2400" b="1" dirty="0">
                  <a:solidFill>
                    <a:srgbClr val="00566A"/>
                  </a:solidFill>
                  <a:latin typeface="Arial" panose="020B0604020202020204" pitchFamily="34" charset="0"/>
                  <a:cs typeface="Arial" panose="020B0604020202020204" pitchFamily="34" charset="0"/>
                </a:rPr>
                <a:t>Accumulator</a:t>
              </a:r>
            </a:p>
            <a:p>
              <a:pPr algn="ctr"/>
              <a:r>
                <a:rPr lang="en-GB" sz="2800" b="1" dirty="0">
                  <a:solidFill>
                    <a:schemeClr val="tx1"/>
                  </a:solidFill>
                  <a:latin typeface="Consolas" panose="020B0609020204030204" pitchFamily="49" charset="0"/>
                  <a:cs typeface="Arial" panose="020B0604020202020204" pitchFamily="34" charset="0"/>
                </a:rPr>
                <a:t>8</a:t>
              </a:r>
            </a:p>
          </p:txBody>
        </p:sp>
      </p:grpSp>
      <p:sp>
        <p:nvSpPr>
          <p:cNvPr id="18" name="Rectangle 17"/>
          <p:cNvSpPr/>
          <p:nvPr/>
        </p:nvSpPr>
        <p:spPr>
          <a:xfrm>
            <a:off x="3506530" y="4157279"/>
            <a:ext cx="1980296" cy="865247"/>
          </a:xfrm>
          <a:prstGeom prst="rect">
            <a:avLst/>
          </a:prstGeom>
          <a:solidFill>
            <a:srgbClr val="CF6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a:latin typeface="Consolas" panose="020B0609020204030204" pitchFamily="49" charset="0"/>
              </a:rPr>
              <a:t>ADD X, Y</a:t>
            </a:r>
          </a:p>
        </p:txBody>
      </p:sp>
      <p:sp>
        <p:nvSpPr>
          <p:cNvPr id="19" name="Rectangle 18"/>
          <p:cNvSpPr/>
          <p:nvPr/>
        </p:nvSpPr>
        <p:spPr>
          <a:xfrm>
            <a:off x="3936501" y="3510948"/>
            <a:ext cx="1133644" cy="646331"/>
          </a:xfrm>
          <a:prstGeom prst="rect">
            <a:avLst/>
          </a:prstGeom>
        </p:spPr>
        <p:txBody>
          <a:bodyPr wrap="none">
            <a:spAutoFit/>
          </a:bodyPr>
          <a:lstStyle/>
          <a:p>
            <a:pPr algn="ctr"/>
            <a:r>
              <a:rPr lang="en-GB" sz="3600" b="1">
                <a:cs typeface="Arial" panose="020B0604020202020204" pitchFamily="34" charset="0"/>
              </a:rPr>
              <a:t>ALU</a:t>
            </a:r>
          </a:p>
        </p:txBody>
      </p:sp>
    </p:spTree>
    <p:extLst>
      <p:ext uri="{BB962C8B-B14F-4D97-AF65-F5344CB8AC3E}">
        <p14:creationId xmlns:p14="http://schemas.microsoft.com/office/powerpoint/2010/main" val="95868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GB" dirty="0"/>
              <a:t>Worksheet 1</a:t>
            </a:r>
          </a:p>
        </p:txBody>
      </p:sp>
      <p:sp>
        <p:nvSpPr>
          <p:cNvPr id="2" name="Text Placeholder 1"/>
          <p:cNvSpPr>
            <a:spLocks noGrp="1"/>
          </p:cNvSpPr>
          <p:nvPr>
            <p:ph type="body" sz="quarter" idx="14"/>
          </p:nvPr>
        </p:nvSpPr>
        <p:spPr/>
        <p:txBody>
          <a:bodyPr/>
          <a:lstStyle/>
          <a:p>
            <a:r>
              <a:rPr lang="en-GB" dirty="0"/>
              <a:t>Complete </a:t>
            </a:r>
            <a:r>
              <a:rPr lang="en-GB" b="1" dirty="0"/>
              <a:t>Task 1 </a:t>
            </a:r>
            <a:r>
              <a:rPr lang="en-GB" dirty="0"/>
              <a:t>on </a:t>
            </a:r>
            <a:r>
              <a:rPr lang="en-GB" b="1" dirty="0"/>
              <a:t>Worksheet 1</a:t>
            </a:r>
          </a:p>
        </p:txBody>
      </p:sp>
    </p:spTree>
    <p:extLst>
      <p:ext uri="{BB962C8B-B14F-4D97-AF65-F5344CB8AC3E}">
        <p14:creationId xmlns:p14="http://schemas.microsoft.com/office/powerpoint/2010/main" val="1045926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en-GB"/>
              <a:t>Fetch – Decode – Execute </a:t>
            </a:r>
          </a:p>
          <a:p>
            <a:endParaRPr lang="en-GB"/>
          </a:p>
        </p:txBody>
      </p:sp>
      <p:sp>
        <p:nvSpPr>
          <p:cNvPr id="4" name="Text Placeholder 3"/>
          <p:cNvSpPr>
            <a:spLocks noGrp="1"/>
          </p:cNvSpPr>
          <p:nvPr>
            <p:ph type="body" sz="quarter" idx="14"/>
          </p:nvPr>
        </p:nvSpPr>
        <p:spPr>
          <a:xfrm>
            <a:off x="724280" y="1704179"/>
            <a:ext cx="5103865" cy="3846876"/>
          </a:xfrm>
        </p:spPr>
        <p:txBody>
          <a:bodyPr/>
          <a:lstStyle/>
          <a:p>
            <a:pPr>
              <a:spcAft>
                <a:spcPts val="600"/>
              </a:spcAft>
            </a:pPr>
            <a:r>
              <a:rPr lang="en-GB"/>
              <a:t>The CPU operates by repeating three operations:</a:t>
            </a:r>
          </a:p>
          <a:p>
            <a:pPr marL="914400" lvl="1" indent="-514350">
              <a:spcAft>
                <a:spcPts val="600"/>
              </a:spcAft>
            </a:pPr>
            <a:r>
              <a:rPr lang="en-GB" sz="2500" b="1">
                <a:solidFill>
                  <a:schemeClr val="accent4"/>
                </a:solidFill>
              </a:rPr>
              <a:t>FETCH</a:t>
            </a:r>
            <a:r>
              <a:rPr lang="en-GB" sz="2500">
                <a:solidFill>
                  <a:schemeClr val="tx1"/>
                </a:solidFill>
              </a:rPr>
              <a:t> – causes the next instruction and any data involved to be fetched from main memory</a:t>
            </a:r>
          </a:p>
          <a:p>
            <a:pPr marL="914400" lvl="1" indent="-514350">
              <a:spcAft>
                <a:spcPts val="600"/>
              </a:spcAft>
            </a:pPr>
            <a:r>
              <a:rPr lang="en-GB" sz="2500" b="1">
                <a:solidFill>
                  <a:schemeClr val="accent5"/>
                </a:solidFill>
              </a:rPr>
              <a:t>DECODE</a:t>
            </a:r>
            <a:r>
              <a:rPr lang="en-GB" sz="2500">
                <a:solidFill>
                  <a:schemeClr val="tx1"/>
                </a:solidFill>
              </a:rPr>
              <a:t> – decodes the instruction </a:t>
            </a:r>
          </a:p>
          <a:p>
            <a:pPr marL="914400" lvl="1" indent="-514350">
              <a:spcAft>
                <a:spcPts val="600"/>
              </a:spcAft>
            </a:pPr>
            <a:r>
              <a:rPr lang="en-GB" sz="2500" b="1">
                <a:solidFill>
                  <a:schemeClr val="accent2"/>
                </a:solidFill>
              </a:rPr>
              <a:t>EXECUTE</a:t>
            </a:r>
            <a:r>
              <a:rPr lang="en-GB" sz="2500">
                <a:solidFill>
                  <a:schemeClr val="tx1"/>
                </a:solidFill>
              </a:rPr>
              <a:t> – the instruction </a:t>
            </a:r>
            <a:br>
              <a:rPr lang="en-GB" sz="2500">
                <a:solidFill>
                  <a:schemeClr val="tx1"/>
                </a:solidFill>
              </a:rPr>
            </a:br>
            <a:r>
              <a:rPr lang="en-GB" sz="2500">
                <a:solidFill>
                  <a:schemeClr val="tx1"/>
                </a:solidFill>
              </a:rPr>
              <a:t>is executed</a:t>
            </a:r>
          </a:p>
          <a:p>
            <a:pPr>
              <a:spcAft>
                <a:spcPts val="600"/>
              </a:spcAft>
            </a:pPr>
            <a:r>
              <a:rPr lang="en-GB"/>
              <a:t>This process is then repeated…</a:t>
            </a:r>
          </a:p>
          <a:p>
            <a:endParaRPr lang="en-GB"/>
          </a:p>
        </p:txBody>
      </p:sp>
      <p:pic>
        <p:nvPicPr>
          <p:cNvPr id="5" name="Picture 4">
            <a:extLst>
              <a:ext uri="{FF2B5EF4-FFF2-40B4-BE49-F238E27FC236}">
                <a16:creationId xmlns:a16="http://schemas.microsoft.com/office/drawing/2014/main" id="{9B77B3F8-63A5-40EE-999A-5D67F112A6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903" y="2369123"/>
            <a:ext cx="3352502" cy="2777574"/>
          </a:xfrm>
          <a:prstGeom prst="rect">
            <a:avLst/>
          </a:prstGeom>
        </p:spPr>
      </p:pic>
    </p:spTree>
    <p:extLst>
      <p:ext uri="{BB962C8B-B14F-4D97-AF65-F5344CB8AC3E}">
        <p14:creationId xmlns:p14="http://schemas.microsoft.com/office/powerpoint/2010/main" val="3517002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t>Program Counter (PC)</a:t>
            </a:r>
          </a:p>
        </p:txBody>
      </p:sp>
      <p:sp>
        <p:nvSpPr>
          <p:cNvPr id="3" name="Text Placeholder 2"/>
          <p:cNvSpPr>
            <a:spLocks noGrp="1"/>
          </p:cNvSpPr>
          <p:nvPr>
            <p:ph type="body" sz="quarter" idx="14"/>
          </p:nvPr>
        </p:nvSpPr>
        <p:spPr>
          <a:xfrm>
            <a:off x="724281" y="1704179"/>
            <a:ext cx="4614338" cy="4364112"/>
          </a:xfrm>
        </p:spPr>
        <p:txBody>
          <a:bodyPr/>
          <a:lstStyle/>
          <a:p>
            <a:r>
              <a:rPr lang="en-GB"/>
              <a:t>The Program Counter holds the address of the next instruction to be executed</a:t>
            </a:r>
          </a:p>
          <a:p>
            <a:pPr lvl="1"/>
            <a:r>
              <a:rPr lang="en-GB"/>
              <a:t>The Program Counter is incremented (increased by 1) </a:t>
            </a:r>
            <a:br>
              <a:rPr lang="en-GB"/>
            </a:br>
            <a:r>
              <a:rPr lang="en-GB"/>
              <a:t>as soon as that instruction has been fetched</a:t>
            </a:r>
          </a:p>
        </p:txBody>
      </p:sp>
      <p:graphicFrame>
        <p:nvGraphicFramePr>
          <p:cNvPr id="5" name="Table 4"/>
          <p:cNvGraphicFramePr>
            <a:graphicFrameLocks noGrp="1"/>
          </p:cNvGraphicFramePr>
          <p:nvPr/>
        </p:nvGraphicFramePr>
        <p:xfrm>
          <a:off x="7054599" y="1527942"/>
          <a:ext cx="1317655" cy="4450080"/>
        </p:xfrm>
        <a:graphic>
          <a:graphicData uri="http://schemas.openxmlformats.org/drawingml/2006/table">
            <a:tbl>
              <a:tblPr firstRow="1" bandRow="1">
                <a:tableStyleId>{5C22544A-7EE6-4342-B048-85BDC9FD1C3A}</a:tableStyleId>
              </a:tblPr>
              <a:tblGrid>
                <a:gridCol w="394018">
                  <a:extLst>
                    <a:ext uri="{9D8B030D-6E8A-4147-A177-3AD203B41FA5}">
                      <a16:colId xmlns:a16="http://schemas.microsoft.com/office/drawing/2014/main" val="1267824167"/>
                    </a:ext>
                  </a:extLst>
                </a:gridCol>
                <a:gridCol w="923637">
                  <a:extLst>
                    <a:ext uri="{9D8B030D-6E8A-4147-A177-3AD203B41FA5}">
                      <a16:colId xmlns:a16="http://schemas.microsoft.com/office/drawing/2014/main" val="2648038873"/>
                    </a:ext>
                  </a:extLst>
                </a:gridCol>
              </a:tblGrid>
              <a:tr h="370840">
                <a:tc>
                  <a:txBody>
                    <a:bodyPr/>
                    <a:lstStyle/>
                    <a:p>
                      <a:pPr algn="ctr"/>
                      <a:r>
                        <a:rPr lang="en-GB" sz="1400" b="0">
                          <a:solidFill>
                            <a:schemeClr val="tx1"/>
                          </a:solidFill>
                          <a:latin typeface="Consolas" panose="020B0609020204030204" pitchFamily="49" charset="0"/>
                          <a:cs typeface="Arial" panose="020B0604020202020204" pitchFamily="34" charset="0"/>
                        </a:rPr>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endParaRPr lang="en-GB" sz="1400" b="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84890284"/>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2</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endParaRPr lang="en-GB" sz="140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88684852"/>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3</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endParaRPr lang="en-GB" sz="140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359243880"/>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4</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endParaRPr lang="en-GB" sz="140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29549138"/>
                  </a:ext>
                </a:extLst>
              </a:tr>
              <a:tr h="370840">
                <a:tc>
                  <a:txBody>
                    <a:bodyPr/>
                    <a:lstStyle/>
                    <a:p>
                      <a:pPr algn="ctr"/>
                      <a:r>
                        <a:rPr lang="en-GB" sz="1400" b="1">
                          <a:solidFill>
                            <a:schemeClr val="tx1"/>
                          </a:solidFill>
                          <a:latin typeface="Consolas" panose="020B0609020204030204" pitchFamily="49" charset="0"/>
                          <a:cs typeface="Arial" panose="020B0604020202020204" pitchFamily="34" charset="0"/>
                        </a:rPr>
                        <a:t>5</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GB" sz="1400" b="1">
                          <a:solidFill>
                            <a:schemeClr val="tx1"/>
                          </a:solidFill>
                          <a:latin typeface="Consolas" panose="020B0609020204030204" pitchFamily="49" charset="0"/>
                          <a:cs typeface="Arial" panose="020B0604020202020204" pitchFamily="34" charset="0"/>
                        </a:rPr>
                        <a:t>LDA 10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219907413"/>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6</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GB" sz="1400">
                          <a:solidFill>
                            <a:schemeClr val="tx1"/>
                          </a:solidFill>
                          <a:latin typeface="Consolas" panose="020B0609020204030204" pitchFamily="49" charset="0"/>
                          <a:cs typeface="Arial" panose="020B0604020202020204" pitchFamily="34" charset="0"/>
                        </a:rPr>
                        <a:t>ADD 11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668250501"/>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7</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GB" sz="1400">
                          <a:solidFill>
                            <a:schemeClr val="tx1"/>
                          </a:solidFill>
                          <a:latin typeface="Consolas" panose="020B0609020204030204" pitchFamily="49" charset="0"/>
                          <a:cs typeface="Arial" panose="020B0604020202020204" pitchFamily="34" charset="0"/>
                        </a:rPr>
                        <a:t>STO 12</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170244622"/>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8</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endParaRPr lang="en-GB" sz="140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260145862"/>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9</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endParaRPr lang="en-GB" sz="140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16611074"/>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10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GB" sz="1400">
                          <a:solidFill>
                            <a:schemeClr val="tx1"/>
                          </a:solidFill>
                          <a:latin typeface="Arial" panose="020B0604020202020204" pitchFamily="34" charset="0"/>
                          <a:cs typeface="Arial" panose="020B0604020202020204" pitchFamily="34" charset="0"/>
                        </a:rPr>
                        <a:t>50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826975775"/>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11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GB" sz="1400">
                          <a:solidFill>
                            <a:schemeClr val="tx1"/>
                          </a:solidFill>
                          <a:latin typeface="Arial" panose="020B0604020202020204" pitchFamily="34" charset="0"/>
                          <a:cs typeface="Arial" panose="020B0604020202020204" pitchFamily="34" charset="0"/>
                        </a:rPr>
                        <a:t>17</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24139745"/>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12</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endParaRPr lang="en-GB" sz="140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929547734"/>
                  </a:ext>
                </a:extLst>
              </a:tr>
            </a:tbl>
          </a:graphicData>
        </a:graphic>
      </p:graphicFrame>
      <p:grpSp>
        <p:nvGrpSpPr>
          <p:cNvPr id="8" name="Group 7"/>
          <p:cNvGrpSpPr/>
          <p:nvPr/>
        </p:nvGrpSpPr>
        <p:grpSpPr>
          <a:xfrm>
            <a:off x="5371600" y="2519973"/>
            <a:ext cx="1675367" cy="1388887"/>
            <a:chOff x="6456871" y="2026337"/>
            <a:chExt cx="1675367" cy="1388887"/>
          </a:xfrm>
        </p:grpSpPr>
        <p:sp>
          <p:nvSpPr>
            <p:cNvPr id="4" name="Rounded Rectangle 3"/>
            <p:cNvSpPr/>
            <p:nvPr/>
          </p:nvSpPr>
          <p:spPr bwMode="auto">
            <a:xfrm>
              <a:off x="6456871" y="2026337"/>
              <a:ext cx="1388911" cy="1388887"/>
            </a:xfrm>
            <a:prstGeom prst="roundRect">
              <a:avLst/>
            </a:pr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GB" b="1">
                  <a:solidFill>
                    <a:schemeClr val="accent2"/>
                  </a:solidFill>
                  <a:latin typeface="Arial" panose="020B0604020202020204" pitchFamily="34" charset="0"/>
                  <a:cs typeface="Arial" panose="020B0604020202020204" pitchFamily="34" charset="0"/>
                </a:rPr>
                <a:t>Program Counter</a:t>
              </a:r>
            </a:p>
            <a:p>
              <a:pPr algn="ctr"/>
              <a:r>
                <a:rPr lang="en-GB" sz="4000" b="1">
                  <a:solidFill>
                    <a:schemeClr val="tx1"/>
                  </a:solidFill>
                  <a:latin typeface="Arial" panose="020B0604020202020204" pitchFamily="34" charset="0"/>
                  <a:cs typeface="Arial" panose="020B0604020202020204" pitchFamily="34" charset="0"/>
                </a:rPr>
                <a:t>5</a:t>
              </a:r>
            </a:p>
          </p:txBody>
        </p:sp>
        <p:cxnSp>
          <p:nvCxnSpPr>
            <p:cNvPr id="7" name="Straight Arrow Connector 6"/>
            <p:cNvCxnSpPr/>
            <p:nvPr/>
          </p:nvCxnSpPr>
          <p:spPr>
            <a:xfrm>
              <a:off x="7845782" y="2720780"/>
              <a:ext cx="286456"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19869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903CB41-F453-4AAE-973F-FF93EB2D17A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099566" y="1998172"/>
            <a:ext cx="6044434" cy="4859828"/>
          </a:xfrm>
          <a:prstGeom prst="rect">
            <a:avLst/>
          </a:prstGeom>
        </p:spPr>
      </p:pic>
      <p:sp>
        <p:nvSpPr>
          <p:cNvPr id="2" name="Text Placeholder 1"/>
          <p:cNvSpPr>
            <a:spLocks noGrp="1"/>
          </p:cNvSpPr>
          <p:nvPr>
            <p:ph type="body" sz="quarter" idx="13"/>
          </p:nvPr>
        </p:nvSpPr>
        <p:spPr/>
        <p:txBody>
          <a:bodyPr/>
          <a:lstStyle/>
          <a:p>
            <a:r>
              <a:rPr lang="en-GB"/>
              <a:t>Accumulator</a:t>
            </a:r>
          </a:p>
        </p:txBody>
      </p:sp>
      <p:sp>
        <p:nvSpPr>
          <p:cNvPr id="3" name="Text Placeholder 2"/>
          <p:cNvSpPr>
            <a:spLocks noGrp="1"/>
          </p:cNvSpPr>
          <p:nvPr>
            <p:ph type="body" sz="quarter" idx="14"/>
          </p:nvPr>
        </p:nvSpPr>
        <p:spPr>
          <a:xfrm>
            <a:off x="724280" y="1704179"/>
            <a:ext cx="4750573" cy="4549664"/>
          </a:xfrm>
        </p:spPr>
        <p:txBody>
          <a:bodyPr/>
          <a:lstStyle/>
          <a:p>
            <a:r>
              <a:rPr lang="en-GB"/>
              <a:t>The accumulator (ACC) is where arithmetic and logic results are temporarily stored, much like the </a:t>
            </a:r>
            <a:r>
              <a:rPr lang="en-GB" b="1"/>
              <a:t>M+</a:t>
            </a:r>
            <a:r>
              <a:rPr lang="en-GB"/>
              <a:t> function on </a:t>
            </a:r>
            <a:br>
              <a:rPr lang="en-GB"/>
            </a:br>
            <a:r>
              <a:rPr lang="en-GB"/>
              <a:t>a calculator</a:t>
            </a:r>
          </a:p>
          <a:p>
            <a:endParaRPr lang="en-GB"/>
          </a:p>
        </p:txBody>
      </p:sp>
    </p:spTree>
    <p:extLst>
      <p:ext uri="{BB962C8B-B14F-4D97-AF65-F5344CB8AC3E}">
        <p14:creationId xmlns:p14="http://schemas.microsoft.com/office/powerpoint/2010/main" val="4007941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MAR and MDR</a:t>
            </a:r>
          </a:p>
        </p:txBody>
      </p:sp>
      <p:sp>
        <p:nvSpPr>
          <p:cNvPr id="3" name="Text Placeholder 2"/>
          <p:cNvSpPr>
            <a:spLocks noGrp="1"/>
          </p:cNvSpPr>
          <p:nvPr>
            <p:ph type="body" sz="quarter" idx="14"/>
          </p:nvPr>
        </p:nvSpPr>
        <p:spPr>
          <a:xfrm>
            <a:off x="724280" y="1704179"/>
            <a:ext cx="7797230" cy="4500678"/>
          </a:xfrm>
        </p:spPr>
        <p:txBody>
          <a:bodyPr/>
          <a:lstStyle/>
          <a:p>
            <a:r>
              <a:rPr lang="en-GB" dirty="0"/>
              <a:t>In the </a:t>
            </a:r>
            <a:r>
              <a:rPr lang="en-GB" dirty="0">
                <a:solidFill>
                  <a:srgbClr val="CF6529"/>
                </a:solidFill>
              </a:rPr>
              <a:t>FETCH</a:t>
            </a:r>
            <a:r>
              <a:rPr lang="en-GB" dirty="0"/>
              <a:t> stage of the F-E cycle</a:t>
            </a:r>
          </a:p>
          <a:p>
            <a:pPr lvl="1"/>
            <a:r>
              <a:rPr lang="en-GB" dirty="0"/>
              <a:t>the address of the </a:t>
            </a:r>
            <a:r>
              <a:rPr lang="en-GB" b="1" dirty="0"/>
              <a:t>instruction</a:t>
            </a:r>
            <a:r>
              <a:rPr lang="en-GB" dirty="0"/>
              <a:t> to be executed is copied from the Program Counter (PC) to the </a:t>
            </a:r>
            <a:r>
              <a:rPr lang="en-GB" dirty="0">
                <a:solidFill>
                  <a:srgbClr val="CF6529"/>
                </a:solidFill>
              </a:rPr>
              <a:t>Memory Address </a:t>
            </a:r>
            <a:br>
              <a:rPr lang="en-GB" dirty="0">
                <a:solidFill>
                  <a:srgbClr val="CF6529"/>
                </a:solidFill>
              </a:rPr>
            </a:br>
            <a:r>
              <a:rPr lang="en-GB" dirty="0">
                <a:solidFill>
                  <a:srgbClr val="CF6529"/>
                </a:solidFill>
              </a:rPr>
              <a:t>Register (MAR)</a:t>
            </a:r>
          </a:p>
          <a:p>
            <a:pPr lvl="1"/>
            <a:r>
              <a:rPr lang="en-GB" dirty="0"/>
              <a:t>The </a:t>
            </a:r>
            <a:r>
              <a:rPr lang="en-GB" b="1" dirty="0"/>
              <a:t>instruction</a:t>
            </a:r>
            <a:r>
              <a:rPr lang="en-GB" dirty="0"/>
              <a:t> at that address is fetched from memory and copied to the </a:t>
            </a:r>
            <a:r>
              <a:rPr lang="en-GB" dirty="0">
                <a:solidFill>
                  <a:srgbClr val="CF6529"/>
                </a:solidFill>
              </a:rPr>
              <a:t>Memory Data Register (MDR)</a:t>
            </a:r>
          </a:p>
          <a:p>
            <a:r>
              <a:rPr lang="en-GB" dirty="0"/>
              <a:t>The </a:t>
            </a:r>
            <a:r>
              <a:rPr lang="en-GB" dirty="0">
                <a:solidFill>
                  <a:srgbClr val="CF6529"/>
                </a:solidFill>
              </a:rPr>
              <a:t>Control Unit </a:t>
            </a:r>
            <a:r>
              <a:rPr lang="en-GB" dirty="0"/>
              <a:t>decodes the instruction and decides if data needs to be fetched</a:t>
            </a:r>
          </a:p>
          <a:p>
            <a:r>
              <a:rPr lang="en-GB" dirty="0"/>
              <a:t>If so, the </a:t>
            </a:r>
            <a:r>
              <a:rPr lang="en-GB" dirty="0">
                <a:solidFill>
                  <a:srgbClr val="CF6529"/>
                </a:solidFill>
              </a:rPr>
              <a:t>MAR</a:t>
            </a:r>
            <a:r>
              <a:rPr lang="en-GB" dirty="0"/>
              <a:t> is then used to hold the address of the </a:t>
            </a:r>
            <a:r>
              <a:rPr lang="en-GB" b="1" dirty="0"/>
              <a:t>data</a:t>
            </a:r>
            <a:r>
              <a:rPr lang="en-GB" dirty="0"/>
              <a:t> to be used in the instruction</a:t>
            </a:r>
          </a:p>
          <a:p>
            <a:r>
              <a:rPr lang="en-GB" dirty="0"/>
              <a:t>The </a:t>
            </a:r>
            <a:r>
              <a:rPr lang="en-GB" b="1" dirty="0"/>
              <a:t>data</a:t>
            </a:r>
            <a:r>
              <a:rPr lang="en-GB" dirty="0"/>
              <a:t> is fetched and copied to the </a:t>
            </a:r>
            <a:r>
              <a:rPr lang="en-GB" dirty="0">
                <a:solidFill>
                  <a:srgbClr val="CF6529"/>
                </a:solidFill>
              </a:rPr>
              <a:t>MDR</a:t>
            </a:r>
          </a:p>
          <a:p>
            <a:endParaRPr lang="en-GB" dirty="0"/>
          </a:p>
        </p:txBody>
      </p:sp>
    </p:spTree>
    <p:extLst>
      <p:ext uri="{BB962C8B-B14F-4D97-AF65-F5344CB8AC3E}">
        <p14:creationId xmlns:p14="http://schemas.microsoft.com/office/powerpoint/2010/main" val="214109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768B2D3-A4AA-412E-9866-DA73C101DADD}"/>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3086861" y="2844800"/>
            <a:ext cx="6057139" cy="4013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3"/>
          </p:nvPr>
        </p:nvSpPr>
        <p:spPr/>
        <p:txBody>
          <a:bodyPr/>
          <a:lstStyle/>
          <a:p>
            <a:r>
              <a:rPr lang="en-GB"/>
              <a:t>Starter</a:t>
            </a:r>
          </a:p>
        </p:txBody>
      </p:sp>
      <p:sp>
        <p:nvSpPr>
          <p:cNvPr id="3" name="Text Placeholder 2">
            <a:extLst>
              <a:ext uri="{FF2B5EF4-FFF2-40B4-BE49-F238E27FC236}">
                <a16:creationId xmlns:a16="http://schemas.microsoft.com/office/drawing/2014/main" id="{EB0B444F-849C-45FC-B4AD-628EDB3E5B3A}"/>
              </a:ext>
            </a:extLst>
          </p:cNvPr>
          <p:cNvSpPr>
            <a:spLocks noGrp="1"/>
          </p:cNvSpPr>
          <p:nvPr>
            <p:ph type="body" sz="quarter" idx="14"/>
          </p:nvPr>
        </p:nvSpPr>
        <p:spPr/>
        <p:txBody>
          <a:bodyPr/>
          <a:lstStyle/>
          <a:p>
            <a:r>
              <a:rPr lang="en-GB"/>
              <a:t>A laptop and smartphone are both examples of computer systems</a:t>
            </a:r>
          </a:p>
          <a:p>
            <a:pPr lvl="1"/>
            <a:r>
              <a:rPr lang="en-GB"/>
              <a:t>What are the input and output devices for these computer systems?</a:t>
            </a:r>
          </a:p>
          <a:p>
            <a:pPr lvl="1"/>
            <a:r>
              <a:rPr lang="en-GB"/>
              <a:t>What component carries </a:t>
            </a:r>
            <a:br>
              <a:rPr lang="en-GB"/>
            </a:br>
            <a:r>
              <a:rPr lang="en-GB"/>
              <a:t>out the processing of </a:t>
            </a:r>
            <a:br>
              <a:rPr lang="en-GB"/>
            </a:br>
            <a:r>
              <a:rPr lang="en-GB"/>
              <a:t>the instructions?</a:t>
            </a:r>
          </a:p>
        </p:txBody>
      </p:sp>
    </p:spTree>
    <p:extLst>
      <p:ext uri="{BB962C8B-B14F-4D97-AF65-F5344CB8AC3E}">
        <p14:creationId xmlns:p14="http://schemas.microsoft.com/office/powerpoint/2010/main" val="459405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t>Working together</a:t>
            </a:r>
          </a:p>
        </p:txBody>
      </p:sp>
      <p:sp>
        <p:nvSpPr>
          <p:cNvPr id="3" name="Text Placeholder 2"/>
          <p:cNvSpPr>
            <a:spLocks noGrp="1"/>
          </p:cNvSpPr>
          <p:nvPr>
            <p:ph type="body" sz="quarter" idx="14"/>
          </p:nvPr>
        </p:nvSpPr>
        <p:spPr/>
        <p:txBody>
          <a:bodyPr/>
          <a:lstStyle/>
          <a:p>
            <a:pPr marL="0" indent="0">
              <a:buNone/>
            </a:pPr>
            <a:r>
              <a:rPr lang="en-GB" b="1" dirty="0"/>
              <a:t>MAR (</a:t>
            </a:r>
            <a:r>
              <a:rPr lang="en-GB" b="1" dirty="0">
                <a:solidFill>
                  <a:srgbClr val="CF6529"/>
                </a:solidFill>
              </a:rPr>
              <a:t>M</a:t>
            </a:r>
            <a:r>
              <a:rPr lang="en-GB" b="1" dirty="0"/>
              <a:t>emory </a:t>
            </a:r>
            <a:r>
              <a:rPr lang="en-GB" b="1" dirty="0">
                <a:solidFill>
                  <a:srgbClr val="CF6529"/>
                </a:solidFill>
              </a:rPr>
              <a:t>A</a:t>
            </a:r>
            <a:r>
              <a:rPr lang="en-GB" b="1" dirty="0"/>
              <a:t>ddress </a:t>
            </a:r>
            <a:r>
              <a:rPr lang="en-GB" b="1" dirty="0">
                <a:solidFill>
                  <a:srgbClr val="CF6529"/>
                </a:solidFill>
              </a:rPr>
              <a:t>R</a:t>
            </a:r>
            <a:r>
              <a:rPr lang="en-GB" b="1" dirty="0"/>
              <a:t>egister)</a:t>
            </a:r>
          </a:p>
          <a:p>
            <a:pPr marL="0" indent="0">
              <a:buNone/>
            </a:pPr>
            <a:r>
              <a:rPr lang="en-GB" b="1" dirty="0"/>
              <a:t>MDR (</a:t>
            </a:r>
            <a:r>
              <a:rPr lang="en-GB" b="1" dirty="0">
                <a:solidFill>
                  <a:srgbClr val="CF6529"/>
                </a:solidFill>
              </a:rPr>
              <a:t>M</a:t>
            </a:r>
            <a:r>
              <a:rPr lang="en-GB" b="1" dirty="0"/>
              <a:t>emory </a:t>
            </a:r>
            <a:r>
              <a:rPr lang="en-GB" b="1" dirty="0">
                <a:solidFill>
                  <a:srgbClr val="CF6529"/>
                </a:solidFill>
              </a:rPr>
              <a:t>D</a:t>
            </a:r>
            <a:r>
              <a:rPr lang="en-GB" b="1" dirty="0"/>
              <a:t>ata </a:t>
            </a:r>
            <a:r>
              <a:rPr lang="en-GB" b="1" dirty="0">
                <a:solidFill>
                  <a:srgbClr val="CF6529"/>
                </a:solidFill>
              </a:rPr>
              <a:t>R</a:t>
            </a:r>
            <a:r>
              <a:rPr lang="en-GB" b="1" dirty="0"/>
              <a:t>egister)</a:t>
            </a:r>
          </a:p>
          <a:p>
            <a:pPr marL="0" indent="0">
              <a:buNone/>
            </a:pPr>
            <a:r>
              <a:rPr lang="en-GB" dirty="0"/>
              <a:t>The two work together; The MAR knows where to look for data in RAM, the MDR keeps hold of that data until it’s ready to be used by the CPU</a:t>
            </a:r>
          </a:p>
        </p:txBody>
      </p:sp>
      <p:sp>
        <p:nvSpPr>
          <p:cNvPr id="5" name="Rounded Rectangle 4"/>
          <p:cNvSpPr/>
          <p:nvPr/>
        </p:nvSpPr>
        <p:spPr bwMode="auto">
          <a:xfrm>
            <a:off x="2752078" y="4379556"/>
            <a:ext cx="3808520" cy="1621115"/>
          </a:xfrm>
          <a:prstGeom prst="roundRect">
            <a:avLst/>
          </a:prstGeom>
          <a:solidFill>
            <a:schemeClr val="bg1"/>
          </a:solidFill>
          <a:ln w="76200">
            <a:solidFill>
              <a:srgbClr val="CF652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GB" sz="2000" b="1">
              <a:solidFill>
                <a:srgbClr val="0BD9AA"/>
              </a:solidFill>
              <a:latin typeface="Arial" panose="020B0604020202020204" pitchFamily="34" charset="0"/>
              <a:cs typeface="Arial" panose="020B0604020202020204" pitchFamily="34" charset="0"/>
            </a:endParaRPr>
          </a:p>
        </p:txBody>
      </p:sp>
      <p:sp>
        <p:nvSpPr>
          <p:cNvPr id="6" name="Rounded Rectangle 5"/>
          <p:cNvSpPr/>
          <p:nvPr/>
        </p:nvSpPr>
        <p:spPr bwMode="auto">
          <a:xfrm>
            <a:off x="5015525" y="4495671"/>
            <a:ext cx="1388911" cy="1388887"/>
          </a:xfrm>
          <a:prstGeom prst="roundRect">
            <a:avLst/>
          </a:prstGeom>
          <a:solidFill>
            <a:schemeClr val="bg1"/>
          </a:solidFill>
          <a:ln w="76200">
            <a:solidFill>
              <a:srgbClr val="00566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GB" b="1">
                <a:solidFill>
                  <a:schemeClr val="tx1"/>
                </a:solidFill>
                <a:latin typeface="Arial" panose="020B0604020202020204" pitchFamily="34" charset="0"/>
                <a:cs typeface="Arial" panose="020B0604020202020204" pitchFamily="34" charset="0"/>
              </a:rPr>
              <a:t>MDR</a:t>
            </a:r>
            <a:br>
              <a:rPr lang="en-GB" b="1">
                <a:solidFill>
                  <a:schemeClr val="tx1"/>
                </a:solidFill>
                <a:latin typeface="Arial" panose="020B0604020202020204" pitchFamily="34" charset="0"/>
                <a:cs typeface="Arial" panose="020B0604020202020204" pitchFamily="34" charset="0"/>
              </a:rPr>
            </a:br>
            <a:r>
              <a:rPr lang="en-GB" b="1">
                <a:solidFill>
                  <a:schemeClr val="tx1"/>
                </a:solidFill>
                <a:latin typeface="Arial" panose="020B0604020202020204" pitchFamily="34" charset="0"/>
                <a:cs typeface="Arial" panose="020B0604020202020204" pitchFamily="34" charset="0"/>
              </a:rPr>
              <a:t>(Memory Data Register)</a:t>
            </a:r>
          </a:p>
        </p:txBody>
      </p:sp>
      <p:sp>
        <p:nvSpPr>
          <p:cNvPr id="7" name="Rounded Rectangle 6"/>
          <p:cNvSpPr/>
          <p:nvPr/>
        </p:nvSpPr>
        <p:spPr bwMode="auto">
          <a:xfrm>
            <a:off x="2884038" y="4495671"/>
            <a:ext cx="1388911" cy="1388887"/>
          </a:xfrm>
          <a:prstGeom prst="roundRect">
            <a:avLst/>
          </a:prstGeom>
          <a:solidFill>
            <a:schemeClr val="bg1"/>
          </a:solidFill>
          <a:ln w="76200">
            <a:solidFill>
              <a:srgbClr val="00566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GB" b="1">
                <a:solidFill>
                  <a:schemeClr val="tx1"/>
                </a:solidFill>
                <a:latin typeface="Arial" panose="020B0604020202020204" pitchFamily="34" charset="0"/>
                <a:cs typeface="Arial" panose="020B0604020202020204" pitchFamily="34" charset="0"/>
              </a:rPr>
              <a:t>MAR</a:t>
            </a:r>
            <a:br>
              <a:rPr lang="en-GB" b="1">
                <a:solidFill>
                  <a:schemeClr val="tx1"/>
                </a:solidFill>
                <a:latin typeface="Arial" panose="020B0604020202020204" pitchFamily="34" charset="0"/>
                <a:cs typeface="Arial" panose="020B0604020202020204" pitchFamily="34" charset="0"/>
              </a:rPr>
            </a:br>
            <a:r>
              <a:rPr lang="en-GB" b="1">
                <a:solidFill>
                  <a:schemeClr val="tx1"/>
                </a:solidFill>
                <a:latin typeface="Arial" panose="020B0604020202020204" pitchFamily="34" charset="0"/>
                <a:cs typeface="Arial" panose="020B0604020202020204" pitchFamily="34" charset="0"/>
              </a:rPr>
              <a:t>(Memory Address Register)</a:t>
            </a:r>
          </a:p>
        </p:txBody>
      </p:sp>
    </p:spTree>
    <p:extLst>
      <p:ext uri="{BB962C8B-B14F-4D97-AF65-F5344CB8AC3E}">
        <p14:creationId xmlns:p14="http://schemas.microsoft.com/office/powerpoint/2010/main" val="2329691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F033F9-40A8-463C-AE8E-D73637D360A3}"/>
              </a:ext>
            </a:extLst>
          </p:cNvPr>
          <p:cNvSpPr>
            <a:spLocks noGrp="1"/>
          </p:cNvSpPr>
          <p:nvPr>
            <p:ph type="body" sz="quarter" idx="13"/>
          </p:nvPr>
        </p:nvSpPr>
        <p:spPr>
          <a:xfrm>
            <a:off x="723900" y="906463"/>
            <a:ext cx="8188368" cy="669925"/>
          </a:xfrm>
        </p:spPr>
        <p:txBody>
          <a:bodyPr/>
          <a:lstStyle/>
          <a:p>
            <a:r>
              <a:rPr lang="en-GB" dirty="0"/>
              <a:t>Current instruction register (CIR)</a:t>
            </a:r>
          </a:p>
        </p:txBody>
      </p:sp>
      <p:sp>
        <p:nvSpPr>
          <p:cNvPr id="3" name="Text Placeholder 2">
            <a:extLst>
              <a:ext uri="{FF2B5EF4-FFF2-40B4-BE49-F238E27FC236}">
                <a16:creationId xmlns:a16="http://schemas.microsoft.com/office/drawing/2014/main" id="{15A7DC66-E06A-4ACD-A183-737BA45B2C2E}"/>
              </a:ext>
            </a:extLst>
          </p:cNvPr>
          <p:cNvSpPr>
            <a:spLocks noGrp="1"/>
          </p:cNvSpPr>
          <p:nvPr>
            <p:ph type="body" sz="quarter" idx="14"/>
          </p:nvPr>
        </p:nvSpPr>
        <p:spPr>
          <a:xfrm>
            <a:off x="724280" y="1704179"/>
            <a:ext cx="7797230" cy="3453607"/>
          </a:xfrm>
        </p:spPr>
        <p:txBody>
          <a:bodyPr/>
          <a:lstStyle/>
          <a:p>
            <a:r>
              <a:rPr lang="en-GB" dirty="0"/>
              <a:t>The current instruction register holds the instruction that is being executed or decoded at the moment</a:t>
            </a:r>
          </a:p>
          <a:p>
            <a:pPr lvl="1"/>
            <a:r>
              <a:rPr lang="en-GB" dirty="0"/>
              <a:t>It is also known as the instruction register (IR), but the name current instruction register gives you a clue that it is the instruction that is ‘currently’ being executed that it holds</a:t>
            </a:r>
          </a:p>
          <a:p>
            <a:pPr lvl="1"/>
            <a:r>
              <a:rPr lang="en-GB" dirty="0"/>
              <a:t>Once the instruction is loaded from memory it is stored in the current instruction register (CIR)</a:t>
            </a:r>
          </a:p>
          <a:p>
            <a:pPr lvl="1"/>
            <a:r>
              <a:rPr lang="en-GB" dirty="0"/>
              <a:t>Once the instruction is in the CIR it is decoded</a:t>
            </a:r>
          </a:p>
          <a:p>
            <a:pPr lvl="1"/>
            <a:r>
              <a:rPr lang="en-GB" dirty="0"/>
              <a:t>If data is needed that is stored in memory it will be retrieved</a:t>
            </a:r>
          </a:p>
        </p:txBody>
      </p:sp>
    </p:spTree>
    <p:extLst>
      <p:ext uri="{BB962C8B-B14F-4D97-AF65-F5344CB8AC3E}">
        <p14:creationId xmlns:p14="http://schemas.microsoft.com/office/powerpoint/2010/main" val="2385921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t>Processor architecture</a:t>
            </a:r>
          </a:p>
        </p:txBody>
      </p:sp>
      <p:sp>
        <p:nvSpPr>
          <p:cNvPr id="54" name="Text Placeholder 53">
            <a:extLst>
              <a:ext uri="{FF2B5EF4-FFF2-40B4-BE49-F238E27FC236}">
                <a16:creationId xmlns:a16="http://schemas.microsoft.com/office/drawing/2014/main" id="{F6DB2779-35C1-452D-9011-D49A7FF17B2A}"/>
              </a:ext>
            </a:extLst>
          </p:cNvPr>
          <p:cNvSpPr>
            <a:spLocks noGrp="1"/>
          </p:cNvSpPr>
          <p:nvPr>
            <p:ph type="body" sz="quarter" idx="14"/>
          </p:nvPr>
        </p:nvSpPr>
        <p:spPr/>
        <p:txBody>
          <a:bodyPr/>
          <a:lstStyle/>
          <a:p>
            <a:r>
              <a:rPr lang="en-GB"/>
              <a:t>What does each acronym stand for?</a:t>
            </a:r>
          </a:p>
          <a:p>
            <a:pPr lvl="1"/>
            <a:r>
              <a:rPr lang="en-GB"/>
              <a:t>What does each part do?</a:t>
            </a:r>
          </a:p>
        </p:txBody>
      </p:sp>
      <p:pic>
        <p:nvPicPr>
          <p:cNvPr id="7" name="Picture 6">
            <a:extLst>
              <a:ext uri="{FF2B5EF4-FFF2-40B4-BE49-F238E27FC236}">
                <a16:creationId xmlns:a16="http://schemas.microsoft.com/office/drawing/2014/main" id="{25A61349-24D5-4405-954D-47824F824C04}"/>
              </a:ext>
            </a:extLst>
          </p:cNvPr>
          <p:cNvPicPr>
            <a:picLocks noChangeAspect="1"/>
          </p:cNvPicPr>
          <p:nvPr/>
        </p:nvPicPr>
        <p:blipFill>
          <a:blip r:embed="rId2"/>
          <a:srcRect/>
          <a:stretch/>
        </p:blipFill>
        <p:spPr>
          <a:xfrm>
            <a:off x="1404424" y="2785841"/>
            <a:ext cx="5782458" cy="3652781"/>
          </a:xfrm>
          <a:prstGeom prst="rect">
            <a:avLst/>
          </a:prstGeom>
        </p:spPr>
      </p:pic>
    </p:spTree>
    <p:extLst>
      <p:ext uri="{BB962C8B-B14F-4D97-AF65-F5344CB8AC3E}">
        <p14:creationId xmlns:p14="http://schemas.microsoft.com/office/powerpoint/2010/main" val="4185971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2D9CC0-3581-4B9B-9A6B-15843925E9C5}"/>
              </a:ext>
            </a:extLst>
          </p:cNvPr>
          <p:cNvSpPr>
            <a:spLocks noGrp="1"/>
          </p:cNvSpPr>
          <p:nvPr>
            <p:ph type="body" sz="quarter" idx="13"/>
          </p:nvPr>
        </p:nvSpPr>
        <p:spPr>
          <a:xfrm>
            <a:off x="1031489" y="797806"/>
            <a:ext cx="7816470" cy="670772"/>
          </a:xfrm>
        </p:spPr>
        <p:txBody>
          <a:bodyPr/>
          <a:lstStyle/>
          <a:p>
            <a:r>
              <a:rPr lang="en-GB"/>
              <a:t>Processor architecture</a:t>
            </a:r>
          </a:p>
        </p:txBody>
      </p:sp>
      <p:sp>
        <p:nvSpPr>
          <p:cNvPr id="42" name="TextBox 41">
            <a:extLst>
              <a:ext uri="{FF2B5EF4-FFF2-40B4-BE49-F238E27FC236}">
                <a16:creationId xmlns:a16="http://schemas.microsoft.com/office/drawing/2014/main" id="{03B54496-B401-4E6B-BE8B-FEBFA8FD20CB}"/>
              </a:ext>
            </a:extLst>
          </p:cNvPr>
          <p:cNvSpPr txBox="1"/>
          <p:nvPr/>
        </p:nvSpPr>
        <p:spPr>
          <a:xfrm>
            <a:off x="448104" y="3010432"/>
            <a:ext cx="1929193" cy="984885"/>
          </a:xfrm>
          <a:prstGeom prst="rect">
            <a:avLst/>
          </a:prstGeom>
          <a:noFill/>
          <a:ln>
            <a:noFill/>
          </a:ln>
        </p:spPr>
        <p:txBody>
          <a:bodyPr wrap="square" lIns="0" tIns="0" rIns="0" bIns="0" rtlCol="0">
            <a:spAutoFit/>
          </a:bodyPr>
          <a:lstStyle/>
          <a:p>
            <a:r>
              <a:rPr lang="en-GB" sz="1600" b="1" dirty="0">
                <a:latin typeface="Arial" panose="020B0604020202020204" pitchFamily="34" charset="0"/>
                <a:cs typeface="Arial" panose="020B0604020202020204" pitchFamily="34" charset="0"/>
              </a:rPr>
              <a:t>ACC</a:t>
            </a:r>
            <a:r>
              <a:rPr lang="en-GB" sz="1600" dirty="0">
                <a:latin typeface="Arial" panose="020B0604020202020204" pitchFamily="34" charset="0"/>
                <a:cs typeface="Arial" panose="020B0604020202020204" pitchFamily="34" charset="0"/>
              </a:rPr>
              <a:t>: </a:t>
            </a:r>
            <a:br>
              <a:rPr lang="en-GB" sz="1600" dirty="0">
                <a:latin typeface="Arial" panose="020B0604020202020204" pitchFamily="34" charset="0"/>
                <a:cs typeface="Arial" panose="020B0604020202020204" pitchFamily="34" charset="0"/>
              </a:rPr>
            </a:br>
            <a:r>
              <a:rPr lang="en-GB" sz="1600" dirty="0">
                <a:solidFill>
                  <a:srgbClr val="FF0000"/>
                </a:solidFill>
                <a:latin typeface="Arial" panose="020B0604020202020204" pitchFamily="34" charset="0"/>
                <a:cs typeface="Arial" panose="020B0604020202020204" pitchFamily="34" charset="0"/>
              </a:rPr>
              <a:t>Accumulator – Temporarily stores arithmetic results</a:t>
            </a:r>
          </a:p>
        </p:txBody>
      </p:sp>
      <p:sp>
        <p:nvSpPr>
          <p:cNvPr id="43" name="TextBox 42">
            <a:extLst>
              <a:ext uri="{FF2B5EF4-FFF2-40B4-BE49-F238E27FC236}">
                <a16:creationId xmlns:a16="http://schemas.microsoft.com/office/drawing/2014/main" id="{8EE4F528-B50F-4D88-859B-58362D73D79D}"/>
              </a:ext>
            </a:extLst>
          </p:cNvPr>
          <p:cNvSpPr txBox="1"/>
          <p:nvPr/>
        </p:nvSpPr>
        <p:spPr>
          <a:xfrm>
            <a:off x="448104" y="4289742"/>
            <a:ext cx="1793948" cy="1231106"/>
          </a:xfrm>
          <a:prstGeom prst="rect">
            <a:avLst/>
          </a:prstGeom>
          <a:noFill/>
          <a:ln>
            <a:noFill/>
          </a:ln>
        </p:spPr>
        <p:txBody>
          <a:bodyPr wrap="square" lIns="0" tIns="0" rIns="0" bIns="0" rtlCol="0">
            <a:spAutoFit/>
          </a:bodyPr>
          <a:lstStyle/>
          <a:p>
            <a:r>
              <a:rPr lang="en-GB" sz="1600" b="1" dirty="0">
                <a:latin typeface="Arial" panose="020B0604020202020204" pitchFamily="34" charset="0"/>
                <a:cs typeface="Arial" panose="020B0604020202020204" pitchFamily="34" charset="0"/>
              </a:rPr>
              <a:t>ALU: </a:t>
            </a:r>
            <a:br>
              <a:rPr lang="en-GB" sz="1600" b="1" dirty="0">
                <a:latin typeface="Arial" panose="020B0604020202020204" pitchFamily="34" charset="0"/>
                <a:cs typeface="Arial" panose="020B0604020202020204" pitchFamily="34" charset="0"/>
              </a:rPr>
            </a:br>
            <a:r>
              <a:rPr lang="en-GB" sz="1600" dirty="0">
                <a:solidFill>
                  <a:srgbClr val="FF0000"/>
                </a:solidFill>
                <a:latin typeface="Arial" panose="020B0604020202020204" pitchFamily="34" charset="0"/>
                <a:cs typeface="Arial" panose="020B0604020202020204" pitchFamily="34" charset="0"/>
              </a:rPr>
              <a:t>Arithmetic Logic Unit – performs calculations and logic expressions</a:t>
            </a:r>
          </a:p>
        </p:txBody>
      </p:sp>
      <p:sp>
        <p:nvSpPr>
          <p:cNvPr id="44" name="TextBox 43">
            <a:extLst>
              <a:ext uri="{FF2B5EF4-FFF2-40B4-BE49-F238E27FC236}">
                <a16:creationId xmlns:a16="http://schemas.microsoft.com/office/drawing/2014/main" id="{15C6A1B3-8902-4454-9112-C8063DAE7B4A}"/>
              </a:ext>
            </a:extLst>
          </p:cNvPr>
          <p:cNvSpPr txBox="1"/>
          <p:nvPr/>
        </p:nvSpPr>
        <p:spPr>
          <a:xfrm>
            <a:off x="2803910" y="5432177"/>
            <a:ext cx="3460966" cy="738664"/>
          </a:xfrm>
          <a:prstGeom prst="rect">
            <a:avLst/>
          </a:prstGeom>
          <a:noFill/>
          <a:ln>
            <a:noFill/>
          </a:ln>
        </p:spPr>
        <p:txBody>
          <a:bodyPr wrap="square" lIns="0" tIns="0" rIns="0" bIns="0" rtlCol="0">
            <a:spAutoFit/>
          </a:bodyPr>
          <a:lstStyle/>
          <a:p>
            <a:r>
              <a:rPr lang="en-GB" sz="1600" b="1" dirty="0">
                <a:latin typeface="Arial" panose="020B0604020202020204" pitchFamily="34" charset="0"/>
                <a:cs typeface="Arial" panose="020B0604020202020204" pitchFamily="34" charset="0"/>
              </a:rPr>
              <a:t>MDR: </a:t>
            </a:r>
            <a:br>
              <a:rPr lang="en-GB" sz="1600" b="1" dirty="0">
                <a:latin typeface="Arial" panose="020B0604020202020204" pitchFamily="34" charset="0"/>
                <a:cs typeface="Arial" panose="020B0604020202020204" pitchFamily="34" charset="0"/>
              </a:rPr>
            </a:br>
            <a:r>
              <a:rPr lang="en-GB" sz="1600" dirty="0">
                <a:solidFill>
                  <a:srgbClr val="FF0000"/>
                </a:solidFill>
                <a:latin typeface="Arial" panose="020B0604020202020204" pitchFamily="34" charset="0"/>
                <a:cs typeface="Arial" panose="020B0604020202020204" pitchFamily="34" charset="0"/>
              </a:rPr>
              <a:t>Memory data register – Stores the data to be sent/received from memory </a:t>
            </a:r>
          </a:p>
        </p:txBody>
      </p:sp>
      <p:sp>
        <p:nvSpPr>
          <p:cNvPr id="45" name="TextBox 44">
            <a:extLst>
              <a:ext uri="{FF2B5EF4-FFF2-40B4-BE49-F238E27FC236}">
                <a16:creationId xmlns:a16="http://schemas.microsoft.com/office/drawing/2014/main" id="{CD41632F-5D5A-495F-BFFD-FFA35597F358}"/>
              </a:ext>
            </a:extLst>
          </p:cNvPr>
          <p:cNvSpPr txBox="1"/>
          <p:nvPr/>
        </p:nvSpPr>
        <p:spPr>
          <a:xfrm>
            <a:off x="7287812" y="2916760"/>
            <a:ext cx="1751684" cy="738664"/>
          </a:xfrm>
          <a:prstGeom prst="rect">
            <a:avLst/>
          </a:prstGeom>
          <a:noFill/>
          <a:ln>
            <a:noFill/>
          </a:ln>
        </p:spPr>
        <p:txBody>
          <a:bodyPr wrap="square" lIns="0" tIns="0" rIns="0" bIns="0" rtlCol="0">
            <a:spAutoFit/>
          </a:bodyPr>
          <a:lstStyle/>
          <a:p>
            <a:r>
              <a:rPr lang="en-GB" sz="1600" b="1" dirty="0">
                <a:latin typeface="Arial" panose="020B0604020202020204" pitchFamily="34" charset="0"/>
                <a:cs typeface="Arial" panose="020B0604020202020204" pitchFamily="34" charset="0"/>
              </a:rPr>
              <a:t>RAM: </a:t>
            </a:r>
            <a:br>
              <a:rPr lang="en-GB" sz="1600" b="1" dirty="0">
                <a:latin typeface="Arial" panose="020B0604020202020204" pitchFamily="34" charset="0"/>
                <a:cs typeface="Arial" panose="020B0604020202020204" pitchFamily="34" charset="0"/>
              </a:rPr>
            </a:br>
            <a:r>
              <a:rPr lang="en-GB" sz="1600" dirty="0">
                <a:solidFill>
                  <a:srgbClr val="FF0000"/>
                </a:solidFill>
                <a:latin typeface="Arial" panose="020B0604020202020204" pitchFamily="34" charset="0"/>
                <a:cs typeface="Arial" panose="020B0604020202020204" pitchFamily="34" charset="0"/>
              </a:rPr>
              <a:t>Random Access </a:t>
            </a:r>
            <a:br>
              <a:rPr lang="en-GB" sz="1600" dirty="0">
                <a:solidFill>
                  <a:srgbClr val="FF0000"/>
                </a:solidFill>
                <a:latin typeface="Arial" panose="020B0604020202020204" pitchFamily="34" charset="0"/>
                <a:cs typeface="Arial" panose="020B0604020202020204" pitchFamily="34" charset="0"/>
              </a:rPr>
            </a:br>
            <a:r>
              <a:rPr lang="en-GB" sz="1600" dirty="0">
                <a:solidFill>
                  <a:srgbClr val="FF0000"/>
                </a:solidFill>
                <a:latin typeface="Arial" panose="020B0604020202020204" pitchFamily="34" charset="0"/>
                <a:cs typeface="Arial" panose="020B0604020202020204" pitchFamily="34" charset="0"/>
              </a:rPr>
              <a:t>Memory</a:t>
            </a:r>
          </a:p>
        </p:txBody>
      </p:sp>
      <p:sp>
        <p:nvSpPr>
          <p:cNvPr id="46" name="TextBox 45">
            <a:extLst>
              <a:ext uri="{FF2B5EF4-FFF2-40B4-BE49-F238E27FC236}">
                <a16:creationId xmlns:a16="http://schemas.microsoft.com/office/drawing/2014/main" id="{B20955F7-D491-4979-9B95-742F4DB0BCE5}"/>
              </a:ext>
            </a:extLst>
          </p:cNvPr>
          <p:cNvSpPr txBox="1"/>
          <p:nvPr/>
        </p:nvSpPr>
        <p:spPr>
          <a:xfrm>
            <a:off x="1842894" y="1713771"/>
            <a:ext cx="2487418" cy="738664"/>
          </a:xfrm>
          <a:prstGeom prst="rect">
            <a:avLst/>
          </a:prstGeom>
          <a:noFill/>
          <a:ln>
            <a:noFill/>
          </a:ln>
        </p:spPr>
        <p:txBody>
          <a:bodyPr wrap="square" lIns="0" tIns="0" rIns="0" bIns="0" rtlCol="0">
            <a:spAutoFit/>
          </a:bodyPr>
          <a:lstStyle/>
          <a:p>
            <a:r>
              <a:rPr lang="en-GB" sz="1600" b="1">
                <a:latin typeface="Arial" panose="020B0604020202020204" pitchFamily="34" charset="0"/>
                <a:cs typeface="Arial" panose="020B0604020202020204" pitchFamily="34" charset="0"/>
              </a:rPr>
              <a:t>PC</a:t>
            </a:r>
            <a:r>
              <a:rPr lang="en-GB" sz="1600">
                <a:latin typeface="Arial" panose="020B0604020202020204" pitchFamily="34" charset="0"/>
                <a:cs typeface="Arial" panose="020B0604020202020204" pitchFamily="34" charset="0"/>
              </a:rPr>
              <a:t>: </a:t>
            </a:r>
            <a:br>
              <a:rPr lang="en-GB" sz="1600">
                <a:latin typeface="Arial" panose="020B0604020202020204" pitchFamily="34" charset="0"/>
                <a:cs typeface="Arial" panose="020B0604020202020204" pitchFamily="34" charset="0"/>
              </a:rPr>
            </a:br>
            <a:r>
              <a:rPr lang="en-GB" sz="1600">
                <a:solidFill>
                  <a:srgbClr val="FF0000"/>
                </a:solidFill>
                <a:latin typeface="Arial" panose="020B0604020202020204" pitchFamily="34" charset="0"/>
                <a:cs typeface="Arial" panose="020B0604020202020204" pitchFamily="34" charset="0"/>
              </a:rPr>
              <a:t>Program Counter – points to the next instruction</a:t>
            </a:r>
          </a:p>
        </p:txBody>
      </p:sp>
      <p:sp>
        <p:nvSpPr>
          <p:cNvPr id="47" name="TextBox 46">
            <a:extLst>
              <a:ext uri="{FF2B5EF4-FFF2-40B4-BE49-F238E27FC236}">
                <a16:creationId xmlns:a16="http://schemas.microsoft.com/office/drawing/2014/main" id="{1D8FABC9-8A58-4D60-B550-33CC2E079E1D}"/>
              </a:ext>
            </a:extLst>
          </p:cNvPr>
          <p:cNvSpPr txBox="1"/>
          <p:nvPr/>
        </p:nvSpPr>
        <p:spPr>
          <a:xfrm>
            <a:off x="5122416" y="1632451"/>
            <a:ext cx="3708075" cy="738664"/>
          </a:xfrm>
          <a:prstGeom prst="rect">
            <a:avLst/>
          </a:prstGeom>
          <a:noFill/>
          <a:ln>
            <a:noFill/>
          </a:ln>
        </p:spPr>
        <p:txBody>
          <a:bodyPr wrap="square" lIns="0" tIns="0" rIns="0" bIns="0" rtlCol="0">
            <a:spAutoFit/>
          </a:bodyPr>
          <a:lstStyle/>
          <a:p>
            <a:r>
              <a:rPr lang="en-GB" sz="1600" b="1" dirty="0">
                <a:latin typeface="Arial" panose="020B0604020202020204" pitchFamily="34" charset="0"/>
                <a:cs typeface="Arial" panose="020B0604020202020204" pitchFamily="34" charset="0"/>
              </a:rPr>
              <a:t>MAR: </a:t>
            </a:r>
            <a:br>
              <a:rPr lang="en-GB" sz="1600" b="1" dirty="0">
                <a:latin typeface="Arial" panose="020B0604020202020204" pitchFamily="34" charset="0"/>
                <a:cs typeface="Arial" panose="020B0604020202020204" pitchFamily="34" charset="0"/>
              </a:rPr>
            </a:br>
            <a:r>
              <a:rPr lang="en-GB" sz="1600" dirty="0">
                <a:solidFill>
                  <a:srgbClr val="FF0000"/>
                </a:solidFill>
                <a:latin typeface="Arial" panose="020B0604020202020204" pitchFamily="34" charset="0"/>
                <a:cs typeface="Arial" panose="020B0604020202020204" pitchFamily="34" charset="0"/>
              </a:rPr>
              <a:t>Memory Address Register – stores the address of the instruction to be executed</a:t>
            </a:r>
          </a:p>
        </p:txBody>
      </p:sp>
      <p:pic>
        <p:nvPicPr>
          <p:cNvPr id="55" name="Picture 54">
            <a:extLst>
              <a:ext uri="{FF2B5EF4-FFF2-40B4-BE49-F238E27FC236}">
                <a16:creationId xmlns:a16="http://schemas.microsoft.com/office/drawing/2014/main" id="{D27F5828-A255-447A-9BFF-3E79047B29BD}"/>
              </a:ext>
            </a:extLst>
          </p:cNvPr>
          <p:cNvPicPr>
            <a:picLocks noChangeAspect="1"/>
          </p:cNvPicPr>
          <p:nvPr/>
        </p:nvPicPr>
        <p:blipFill>
          <a:blip r:embed="rId2"/>
          <a:srcRect/>
          <a:stretch/>
        </p:blipFill>
        <p:spPr>
          <a:xfrm>
            <a:off x="2377297" y="2534701"/>
            <a:ext cx="4624393" cy="2921232"/>
          </a:xfrm>
          <a:prstGeom prst="rect">
            <a:avLst/>
          </a:prstGeom>
        </p:spPr>
      </p:pic>
      <p:cxnSp>
        <p:nvCxnSpPr>
          <p:cNvPr id="3" name="Straight Arrow Connector 2">
            <a:extLst>
              <a:ext uri="{FF2B5EF4-FFF2-40B4-BE49-F238E27FC236}">
                <a16:creationId xmlns:a16="http://schemas.microsoft.com/office/drawing/2014/main" id="{2ED9372D-B078-4CE4-A546-68785B469FCA}"/>
              </a:ext>
            </a:extLst>
          </p:cNvPr>
          <p:cNvCxnSpPr>
            <a:cxnSpLocks/>
          </p:cNvCxnSpPr>
          <p:nvPr/>
        </p:nvCxnSpPr>
        <p:spPr>
          <a:xfrm flipH="1">
            <a:off x="6688183" y="3429000"/>
            <a:ext cx="527966" cy="0"/>
          </a:xfrm>
          <a:prstGeom prst="straightConnector1">
            <a:avLst/>
          </a:prstGeom>
          <a:ln w="25400">
            <a:solidFill>
              <a:srgbClr val="FF0000"/>
            </a:solidFill>
            <a:tailEnd type="ova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45382A3-FF72-41B4-8CE3-619F6A2F0E35}"/>
              </a:ext>
            </a:extLst>
          </p:cNvPr>
          <p:cNvCxnSpPr>
            <a:cxnSpLocks/>
          </p:cNvCxnSpPr>
          <p:nvPr/>
        </p:nvCxnSpPr>
        <p:spPr>
          <a:xfrm flipV="1">
            <a:off x="5460274" y="4833453"/>
            <a:ext cx="0" cy="796638"/>
          </a:xfrm>
          <a:prstGeom prst="straightConnector1">
            <a:avLst/>
          </a:prstGeom>
          <a:ln w="25400">
            <a:solidFill>
              <a:srgbClr val="FF0000"/>
            </a:solidFill>
            <a:tailEnd type="oval"/>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C2C90EF-36AA-4D6D-8A85-57478D60074C}"/>
              </a:ext>
            </a:extLst>
          </p:cNvPr>
          <p:cNvCxnSpPr>
            <a:cxnSpLocks/>
          </p:cNvCxnSpPr>
          <p:nvPr/>
        </p:nvCxnSpPr>
        <p:spPr>
          <a:xfrm>
            <a:off x="2085583" y="4833453"/>
            <a:ext cx="900000" cy="0"/>
          </a:xfrm>
          <a:prstGeom prst="straightConnector1">
            <a:avLst/>
          </a:prstGeom>
          <a:ln w="25400">
            <a:solidFill>
              <a:srgbClr val="FF0000"/>
            </a:solidFill>
            <a:tailEnd type="oval"/>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0557206-AE3A-4D2A-87CF-DE2DE3FC50B3}"/>
              </a:ext>
            </a:extLst>
          </p:cNvPr>
          <p:cNvCxnSpPr>
            <a:cxnSpLocks/>
          </p:cNvCxnSpPr>
          <p:nvPr/>
        </p:nvCxnSpPr>
        <p:spPr>
          <a:xfrm>
            <a:off x="2085583" y="3840676"/>
            <a:ext cx="900000" cy="0"/>
          </a:xfrm>
          <a:prstGeom prst="straightConnector1">
            <a:avLst/>
          </a:prstGeom>
          <a:ln w="25400">
            <a:solidFill>
              <a:srgbClr val="FF0000"/>
            </a:solidFill>
            <a:tailEnd type="ova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68DB9472-9A84-4D3F-BD05-353F54BA0750}"/>
              </a:ext>
            </a:extLst>
          </p:cNvPr>
          <p:cNvCxnSpPr>
            <a:cxnSpLocks/>
          </p:cNvCxnSpPr>
          <p:nvPr/>
        </p:nvCxnSpPr>
        <p:spPr>
          <a:xfrm rot="16200000" flipH="1">
            <a:off x="4524465" y="2223263"/>
            <a:ext cx="839653" cy="744583"/>
          </a:xfrm>
          <a:prstGeom prst="bentConnector3">
            <a:avLst>
              <a:gd name="adj1" fmla="val 50000"/>
            </a:avLst>
          </a:prstGeom>
          <a:ln w="25400">
            <a:solidFill>
              <a:srgbClr val="FF0000"/>
            </a:solidFill>
            <a:tailEnd type="oval"/>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F5057061-3BA7-493D-A043-967C141A11A8}"/>
              </a:ext>
            </a:extLst>
          </p:cNvPr>
          <p:cNvCxnSpPr>
            <a:cxnSpLocks/>
          </p:cNvCxnSpPr>
          <p:nvPr/>
        </p:nvCxnSpPr>
        <p:spPr>
          <a:xfrm rot="5400000">
            <a:off x="5343920" y="2827269"/>
            <a:ext cx="1377108" cy="464804"/>
          </a:xfrm>
          <a:prstGeom prst="bentConnector3">
            <a:avLst>
              <a:gd name="adj1" fmla="val 87387"/>
            </a:avLst>
          </a:prstGeom>
          <a:ln w="25400">
            <a:solidFill>
              <a:srgbClr val="FF0000"/>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EBF9101-27BF-4641-AF80-543DD90F5F60}"/>
              </a:ext>
            </a:extLst>
          </p:cNvPr>
          <p:cNvSpPr txBox="1"/>
          <p:nvPr/>
        </p:nvSpPr>
        <p:spPr>
          <a:xfrm>
            <a:off x="7287812" y="4201069"/>
            <a:ext cx="1751685" cy="1231106"/>
          </a:xfrm>
          <a:prstGeom prst="rect">
            <a:avLst/>
          </a:prstGeom>
          <a:noFill/>
        </p:spPr>
        <p:txBody>
          <a:bodyPr wrap="square" lIns="0" tIns="0" rIns="0" bIns="0" rtlCol="0">
            <a:spAutoFit/>
          </a:bodyPr>
          <a:lstStyle/>
          <a:p>
            <a:r>
              <a:rPr lang="en-GB" sz="1600" b="1" dirty="0"/>
              <a:t>CIR:</a:t>
            </a:r>
          </a:p>
          <a:p>
            <a:r>
              <a:rPr lang="en-GB" sz="1600" dirty="0">
                <a:solidFill>
                  <a:srgbClr val="FF0000"/>
                </a:solidFill>
              </a:rPr>
              <a:t>Stores the current instruction to be decoded and executed</a:t>
            </a:r>
          </a:p>
        </p:txBody>
      </p:sp>
      <p:cxnSp>
        <p:nvCxnSpPr>
          <p:cNvPr id="22" name="Connector: Elbow 21">
            <a:extLst>
              <a:ext uri="{FF2B5EF4-FFF2-40B4-BE49-F238E27FC236}">
                <a16:creationId xmlns:a16="http://schemas.microsoft.com/office/drawing/2014/main" id="{61F79711-9D5F-4FE3-8C77-D31E48335319}"/>
              </a:ext>
            </a:extLst>
          </p:cNvPr>
          <p:cNvCxnSpPr>
            <a:cxnSpLocks/>
          </p:cNvCxnSpPr>
          <p:nvPr/>
        </p:nvCxnSpPr>
        <p:spPr>
          <a:xfrm rot="10800000">
            <a:off x="4440477" y="3416594"/>
            <a:ext cx="2704904" cy="930355"/>
          </a:xfrm>
          <a:prstGeom prst="bentConnector3">
            <a:avLst>
              <a:gd name="adj1" fmla="val 100245"/>
            </a:avLst>
          </a:prstGeom>
          <a:ln w="25400">
            <a:solidFill>
              <a:srgbClr val="FF0000"/>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542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t>Example – Step 1 (Add 8 + 4)</a:t>
            </a:r>
          </a:p>
        </p:txBody>
      </p:sp>
      <p:sp>
        <p:nvSpPr>
          <p:cNvPr id="3" name="Text Placeholder 2"/>
          <p:cNvSpPr>
            <a:spLocks noGrp="1"/>
          </p:cNvSpPr>
          <p:nvPr>
            <p:ph type="body" sz="quarter" idx="14"/>
          </p:nvPr>
        </p:nvSpPr>
        <p:spPr>
          <a:xfrm>
            <a:off x="3744686" y="1704179"/>
            <a:ext cx="4992914" cy="4519178"/>
          </a:xfrm>
        </p:spPr>
        <p:txBody>
          <a:bodyPr/>
          <a:lstStyle/>
          <a:p>
            <a:r>
              <a:rPr lang="en-GB" sz="2000" dirty="0"/>
              <a:t>PC points to next instruction in location 5</a:t>
            </a:r>
          </a:p>
          <a:p>
            <a:r>
              <a:rPr lang="en-GB" sz="2000" dirty="0"/>
              <a:t>Address 5 is passed to MAR and PC is incremented. It now holds 6</a:t>
            </a:r>
          </a:p>
          <a:p>
            <a:r>
              <a:rPr lang="en-GB" sz="2000" dirty="0"/>
              <a:t>Instruction at Address 5 is copied from memory to MDR</a:t>
            </a:r>
          </a:p>
          <a:p>
            <a:r>
              <a:rPr lang="en-GB" sz="2000" dirty="0"/>
              <a:t>Instruction passes to the CIR where it is decoded by control unit</a:t>
            </a:r>
          </a:p>
          <a:p>
            <a:r>
              <a:rPr lang="en-GB" sz="2000" dirty="0"/>
              <a:t>Address 10 passed to the MAR</a:t>
            </a:r>
          </a:p>
          <a:p>
            <a:r>
              <a:rPr lang="en-GB" sz="2000" dirty="0"/>
              <a:t>The value in location 10, i.e. 8, is passed from main memory to the MDR</a:t>
            </a:r>
          </a:p>
          <a:p>
            <a:r>
              <a:rPr lang="en-GB" sz="2000" dirty="0"/>
              <a:t>8 is loaded into the accumulator (ACC)</a:t>
            </a:r>
          </a:p>
        </p:txBody>
      </p:sp>
      <p:graphicFrame>
        <p:nvGraphicFramePr>
          <p:cNvPr id="14" name="Table 13"/>
          <p:cNvGraphicFramePr>
            <a:graphicFrameLocks noGrp="1"/>
          </p:cNvGraphicFramePr>
          <p:nvPr/>
        </p:nvGraphicFramePr>
        <p:xfrm>
          <a:off x="724280" y="1773277"/>
          <a:ext cx="1317655" cy="4450080"/>
        </p:xfrm>
        <a:graphic>
          <a:graphicData uri="http://schemas.openxmlformats.org/drawingml/2006/table">
            <a:tbl>
              <a:tblPr firstRow="1" bandRow="1">
                <a:tableStyleId>{5C22544A-7EE6-4342-B048-85BDC9FD1C3A}</a:tableStyleId>
              </a:tblPr>
              <a:tblGrid>
                <a:gridCol w="394018">
                  <a:extLst>
                    <a:ext uri="{9D8B030D-6E8A-4147-A177-3AD203B41FA5}">
                      <a16:colId xmlns:a16="http://schemas.microsoft.com/office/drawing/2014/main" val="1267824167"/>
                    </a:ext>
                  </a:extLst>
                </a:gridCol>
                <a:gridCol w="923637">
                  <a:extLst>
                    <a:ext uri="{9D8B030D-6E8A-4147-A177-3AD203B41FA5}">
                      <a16:colId xmlns:a16="http://schemas.microsoft.com/office/drawing/2014/main" val="2648038873"/>
                    </a:ext>
                  </a:extLst>
                </a:gridCol>
              </a:tblGrid>
              <a:tr h="370840">
                <a:tc>
                  <a:txBody>
                    <a:bodyPr/>
                    <a:lstStyle/>
                    <a:p>
                      <a:pPr algn="ctr"/>
                      <a:r>
                        <a:rPr lang="en-GB" sz="1400" b="0">
                          <a:solidFill>
                            <a:schemeClr val="tx1"/>
                          </a:solidFill>
                          <a:latin typeface="Consolas" panose="020B0609020204030204" pitchFamily="49" charset="0"/>
                          <a:cs typeface="Arial" panose="020B0604020202020204" pitchFamily="34" charset="0"/>
                        </a:rPr>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endParaRPr lang="en-GB" sz="1400" b="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84890284"/>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2</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endParaRPr lang="en-GB" sz="140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88684852"/>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3</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endParaRPr lang="en-GB" sz="140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359243880"/>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4</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endParaRPr lang="en-GB" sz="140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29549138"/>
                  </a:ext>
                </a:extLst>
              </a:tr>
              <a:tr h="370840">
                <a:tc>
                  <a:txBody>
                    <a:bodyPr/>
                    <a:lstStyle/>
                    <a:p>
                      <a:pPr algn="ctr"/>
                      <a:r>
                        <a:rPr lang="en-GB" sz="1400" b="1">
                          <a:solidFill>
                            <a:schemeClr val="tx1"/>
                          </a:solidFill>
                          <a:latin typeface="Consolas" panose="020B0609020204030204" pitchFamily="49" charset="0"/>
                          <a:cs typeface="Arial" panose="020B0604020202020204" pitchFamily="34" charset="0"/>
                        </a:rPr>
                        <a:t>5</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GB" sz="1400" b="1">
                          <a:solidFill>
                            <a:schemeClr val="tx1"/>
                          </a:solidFill>
                          <a:latin typeface="Consolas" panose="020B0609020204030204" pitchFamily="49" charset="0"/>
                          <a:cs typeface="Arial" panose="020B0604020202020204" pitchFamily="34" charset="0"/>
                        </a:rPr>
                        <a:t>LDA 10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219907413"/>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6</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GB" sz="1400">
                          <a:solidFill>
                            <a:schemeClr val="tx1"/>
                          </a:solidFill>
                          <a:latin typeface="Consolas" panose="020B0609020204030204" pitchFamily="49" charset="0"/>
                          <a:cs typeface="Arial" panose="020B0604020202020204" pitchFamily="34" charset="0"/>
                        </a:rPr>
                        <a:t>ADD #4</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668250501"/>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7</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GB" sz="1400">
                          <a:solidFill>
                            <a:schemeClr val="tx1"/>
                          </a:solidFill>
                          <a:latin typeface="Consolas" panose="020B0609020204030204" pitchFamily="49" charset="0"/>
                          <a:cs typeface="Arial" panose="020B0604020202020204" pitchFamily="34" charset="0"/>
                        </a:rPr>
                        <a:t>STO 11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170244622"/>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8</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endParaRPr lang="en-GB" sz="140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260145862"/>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9</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endParaRPr lang="en-GB" sz="140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16611074"/>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10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GB" sz="1400">
                          <a:solidFill>
                            <a:schemeClr val="tx1"/>
                          </a:solidFill>
                          <a:latin typeface="Arial" panose="020B0604020202020204" pitchFamily="34" charset="0"/>
                          <a:cs typeface="Arial" panose="020B0604020202020204" pitchFamily="34" charset="0"/>
                        </a:rPr>
                        <a:t>8</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826975775"/>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11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endParaRPr lang="en-GB" sz="140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24139745"/>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12</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endParaRPr lang="en-GB" sz="140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929547734"/>
                  </a:ext>
                </a:extLst>
              </a:tr>
            </a:tbl>
          </a:graphicData>
        </a:graphic>
      </p:graphicFrame>
      <p:grpSp>
        <p:nvGrpSpPr>
          <p:cNvPr id="15" name="Group 14"/>
          <p:cNvGrpSpPr/>
          <p:nvPr/>
        </p:nvGrpSpPr>
        <p:grpSpPr>
          <a:xfrm>
            <a:off x="2062145" y="2933261"/>
            <a:ext cx="1255075" cy="1065056"/>
            <a:chOff x="6209101" y="2026337"/>
            <a:chExt cx="1636681" cy="1388887"/>
          </a:xfrm>
        </p:grpSpPr>
        <p:cxnSp>
          <p:nvCxnSpPr>
            <p:cNvPr id="17" name="Straight Arrow Connector 16"/>
            <p:cNvCxnSpPr/>
            <p:nvPr/>
          </p:nvCxnSpPr>
          <p:spPr>
            <a:xfrm flipH="1">
              <a:off x="6209101" y="2720781"/>
              <a:ext cx="1636681" cy="0"/>
            </a:xfrm>
            <a:prstGeom prst="straightConnector1">
              <a:avLst/>
            </a:prstGeom>
            <a:ln w="57150">
              <a:solidFill>
                <a:srgbClr val="CF6529"/>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bwMode="auto">
            <a:xfrm>
              <a:off x="6456871" y="2026337"/>
              <a:ext cx="1388911" cy="1388887"/>
            </a:xfrm>
            <a:prstGeom prst="roundRect">
              <a:avLst/>
            </a:prstGeom>
            <a:solidFill>
              <a:schemeClr val="bg1"/>
            </a:solidFill>
            <a:ln w="76200">
              <a:solidFill>
                <a:srgbClr val="CF652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GB" sz="1400" b="1">
                  <a:solidFill>
                    <a:schemeClr val="accent2"/>
                  </a:solidFill>
                  <a:latin typeface="Arial" panose="020B0604020202020204" pitchFamily="34" charset="0"/>
                  <a:cs typeface="Arial" panose="020B0604020202020204" pitchFamily="34" charset="0"/>
                </a:rPr>
                <a:t>Program Counter</a:t>
              </a:r>
            </a:p>
            <a:p>
              <a:pPr algn="ctr"/>
              <a:r>
                <a:rPr lang="en-GB" sz="3200" b="1">
                  <a:solidFill>
                    <a:schemeClr val="tx1"/>
                  </a:solidFill>
                  <a:latin typeface="Arial" panose="020B0604020202020204" pitchFamily="34" charset="0"/>
                  <a:cs typeface="Arial" panose="020B0604020202020204" pitchFamily="34" charset="0"/>
                </a:rPr>
                <a:t>5</a:t>
              </a:r>
            </a:p>
          </p:txBody>
        </p:sp>
      </p:grpSp>
      <p:sp>
        <p:nvSpPr>
          <p:cNvPr id="10" name="Rounded Rectangle 9"/>
          <p:cNvSpPr/>
          <p:nvPr/>
        </p:nvSpPr>
        <p:spPr bwMode="auto">
          <a:xfrm>
            <a:off x="2252147" y="5158301"/>
            <a:ext cx="1065075" cy="1065056"/>
          </a:xfrm>
          <a:prstGeom prst="roundRect">
            <a:avLst/>
          </a:prstGeom>
          <a:solidFill>
            <a:schemeClr val="bg1"/>
          </a:solidFill>
          <a:ln w="76200">
            <a:solidFill>
              <a:srgbClr val="CF652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GB" sz="1400" b="1" err="1">
                <a:solidFill>
                  <a:schemeClr val="accent2"/>
                </a:solidFill>
                <a:latin typeface="Arial" panose="020B0604020202020204" pitchFamily="34" charset="0"/>
                <a:cs typeface="Arial" panose="020B0604020202020204" pitchFamily="34" charset="0"/>
              </a:rPr>
              <a:t>Acc</a:t>
            </a:r>
            <a:endParaRPr lang="en-GB" sz="1400" b="1">
              <a:solidFill>
                <a:schemeClr val="accent2"/>
              </a:solidFill>
              <a:latin typeface="Arial" panose="020B0604020202020204" pitchFamily="34" charset="0"/>
              <a:cs typeface="Arial" panose="020B0604020202020204" pitchFamily="34" charset="0"/>
            </a:endParaRPr>
          </a:p>
          <a:p>
            <a:pPr algn="ctr"/>
            <a:r>
              <a:rPr lang="en-GB" sz="3200" b="1">
                <a:solidFill>
                  <a:schemeClr val="tx1"/>
                </a:solidFill>
                <a:latin typeface="Arial" panose="020B0604020202020204" pitchFamily="34" charset="0"/>
                <a:cs typeface="Arial" panose="020B0604020202020204" pitchFamily="34" charset="0"/>
              </a:rPr>
              <a:t>8</a:t>
            </a:r>
          </a:p>
        </p:txBody>
      </p:sp>
    </p:spTree>
    <p:extLst>
      <p:ext uri="{BB962C8B-B14F-4D97-AF65-F5344CB8AC3E}">
        <p14:creationId xmlns:p14="http://schemas.microsoft.com/office/powerpoint/2010/main" val="2940125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t>Example – Step 2</a:t>
            </a:r>
          </a:p>
        </p:txBody>
      </p:sp>
      <p:sp>
        <p:nvSpPr>
          <p:cNvPr id="3" name="Text Placeholder 2"/>
          <p:cNvSpPr>
            <a:spLocks noGrp="1"/>
          </p:cNvSpPr>
          <p:nvPr>
            <p:ph type="body" sz="quarter" idx="14"/>
          </p:nvPr>
        </p:nvSpPr>
        <p:spPr>
          <a:xfrm>
            <a:off x="3744686" y="1704179"/>
            <a:ext cx="4900550" cy="3453607"/>
          </a:xfrm>
        </p:spPr>
        <p:txBody>
          <a:bodyPr/>
          <a:lstStyle/>
          <a:p>
            <a:r>
              <a:rPr lang="en-GB" sz="2000" dirty="0"/>
              <a:t>PC now points to next instruction in location 6</a:t>
            </a:r>
          </a:p>
          <a:p>
            <a:r>
              <a:rPr lang="en-GB" sz="2000" dirty="0"/>
              <a:t>Address 6 is passed to the MAR and the PC is incremented</a:t>
            </a:r>
          </a:p>
          <a:p>
            <a:r>
              <a:rPr lang="en-GB" sz="2000" dirty="0"/>
              <a:t>Instruction at Address 6 passed to MDR</a:t>
            </a:r>
          </a:p>
          <a:p>
            <a:r>
              <a:rPr lang="en-GB" sz="2000" dirty="0"/>
              <a:t>The instruction is passed to the CIR and then decoded</a:t>
            </a:r>
          </a:p>
          <a:p>
            <a:r>
              <a:rPr lang="en-GB" sz="2000" dirty="0"/>
              <a:t>No more data from memory is needed</a:t>
            </a:r>
          </a:p>
          <a:p>
            <a:r>
              <a:rPr lang="en-GB" sz="2000" dirty="0"/>
              <a:t>4 is added to 8 in the ALU and the result is stored in the accumulator (ACC)</a:t>
            </a:r>
          </a:p>
        </p:txBody>
      </p:sp>
      <p:graphicFrame>
        <p:nvGraphicFramePr>
          <p:cNvPr id="14" name="Table 13"/>
          <p:cNvGraphicFramePr>
            <a:graphicFrameLocks noGrp="1"/>
          </p:cNvGraphicFramePr>
          <p:nvPr/>
        </p:nvGraphicFramePr>
        <p:xfrm>
          <a:off x="724280" y="1773277"/>
          <a:ext cx="1317655" cy="4450080"/>
        </p:xfrm>
        <a:graphic>
          <a:graphicData uri="http://schemas.openxmlformats.org/drawingml/2006/table">
            <a:tbl>
              <a:tblPr firstRow="1" bandRow="1">
                <a:tableStyleId>{5C22544A-7EE6-4342-B048-85BDC9FD1C3A}</a:tableStyleId>
              </a:tblPr>
              <a:tblGrid>
                <a:gridCol w="394018">
                  <a:extLst>
                    <a:ext uri="{9D8B030D-6E8A-4147-A177-3AD203B41FA5}">
                      <a16:colId xmlns:a16="http://schemas.microsoft.com/office/drawing/2014/main" val="1267824167"/>
                    </a:ext>
                  </a:extLst>
                </a:gridCol>
                <a:gridCol w="923637">
                  <a:extLst>
                    <a:ext uri="{9D8B030D-6E8A-4147-A177-3AD203B41FA5}">
                      <a16:colId xmlns:a16="http://schemas.microsoft.com/office/drawing/2014/main" val="2648038873"/>
                    </a:ext>
                  </a:extLst>
                </a:gridCol>
              </a:tblGrid>
              <a:tr h="370840">
                <a:tc>
                  <a:txBody>
                    <a:bodyPr/>
                    <a:lstStyle/>
                    <a:p>
                      <a:pPr algn="ctr"/>
                      <a:r>
                        <a:rPr lang="en-GB" sz="1400" b="0">
                          <a:solidFill>
                            <a:schemeClr val="tx1"/>
                          </a:solidFill>
                          <a:latin typeface="Consolas" panose="020B0609020204030204" pitchFamily="49" charset="0"/>
                          <a:cs typeface="Arial" panose="020B0604020202020204" pitchFamily="34" charset="0"/>
                        </a:rPr>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endParaRPr lang="en-GB" sz="1400" b="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84890284"/>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2</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endParaRPr lang="en-GB" sz="140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88684852"/>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3</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endParaRPr lang="en-GB" sz="140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359243880"/>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4</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endParaRPr lang="en-GB" sz="140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29549138"/>
                  </a:ext>
                </a:extLst>
              </a:tr>
              <a:tr h="370840">
                <a:tc>
                  <a:txBody>
                    <a:bodyPr/>
                    <a:lstStyle/>
                    <a:p>
                      <a:pPr algn="ctr"/>
                      <a:r>
                        <a:rPr lang="en-GB" sz="1400" b="0">
                          <a:solidFill>
                            <a:schemeClr val="tx1"/>
                          </a:solidFill>
                          <a:latin typeface="Consolas" panose="020B0609020204030204" pitchFamily="49" charset="0"/>
                          <a:cs typeface="Arial" panose="020B0604020202020204" pitchFamily="34" charset="0"/>
                        </a:rPr>
                        <a:t>5</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GB" sz="1400" b="0">
                          <a:solidFill>
                            <a:schemeClr val="tx1"/>
                          </a:solidFill>
                          <a:latin typeface="Consolas" panose="020B0609020204030204" pitchFamily="49" charset="0"/>
                          <a:cs typeface="Arial" panose="020B0604020202020204" pitchFamily="34" charset="0"/>
                        </a:rPr>
                        <a:t>LDA 10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219907413"/>
                  </a:ext>
                </a:extLst>
              </a:tr>
              <a:tr h="370840">
                <a:tc>
                  <a:txBody>
                    <a:bodyPr/>
                    <a:lstStyle/>
                    <a:p>
                      <a:pPr algn="ctr"/>
                      <a:r>
                        <a:rPr lang="en-GB" sz="1400" b="1">
                          <a:solidFill>
                            <a:schemeClr val="tx1"/>
                          </a:solidFill>
                          <a:latin typeface="Consolas" panose="020B0609020204030204" pitchFamily="49" charset="0"/>
                          <a:cs typeface="Arial" panose="020B0604020202020204" pitchFamily="34" charset="0"/>
                        </a:rPr>
                        <a:t>6</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GB" sz="1400" b="1">
                          <a:solidFill>
                            <a:schemeClr val="tx1"/>
                          </a:solidFill>
                          <a:latin typeface="Consolas" panose="020B0609020204030204" pitchFamily="49" charset="0"/>
                          <a:cs typeface="Arial" panose="020B0604020202020204" pitchFamily="34" charset="0"/>
                        </a:rPr>
                        <a:t>ADD #4</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668250501"/>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7</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GB" sz="1400">
                          <a:solidFill>
                            <a:schemeClr val="tx1"/>
                          </a:solidFill>
                          <a:latin typeface="Consolas" panose="020B0609020204030204" pitchFamily="49" charset="0"/>
                          <a:cs typeface="Arial" panose="020B0604020202020204" pitchFamily="34" charset="0"/>
                        </a:rPr>
                        <a:t>STO 11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170244622"/>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8</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endParaRPr lang="en-GB" sz="140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260145862"/>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9</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endParaRPr lang="en-GB" sz="140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16611074"/>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10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GB" sz="1400">
                          <a:solidFill>
                            <a:schemeClr val="tx1"/>
                          </a:solidFill>
                          <a:latin typeface="Arial" panose="020B0604020202020204" pitchFamily="34" charset="0"/>
                          <a:cs typeface="Arial" panose="020B0604020202020204" pitchFamily="34" charset="0"/>
                        </a:rPr>
                        <a:t>8</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826975775"/>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11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endParaRPr lang="en-GB" sz="140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24139745"/>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12</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endParaRPr lang="en-GB" sz="140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929547734"/>
                  </a:ext>
                </a:extLst>
              </a:tr>
            </a:tbl>
          </a:graphicData>
        </a:graphic>
      </p:graphicFrame>
      <p:grpSp>
        <p:nvGrpSpPr>
          <p:cNvPr id="15" name="Group 14"/>
          <p:cNvGrpSpPr/>
          <p:nvPr/>
        </p:nvGrpSpPr>
        <p:grpSpPr>
          <a:xfrm>
            <a:off x="2062145" y="3281601"/>
            <a:ext cx="1255075" cy="1065056"/>
            <a:chOff x="6209101" y="2026337"/>
            <a:chExt cx="1636681" cy="1388887"/>
          </a:xfrm>
        </p:grpSpPr>
        <p:cxnSp>
          <p:nvCxnSpPr>
            <p:cNvPr id="17" name="Straight Arrow Connector 16"/>
            <p:cNvCxnSpPr/>
            <p:nvPr/>
          </p:nvCxnSpPr>
          <p:spPr>
            <a:xfrm flipH="1">
              <a:off x="6209101" y="2720781"/>
              <a:ext cx="1636681" cy="0"/>
            </a:xfrm>
            <a:prstGeom prst="straightConnector1">
              <a:avLst/>
            </a:prstGeom>
            <a:ln w="57150">
              <a:solidFill>
                <a:srgbClr val="CF6529"/>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bwMode="auto">
            <a:xfrm>
              <a:off x="6456871" y="2026337"/>
              <a:ext cx="1388911" cy="1388887"/>
            </a:xfrm>
            <a:prstGeom prst="roundRect">
              <a:avLst/>
            </a:prstGeom>
            <a:solidFill>
              <a:schemeClr val="bg1"/>
            </a:solidFill>
            <a:ln w="76200">
              <a:solidFill>
                <a:srgbClr val="CF652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GB" sz="1400" b="1">
                  <a:solidFill>
                    <a:schemeClr val="accent2"/>
                  </a:solidFill>
                  <a:latin typeface="Arial" panose="020B0604020202020204" pitchFamily="34" charset="0"/>
                  <a:cs typeface="Arial" panose="020B0604020202020204" pitchFamily="34" charset="0"/>
                </a:rPr>
                <a:t>Program Counter</a:t>
              </a:r>
            </a:p>
            <a:p>
              <a:pPr algn="ctr"/>
              <a:r>
                <a:rPr lang="en-GB" sz="3200" b="1">
                  <a:solidFill>
                    <a:schemeClr val="tx1"/>
                  </a:solidFill>
                  <a:latin typeface="Arial" panose="020B0604020202020204" pitchFamily="34" charset="0"/>
                  <a:cs typeface="Arial" panose="020B0604020202020204" pitchFamily="34" charset="0"/>
                </a:rPr>
                <a:t>6</a:t>
              </a:r>
            </a:p>
          </p:txBody>
        </p:sp>
      </p:grpSp>
      <p:sp>
        <p:nvSpPr>
          <p:cNvPr id="8" name="Rounded Rectangle 7"/>
          <p:cNvSpPr/>
          <p:nvPr/>
        </p:nvSpPr>
        <p:spPr bwMode="auto">
          <a:xfrm>
            <a:off x="2252147" y="5158301"/>
            <a:ext cx="1065075" cy="1065056"/>
          </a:xfrm>
          <a:prstGeom prst="roundRect">
            <a:avLst/>
          </a:prstGeom>
          <a:solidFill>
            <a:schemeClr val="bg1"/>
          </a:solidFill>
          <a:ln w="76200">
            <a:solidFill>
              <a:srgbClr val="CF652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GB" sz="1400" b="1" err="1">
                <a:solidFill>
                  <a:schemeClr val="accent2"/>
                </a:solidFill>
                <a:latin typeface="Arial" panose="020B0604020202020204" pitchFamily="34" charset="0"/>
                <a:cs typeface="Arial" panose="020B0604020202020204" pitchFamily="34" charset="0"/>
              </a:rPr>
              <a:t>Acc</a:t>
            </a:r>
            <a:endParaRPr lang="en-GB" sz="1400" b="1">
              <a:solidFill>
                <a:schemeClr val="accent2"/>
              </a:solidFill>
              <a:latin typeface="Arial" panose="020B0604020202020204" pitchFamily="34" charset="0"/>
              <a:cs typeface="Arial" panose="020B0604020202020204" pitchFamily="34" charset="0"/>
            </a:endParaRPr>
          </a:p>
          <a:p>
            <a:pPr algn="ctr"/>
            <a:r>
              <a:rPr lang="en-GB" sz="3200" b="1">
                <a:solidFill>
                  <a:schemeClr val="tx1"/>
                </a:solidFill>
                <a:latin typeface="Arial" panose="020B0604020202020204" pitchFamily="34" charset="0"/>
                <a:cs typeface="Arial" panose="020B0604020202020204" pitchFamily="34" charset="0"/>
              </a:rPr>
              <a:t>12</a:t>
            </a:r>
          </a:p>
        </p:txBody>
      </p:sp>
    </p:spTree>
    <p:extLst>
      <p:ext uri="{BB962C8B-B14F-4D97-AF65-F5344CB8AC3E}">
        <p14:creationId xmlns:p14="http://schemas.microsoft.com/office/powerpoint/2010/main" val="3980485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t>Example – Step 3</a:t>
            </a:r>
          </a:p>
        </p:txBody>
      </p:sp>
      <p:sp>
        <p:nvSpPr>
          <p:cNvPr id="3" name="Text Placeholder 2"/>
          <p:cNvSpPr>
            <a:spLocks noGrp="1"/>
          </p:cNvSpPr>
          <p:nvPr>
            <p:ph type="body" sz="quarter" idx="14"/>
          </p:nvPr>
        </p:nvSpPr>
        <p:spPr>
          <a:xfrm>
            <a:off x="3744685" y="1704179"/>
            <a:ext cx="4955969" cy="4333764"/>
          </a:xfrm>
        </p:spPr>
        <p:txBody>
          <a:bodyPr/>
          <a:lstStyle/>
          <a:p>
            <a:r>
              <a:rPr lang="en-GB" sz="2000" dirty="0"/>
              <a:t>PC points to the next instruction in location 7</a:t>
            </a:r>
          </a:p>
          <a:p>
            <a:r>
              <a:rPr lang="en-GB" sz="2000" dirty="0"/>
              <a:t>Address 7 is passed to the MAR and the PC is incremented</a:t>
            </a:r>
          </a:p>
          <a:p>
            <a:r>
              <a:rPr lang="en-GB" sz="2000" dirty="0"/>
              <a:t>Instruction at Address 7 passed to MDR</a:t>
            </a:r>
          </a:p>
          <a:p>
            <a:r>
              <a:rPr lang="en-GB" sz="2000" dirty="0"/>
              <a:t>The instruction is passed to the CIR to be decoded</a:t>
            </a:r>
          </a:p>
          <a:p>
            <a:r>
              <a:rPr lang="en-GB" sz="2000" dirty="0"/>
              <a:t>The instruction is executed causing the value 12 to be transferred from the accumulator into memory location 11</a:t>
            </a:r>
          </a:p>
        </p:txBody>
      </p:sp>
      <p:graphicFrame>
        <p:nvGraphicFramePr>
          <p:cNvPr id="14" name="Table 13"/>
          <p:cNvGraphicFramePr>
            <a:graphicFrameLocks noGrp="1"/>
          </p:cNvGraphicFramePr>
          <p:nvPr/>
        </p:nvGraphicFramePr>
        <p:xfrm>
          <a:off x="724280" y="1773277"/>
          <a:ext cx="1317655" cy="4450080"/>
        </p:xfrm>
        <a:graphic>
          <a:graphicData uri="http://schemas.openxmlformats.org/drawingml/2006/table">
            <a:tbl>
              <a:tblPr firstRow="1" bandRow="1">
                <a:tableStyleId>{5C22544A-7EE6-4342-B048-85BDC9FD1C3A}</a:tableStyleId>
              </a:tblPr>
              <a:tblGrid>
                <a:gridCol w="394018">
                  <a:extLst>
                    <a:ext uri="{9D8B030D-6E8A-4147-A177-3AD203B41FA5}">
                      <a16:colId xmlns:a16="http://schemas.microsoft.com/office/drawing/2014/main" val="1267824167"/>
                    </a:ext>
                  </a:extLst>
                </a:gridCol>
                <a:gridCol w="923637">
                  <a:extLst>
                    <a:ext uri="{9D8B030D-6E8A-4147-A177-3AD203B41FA5}">
                      <a16:colId xmlns:a16="http://schemas.microsoft.com/office/drawing/2014/main" val="2648038873"/>
                    </a:ext>
                  </a:extLst>
                </a:gridCol>
              </a:tblGrid>
              <a:tr h="370840">
                <a:tc>
                  <a:txBody>
                    <a:bodyPr/>
                    <a:lstStyle/>
                    <a:p>
                      <a:pPr algn="ctr"/>
                      <a:r>
                        <a:rPr lang="en-GB" sz="1400" b="0">
                          <a:solidFill>
                            <a:schemeClr val="tx1"/>
                          </a:solidFill>
                          <a:latin typeface="Consolas" panose="020B0609020204030204" pitchFamily="49" charset="0"/>
                          <a:cs typeface="Arial" panose="020B0604020202020204" pitchFamily="34" charset="0"/>
                        </a:rPr>
                        <a:t>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endParaRPr lang="en-GB" sz="1400" b="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84890284"/>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2</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endParaRPr lang="en-GB" sz="140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88684852"/>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3</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endParaRPr lang="en-GB" sz="140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359243880"/>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4</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endParaRPr lang="en-GB" sz="140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29549138"/>
                  </a:ext>
                </a:extLst>
              </a:tr>
              <a:tr h="370840">
                <a:tc>
                  <a:txBody>
                    <a:bodyPr/>
                    <a:lstStyle/>
                    <a:p>
                      <a:pPr algn="ctr"/>
                      <a:r>
                        <a:rPr lang="en-GB" sz="1400" b="0">
                          <a:solidFill>
                            <a:schemeClr val="tx1"/>
                          </a:solidFill>
                          <a:latin typeface="Consolas" panose="020B0609020204030204" pitchFamily="49" charset="0"/>
                          <a:cs typeface="Arial" panose="020B0604020202020204" pitchFamily="34" charset="0"/>
                        </a:rPr>
                        <a:t>5</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GB" sz="1400" b="0">
                          <a:solidFill>
                            <a:schemeClr val="tx1"/>
                          </a:solidFill>
                          <a:latin typeface="Consolas" panose="020B0609020204030204" pitchFamily="49" charset="0"/>
                          <a:cs typeface="Arial" panose="020B0604020202020204" pitchFamily="34" charset="0"/>
                        </a:rPr>
                        <a:t>LDA 10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219907413"/>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6</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GB" sz="1400">
                          <a:solidFill>
                            <a:schemeClr val="tx1"/>
                          </a:solidFill>
                          <a:latin typeface="Consolas" panose="020B0609020204030204" pitchFamily="49" charset="0"/>
                          <a:cs typeface="Arial" panose="020B0604020202020204" pitchFamily="34" charset="0"/>
                        </a:rPr>
                        <a:t>ADD #4</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668250501"/>
                  </a:ext>
                </a:extLst>
              </a:tr>
              <a:tr h="370840">
                <a:tc>
                  <a:txBody>
                    <a:bodyPr/>
                    <a:lstStyle/>
                    <a:p>
                      <a:pPr algn="ctr"/>
                      <a:r>
                        <a:rPr lang="en-GB" sz="1400" b="1">
                          <a:solidFill>
                            <a:schemeClr val="tx1"/>
                          </a:solidFill>
                          <a:latin typeface="Consolas" panose="020B0609020204030204" pitchFamily="49" charset="0"/>
                          <a:cs typeface="Arial" panose="020B0604020202020204" pitchFamily="34" charset="0"/>
                        </a:rPr>
                        <a:t>7</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GB" sz="1400" b="1">
                          <a:solidFill>
                            <a:schemeClr val="tx1"/>
                          </a:solidFill>
                          <a:latin typeface="Consolas" panose="020B0609020204030204" pitchFamily="49" charset="0"/>
                          <a:cs typeface="Arial" panose="020B0604020202020204" pitchFamily="34" charset="0"/>
                        </a:rPr>
                        <a:t>STO 11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170244622"/>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8</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endParaRPr lang="en-GB" sz="140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260145862"/>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9</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endParaRPr lang="en-GB" sz="140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16611074"/>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10</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GB" sz="1400">
                          <a:solidFill>
                            <a:schemeClr val="tx1"/>
                          </a:solidFill>
                          <a:latin typeface="Arial" panose="020B0604020202020204" pitchFamily="34" charset="0"/>
                          <a:cs typeface="Arial" panose="020B0604020202020204" pitchFamily="34" charset="0"/>
                        </a:rPr>
                        <a:t>8</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826975775"/>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11</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GB" sz="1400">
                          <a:solidFill>
                            <a:schemeClr val="tx1"/>
                          </a:solidFill>
                          <a:latin typeface="Arial" panose="020B0604020202020204" pitchFamily="34" charset="0"/>
                          <a:cs typeface="Arial" panose="020B0604020202020204" pitchFamily="34" charset="0"/>
                        </a:rPr>
                        <a:t>12</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24139745"/>
                  </a:ext>
                </a:extLst>
              </a:tr>
              <a:tr h="370840">
                <a:tc>
                  <a:txBody>
                    <a:bodyPr/>
                    <a:lstStyle/>
                    <a:p>
                      <a:pPr algn="ctr"/>
                      <a:r>
                        <a:rPr lang="en-GB" sz="1400">
                          <a:solidFill>
                            <a:schemeClr val="tx1"/>
                          </a:solidFill>
                          <a:latin typeface="Consolas" panose="020B0609020204030204" pitchFamily="49" charset="0"/>
                          <a:cs typeface="Arial" panose="020B0604020202020204" pitchFamily="34" charset="0"/>
                        </a:rPr>
                        <a:t>12</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endParaRPr lang="en-GB" sz="140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929547734"/>
                  </a:ext>
                </a:extLst>
              </a:tr>
            </a:tbl>
          </a:graphicData>
        </a:graphic>
      </p:graphicFrame>
      <p:grpSp>
        <p:nvGrpSpPr>
          <p:cNvPr id="15" name="Group 14"/>
          <p:cNvGrpSpPr/>
          <p:nvPr/>
        </p:nvGrpSpPr>
        <p:grpSpPr>
          <a:xfrm>
            <a:off x="2062145" y="3658975"/>
            <a:ext cx="1255075" cy="1065056"/>
            <a:chOff x="6209101" y="2026337"/>
            <a:chExt cx="1636681" cy="1388887"/>
          </a:xfrm>
        </p:grpSpPr>
        <p:cxnSp>
          <p:nvCxnSpPr>
            <p:cNvPr id="17" name="Straight Arrow Connector 16"/>
            <p:cNvCxnSpPr/>
            <p:nvPr/>
          </p:nvCxnSpPr>
          <p:spPr>
            <a:xfrm flipH="1">
              <a:off x="6209101" y="2720781"/>
              <a:ext cx="1636681" cy="0"/>
            </a:xfrm>
            <a:prstGeom prst="straightConnector1">
              <a:avLst/>
            </a:prstGeom>
            <a:ln w="57150">
              <a:solidFill>
                <a:srgbClr val="CF6529"/>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bwMode="auto">
            <a:xfrm>
              <a:off x="6456871" y="2026337"/>
              <a:ext cx="1388911" cy="1388887"/>
            </a:xfrm>
            <a:prstGeom prst="roundRect">
              <a:avLst/>
            </a:prstGeom>
            <a:solidFill>
              <a:schemeClr val="bg1"/>
            </a:solidFill>
            <a:ln w="76200">
              <a:solidFill>
                <a:srgbClr val="CF652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GB" sz="1400" b="1">
                  <a:solidFill>
                    <a:schemeClr val="accent2"/>
                  </a:solidFill>
                  <a:latin typeface="Arial" panose="020B0604020202020204" pitchFamily="34" charset="0"/>
                  <a:cs typeface="Arial" panose="020B0604020202020204" pitchFamily="34" charset="0"/>
                </a:rPr>
                <a:t>Program Counter</a:t>
              </a:r>
            </a:p>
            <a:p>
              <a:pPr algn="ctr"/>
              <a:r>
                <a:rPr lang="en-GB" sz="3200" b="1">
                  <a:solidFill>
                    <a:schemeClr val="tx1"/>
                  </a:solidFill>
                  <a:latin typeface="Arial" panose="020B0604020202020204" pitchFamily="34" charset="0"/>
                  <a:cs typeface="Arial" panose="020B0604020202020204" pitchFamily="34" charset="0"/>
                </a:rPr>
                <a:t>7</a:t>
              </a:r>
            </a:p>
          </p:txBody>
        </p:sp>
      </p:grpSp>
      <p:sp>
        <p:nvSpPr>
          <p:cNvPr id="8" name="Rounded Rectangle 7"/>
          <p:cNvSpPr/>
          <p:nvPr/>
        </p:nvSpPr>
        <p:spPr bwMode="auto">
          <a:xfrm>
            <a:off x="2252147" y="5158301"/>
            <a:ext cx="1065075" cy="1065056"/>
          </a:xfrm>
          <a:prstGeom prst="roundRect">
            <a:avLst/>
          </a:prstGeom>
          <a:solidFill>
            <a:schemeClr val="bg1"/>
          </a:solidFill>
          <a:ln w="76200">
            <a:solidFill>
              <a:srgbClr val="CF652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GB" sz="1400" b="1" err="1">
                <a:solidFill>
                  <a:schemeClr val="accent2"/>
                </a:solidFill>
                <a:latin typeface="Arial" panose="020B0604020202020204" pitchFamily="34" charset="0"/>
                <a:cs typeface="Arial" panose="020B0604020202020204" pitchFamily="34" charset="0"/>
              </a:rPr>
              <a:t>Acc</a:t>
            </a:r>
            <a:endParaRPr lang="en-GB" sz="1400" b="1">
              <a:solidFill>
                <a:schemeClr val="accent2"/>
              </a:solidFill>
              <a:latin typeface="Arial" panose="020B0604020202020204" pitchFamily="34" charset="0"/>
              <a:cs typeface="Arial" panose="020B0604020202020204" pitchFamily="34" charset="0"/>
            </a:endParaRPr>
          </a:p>
          <a:p>
            <a:pPr algn="ctr"/>
            <a:r>
              <a:rPr lang="en-GB" sz="3200" b="1">
                <a:solidFill>
                  <a:schemeClr val="tx1"/>
                </a:solidFill>
                <a:latin typeface="Arial" panose="020B0604020202020204" pitchFamily="34" charset="0"/>
                <a:cs typeface="Arial" panose="020B0604020202020204" pitchFamily="34" charset="0"/>
              </a:rPr>
              <a:t>12</a:t>
            </a:r>
          </a:p>
        </p:txBody>
      </p:sp>
    </p:spTree>
    <p:extLst>
      <p:ext uri="{BB962C8B-B14F-4D97-AF65-F5344CB8AC3E}">
        <p14:creationId xmlns:p14="http://schemas.microsoft.com/office/powerpoint/2010/main" val="2634625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GB" dirty="0"/>
              <a:t>Worksheet 1</a:t>
            </a:r>
          </a:p>
        </p:txBody>
      </p:sp>
      <p:sp>
        <p:nvSpPr>
          <p:cNvPr id="2" name="Text Placeholder 1"/>
          <p:cNvSpPr>
            <a:spLocks noGrp="1"/>
          </p:cNvSpPr>
          <p:nvPr>
            <p:ph type="body" sz="quarter" idx="14"/>
          </p:nvPr>
        </p:nvSpPr>
        <p:spPr/>
        <p:txBody>
          <a:bodyPr/>
          <a:lstStyle/>
          <a:p>
            <a:r>
              <a:rPr lang="en-GB" dirty="0"/>
              <a:t>Complete </a:t>
            </a:r>
            <a:r>
              <a:rPr lang="en-GB" b="1" dirty="0"/>
              <a:t>Task 2 </a:t>
            </a:r>
            <a:r>
              <a:rPr lang="en-GB" dirty="0"/>
              <a:t>on </a:t>
            </a:r>
            <a:r>
              <a:rPr lang="en-GB" b="1" dirty="0"/>
              <a:t>Worksheet 1</a:t>
            </a:r>
          </a:p>
        </p:txBody>
      </p:sp>
    </p:spTree>
    <p:extLst>
      <p:ext uri="{BB962C8B-B14F-4D97-AF65-F5344CB8AC3E}">
        <p14:creationId xmlns:p14="http://schemas.microsoft.com/office/powerpoint/2010/main" val="464189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536E27-3AD1-42C2-88FB-4960102A9D5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346037" y="2523837"/>
            <a:ext cx="6797964" cy="4343659"/>
          </a:xfrm>
          <a:prstGeom prst="rect">
            <a:avLst/>
          </a:prstGeom>
        </p:spPr>
      </p:pic>
      <p:sp>
        <p:nvSpPr>
          <p:cNvPr id="2" name="Text Placeholder 1"/>
          <p:cNvSpPr>
            <a:spLocks noGrp="1"/>
          </p:cNvSpPr>
          <p:nvPr>
            <p:ph type="body" sz="quarter" idx="13"/>
          </p:nvPr>
        </p:nvSpPr>
        <p:spPr/>
        <p:txBody>
          <a:bodyPr/>
          <a:lstStyle/>
          <a:p>
            <a:r>
              <a:rPr lang="en-GB"/>
              <a:t>Plenary</a:t>
            </a:r>
          </a:p>
        </p:txBody>
      </p:sp>
      <p:sp>
        <p:nvSpPr>
          <p:cNvPr id="3" name="Text Placeholder 2"/>
          <p:cNvSpPr>
            <a:spLocks noGrp="1"/>
          </p:cNvSpPr>
          <p:nvPr>
            <p:ph type="body" sz="quarter" idx="14"/>
          </p:nvPr>
        </p:nvSpPr>
        <p:spPr/>
        <p:txBody>
          <a:bodyPr/>
          <a:lstStyle/>
          <a:p>
            <a:r>
              <a:rPr lang="en-GB"/>
              <a:t>In pairs, answer the following:</a:t>
            </a:r>
          </a:p>
          <a:p>
            <a:pPr lvl="1"/>
            <a:r>
              <a:rPr lang="en-GB"/>
              <a:t>What is the purpose of the CPU?</a:t>
            </a:r>
          </a:p>
          <a:p>
            <a:pPr lvl="1"/>
            <a:r>
              <a:rPr lang="en-GB"/>
              <a:t>What are </a:t>
            </a:r>
            <a:r>
              <a:rPr lang="en-GB" b="1"/>
              <a:t>two </a:t>
            </a:r>
            <a:r>
              <a:rPr lang="en-GB"/>
              <a:t>major components </a:t>
            </a:r>
            <a:br>
              <a:rPr lang="en-GB"/>
            </a:br>
            <a:r>
              <a:rPr lang="en-GB"/>
              <a:t>of the CPU, and what is the </a:t>
            </a:r>
            <a:br>
              <a:rPr lang="en-GB"/>
            </a:br>
            <a:r>
              <a:rPr lang="en-GB"/>
              <a:t>purpose of each?</a:t>
            </a:r>
          </a:p>
          <a:p>
            <a:pPr lvl="1"/>
            <a:r>
              <a:rPr lang="en-GB"/>
              <a:t>What is a register?</a:t>
            </a:r>
          </a:p>
          <a:p>
            <a:pPr lvl="1"/>
            <a:r>
              <a:rPr lang="en-GB"/>
              <a:t>Name </a:t>
            </a:r>
            <a:r>
              <a:rPr lang="en-GB" b="1"/>
              <a:t>four </a:t>
            </a:r>
            <a:r>
              <a:rPr lang="en-GB"/>
              <a:t>special </a:t>
            </a:r>
            <a:br>
              <a:rPr lang="en-GB"/>
            </a:br>
            <a:r>
              <a:rPr lang="en-GB"/>
              <a:t>registers in the CPU</a:t>
            </a:r>
          </a:p>
        </p:txBody>
      </p:sp>
    </p:spTree>
    <p:extLst>
      <p:ext uri="{BB962C8B-B14F-4D97-AF65-F5344CB8AC3E}">
        <p14:creationId xmlns:p14="http://schemas.microsoft.com/office/powerpoint/2010/main" val="3103643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t>Plenary</a:t>
            </a:r>
          </a:p>
        </p:txBody>
      </p:sp>
      <p:sp>
        <p:nvSpPr>
          <p:cNvPr id="3" name="Text Placeholder 2"/>
          <p:cNvSpPr>
            <a:spLocks noGrp="1"/>
          </p:cNvSpPr>
          <p:nvPr>
            <p:ph type="body" sz="quarter" idx="14"/>
          </p:nvPr>
        </p:nvSpPr>
        <p:spPr/>
        <p:txBody>
          <a:bodyPr/>
          <a:lstStyle/>
          <a:p>
            <a:pPr>
              <a:spcAft>
                <a:spcPts val="1000"/>
              </a:spcAft>
            </a:pPr>
            <a:r>
              <a:rPr lang="en-GB" dirty="0"/>
              <a:t>What is the purpose of the CPU?</a:t>
            </a:r>
          </a:p>
          <a:p>
            <a:pPr lvl="1">
              <a:spcAft>
                <a:spcPts val="1000"/>
              </a:spcAft>
            </a:pPr>
            <a:r>
              <a:rPr lang="en-GB" dirty="0">
                <a:solidFill>
                  <a:srgbClr val="FF0000"/>
                </a:solidFill>
              </a:rPr>
              <a:t>To fetch and execute instructions stored in memory</a:t>
            </a:r>
          </a:p>
          <a:p>
            <a:pPr>
              <a:spcAft>
                <a:spcPts val="1000"/>
              </a:spcAft>
            </a:pPr>
            <a:r>
              <a:rPr lang="en-GB" dirty="0"/>
              <a:t>What are </a:t>
            </a:r>
            <a:r>
              <a:rPr lang="en-GB" b="1" dirty="0"/>
              <a:t>two </a:t>
            </a:r>
            <a:r>
              <a:rPr lang="en-GB" dirty="0"/>
              <a:t>major components of the CPU, and what is the purpose of each?</a:t>
            </a:r>
          </a:p>
          <a:p>
            <a:pPr lvl="1">
              <a:spcAft>
                <a:spcPts val="1000"/>
              </a:spcAft>
            </a:pPr>
            <a:r>
              <a:rPr lang="en-GB" dirty="0">
                <a:solidFill>
                  <a:srgbClr val="FF0000"/>
                </a:solidFill>
              </a:rPr>
              <a:t>The ALU, which carries out arithmetic and logic instructions</a:t>
            </a:r>
          </a:p>
          <a:p>
            <a:pPr lvl="1">
              <a:spcAft>
                <a:spcPts val="1000"/>
              </a:spcAft>
            </a:pPr>
            <a:r>
              <a:rPr lang="en-GB" dirty="0">
                <a:solidFill>
                  <a:srgbClr val="FF0000"/>
                </a:solidFill>
              </a:rPr>
              <a:t>The Control Unit, which coordinates the CPU activities</a:t>
            </a:r>
          </a:p>
          <a:p>
            <a:pPr>
              <a:spcAft>
                <a:spcPts val="1000"/>
              </a:spcAft>
            </a:pPr>
            <a:r>
              <a:rPr lang="en-GB" dirty="0"/>
              <a:t>What is a register? </a:t>
            </a:r>
          </a:p>
          <a:p>
            <a:pPr lvl="1">
              <a:spcAft>
                <a:spcPts val="1000"/>
              </a:spcAft>
            </a:pPr>
            <a:r>
              <a:rPr lang="en-GB" dirty="0">
                <a:solidFill>
                  <a:srgbClr val="FF0000"/>
                </a:solidFill>
              </a:rPr>
              <a:t>A special fast memory location in the CPU</a:t>
            </a:r>
          </a:p>
          <a:p>
            <a:pPr>
              <a:spcAft>
                <a:spcPts val="1000"/>
              </a:spcAft>
            </a:pPr>
            <a:r>
              <a:rPr lang="en-GB" dirty="0"/>
              <a:t>Name </a:t>
            </a:r>
            <a:r>
              <a:rPr lang="en-GB" b="1" dirty="0"/>
              <a:t>four </a:t>
            </a:r>
            <a:r>
              <a:rPr lang="en-GB" dirty="0"/>
              <a:t>special registers in the CPU</a:t>
            </a:r>
          </a:p>
          <a:p>
            <a:pPr lvl="1">
              <a:spcAft>
                <a:spcPts val="1000"/>
              </a:spcAft>
            </a:pPr>
            <a:r>
              <a:rPr lang="en-GB" dirty="0">
                <a:solidFill>
                  <a:srgbClr val="FF0000"/>
                </a:solidFill>
              </a:rPr>
              <a:t>PC, MAR, MDR, CIR, Accumulator (ACC)</a:t>
            </a:r>
          </a:p>
        </p:txBody>
      </p:sp>
    </p:spTree>
    <p:extLst>
      <p:ext uri="{BB962C8B-B14F-4D97-AF65-F5344CB8AC3E}">
        <p14:creationId xmlns:p14="http://schemas.microsoft.com/office/powerpoint/2010/main" val="4233753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7554E2-A629-4104-8BF6-C7ED3F33972E}"/>
              </a:ext>
            </a:extLst>
          </p:cNvPr>
          <p:cNvSpPr>
            <a:spLocks noGrp="1"/>
          </p:cNvSpPr>
          <p:nvPr>
            <p:ph type="body" sz="quarter" idx="13"/>
          </p:nvPr>
        </p:nvSpPr>
        <p:spPr/>
        <p:txBody>
          <a:bodyPr/>
          <a:lstStyle/>
          <a:p>
            <a:r>
              <a:rPr lang="en-GB"/>
              <a:t>Starter</a:t>
            </a:r>
          </a:p>
        </p:txBody>
      </p:sp>
      <p:sp>
        <p:nvSpPr>
          <p:cNvPr id="3" name="Text Placeholder 2">
            <a:extLst>
              <a:ext uri="{FF2B5EF4-FFF2-40B4-BE49-F238E27FC236}">
                <a16:creationId xmlns:a16="http://schemas.microsoft.com/office/drawing/2014/main" id="{0E61FDFB-7191-487D-B6B6-23B749095E0B}"/>
              </a:ext>
            </a:extLst>
          </p:cNvPr>
          <p:cNvSpPr>
            <a:spLocks noGrp="1"/>
          </p:cNvSpPr>
          <p:nvPr>
            <p:ph type="body" sz="quarter" idx="14"/>
          </p:nvPr>
        </p:nvSpPr>
        <p:spPr/>
        <p:txBody>
          <a:bodyPr/>
          <a:lstStyle/>
          <a:p>
            <a:r>
              <a:rPr lang="en-GB"/>
              <a:t>Input devices:</a:t>
            </a:r>
          </a:p>
          <a:p>
            <a:pPr lvl="1"/>
            <a:r>
              <a:rPr lang="en-GB">
                <a:solidFill>
                  <a:srgbClr val="FF0000"/>
                </a:solidFill>
              </a:rPr>
              <a:t>Laptop: keyboard, buttons, trackpad, microphone</a:t>
            </a:r>
          </a:p>
          <a:p>
            <a:pPr lvl="1"/>
            <a:r>
              <a:rPr lang="en-GB">
                <a:solidFill>
                  <a:srgbClr val="FF0000"/>
                </a:solidFill>
              </a:rPr>
              <a:t>Smartphone: microphone, buttons, GPS sensor, gyroscopic sensor, touch part of the touchscreen</a:t>
            </a:r>
          </a:p>
          <a:p>
            <a:r>
              <a:rPr lang="en-GB"/>
              <a:t>Output devices:</a:t>
            </a:r>
          </a:p>
          <a:p>
            <a:pPr lvl="1"/>
            <a:r>
              <a:rPr lang="en-GB">
                <a:solidFill>
                  <a:srgbClr val="FF0000"/>
                </a:solidFill>
              </a:rPr>
              <a:t>Laptop and smartphone: speakers, display</a:t>
            </a:r>
          </a:p>
          <a:p>
            <a:r>
              <a:rPr lang="en-GB"/>
              <a:t>Processing:</a:t>
            </a:r>
          </a:p>
          <a:p>
            <a:pPr lvl="1"/>
            <a:r>
              <a:rPr lang="en-GB">
                <a:solidFill>
                  <a:srgbClr val="FF0000"/>
                </a:solidFill>
              </a:rPr>
              <a:t>CPU (Central Processing Unit)</a:t>
            </a:r>
          </a:p>
        </p:txBody>
      </p:sp>
    </p:spTree>
    <p:extLst>
      <p:ext uri="{BB962C8B-B14F-4D97-AF65-F5344CB8AC3E}">
        <p14:creationId xmlns:p14="http://schemas.microsoft.com/office/powerpoint/2010/main" val="3240744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3"/>
          </p:nvPr>
        </p:nvSpPr>
        <p:spPr/>
        <p:txBody>
          <a:bodyPr/>
          <a:lstStyle/>
          <a:p>
            <a:r>
              <a:rPr lang="en-GB"/>
              <a:t>The main components </a:t>
            </a:r>
            <a:br>
              <a:rPr lang="en-GB"/>
            </a:br>
            <a:r>
              <a:rPr lang="en-GB"/>
              <a:t>of a computer</a:t>
            </a:r>
          </a:p>
        </p:txBody>
      </p:sp>
      <p:grpSp>
        <p:nvGrpSpPr>
          <p:cNvPr id="4" name="Group 29"/>
          <p:cNvGrpSpPr>
            <a:grpSpLocks/>
          </p:cNvGrpSpPr>
          <p:nvPr/>
        </p:nvGrpSpPr>
        <p:grpSpPr bwMode="auto">
          <a:xfrm>
            <a:off x="508000" y="2060848"/>
            <a:ext cx="8185336" cy="3888432"/>
            <a:chOff x="669" y="1596"/>
            <a:chExt cx="4128" cy="1961"/>
          </a:xfrm>
          <a:solidFill>
            <a:srgbClr val="5DC0CA"/>
          </a:solidFill>
          <a:effectLst/>
        </p:grpSpPr>
        <p:sp>
          <p:nvSpPr>
            <p:cNvPr id="5" name="Rectangle 18"/>
            <p:cNvSpPr>
              <a:spLocks noChangeArrowheads="1"/>
            </p:cNvSpPr>
            <p:nvPr/>
          </p:nvSpPr>
          <p:spPr bwMode="auto">
            <a:xfrm>
              <a:off x="2145" y="1596"/>
              <a:ext cx="1165" cy="472"/>
            </a:xfrm>
            <a:prstGeom prst="rect">
              <a:avLst/>
            </a:prstGeom>
            <a:solidFill>
              <a:srgbClr val="CF6529"/>
            </a:solidFill>
            <a:ln w="9525">
              <a:noFill/>
              <a:miter lim="800000"/>
              <a:headEnd/>
              <a:tailEnd/>
            </a:ln>
          </p:spPr>
          <p:txBody>
            <a:bodyPr wrap="none" anchor="ctr">
              <a:flatTx/>
            </a:bodyPr>
            <a:lstStyle/>
            <a:p>
              <a:pPr algn="ctr"/>
              <a:r>
                <a:rPr lang="en-GB" sz="1400" b="1">
                  <a:solidFill>
                    <a:schemeClr val="bg1"/>
                  </a:solidFill>
                  <a:latin typeface="Arial" panose="020B0604020202020204" pitchFamily="34" charset="0"/>
                  <a:cs typeface="Arial" panose="020B0604020202020204" pitchFamily="34" charset="0"/>
                </a:rPr>
                <a:t>MAIN MEMORY</a:t>
              </a:r>
            </a:p>
          </p:txBody>
        </p:sp>
        <p:sp>
          <p:nvSpPr>
            <p:cNvPr id="6" name="Rectangle 19"/>
            <p:cNvSpPr>
              <a:spLocks noChangeArrowheads="1"/>
            </p:cNvSpPr>
            <p:nvPr/>
          </p:nvSpPr>
          <p:spPr bwMode="auto">
            <a:xfrm>
              <a:off x="2149" y="3085"/>
              <a:ext cx="1165" cy="472"/>
            </a:xfrm>
            <a:prstGeom prst="rect">
              <a:avLst/>
            </a:prstGeom>
            <a:solidFill>
              <a:srgbClr val="CF6529"/>
            </a:solidFill>
            <a:ln w="9525">
              <a:noFill/>
              <a:miter lim="800000"/>
              <a:headEnd/>
              <a:tailEnd/>
            </a:ln>
          </p:spPr>
          <p:txBody>
            <a:bodyPr wrap="none" anchor="ctr">
              <a:flatTx/>
            </a:bodyPr>
            <a:lstStyle/>
            <a:p>
              <a:pPr algn="ctr"/>
              <a:r>
                <a:rPr lang="en-GB" sz="1400" b="1">
                  <a:solidFill>
                    <a:schemeClr val="bg1"/>
                  </a:solidFill>
                  <a:latin typeface="Arial" panose="020B0604020202020204" pitchFamily="34" charset="0"/>
                  <a:cs typeface="Arial" panose="020B0604020202020204" pitchFamily="34" charset="0"/>
                </a:rPr>
                <a:t>SECONDARY </a:t>
              </a:r>
            </a:p>
            <a:p>
              <a:pPr algn="ctr"/>
              <a:r>
                <a:rPr lang="en-GB" sz="1400" b="1">
                  <a:solidFill>
                    <a:schemeClr val="bg1"/>
                  </a:solidFill>
                  <a:latin typeface="Arial" panose="020B0604020202020204" pitchFamily="34" charset="0"/>
                  <a:cs typeface="Arial" panose="020B0604020202020204" pitchFamily="34" charset="0"/>
                </a:rPr>
                <a:t>STORAGE</a:t>
              </a:r>
            </a:p>
          </p:txBody>
        </p:sp>
        <p:sp>
          <p:nvSpPr>
            <p:cNvPr id="7" name="Rectangle 20"/>
            <p:cNvSpPr>
              <a:spLocks noChangeArrowheads="1"/>
            </p:cNvSpPr>
            <p:nvPr/>
          </p:nvSpPr>
          <p:spPr bwMode="auto">
            <a:xfrm>
              <a:off x="2139" y="2332"/>
              <a:ext cx="1165" cy="472"/>
            </a:xfrm>
            <a:prstGeom prst="rect">
              <a:avLst/>
            </a:prstGeom>
            <a:solidFill>
              <a:schemeClr val="accent6">
                <a:alpha val="40000"/>
              </a:schemeClr>
            </a:solidFill>
            <a:ln w="9525">
              <a:noFill/>
              <a:miter lim="800000"/>
              <a:headEnd/>
              <a:tailEnd/>
            </a:ln>
          </p:spPr>
          <p:txBody>
            <a:bodyPr wrap="none" anchor="ctr">
              <a:flatTx/>
            </a:bodyPr>
            <a:lstStyle/>
            <a:p>
              <a:pPr algn="ctr"/>
              <a:r>
                <a:rPr lang="en-GB" sz="1400" b="1">
                  <a:latin typeface="Arial" panose="020B0604020202020204" pitchFamily="34" charset="0"/>
                  <a:cs typeface="Arial" panose="020B0604020202020204" pitchFamily="34" charset="0"/>
                </a:rPr>
                <a:t>CENTRAL PROCESSING </a:t>
              </a:r>
            </a:p>
            <a:p>
              <a:pPr algn="ctr"/>
              <a:r>
                <a:rPr lang="en-GB" sz="1400" b="1">
                  <a:latin typeface="Arial" panose="020B0604020202020204" pitchFamily="34" charset="0"/>
                  <a:cs typeface="Arial" panose="020B0604020202020204" pitchFamily="34" charset="0"/>
                </a:rPr>
                <a:t>UNIT (CPU)</a:t>
              </a:r>
            </a:p>
          </p:txBody>
        </p:sp>
        <p:sp>
          <p:nvSpPr>
            <p:cNvPr id="8" name="Rectangle 21"/>
            <p:cNvSpPr>
              <a:spLocks noChangeArrowheads="1"/>
            </p:cNvSpPr>
            <p:nvPr/>
          </p:nvSpPr>
          <p:spPr bwMode="auto">
            <a:xfrm>
              <a:off x="669" y="2340"/>
              <a:ext cx="1165" cy="472"/>
            </a:xfrm>
            <a:prstGeom prst="rect">
              <a:avLst/>
            </a:prstGeom>
            <a:solidFill>
              <a:srgbClr val="CF6529"/>
            </a:solidFill>
            <a:ln w="9525">
              <a:noFill/>
              <a:miter lim="800000"/>
              <a:headEnd/>
              <a:tailEnd/>
            </a:ln>
          </p:spPr>
          <p:txBody>
            <a:bodyPr wrap="none" anchor="ctr">
              <a:flatTx/>
            </a:bodyPr>
            <a:lstStyle/>
            <a:p>
              <a:pPr algn="ctr"/>
              <a:r>
                <a:rPr lang="en-GB" sz="1400" b="1">
                  <a:solidFill>
                    <a:schemeClr val="bg1"/>
                  </a:solidFill>
                  <a:latin typeface="Arial" panose="020B0604020202020204" pitchFamily="34" charset="0"/>
                  <a:cs typeface="Arial" panose="020B0604020202020204" pitchFamily="34" charset="0"/>
                </a:rPr>
                <a:t>INPUT </a:t>
              </a:r>
            </a:p>
            <a:p>
              <a:pPr algn="ctr"/>
              <a:r>
                <a:rPr lang="en-GB" sz="1400" b="1">
                  <a:solidFill>
                    <a:schemeClr val="bg1"/>
                  </a:solidFill>
                  <a:latin typeface="Arial" panose="020B0604020202020204" pitchFamily="34" charset="0"/>
                  <a:cs typeface="Arial" panose="020B0604020202020204" pitchFamily="34" charset="0"/>
                </a:rPr>
                <a:t>DEVICES</a:t>
              </a:r>
            </a:p>
          </p:txBody>
        </p:sp>
        <p:sp>
          <p:nvSpPr>
            <p:cNvPr id="9" name="Rectangle 22"/>
            <p:cNvSpPr>
              <a:spLocks noChangeArrowheads="1"/>
            </p:cNvSpPr>
            <p:nvPr/>
          </p:nvSpPr>
          <p:spPr bwMode="auto">
            <a:xfrm>
              <a:off x="3632" y="2340"/>
              <a:ext cx="1165" cy="472"/>
            </a:xfrm>
            <a:prstGeom prst="rect">
              <a:avLst/>
            </a:prstGeom>
            <a:solidFill>
              <a:srgbClr val="CF6529"/>
            </a:solidFill>
            <a:ln w="9525">
              <a:noFill/>
              <a:miter lim="800000"/>
              <a:headEnd/>
              <a:tailEnd/>
            </a:ln>
          </p:spPr>
          <p:txBody>
            <a:bodyPr wrap="none" anchor="ctr">
              <a:flatTx/>
            </a:bodyPr>
            <a:lstStyle/>
            <a:p>
              <a:pPr algn="ctr"/>
              <a:r>
                <a:rPr lang="en-GB" sz="1400" b="1">
                  <a:solidFill>
                    <a:schemeClr val="bg1"/>
                  </a:solidFill>
                  <a:latin typeface="Arial" panose="020B0604020202020204" pitchFamily="34" charset="0"/>
                  <a:cs typeface="Arial" panose="020B0604020202020204" pitchFamily="34" charset="0"/>
                </a:rPr>
                <a:t>OUTPUT </a:t>
              </a:r>
            </a:p>
            <a:p>
              <a:pPr algn="ctr"/>
              <a:r>
                <a:rPr lang="en-GB" sz="1400" b="1">
                  <a:solidFill>
                    <a:schemeClr val="bg1"/>
                  </a:solidFill>
                  <a:latin typeface="Arial" panose="020B0604020202020204" pitchFamily="34" charset="0"/>
                  <a:cs typeface="Arial" panose="020B0604020202020204" pitchFamily="34" charset="0"/>
                </a:rPr>
                <a:t>DEVICES</a:t>
              </a:r>
            </a:p>
          </p:txBody>
        </p:sp>
        <p:sp>
          <p:nvSpPr>
            <p:cNvPr id="10" name="Line 23"/>
            <p:cNvSpPr>
              <a:spLocks noChangeShapeType="1"/>
            </p:cNvSpPr>
            <p:nvPr/>
          </p:nvSpPr>
          <p:spPr bwMode="auto">
            <a:xfrm flipH="1" flipV="1">
              <a:off x="2397" y="2065"/>
              <a:ext cx="0" cy="267"/>
            </a:xfrm>
            <a:prstGeom prst="line">
              <a:avLst/>
            </a:prstGeom>
            <a:grpFill/>
            <a:ln w="57150">
              <a:solidFill>
                <a:srgbClr val="CF6529"/>
              </a:solidFill>
              <a:round/>
              <a:headEnd/>
              <a:tailEnd type="triangle" w="med" len="med"/>
            </a:ln>
          </p:spPr>
          <p:txBody>
            <a:bodyPr/>
            <a:lstStyle/>
            <a:p>
              <a:endParaRPr lang="en-GB" sz="1400" b="1">
                <a:latin typeface="Arial" panose="020B0604020202020204" pitchFamily="34" charset="0"/>
                <a:cs typeface="Arial" panose="020B0604020202020204" pitchFamily="34" charset="0"/>
              </a:endParaRPr>
            </a:p>
          </p:txBody>
        </p:sp>
        <p:sp>
          <p:nvSpPr>
            <p:cNvPr id="11" name="Line 24"/>
            <p:cNvSpPr>
              <a:spLocks noChangeShapeType="1"/>
            </p:cNvSpPr>
            <p:nvPr/>
          </p:nvSpPr>
          <p:spPr bwMode="auto">
            <a:xfrm>
              <a:off x="3060" y="2065"/>
              <a:ext cx="0" cy="275"/>
            </a:xfrm>
            <a:prstGeom prst="line">
              <a:avLst/>
            </a:prstGeom>
            <a:grpFill/>
            <a:ln w="57150">
              <a:solidFill>
                <a:srgbClr val="CF6529"/>
              </a:solidFill>
              <a:round/>
              <a:headEnd/>
              <a:tailEnd type="triangle" w="med" len="med"/>
            </a:ln>
          </p:spPr>
          <p:txBody>
            <a:bodyPr/>
            <a:lstStyle/>
            <a:p>
              <a:endParaRPr lang="en-GB" sz="1400" b="1">
                <a:latin typeface="Arial" panose="020B0604020202020204" pitchFamily="34" charset="0"/>
                <a:cs typeface="Arial" panose="020B0604020202020204" pitchFamily="34" charset="0"/>
              </a:endParaRPr>
            </a:p>
          </p:txBody>
        </p:sp>
        <p:sp>
          <p:nvSpPr>
            <p:cNvPr id="12" name="Line 25"/>
            <p:cNvSpPr>
              <a:spLocks noChangeShapeType="1"/>
            </p:cNvSpPr>
            <p:nvPr/>
          </p:nvSpPr>
          <p:spPr bwMode="auto">
            <a:xfrm>
              <a:off x="1833" y="2562"/>
              <a:ext cx="316" cy="0"/>
            </a:xfrm>
            <a:prstGeom prst="line">
              <a:avLst/>
            </a:prstGeom>
            <a:grpFill/>
            <a:ln w="57150">
              <a:solidFill>
                <a:srgbClr val="CF6529"/>
              </a:solidFill>
              <a:round/>
              <a:headEnd/>
              <a:tailEnd type="triangle" w="med" len="med"/>
            </a:ln>
          </p:spPr>
          <p:txBody>
            <a:bodyPr/>
            <a:lstStyle/>
            <a:p>
              <a:endParaRPr lang="en-GB" sz="1400" b="1">
                <a:latin typeface="Arial" panose="020B0604020202020204" pitchFamily="34" charset="0"/>
                <a:cs typeface="Arial" panose="020B0604020202020204" pitchFamily="34" charset="0"/>
              </a:endParaRPr>
            </a:p>
          </p:txBody>
        </p:sp>
        <p:sp>
          <p:nvSpPr>
            <p:cNvPr id="13" name="Line 26"/>
            <p:cNvSpPr>
              <a:spLocks noChangeShapeType="1"/>
            </p:cNvSpPr>
            <p:nvPr/>
          </p:nvSpPr>
          <p:spPr bwMode="auto">
            <a:xfrm>
              <a:off x="3303" y="2562"/>
              <a:ext cx="329" cy="0"/>
            </a:xfrm>
            <a:prstGeom prst="line">
              <a:avLst/>
            </a:prstGeom>
            <a:grpFill/>
            <a:ln w="57150">
              <a:solidFill>
                <a:srgbClr val="CF6529"/>
              </a:solidFill>
              <a:round/>
              <a:headEnd/>
              <a:tailEnd type="triangle" w="med" len="med"/>
            </a:ln>
          </p:spPr>
          <p:txBody>
            <a:bodyPr/>
            <a:lstStyle/>
            <a:p>
              <a:endParaRPr lang="en-GB" sz="1400" b="1">
                <a:latin typeface="Arial" panose="020B0604020202020204" pitchFamily="34" charset="0"/>
                <a:cs typeface="Arial" panose="020B0604020202020204" pitchFamily="34" charset="0"/>
              </a:endParaRPr>
            </a:p>
          </p:txBody>
        </p:sp>
        <p:sp>
          <p:nvSpPr>
            <p:cNvPr id="14" name="Line 27"/>
            <p:cNvSpPr>
              <a:spLocks noChangeShapeType="1"/>
            </p:cNvSpPr>
            <p:nvPr/>
          </p:nvSpPr>
          <p:spPr bwMode="auto">
            <a:xfrm flipV="1">
              <a:off x="2398" y="2804"/>
              <a:ext cx="0" cy="281"/>
            </a:xfrm>
            <a:prstGeom prst="line">
              <a:avLst/>
            </a:prstGeom>
            <a:grpFill/>
            <a:ln w="57150">
              <a:solidFill>
                <a:srgbClr val="CF6529"/>
              </a:solidFill>
              <a:round/>
              <a:headEnd/>
              <a:tailEnd type="triangle" w="med" len="med"/>
            </a:ln>
          </p:spPr>
          <p:txBody>
            <a:bodyPr/>
            <a:lstStyle/>
            <a:p>
              <a:endParaRPr lang="en-GB" sz="1400" b="1">
                <a:latin typeface="Arial" panose="020B0604020202020204" pitchFamily="34" charset="0"/>
                <a:cs typeface="Arial" panose="020B0604020202020204" pitchFamily="34" charset="0"/>
              </a:endParaRPr>
            </a:p>
          </p:txBody>
        </p:sp>
        <p:sp>
          <p:nvSpPr>
            <p:cNvPr id="15" name="Line 28"/>
            <p:cNvSpPr>
              <a:spLocks noChangeShapeType="1"/>
            </p:cNvSpPr>
            <p:nvPr/>
          </p:nvSpPr>
          <p:spPr bwMode="auto">
            <a:xfrm>
              <a:off x="3060" y="2800"/>
              <a:ext cx="0" cy="285"/>
            </a:xfrm>
            <a:prstGeom prst="line">
              <a:avLst/>
            </a:prstGeom>
            <a:grpFill/>
            <a:ln w="57150">
              <a:solidFill>
                <a:srgbClr val="CF6529"/>
              </a:solidFill>
              <a:round/>
              <a:headEnd/>
              <a:tailEnd type="triangle" w="med" len="med"/>
            </a:ln>
          </p:spPr>
          <p:txBody>
            <a:bodyPr/>
            <a:lstStyle/>
            <a:p>
              <a:endParaRPr lang="en-GB" sz="1400" b="1">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22523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GB"/>
              <a:t>What is this?</a:t>
            </a:r>
          </a:p>
        </p:txBody>
      </p:sp>
      <p:pic>
        <p:nvPicPr>
          <p:cNvPr id="5" name="Picture 4"/>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84461" y="1404594"/>
            <a:ext cx="7843101" cy="4986779"/>
          </a:xfrm>
          <a:prstGeom prst="rect">
            <a:avLst/>
          </a:prstGeom>
        </p:spPr>
      </p:pic>
    </p:spTree>
    <p:extLst>
      <p:ext uri="{BB962C8B-B14F-4D97-AF65-F5344CB8AC3E}">
        <p14:creationId xmlns:p14="http://schemas.microsoft.com/office/powerpoint/2010/main" val="721823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GB"/>
              <a:t>The CPU</a:t>
            </a:r>
          </a:p>
        </p:txBody>
      </p:sp>
      <p:pic>
        <p:nvPicPr>
          <p:cNvPr id="11" name="Picture 10"/>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84461" y="1404594"/>
            <a:ext cx="7843101" cy="4986779"/>
          </a:xfrm>
          <a:prstGeom prst="rect">
            <a:avLst/>
          </a:prstGeom>
        </p:spPr>
      </p:pic>
      <p:pic>
        <p:nvPicPr>
          <p:cNvPr id="10" name="Picture 9"/>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245997" y="2026763"/>
            <a:ext cx="3898003" cy="4831237"/>
          </a:xfrm>
          <a:prstGeom prst="rect">
            <a:avLst/>
          </a:prstGeom>
        </p:spPr>
      </p:pic>
    </p:spTree>
    <p:extLst>
      <p:ext uri="{BB962C8B-B14F-4D97-AF65-F5344CB8AC3E}">
        <p14:creationId xmlns:p14="http://schemas.microsoft.com/office/powerpoint/2010/main" val="4202411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F00826B-BDBE-4B21-ACB4-6FFE29CBE62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039087" y="2276874"/>
            <a:ext cx="5104913" cy="4581126"/>
          </a:xfrm>
          <a:prstGeom prst="rect">
            <a:avLst/>
          </a:prstGeom>
        </p:spPr>
      </p:pic>
      <p:sp>
        <p:nvSpPr>
          <p:cNvPr id="3" name="Content Placeholder 2"/>
          <p:cNvSpPr>
            <a:spLocks noGrp="1"/>
          </p:cNvSpPr>
          <p:nvPr>
            <p:ph type="body" sz="quarter" idx="13"/>
          </p:nvPr>
        </p:nvSpPr>
        <p:spPr/>
        <p:txBody>
          <a:bodyPr/>
          <a:lstStyle/>
          <a:p>
            <a:r>
              <a:rPr lang="en-GB"/>
              <a:t>Central Processing Unit (CPU)</a:t>
            </a:r>
          </a:p>
          <a:p>
            <a:endParaRPr lang="en-GB"/>
          </a:p>
        </p:txBody>
      </p:sp>
      <p:sp>
        <p:nvSpPr>
          <p:cNvPr id="5" name="Text Placeholder 4"/>
          <p:cNvSpPr>
            <a:spLocks noGrp="1"/>
          </p:cNvSpPr>
          <p:nvPr>
            <p:ph type="body" sz="quarter" idx="14"/>
          </p:nvPr>
        </p:nvSpPr>
        <p:spPr/>
        <p:txBody>
          <a:bodyPr/>
          <a:lstStyle/>
          <a:p>
            <a:r>
              <a:rPr lang="en-GB" dirty="0"/>
              <a:t>The Central Processing Unit or CPU is arguably the most important component of a computer</a:t>
            </a:r>
          </a:p>
          <a:p>
            <a:r>
              <a:rPr lang="en-GB" dirty="0"/>
              <a:t>What does it do?</a:t>
            </a:r>
          </a:p>
          <a:p>
            <a:pPr lvl="1"/>
            <a:r>
              <a:rPr lang="en-GB" dirty="0"/>
              <a:t>What organ in the human body </a:t>
            </a:r>
            <a:br>
              <a:rPr lang="en-GB" dirty="0"/>
            </a:br>
            <a:r>
              <a:rPr lang="en-GB" dirty="0"/>
              <a:t>is it often compared to?</a:t>
            </a:r>
          </a:p>
          <a:p>
            <a:pPr lvl="1"/>
            <a:r>
              <a:rPr lang="en-GB" dirty="0"/>
              <a:t>What are the similarities it has </a:t>
            </a:r>
            <a:br>
              <a:rPr lang="en-GB" dirty="0"/>
            </a:br>
            <a:r>
              <a:rPr lang="en-GB" dirty="0"/>
              <a:t>to this organ?</a:t>
            </a:r>
          </a:p>
          <a:p>
            <a:endParaRPr lang="en-GB" dirty="0"/>
          </a:p>
        </p:txBody>
      </p:sp>
    </p:spTree>
    <p:extLst>
      <p:ext uri="{BB962C8B-B14F-4D97-AF65-F5344CB8AC3E}">
        <p14:creationId xmlns:p14="http://schemas.microsoft.com/office/powerpoint/2010/main" val="2020274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D772EEB-4FB2-41F1-AF70-28E27D89CC8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618744"/>
            <a:ext cx="9144000" cy="6239256"/>
          </a:xfrm>
          <a:prstGeom prst="rect">
            <a:avLst/>
          </a:prstGeom>
        </p:spPr>
      </p:pic>
      <p:sp>
        <p:nvSpPr>
          <p:cNvPr id="3" name="Content Placeholder 2"/>
          <p:cNvSpPr>
            <a:spLocks noGrp="1"/>
          </p:cNvSpPr>
          <p:nvPr>
            <p:ph type="body" sz="quarter" idx="13"/>
          </p:nvPr>
        </p:nvSpPr>
        <p:spPr/>
        <p:txBody>
          <a:bodyPr/>
          <a:lstStyle/>
          <a:p>
            <a:r>
              <a:rPr lang="en-GB">
                <a:solidFill>
                  <a:schemeClr val="bg1"/>
                </a:solidFill>
              </a:rPr>
              <a:t>The purpose of the CPU</a:t>
            </a:r>
          </a:p>
        </p:txBody>
      </p:sp>
      <p:sp>
        <p:nvSpPr>
          <p:cNvPr id="5" name="Text Placeholder 4"/>
          <p:cNvSpPr>
            <a:spLocks noGrp="1"/>
          </p:cNvSpPr>
          <p:nvPr>
            <p:ph type="body" sz="quarter" idx="14"/>
          </p:nvPr>
        </p:nvSpPr>
        <p:spPr/>
        <p:txBody>
          <a:bodyPr/>
          <a:lstStyle/>
          <a:p>
            <a:r>
              <a:rPr lang="en-GB" dirty="0">
                <a:solidFill>
                  <a:schemeClr val="bg1"/>
                </a:solidFill>
              </a:rPr>
              <a:t>The CPU processes instructions</a:t>
            </a:r>
          </a:p>
          <a:p>
            <a:pPr lvl="1"/>
            <a:r>
              <a:rPr lang="en-GB" dirty="0">
                <a:solidFill>
                  <a:schemeClr val="bg1"/>
                </a:solidFill>
              </a:rPr>
              <a:t>When you run a program, it is the </a:t>
            </a:r>
            <a:br>
              <a:rPr lang="en-GB" dirty="0">
                <a:solidFill>
                  <a:schemeClr val="bg1"/>
                </a:solidFill>
              </a:rPr>
            </a:br>
            <a:r>
              <a:rPr lang="en-GB" dirty="0">
                <a:solidFill>
                  <a:schemeClr val="bg1"/>
                </a:solidFill>
              </a:rPr>
              <a:t>CPU which processes the </a:t>
            </a:r>
            <a:br>
              <a:rPr lang="en-GB" dirty="0">
                <a:solidFill>
                  <a:schemeClr val="bg1"/>
                </a:solidFill>
              </a:rPr>
            </a:br>
            <a:r>
              <a:rPr lang="en-GB" dirty="0">
                <a:solidFill>
                  <a:schemeClr val="bg1"/>
                </a:solidFill>
              </a:rPr>
              <a:t>instructions and data that are input</a:t>
            </a:r>
          </a:p>
          <a:p>
            <a:pPr lvl="1"/>
            <a:r>
              <a:rPr lang="en-GB" dirty="0">
                <a:solidFill>
                  <a:schemeClr val="bg1"/>
                </a:solidFill>
              </a:rPr>
              <a:t>The results are then output</a:t>
            </a:r>
          </a:p>
          <a:p>
            <a:r>
              <a:rPr lang="en-GB" dirty="0">
                <a:solidFill>
                  <a:schemeClr val="bg1"/>
                </a:solidFill>
              </a:rPr>
              <a:t>It is often thought of as being </a:t>
            </a:r>
            <a:br>
              <a:rPr lang="en-GB" dirty="0">
                <a:solidFill>
                  <a:schemeClr val="bg1"/>
                </a:solidFill>
              </a:rPr>
            </a:br>
            <a:r>
              <a:rPr lang="en-GB" dirty="0">
                <a:solidFill>
                  <a:schemeClr val="bg1"/>
                </a:solidFill>
              </a:rPr>
              <a:t>the ‘brains’ of the computer</a:t>
            </a:r>
          </a:p>
          <a:p>
            <a:pPr lvl="1"/>
            <a:r>
              <a:rPr lang="en-GB" dirty="0">
                <a:solidFill>
                  <a:schemeClr val="bg1"/>
                </a:solidFill>
              </a:rPr>
              <a:t>The way that a brain works is </a:t>
            </a:r>
            <a:br>
              <a:rPr lang="en-GB" dirty="0">
                <a:solidFill>
                  <a:schemeClr val="bg1"/>
                </a:solidFill>
              </a:rPr>
            </a:br>
            <a:r>
              <a:rPr lang="en-GB" dirty="0">
                <a:solidFill>
                  <a:schemeClr val="bg1"/>
                </a:solidFill>
              </a:rPr>
              <a:t>very different to a CPU</a:t>
            </a:r>
          </a:p>
          <a:p>
            <a:pPr lvl="1"/>
            <a:r>
              <a:rPr lang="en-GB" dirty="0">
                <a:solidFill>
                  <a:schemeClr val="bg1"/>
                </a:solidFill>
              </a:rPr>
              <a:t>A CPU simply runs one </a:t>
            </a:r>
            <a:br>
              <a:rPr lang="en-GB" dirty="0">
                <a:solidFill>
                  <a:schemeClr val="bg1"/>
                </a:solidFill>
              </a:rPr>
            </a:br>
            <a:r>
              <a:rPr lang="en-GB" dirty="0">
                <a:solidFill>
                  <a:schemeClr val="bg1"/>
                </a:solidFill>
              </a:rPr>
              <a:t>simple instruction at a time, but billions </a:t>
            </a:r>
            <a:br>
              <a:rPr lang="en-GB" dirty="0">
                <a:solidFill>
                  <a:schemeClr val="bg1"/>
                </a:solidFill>
              </a:rPr>
            </a:br>
            <a:r>
              <a:rPr lang="en-GB" dirty="0">
                <a:solidFill>
                  <a:schemeClr val="bg1"/>
                </a:solidFill>
              </a:rPr>
              <a:t>of instructions are carried out each second</a:t>
            </a:r>
          </a:p>
        </p:txBody>
      </p:sp>
      <p:pic>
        <p:nvPicPr>
          <p:cNvPr id="7" name="Graphic 6">
            <a:extLst>
              <a:ext uri="{FF2B5EF4-FFF2-40B4-BE49-F238E27FC236}">
                <a16:creationId xmlns:a16="http://schemas.microsoft.com/office/drawing/2014/main" id="{6D9CC192-2F7B-48C0-8AEA-32792B84C3EA}"/>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684433" y="900257"/>
            <a:ext cx="1474704" cy="554400"/>
          </a:xfrm>
          <a:prstGeom prst="rect">
            <a:avLst/>
          </a:prstGeom>
        </p:spPr>
      </p:pic>
    </p:spTree>
    <p:extLst>
      <p:ext uri="{BB962C8B-B14F-4D97-AF65-F5344CB8AC3E}">
        <p14:creationId xmlns:p14="http://schemas.microsoft.com/office/powerpoint/2010/main" val="543653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t>Stored program concept</a:t>
            </a:r>
          </a:p>
        </p:txBody>
      </p:sp>
      <p:sp>
        <p:nvSpPr>
          <p:cNvPr id="3" name="Text Placeholder 2"/>
          <p:cNvSpPr>
            <a:spLocks noGrp="1"/>
          </p:cNvSpPr>
          <p:nvPr>
            <p:ph type="body" sz="quarter" idx="14"/>
          </p:nvPr>
        </p:nvSpPr>
        <p:spPr/>
        <p:txBody>
          <a:bodyPr/>
          <a:lstStyle/>
          <a:p>
            <a:r>
              <a:rPr lang="en-GB" dirty="0"/>
              <a:t>Before about 1943, early computers stored the data to be worked on in memory</a:t>
            </a:r>
          </a:p>
          <a:p>
            <a:r>
              <a:rPr lang="en-GB" dirty="0"/>
              <a:t>The program was not stored</a:t>
            </a:r>
          </a:p>
          <a:p>
            <a:pPr lvl="1"/>
            <a:r>
              <a:rPr lang="en-GB" dirty="0"/>
              <a:t>Instructions were input one at a time using switches, or read in punch cards and executed one at a time</a:t>
            </a:r>
          </a:p>
          <a:p>
            <a:r>
              <a:rPr lang="en-GB" dirty="0"/>
              <a:t>In 1943-44, mathematician von Neumann and his colleagues had the idea of storing the program instructions as well as the data in memory</a:t>
            </a:r>
          </a:p>
          <a:p>
            <a:r>
              <a:rPr lang="en-GB" dirty="0"/>
              <a:t>The </a:t>
            </a:r>
            <a:r>
              <a:rPr lang="en-GB" b="1" dirty="0">
                <a:solidFill>
                  <a:srgbClr val="CF6529"/>
                </a:solidFill>
              </a:rPr>
              <a:t>stored-program computer </a:t>
            </a:r>
            <a:r>
              <a:rPr lang="en-GB" dirty="0"/>
              <a:t>was born!</a:t>
            </a:r>
          </a:p>
        </p:txBody>
      </p:sp>
    </p:spTree>
    <p:extLst>
      <p:ext uri="{BB962C8B-B14F-4D97-AF65-F5344CB8AC3E}">
        <p14:creationId xmlns:p14="http://schemas.microsoft.com/office/powerpoint/2010/main" val="2881401247"/>
      </p:ext>
    </p:extLst>
  </p:cSld>
  <p:clrMapOvr>
    <a:masterClrMapping/>
  </p:clrMapOvr>
</p:sld>
</file>

<file path=ppt/theme/theme1.xml><?xml version="1.0" encoding="utf-8"?>
<a:theme xmlns:a="http://schemas.openxmlformats.org/drawingml/2006/main" name="Unit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42C367F016194695D569630283F7E9" ma:contentTypeVersion="4" ma:contentTypeDescription="Create a new document." ma:contentTypeScope="" ma:versionID="f904be0ea0df9b261aa26f3ac342afcf">
  <xsd:schema xmlns:xsd="http://www.w3.org/2001/XMLSchema" xmlns:xs="http://www.w3.org/2001/XMLSchema" xmlns:p="http://schemas.microsoft.com/office/2006/metadata/properties" xmlns:ns2="8d19b9e9-8ff4-4d9b-940c-71ae64f24477" xmlns:ns3="a3b69e84-efd1-428d-9b5c-b5c16d0d8ea5" targetNamespace="http://schemas.microsoft.com/office/2006/metadata/properties" ma:root="true" ma:fieldsID="6ead87a7daf0e8984f85078b4da5437a" ns2:_="" ns3:_="">
    <xsd:import namespace="8d19b9e9-8ff4-4d9b-940c-71ae64f24477"/>
    <xsd:import namespace="a3b69e84-efd1-428d-9b5c-b5c16d0d8ea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19b9e9-8ff4-4d9b-940c-71ae64f244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3b69e84-efd1-428d-9b5c-b5c16d0d8ea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B73FEB4-C393-4F28-9711-23A4E54DF1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19b9e9-8ff4-4d9b-940c-71ae64f24477"/>
    <ds:schemaRef ds:uri="a3b69e84-efd1-428d-9b5c-b5c16d0d8e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03F46B-8742-4E7B-8016-551BACB8A156}">
  <ds:schemaRefs>
    <ds:schemaRef ds:uri="http://purl.org/dc/dcmitype/"/>
    <ds:schemaRef ds:uri="http://schemas.openxmlformats.org/package/2006/metadata/core-properties"/>
    <ds:schemaRef ds:uri="http://schemas.microsoft.com/office/infopath/2007/PartnerControls"/>
    <ds:schemaRef ds:uri="http://purl.org/dc/terms/"/>
    <ds:schemaRef ds:uri="http://purl.org/dc/elements/1.1/"/>
    <ds:schemaRef ds:uri="http://schemas.microsoft.com/office/2006/metadata/properties"/>
    <ds:schemaRef ds:uri="http://schemas.microsoft.com/office/2006/documentManagement/types"/>
    <ds:schemaRef ds:uri="94dce8ab-38ff-4714-b1ed-1fc5e4d9abd1"/>
    <ds:schemaRef ds:uri="1ef05dc5-97a2-498b-bf7c-bd189143a1ff"/>
    <ds:schemaRef ds:uri="http://www.w3.org/XML/1998/namespace"/>
  </ds:schemaRefs>
</ds:datastoreItem>
</file>

<file path=customXml/itemProps3.xml><?xml version="1.0" encoding="utf-8"?>
<ds:datastoreItem xmlns:ds="http://schemas.openxmlformats.org/officeDocument/2006/customXml" ds:itemID="{9DFE8CBB-5040-4C92-9769-4053F27334C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Data Representation L1 Introduction to binary</Template>
  <TotalTime>2829</TotalTime>
  <Words>1637</Words>
  <Application>Microsoft Office PowerPoint</Application>
  <PresentationFormat>On-screen Show (4:3)</PresentationFormat>
  <Paragraphs>245</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Unit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PG Online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PG Online Ltd</dc:creator>
  <cp:lastModifiedBy>Andrew Adenola</cp:lastModifiedBy>
  <cp:revision>84</cp:revision>
  <dcterms:created xsi:type="dcterms:W3CDTF">2014-10-31T16:25:47Z</dcterms:created>
  <dcterms:modified xsi:type="dcterms:W3CDTF">2022-02-08T14:43:37Z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0x010100BF42C367F016194695D569630283F7E9</vt:lpwstr>
  </property>
</Properties>
</file>